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6" r:id="rId3"/>
    <p:sldId id="290" r:id="rId4"/>
    <p:sldId id="292" r:id="rId6"/>
    <p:sldId id="291" r:id="rId7"/>
    <p:sldId id="266" r:id="rId8"/>
    <p:sldId id="281" r:id="rId9"/>
    <p:sldId id="272" r:id="rId10"/>
    <p:sldId id="293" r:id="rId11"/>
    <p:sldId id="260" r:id="rId12"/>
    <p:sldId id="258" r:id="rId13"/>
    <p:sldId id="273" r:id="rId14"/>
    <p:sldId id="279" r:id="rId15"/>
    <p:sldId id="314" r:id="rId16"/>
    <p:sldId id="278" r:id="rId17"/>
    <p:sldId id="310" r:id="rId18"/>
    <p:sldId id="25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92" y="84"/>
      </p:cViewPr>
      <p:guideLst>
        <p:guide orient="horz" pos="21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405FF-8D96-4529-9B6C-671F30D5F7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F5D83-7C97-487D-980E-A3C6841DFB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380-DC81-4A1A-B955-8E289C903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C07-895E-4940-BD07-CFBDED23B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380-DC81-4A1A-B955-8E289C903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C07-895E-4940-BD07-CFBDED23B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380-DC81-4A1A-B955-8E289C903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C07-895E-4940-BD07-CFBDED23B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71398" y="298451"/>
            <a:ext cx="11649205" cy="6261099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380-DC81-4A1A-B955-8E289C903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C07-895E-4940-BD07-CFBDED23B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380-DC81-4A1A-B955-8E289C903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C07-895E-4940-BD07-CFBDED23B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380-DC81-4A1A-B955-8E289C903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C07-895E-4940-BD07-CFBDED23B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380-DC81-4A1A-B955-8E289C903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C07-895E-4940-BD07-CFBDED23B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380-DC81-4A1A-B955-8E289C903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C07-895E-4940-BD07-CFBDED23B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380-DC81-4A1A-B955-8E289C903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C07-895E-4940-BD07-CFBDED23B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380-DC81-4A1A-B955-8E289C903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C07-895E-4940-BD07-CFBDED23B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380-DC81-4A1A-B955-8E289C903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C07-895E-4940-BD07-CFBDED23B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B9380-DC81-4A1A-B955-8E289C903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9C07-895E-4940-BD07-CFBDED23B9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0" b="21484"/>
          <a:stretch>
            <a:fillRect/>
          </a:stretch>
        </p:blipFill>
        <p:spPr>
          <a:xfrm>
            <a:off x="2264229" y="4234232"/>
            <a:ext cx="10203542" cy="26237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4335" y="2011045"/>
            <a:ext cx="64255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2019-2020</a:t>
            </a:r>
            <a:r>
              <a:rPr lang="zh-CN" altLang="en-US" sz="3600"/>
              <a:t>第二学期</a:t>
            </a:r>
            <a:endParaRPr lang="zh-CN" altLang="en-US" sz="3600"/>
          </a:p>
          <a:p>
            <a:endParaRPr lang="zh-CN" altLang="en-US" sz="3600"/>
          </a:p>
          <a:p>
            <a:r>
              <a:rPr lang="zh-CN" altLang="en-US" sz="4800"/>
              <a:t>第一次集体活动</a:t>
            </a:r>
            <a:endParaRPr lang="zh-CN" altLang="en-US"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415637" y="1219199"/>
            <a:ext cx="4794043" cy="5019993"/>
            <a:chOff x="415637" y="981393"/>
            <a:chExt cx="5021146" cy="5257800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37" y="981393"/>
              <a:ext cx="5021146" cy="5257800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1549990" y="2592554"/>
              <a:ext cx="2218039" cy="2416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spc="200">
                  <a:uFillTx/>
                  <a:latin typeface="隶书" panose="02010509060101010101" pitchFamily="49" charset="-122"/>
                  <a:ea typeface="隶书" panose="02010509060101010101" pitchFamily="49" charset="-122"/>
                </a:rPr>
                <a:t>学习整本书阅读</a:t>
              </a:r>
              <a:endParaRPr lang="zh-CN" altLang="en-US" sz="4800" spc="200">
                <a:uFillTx/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398010" y="282575"/>
            <a:ext cx="7513320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 </a:t>
            </a:r>
            <a:r>
              <a:rPr lang="zh-CN" altLang="en-US" sz="2800"/>
              <a:t>心态：整本书与单篇教学不矛盾，依旧是一种课堂教学形式。只是发生了不少变化。</a:t>
            </a:r>
            <a:endParaRPr lang="en-US" altLang="zh-CN" sz="2800"/>
          </a:p>
          <a:p>
            <a:r>
              <a:rPr lang="en-US" altLang="zh-CN" sz="2800"/>
              <a:t>2. </a:t>
            </a:r>
            <a:r>
              <a:rPr lang="zh-CN" altLang="en-US" sz="2800"/>
              <a:t>教师如何才能提出专题学习目标、组织哪些适合整本书阅读教学的活动。目前没有定论</a:t>
            </a:r>
            <a:endParaRPr lang="zh-CN" altLang="en-US" sz="2800"/>
          </a:p>
          <a:p>
            <a:r>
              <a:rPr lang="en-US" altLang="zh-CN" sz="2800"/>
              <a:t>3. </a:t>
            </a:r>
            <a:r>
              <a:rPr lang="zh-CN" altLang="en-US" sz="2800"/>
              <a:t>整本书作为课程进入语文学习中。</a:t>
            </a:r>
            <a:endParaRPr lang="zh-CN" altLang="en-US" sz="2800"/>
          </a:p>
          <a:p>
            <a:r>
              <a:rPr lang="zh-CN" altLang="en-US" sz="2800"/>
              <a:t>课程，就是给学生提供的学习资源和经历；</a:t>
            </a:r>
            <a:endParaRPr lang="zh-CN" altLang="en-US" sz="2800"/>
          </a:p>
          <a:p>
            <a:r>
              <a:rPr lang="zh-CN" altLang="en-US" sz="2800"/>
              <a:t>整本书阅读课程化，就是将一本书转化为学生的学习资源，通过教学给学生提供成长与发展的体验。</a:t>
            </a:r>
            <a:endParaRPr lang="zh-CN" altLang="en-US" sz="2800"/>
          </a:p>
          <a:p>
            <a:r>
              <a:rPr lang="zh-CN" altLang="en-US" sz="2800"/>
              <a:t>价值评估：从文本价值到教学价值；内容确定：从文本资源到教学内容；教学方式：从体验阅读到以提升学生的阅读与写作能力的教学</a:t>
            </a:r>
            <a:endParaRPr lang="zh-CN" altLang="en-US" sz="2800"/>
          </a:p>
          <a:p>
            <a:endParaRPr lang="zh-CN" altLang="en-US" sz="2800"/>
          </a:p>
          <a:p>
            <a:r>
              <a:rPr lang="en-US" altLang="zh-CN" sz="2800"/>
              <a:t>4. </a:t>
            </a:r>
            <a:r>
              <a:rPr lang="zh-CN" altLang="en-US" sz="2800"/>
              <a:t>教学范畴：要明晰教学目标、教学内容、教学实施、教学评价四个环节。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0" name="表格 -1"/>
          <p:cNvGraphicFramePr/>
          <p:nvPr/>
        </p:nvGraphicFramePr>
        <p:xfrm>
          <a:off x="358140" y="370840"/>
          <a:ext cx="11244580" cy="6098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7280"/>
                <a:gridCol w="4437380"/>
                <a:gridCol w="2220595"/>
                <a:gridCol w="2219325"/>
              </a:tblGrid>
              <a:tr h="871220"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3600" b="0">
                          <a:latin typeface="华文楷体" panose="02010600040101010101" charset="-122"/>
                          <a:ea typeface="华文楷体" panose="02010600040101010101" charset="-122"/>
                          <a:cs typeface="Calibri" charset="0"/>
                        </a:rPr>
                        <a:t>《</a:t>
                      </a:r>
                      <a:r>
                        <a:rPr lang="zh-CN" altLang="en-US" sz="3600" b="0">
                          <a:latin typeface="华文楷体" panose="02010600040101010101" charset="-122"/>
                          <a:ea typeface="华文楷体" panose="02010600040101010101" charset="-122"/>
                          <a:cs typeface="Calibri" charset="0"/>
                        </a:rPr>
                        <a:t>李白诗歌中月亮意象的解读</a:t>
                      </a:r>
                      <a:r>
                        <a:rPr lang="en-US" altLang="zh-CN" sz="3600" b="0">
                          <a:latin typeface="华文楷体" panose="02010600040101010101" charset="-122"/>
                          <a:ea typeface="华文楷体" panose="02010600040101010101" charset="-122"/>
                          <a:cs typeface="Calibri" charset="0"/>
                        </a:rPr>
                        <a:t>》</a:t>
                      </a:r>
                      <a:r>
                        <a:rPr lang="zh-CN" altLang="en-US" sz="3600" b="0">
                          <a:latin typeface="华文楷体" panose="02010600040101010101" charset="-122"/>
                          <a:ea typeface="华文楷体" panose="02010600040101010101" charset="-122"/>
                          <a:cs typeface="Calibri" charset="0"/>
                        </a:rPr>
                        <a:t>专题研读课</a:t>
                      </a:r>
                      <a:endParaRPr lang="zh-CN" altLang="en-US" sz="3600" b="0">
                        <a:latin typeface="华文楷体" panose="02010600040101010101" charset="-122"/>
                        <a:ea typeface="华文楷体" panose="02010600040101010101" charset="-122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712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3600" b="0">
                          <a:latin typeface="华文楷体" panose="02010600040101010101" charset="-122"/>
                          <a:ea typeface="华文楷体" panose="02010600040101010101" charset="-122"/>
                          <a:cs typeface="Calibri" charset="0"/>
                        </a:rPr>
                        <a:t>专题的主问题</a:t>
                      </a:r>
                      <a:endParaRPr lang="zh-CN" altLang="en-US" sz="3600" b="0">
                        <a:latin typeface="华文楷体" panose="02010600040101010101" charset="-122"/>
                        <a:ea typeface="华文楷体" panose="02010600040101010101" charset="-122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3600" b="0">
                          <a:latin typeface="华文楷体" panose="02010600040101010101" charset="-122"/>
                          <a:ea typeface="华文楷体" panose="02010600040101010101" charset="-122"/>
                          <a:cs typeface="Calibri" charset="0"/>
                        </a:rPr>
                        <a:t>解读李白诗歌中的意象：月亮</a:t>
                      </a:r>
                      <a:endParaRPr lang="zh-CN" altLang="en-US" sz="3600" b="0">
                        <a:latin typeface="华文楷体" panose="02010600040101010101" charset="-122"/>
                        <a:ea typeface="华文楷体" panose="02010600040101010101" charset="-122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000" b="0">
                          <a:latin typeface="华文楷体" panose="02010600040101010101" charset="-122"/>
                          <a:ea typeface="华文楷体" panose="02010600040101010101" charset="-122"/>
                          <a:cs typeface="Calibri" charset="0"/>
                        </a:rPr>
                        <a:t> </a:t>
                      </a:r>
                      <a:endParaRPr lang="en-US" altLang="zh-CN" sz="1000" b="0">
                        <a:latin typeface="华文楷体" panose="02010600040101010101" charset="-122"/>
                        <a:ea typeface="华文楷体" panose="02010600040101010101" charset="-122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000" b="0">
                          <a:latin typeface="华文楷体" panose="02010600040101010101" charset="-122"/>
                          <a:ea typeface="华文楷体" panose="02010600040101010101" charset="-122"/>
                          <a:cs typeface="Calibri" charset="0"/>
                        </a:rPr>
                        <a:t> </a:t>
                      </a:r>
                      <a:endParaRPr lang="en-US" altLang="zh-CN" sz="1000" b="0">
                        <a:latin typeface="华文楷体" panose="02010600040101010101" charset="-122"/>
                        <a:ea typeface="华文楷体" panose="02010600040101010101" charset="-122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220">
                <a:tc rowSpan="5"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endParaRPr lang="zh-CN" altLang="en-US" sz="3600" b="0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endParaRPr lang="zh-CN" altLang="en-US" sz="3600" b="0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3600" b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任务梳理</a:t>
                      </a:r>
                      <a:endParaRPr lang="zh-CN" altLang="en-US" sz="3600" b="0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3600" b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 </a:t>
                      </a:r>
                      <a:endParaRPr lang="en-US" altLang="zh-CN" sz="3600" b="0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3600" b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 </a:t>
                      </a:r>
                      <a:endParaRPr lang="en-US" altLang="zh-CN" sz="3600" b="0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3600" b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 </a:t>
                      </a:r>
                      <a:endParaRPr lang="en-US" altLang="zh-CN" sz="3600" b="0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3600" b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 </a:t>
                      </a:r>
                      <a:endParaRPr lang="en-US" altLang="zh-CN" sz="3600" b="0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3600" b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1. </a:t>
                      </a:r>
                      <a:r>
                        <a:rPr lang="zh-CN" altLang="en-US" sz="3600" b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选三首有月亮意象的诗歌，并进行解释诗歌内容。</a:t>
                      </a:r>
                      <a:endParaRPr lang="zh-CN" altLang="en-US" sz="3600" b="0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71220">
                <a:tc vMerge="1"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3600" b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2. </a:t>
                      </a:r>
                      <a:r>
                        <a:rPr lang="zh-CN" altLang="en-US" sz="3600" b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列出这三首诗歌时李白的人生境遇。</a:t>
                      </a:r>
                      <a:endParaRPr lang="zh-CN" altLang="en-US" sz="3600" b="0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71220">
                <a:tc vMerge="1"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3600" b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3. </a:t>
                      </a:r>
                      <a:r>
                        <a:rPr lang="zh-CN" altLang="en-US" sz="3600" b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列出这三首诗歌里月亮的特征，解析诗人这样表达的原因。</a:t>
                      </a:r>
                      <a:endParaRPr lang="zh-CN" altLang="en-US" sz="3600" b="0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71220">
                <a:tc vMerge="1"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3600" b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4. </a:t>
                      </a:r>
                      <a:r>
                        <a:rPr lang="zh-CN" altLang="en-US" sz="3600" b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解读这三首诗的情感。</a:t>
                      </a:r>
                      <a:endParaRPr lang="zh-CN" altLang="en-US" sz="3600" b="0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71220">
                <a:tc vMerge="1"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3600" b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5.</a:t>
                      </a:r>
                      <a:r>
                        <a:rPr lang="zh-CN" altLang="en-US" sz="3600" b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写一段推荐词，向大家推荐李白的月亮诗。</a:t>
                      </a:r>
                      <a:endParaRPr lang="zh-CN" altLang="en-US" sz="3600" b="0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0" b="21484"/>
          <a:stretch>
            <a:fillRect/>
          </a:stretch>
        </p:blipFill>
        <p:spPr>
          <a:xfrm>
            <a:off x="2264229" y="4234232"/>
            <a:ext cx="10203542" cy="26237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4335" y="528320"/>
            <a:ext cx="1072578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zh-CN" altLang="en-US"/>
              <a:t>《月下独酌》中的月亮是李白梦想的化身。在李白的想象之中，本是孑然一身的他突然有了月亮以及月光下身影的陪伴，画面顿时充盈。于是酒神精神便在他的身上开始发挥，承认人生的悲剧性并战胜人生的悲剧性，即承认孤独，战胜孤独。“醒时同交欢”与“醉后各分散”李白的醒恰恰是在喝醉之后，在浪漫的想象之中个体融入万物之中尽情舒展。而李白的醉表现于“三人”分散之后，又重回孤独时，原本的希望被失望冲破，只剩李白于其中挣扎不休。诗的末尾，他期盼“相期邈云汉”表现了诗人于此释怀。我想在李白身醉心醒之时，他才能从希望与失望的碰撞之中获得生的极大快意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《游洞庭湖五首其二》：青莲居士疲劳的奔走在流放途中，即使拥遇赦，也难以抚慰他困顿悲伤的心灵，但太白心知，哪里有着良药来治愈他？他与友人一同来到月下洞庭，在明净浩淼的湖面上，流水奔去，好似要奔向天空。 李白是多么想要乘着流水，直上云霄啊。因为在那云霄仙境之间，有着他梦寐以求的佳人嫦娥，可是，她太美了，太纯净了，地上的俗物是无法衡量她的。即使太白他家财万贯，也只能向洞庭湖赊来她倒影在水面上的一个背影。赊啊，只能赊啊，嫦娥仙子的一缕青丝，一抹红颜，一身背影，都不是区区一个凡间仙可以拥有的，但这又如何呢？对于太白来说，只要看到这个美丽的仙子，这个高贵纯洁的化身，就无所奢求，烦恼尽抛了，不是吗？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328295" y="383540"/>
          <a:ext cx="11487150" cy="6014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2400"/>
                <a:gridCol w="3380740"/>
                <a:gridCol w="5414010"/>
              </a:tblGrid>
              <a:tr h="546735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      </a:t>
                      </a: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语文课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周末语文作业时间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4.24-4.30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5.1-5.9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5.10-5.16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5.17-5.23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5.24-5.30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5.31-6.6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6.7-6.13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6.14-6.20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6.21-6.27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6.28-7.4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0" name="表格 -1"/>
          <p:cNvGraphicFramePr/>
          <p:nvPr/>
        </p:nvGraphicFramePr>
        <p:xfrm>
          <a:off x="365125" y="170815"/>
          <a:ext cx="11494770" cy="597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0035"/>
                <a:gridCol w="3253740"/>
                <a:gridCol w="2633345"/>
                <a:gridCol w="2787650"/>
              </a:tblGrid>
              <a:tr h="35877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《</a:t>
                      </a: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平凡的世界</a:t>
                      </a: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》</a:t>
                      </a: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（章回数）读书笔记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94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姓名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班级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阅读章回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完成时间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16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印象深刻的内容摘录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534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印象深刻的片段内容概括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169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印象深刻的原因分析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</a:t>
                      </a:r>
                      <a:endParaRPr lang="en-US" altLang="zh-CN" sz="28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人物关系梳理</a:t>
                      </a:r>
                      <a:endParaRPr lang="zh-CN" altLang="en-US" sz="2800" b="0">
                        <a:latin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charset="0"/>
                          <a:cs typeface="宋体" charset="0"/>
                        </a:rPr>
                        <a:t>  </a:t>
                      </a:r>
                      <a:r>
                        <a:rPr lang="zh-CN" altLang="en-US" sz="2800" b="0">
                          <a:latin typeface="宋体" charset="0"/>
                          <a:cs typeface="宋体" charset="0"/>
                        </a:rPr>
                        <a:t>家庭关系、社会关系</a:t>
                      </a:r>
                      <a:endParaRPr lang="zh-CN" altLang="en-US" sz="2800" b="0">
                        <a:latin typeface="宋体" charset="0"/>
                        <a:cs typeface="宋体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941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阅读发现（问题、思考，以陈述句或疑问句呈现均可）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1.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具体说明（描述并解释该阅读发现）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1.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2.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2.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3. 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3.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201930" y="-20320"/>
          <a:ext cx="11655425" cy="6483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1720"/>
                <a:gridCol w="9323705"/>
              </a:tblGrid>
              <a:tr h="42799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《&lt;</a:t>
                      </a: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平凡的世界</a:t>
                      </a: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&gt;</a:t>
                      </a: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中青年们的生活与发展</a:t>
                      </a: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》</a:t>
                      </a: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专题研读课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927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专题的主问题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 </a:t>
                      </a:r>
                      <a:endParaRPr lang="en-US" altLang="zh-CN" sz="2800" b="0">
                        <a:latin typeface="Calibri" charset="0"/>
                        <a:cs typeface="Calibri" charset="0"/>
                      </a:endParaRPr>
                    </a:p>
                    <a:p>
                      <a:pPr indent="0">
                        <a:buNone/>
                      </a:pPr>
                      <a:endParaRPr lang="en-US" altLang="zh-CN" sz="2800" b="0">
                        <a:latin typeface="Calibri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000" b="0">
                          <a:latin typeface="Calibri" charset="0"/>
                        </a:rPr>
                        <a:t> </a:t>
                      </a:r>
                      <a:endParaRPr lang="en-US" altLang="zh-CN" sz="1000" b="0">
                        <a:latin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任务梳理（讨论）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1. </a:t>
                      </a: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梳理出小说中青年们的基本信息</a:t>
                      </a:r>
                      <a:endParaRPr lang="zh-CN" altLang="en-US" sz="2800" b="0">
                        <a:latin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 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2. </a:t>
                      </a: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青年们的物质生活有哪些？【衣食住行】他们面对这样的物质生活，态度如何？</a:t>
                      </a:r>
                      <a:endParaRPr lang="zh-CN" altLang="en-US" sz="2800" b="0">
                        <a:latin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 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3. </a:t>
                      </a: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青年们的精神生活如何？</a:t>
                      </a:r>
                      <a:endParaRPr lang="zh-CN" altLang="en-US" sz="2800" b="0">
                        <a:latin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9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 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4. </a:t>
                      </a: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青年们的发展如何？有哪些异同？</a:t>
                      </a:r>
                      <a:endParaRPr lang="zh-CN" altLang="en-US" sz="2800" b="0">
                        <a:latin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 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5. </a:t>
                      </a: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影响青年们不同发展的原因有哪些？</a:t>
                      </a:r>
                      <a:endParaRPr lang="zh-CN" altLang="en-US" sz="2800" b="0">
                        <a:latin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 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6. </a:t>
                      </a: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你欣赏哪一位青年？原因有哪些？</a:t>
                      </a:r>
                      <a:endParaRPr lang="zh-CN" altLang="en-US" sz="2800" b="0">
                        <a:latin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 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7. </a:t>
                      </a: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如何看待你面对的世界，你希望如何发展？</a:t>
                      </a:r>
                      <a:endParaRPr lang="zh-CN" altLang="en-US" sz="2800" b="0">
                        <a:latin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3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 </a:t>
                      </a:r>
                      <a:endParaRPr lang="en-US" altLang="zh-CN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Calibri" charset="0"/>
                          <a:cs typeface="Calibri" charset="0"/>
                        </a:rPr>
                        <a:t>8.</a:t>
                      </a:r>
                      <a:r>
                        <a:rPr lang="zh-CN" altLang="en-US" sz="2800" b="0">
                          <a:latin typeface="Calibri" charset="0"/>
                          <a:cs typeface="Calibri" charset="0"/>
                        </a:rPr>
                        <a:t>借助网络，教师提供、学生搜集有关的参考资料，以便借鉴。</a:t>
                      </a:r>
                      <a:endParaRPr lang="zh-CN" altLang="en-US" sz="28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bc2c1b048fdaea77a6e66e3b2727e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0" y="3175000"/>
            <a:ext cx="7162165" cy="4050665"/>
          </a:xfrm>
          <a:prstGeom prst="rect">
            <a:avLst/>
          </a:prstGeom>
        </p:spPr>
      </p:pic>
      <p:graphicFrame>
        <p:nvGraphicFramePr>
          <p:cNvPr id="0" name="表格 -1"/>
          <p:cNvGraphicFramePr/>
          <p:nvPr/>
        </p:nvGraphicFramePr>
        <p:xfrm>
          <a:off x="308610" y="299720"/>
          <a:ext cx="10848340" cy="6237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0430"/>
                <a:gridCol w="2167255"/>
                <a:gridCol w="2171065"/>
                <a:gridCol w="4339590"/>
              </a:tblGrid>
              <a:tr h="85407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3200" b="0">
                          <a:latin typeface="Calibri" charset="0"/>
                          <a:cs typeface="Calibri" charset="0"/>
                        </a:rPr>
                        <a:t>《书名</a:t>
                      </a:r>
                      <a:r>
                        <a:rPr lang="en-US" altLang="zh-CN" sz="3200" b="0">
                          <a:latin typeface="Calibri" charset="0"/>
                          <a:cs typeface="Calibri" charset="0"/>
                        </a:rPr>
                        <a:t>·</a:t>
                      </a:r>
                      <a:r>
                        <a:rPr lang="zh-CN" altLang="en-US" sz="3200" b="0">
                          <a:latin typeface="Calibri" charset="0"/>
                          <a:cs typeface="Calibri" charset="0"/>
                        </a:rPr>
                        <a:t>主题》汇报交流的听课笔记</a:t>
                      </a:r>
                      <a:endParaRPr lang="zh-CN" altLang="en-US" sz="32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540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Calibri" charset="0"/>
                          <a:cs typeface="Calibri" charset="0"/>
                        </a:rPr>
                        <a:t>时间</a:t>
                      </a:r>
                      <a:endParaRPr lang="zh-CN" altLang="en-US" sz="32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3200" b="0">
                          <a:latin typeface="Calibri" charset="0"/>
                          <a:cs typeface="Calibri" charset="0"/>
                        </a:rPr>
                        <a:t> </a:t>
                      </a:r>
                      <a:endParaRPr lang="en-US" altLang="zh-CN" sz="32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Calibri" charset="0"/>
                          <a:cs typeface="Calibri" charset="0"/>
                        </a:rPr>
                        <a:t>汇报者姓名</a:t>
                      </a:r>
                      <a:endParaRPr lang="zh-CN" altLang="en-US" sz="32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3200" b="0">
                          <a:latin typeface="Calibri" charset="0"/>
                          <a:cs typeface="Calibri" charset="0"/>
                        </a:rPr>
                        <a:t> </a:t>
                      </a:r>
                      <a:endParaRPr lang="en-US" altLang="zh-CN" sz="32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8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Calibri" charset="0"/>
                          <a:cs typeface="Calibri" charset="0"/>
                        </a:rPr>
                        <a:t>汇报交流课主题</a:t>
                      </a:r>
                      <a:endParaRPr lang="zh-CN" altLang="en-US" sz="32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3200" b="0">
                          <a:latin typeface="Calibri" charset="0"/>
                          <a:cs typeface="Calibri" charset="0"/>
                        </a:rPr>
                        <a:t> </a:t>
                      </a:r>
                      <a:endParaRPr lang="en-US" altLang="zh-CN" sz="32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540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Calibri" charset="0"/>
                          <a:cs typeface="Calibri" charset="0"/>
                        </a:rPr>
                        <a:t>发言者汇报题目</a:t>
                      </a:r>
                      <a:endParaRPr lang="zh-CN" altLang="en-US" sz="32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3200" b="0">
                          <a:latin typeface="Calibri" charset="0"/>
                          <a:cs typeface="Calibri" charset="0"/>
                        </a:rPr>
                        <a:t> </a:t>
                      </a:r>
                      <a:endParaRPr lang="en-US" altLang="zh-CN" sz="32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540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Calibri" charset="0"/>
                          <a:cs typeface="Calibri" charset="0"/>
                        </a:rPr>
                        <a:t>要点记录 </a:t>
                      </a:r>
                      <a:endParaRPr lang="zh-CN" altLang="en-US" sz="32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3200" b="0">
                          <a:latin typeface="Calibri" charset="0"/>
                          <a:cs typeface="Calibri" charset="0"/>
                        </a:rPr>
                        <a:t> </a:t>
                      </a:r>
                      <a:endParaRPr lang="en-US" altLang="zh-CN" sz="32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540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Calibri" charset="0"/>
                          <a:cs typeface="Calibri" charset="0"/>
                        </a:rPr>
                        <a:t>启示 </a:t>
                      </a:r>
                      <a:endParaRPr lang="zh-CN" altLang="en-US" sz="32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3200" b="0">
                          <a:latin typeface="Calibri" charset="0"/>
                          <a:cs typeface="Calibri" charset="0"/>
                        </a:rPr>
                        <a:t> </a:t>
                      </a:r>
                      <a:endParaRPr lang="en-US" altLang="zh-CN" sz="32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540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3200" b="0">
                          <a:latin typeface="Calibri" charset="0"/>
                          <a:cs typeface="Calibri" charset="0"/>
                        </a:rPr>
                        <a:t>建议 </a:t>
                      </a:r>
                      <a:endParaRPr lang="zh-CN" altLang="en-US" sz="32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endParaRPr lang="zh-CN" altLang="en-US" sz="3200" b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8"/>
          <p:cNvSpPr txBox="1"/>
          <p:nvPr/>
        </p:nvSpPr>
        <p:spPr>
          <a:xfrm>
            <a:off x="141605" y="157480"/>
            <a:ext cx="11576685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>
                <a:latin typeface="隶书" panose="02010509060101010101" pitchFamily="49" charset="-122"/>
                <a:ea typeface="隶书" panose="02010509060101010101" pitchFamily="49" charset="-122"/>
              </a:rPr>
              <a:t>一、教学、教研情况</a:t>
            </a:r>
            <a:endParaRPr lang="zh-CN" altLang="en-US" sz="400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 </a:t>
            </a: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本学期开课</a:t>
            </a:r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10</a:t>
            </a: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节，报道</a:t>
            </a:r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10</a:t>
            </a: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节。高一</a:t>
            </a:r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</a:t>
            </a: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节；高二</a:t>
            </a:r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节；高三</a:t>
            </a:r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节。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 </a:t>
            </a: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课题研究：省级重点资助课题</a:t>
            </a:r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个（蒋霞），部分老师主持子课题；市级课题</a:t>
            </a:r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个（蒋霞、张元丽、赵锋、叶荣荣）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3. </a:t>
            </a: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校工作坊（微课题）：作为校级课题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4. </a:t>
            </a: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青年教师参加一模考试。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8"/>
          <p:cNvSpPr txBox="1"/>
          <p:nvPr/>
        </p:nvSpPr>
        <p:spPr>
          <a:xfrm>
            <a:off x="141605" y="157480"/>
            <a:ext cx="11576685" cy="64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>
                <a:latin typeface="隶书" panose="02010509060101010101" pitchFamily="49" charset="-122"/>
                <a:ea typeface="隶书" panose="02010509060101010101" pitchFamily="49" charset="-122"/>
              </a:rPr>
              <a:t>二、知晓教学常规，认真对待教育教学</a:t>
            </a:r>
            <a:endParaRPr lang="zh-CN" altLang="en-US" sz="400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l" fontAlgn="auto">
              <a:lnSpc>
                <a:spcPct val="100000"/>
              </a:lnSpc>
              <a:buNone/>
            </a:pP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 小集备、大集备必须定时定期。每周一次小集备、每月一次大集备。备课组长安排好开课计划表，每次集体备课的主要内容以及集备过程，以文字稿形式呈现。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00000"/>
              </a:lnSpc>
              <a:buNone/>
            </a:pP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 备课态度、形式：认真、严肃；教案的撰写要根据不同教学年龄来呈现不同容量、质量的内容。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00000"/>
              </a:lnSpc>
              <a:buNone/>
            </a:pP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3.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师徒交流 徒弟要跟紧师傅，虚心学习。要定期把备课内容给师傅看，师傅需要定期查看徒弟的教案，并提出中肯意见，共同进步。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00000"/>
              </a:lnSpc>
              <a:buNone/>
            </a:pP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4.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勤于撰写教案案例、教学反思、教育叙事。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00000"/>
              </a:lnSpc>
              <a:buNone/>
            </a:pP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5.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教后记并能及时上传教后记，以及能够在教后记基础上进行二次备课。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8"/>
          <p:cNvSpPr txBox="1"/>
          <p:nvPr/>
        </p:nvSpPr>
        <p:spPr>
          <a:xfrm>
            <a:off x="141605" y="157480"/>
            <a:ext cx="1157668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4000">
                <a:latin typeface="隶书" panose="02010509060101010101" pitchFamily="49" charset="-122"/>
                <a:ea typeface="隶书" panose="02010509060101010101" pitchFamily="49" charset="-122"/>
              </a:rPr>
              <a:t>三、课程研究</a:t>
            </a:r>
            <a:endParaRPr lang="zh-CN" altLang="en-US" sz="400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 </a:t>
            </a: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校本课程：上学期开展的校本课程需要提供课程纲要（课程目标、课程实施过程、课程评价）提交时间：五一后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 </a:t>
            </a: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新教材研读：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备课组：组长领头，将一册书的内容以单元或者任务群分给每位组员，并安排好每次集备的主讲人。研究：新课标的目标与内容、教材内容特点、教学逻辑、与旧教材的区别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683520"/>
            <a:ext cx="5819685" cy="2699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9400" y="2274570"/>
            <a:ext cx="5239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整本书阅读与研讨</a:t>
            </a:r>
            <a:endParaRPr lang="zh-CN" altLang="en-US" sz="4000"/>
          </a:p>
        </p:txBody>
      </p:sp>
      <p:grpSp>
        <p:nvGrpSpPr>
          <p:cNvPr id="4" name="组合 7"/>
          <p:cNvGrpSpPr/>
          <p:nvPr/>
        </p:nvGrpSpPr>
        <p:grpSpPr>
          <a:xfrm>
            <a:off x="8436821" y="3080948"/>
            <a:ext cx="3612199" cy="3613315"/>
            <a:chOff x="7872638" y="2013946"/>
            <a:chExt cx="2438400" cy="2438400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8064062" y="2200066"/>
              <a:ext cx="2061762" cy="206616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椭圆 5"/>
            <p:cNvSpPr/>
            <p:nvPr/>
          </p:nvSpPr>
          <p:spPr>
            <a:xfrm>
              <a:off x="7872638" y="2013946"/>
              <a:ext cx="2438400" cy="24384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0" b="21484"/>
          <a:stretch>
            <a:fillRect/>
          </a:stretch>
        </p:blipFill>
        <p:spPr>
          <a:xfrm>
            <a:off x="2264229" y="4234232"/>
            <a:ext cx="10203542" cy="262376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2885" y="649605"/>
            <a:ext cx="1174686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>
                <a:solidFill>
                  <a:schemeClr val="tx1"/>
                </a:solidFill>
                <a:uFillTx/>
                <a:latin typeface="+mn-ea"/>
                <a:cs typeface="Open Sans" panose="020B0606030504020204" pitchFamily="34" charset="0"/>
              </a:rPr>
              <a:t>温儒敏：连滚带爬式阅读：一读的开心；二，不求字字落实，句句较真，不刻意追求主旨的把握，也不理会别人的阅读感受。</a:t>
            </a:r>
            <a:endParaRPr lang="zh-CN" altLang="en-US" sz="4000">
              <a:solidFill>
                <a:schemeClr val="tx1"/>
              </a:solidFill>
              <a:uFillTx/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254385" y="1698658"/>
            <a:ext cx="1671263" cy="3629709"/>
            <a:chOff x="1456267" y="1568824"/>
            <a:chExt cx="1671263" cy="3629709"/>
          </a:xfrm>
        </p:grpSpPr>
        <p:sp>
          <p:nvSpPr>
            <p:cNvPr id="16" name="矩形 15"/>
            <p:cNvSpPr/>
            <p:nvPr/>
          </p:nvSpPr>
          <p:spPr>
            <a:xfrm>
              <a:off x="1456267" y="1608667"/>
              <a:ext cx="1634066" cy="35898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99689" y="1992796"/>
              <a:ext cx="1175385" cy="3040380"/>
            </a:xfrm>
            <a:prstGeom prst="rect">
              <a:avLst/>
            </a:prstGeom>
            <a:noFill/>
          </p:spPr>
          <p:txBody>
            <a:bodyPr vert="wordArtVertRtl" wrap="none" rtlCol="0" anchor="ctr">
              <a:spAutoFit/>
            </a:bodyPr>
            <a:lstStyle/>
            <a:p>
              <a:pPr algn="ctr"/>
              <a:r>
                <a:rPr lang="zh-CN" altLang="en-US" sz="4800" b="1">
                  <a:latin typeface="TypeLand 康熙字典體試用版" pitchFamily="50" charset="-120"/>
                  <a:ea typeface="TypeLand 康熙字典體試用版" pitchFamily="50" charset="-120"/>
                </a:rPr>
                <a:t>新课标</a:t>
              </a:r>
              <a:endParaRPr lang="zh-CN" altLang="en-US" sz="4800" b="1">
                <a:latin typeface="TypeLand 康熙字典體試用版" pitchFamily="50" charset="-120"/>
                <a:ea typeface="TypeLand 康熙字典體試用版" pitchFamily="50" charset="-120"/>
              </a:endParaRPr>
            </a:p>
          </p:txBody>
        </p:sp>
        <p:pic>
          <p:nvPicPr>
            <p:cNvPr id="17" name="图片 16" descr="树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33605" y="1568824"/>
              <a:ext cx="1293925" cy="682140"/>
            </a:xfrm>
            <a:prstGeom prst="ellipse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3162300" y="299085"/>
            <a:ext cx="9061450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4000"/>
              <a:t>p11</a:t>
            </a:r>
            <a:r>
              <a:rPr lang="zh-CN" altLang="en-US" sz="4000"/>
              <a:t>页：</a:t>
            </a:r>
            <a:endParaRPr lang="zh-CN" altLang="en-US" sz="4000"/>
          </a:p>
          <a:p>
            <a:r>
              <a:rPr lang="zh-CN" altLang="en-US" sz="4000"/>
              <a:t>在指定范围内选择阅读一部长篇小说。通读全书，整体把握其思想内容和艺术特点。从</a:t>
            </a:r>
            <a:r>
              <a:rPr lang="zh-CN" altLang="en-US" sz="4000" b="1">
                <a:solidFill>
                  <a:srgbClr val="FF0000"/>
                </a:solidFill>
              </a:rPr>
              <a:t>最使自己感动</a:t>
            </a:r>
            <a:r>
              <a:rPr lang="zh-CN" altLang="en-US" sz="4000"/>
              <a:t>的故事、人物、场景、语言等方面入手，</a:t>
            </a:r>
            <a:r>
              <a:rPr lang="zh-CN" altLang="en-US" sz="4000" b="1">
                <a:solidFill>
                  <a:srgbClr val="FF0000"/>
                </a:solidFill>
              </a:rPr>
              <a:t>反复</a:t>
            </a:r>
            <a:r>
              <a:rPr lang="zh-CN" altLang="en-US" sz="4000"/>
              <a:t>阅读品味，深入探究，欣赏语言表达的精彩之处，梳理小说的感人场景乃至整体的艺术架构，理清人物关系，感受、欣赏人物形象，探究人物的精神世界，体会小说的主旨，研究小说的艺术价值。</a:t>
            </a:r>
            <a:endParaRPr lang="zh-CN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254385" y="1698658"/>
            <a:ext cx="1671263" cy="3629709"/>
            <a:chOff x="1456267" y="1568824"/>
            <a:chExt cx="1671263" cy="3629709"/>
          </a:xfrm>
        </p:grpSpPr>
        <p:sp>
          <p:nvSpPr>
            <p:cNvPr id="16" name="矩形 15"/>
            <p:cNvSpPr/>
            <p:nvPr/>
          </p:nvSpPr>
          <p:spPr>
            <a:xfrm>
              <a:off x="1456267" y="1608667"/>
              <a:ext cx="1634066" cy="35898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99689" y="1992796"/>
              <a:ext cx="1175385" cy="3040380"/>
            </a:xfrm>
            <a:prstGeom prst="rect">
              <a:avLst/>
            </a:prstGeom>
            <a:noFill/>
          </p:spPr>
          <p:txBody>
            <a:bodyPr vert="wordArtVertRtl" wrap="none" rtlCol="0" anchor="ctr">
              <a:spAutoFit/>
            </a:bodyPr>
            <a:lstStyle/>
            <a:p>
              <a:pPr algn="ctr"/>
              <a:r>
                <a:rPr lang="zh-CN" altLang="en-US" sz="4800" b="1">
                  <a:latin typeface="TypeLand 康熙字典體試用版" pitchFamily="50" charset="-120"/>
                  <a:ea typeface="TypeLand 康熙字典體試用版" pitchFamily="50" charset="-120"/>
                </a:rPr>
                <a:t>新课标</a:t>
              </a:r>
              <a:endParaRPr lang="zh-CN" altLang="en-US" sz="4800" b="1">
                <a:latin typeface="TypeLand 康熙字典體試用版" pitchFamily="50" charset="-120"/>
                <a:ea typeface="TypeLand 康熙字典體試用版" pitchFamily="50" charset="-120"/>
              </a:endParaRPr>
            </a:p>
          </p:txBody>
        </p:sp>
        <p:pic>
          <p:nvPicPr>
            <p:cNvPr id="17" name="图片 16" descr="树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33605" y="1568824"/>
              <a:ext cx="1293925" cy="682140"/>
            </a:xfrm>
            <a:prstGeom prst="ellipse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3162300" y="299085"/>
            <a:ext cx="9061450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p13</a:t>
            </a:r>
            <a:endParaRPr sz="3200"/>
          </a:p>
          <a:p>
            <a:r>
              <a:rPr sz="3200"/>
              <a:t>阅读整本书，应以学生利用课内外时间</a:t>
            </a:r>
            <a:r>
              <a:rPr sz="3200">
                <a:solidFill>
                  <a:srgbClr val="FF0000"/>
                </a:solidFill>
              </a:rPr>
              <a:t>自主阅读、撰写笔记、交流讨论为主</a:t>
            </a:r>
            <a:r>
              <a:rPr sz="3200"/>
              <a:t>，不以教师的讲解代替或限制学生的阅读与思考。教师的主要任务是提出</a:t>
            </a:r>
            <a:r>
              <a:rPr sz="3200">
                <a:solidFill>
                  <a:srgbClr val="FF0000"/>
                </a:solidFill>
              </a:rPr>
              <a:t>专题学习目标</a:t>
            </a:r>
            <a:r>
              <a:rPr sz="3200"/>
              <a:t>，</a:t>
            </a:r>
            <a:r>
              <a:rPr sz="3200">
                <a:solidFill>
                  <a:srgbClr val="FF0000"/>
                </a:solidFill>
              </a:rPr>
              <a:t>组织学习活动</a:t>
            </a:r>
            <a:r>
              <a:rPr sz="3200"/>
              <a:t>，引导学生</a:t>
            </a:r>
            <a:r>
              <a:rPr sz="3200">
                <a:solidFill>
                  <a:srgbClr val="FF0000"/>
                </a:solidFill>
              </a:rPr>
              <a:t>深入</a:t>
            </a:r>
            <a:r>
              <a:rPr sz="3200"/>
              <a:t>思考、讨论与交流。教师应以自己的阅读经验，平等地</a:t>
            </a:r>
            <a:r>
              <a:rPr sz="3200">
                <a:solidFill>
                  <a:srgbClr val="FF0000"/>
                </a:solidFill>
              </a:rPr>
              <a:t>参与</a:t>
            </a:r>
            <a:r>
              <a:rPr sz="3200"/>
              <a:t>交流讨论，解答学生的疑惑。</a:t>
            </a:r>
            <a:endParaRPr sz="3200"/>
          </a:p>
          <a:p>
            <a:r>
              <a:rPr sz="3200"/>
              <a:t>教师应善于发现学生阅读整本书的成功经验，及时组织交流与分享。应善于发现、保护和支持学生阅读中的独到见解。</a:t>
            </a:r>
            <a:endParaRPr sz="3200"/>
          </a:p>
          <a:p>
            <a:endParaRPr lang="zh-CN" altLang="en-US" sz="3200"/>
          </a:p>
          <a:p>
            <a:r>
              <a:rPr lang="zh-CN" altLang="en-US" sz="3200"/>
              <a:t>必修阶段：18课时。课标要求完成一部长篇小说和一部学术著作的阅读。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1755" y="0"/>
            <a:ext cx="3876040" cy="6858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" y="0"/>
            <a:ext cx="3315335" cy="6858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722370" y="759460"/>
            <a:ext cx="364109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 </a:t>
            </a:r>
            <a:r>
              <a:rPr lang="zh-CN" altLang="en-US"/>
              <a:t>时间没法保证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没耐心看完</a:t>
            </a:r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理解难度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1. </a:t>
            </a:r>
            <a:r>
              <a:rPr lang="zh-CN" altLang="en-US"/>
              <a:t>学生的理解和课程标准有区别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教师需要正确理解课标的要求</a:t>
            </a:r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教学整本书与整本书阅读既有联系也有区别</a:t>
            </a:r>
            <a:endParaRPr lang="zh-CN" altLang="en-US"/>
          </a:p>
          <a:p>
            <a:r>
              <a:rPr lang="en-US" altLang="zh-CN"/>
              <a:t>4. </a:t>
            </a:r>
            <a:r>
              <a:rPr lang="zh-CN" altLang="en-US"/>
              <a:t>部分学生期待有更深、更好的阅读提升。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GENSWF_ADVANCE_TIME" val="5"/>
  <p:tag name="ISPRING_CUSTOM_TIMING_USED" val="1"/>
  <p:tag name="ISPRING_SLIDE_ID_2" val="{DBA624E7-B635-4A67-A042-32AA9D11E662}"/>
</p:tagLst>
</file>

<file path=ppt/tags/tag2.xml><?xml version="1.0" encoding="utf-8"?>
<p:tagLst xmlns:p="http://schemas.openxmlformats.org/presentationml/2006/main">
  <p:tag name="GENSWF_ADVANCE_TIME" val="5"/>
  <p:tag name="ISPRING_CUSTOM_TIMING_USED" val="1"/>
  <p:tag name="ISPRING_SLIDE_ID_2" val="{DBA624E7-B635-4A67-A042-32AA9D11E662}"/>
</p:tagLst>
</file>

<file path=ppt/tags/tag3.xml><?xml version="1.0" encoding="utf-8"?>
<p:tagLst xmlns:p="http://schemas.openxmlformats.org/presentationml/2006/main">
  <p:tag name="GENSWF_ADVANCE_TIME" val="5"/>
  <p:tag name="ISPRING_CUSTOM_TIMING_USED" val="1"/>
  <p:tag name="ISPRING_SLIDE_ID_2" val="{DBA624E7-B635-4A67-A042-32AA9D11E662}"/>
</p:tagLst>
</file>

<file path=ppt/tags/tag4.xml><?xml version="1.0" encoding="utf-8"?>
<p:tagLst xmlns:p="http://schemas.openxmlformats.org/presentationml/2006/main">
  <p:tag name="GENSWF_ADVANCE_TIME" val="5"/>
  <p:tag name="ISPRING_CUSTOM_TIMING_USED" val="1"/>
  <p:tag name="ISPRING_SLIDE_ID_2" val="{DBA624E7-B635-4A67-A042-32AA9D11E66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3130</Words>
  <Application>WPS 文字</Application>
  <PresentationFormat>宽屏</PresentationFormat>
  <Paragraphs>381</Paragraphs>
  <Slides>16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方正书宋_GBK</vt:lpstr>
      <vt:lpstr>Wingdings</vt:lpstr>
      <vt:lpstr>隶书</vt:lpstr>
      <vt:lpstr>报隶-简</vt:lpstr>
      <vt:lpstr>华文楷体</vt:lpstr>
      <vt:lpstr>Open Sans</vt:lpstr>
      <vt:lpstr>苹方-简</vt:lpstr>
      <vt:lpstr>TypeLand 康熙字典體試用版</vt:lpstr>
      <vt:lpstr>Calibri</vt:lpstr>
      <vt:lpstr>Helvetica Neue</vt:lpstr>
      <vt:lpstr>宋体</vt:lpstr>
      <vt:lpstr>汉仪书宋二KW</vt:lpstr>
      <vt:lpstr>微软雅黑</vt:lpstr>
      <vt:lpstr>汉仪旗黑KW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上海剑姬网络科技有限公司</Company>
  <LinksUpToDate>false</LinksUpToDate>
  <SharedDoc>false</SharedDoc>
  <HyperlinksChanged>false</HyperlinksChanged>
  <AppVersion>14.0000</AppVersion>
  <Manager>风云办公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gulanlan</cp:lastModifiedBy>
  <cp:revision>28</cp:revision>
  <dcterms:created xsi:type="dcterms:W3CDTF">2020-05-03T03:18:01Z</dcterms:created>
  <dcterms:modified xsi:type="dcterms:W3CDTF">2020-05-03T03:18:01Z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2052-2.0.1.3256</vt:lpwstr>
  </property>
</Properties>
</file>