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52" r:id="rId4"/>
    <p:sldId id="555" r:id="rId6"/>
    <p:sldId id="258" r:id="rId7"/>
    <p:sldId id="549" r:id="rId8"/>
    <p:sldId id="463" r:id="rId9"/>
    <p:sldId id="465" r:id="rId10"/>
    <p:sldId id="470" r:id="rId11"/>
    <p:sldId id="365" r:id="rId12"/>
    <p:sldId id="419" r:id="rId13"/>
    <p:sldId id="578" r:id="rId14"/>
    <p:sldId id="475" r:id="rId15"/>
    <p:sldId id="290" r:id="rId16"/>
    <p:sldId id="594" r:id="rId17"/>
    <p:sldId id="422" r:id="rId18"/>
    <p:sldId id="355" r:id="rId19"/>
    <p:sldId id="483" r:id="rId20"/>
    <p:sldId id="486" r:id="rId21"/>
    <p:sldId id="490" r:id="rId22"/>
    <p:sldId id="433" r:id="rId23"/>
    <p:sldId id="488" r:id="rId24"/>
    <p:sldId id="557" r:id="rId25"/>
    <p:sldId id="548" r:id="rId26"/>
    <p:sldId id="552" r:id="rId27"/>
    <p:sldId id="553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92" y="-90"/>
      </p:cViewPr>
      <p:guideLst>
        <p:guide orient="horz" pos="2198"/>
        <p:guide pos="29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中国更是酒文化的极盛之地，饮酒的意义远不止生理性消费，远不止口腹之乐；在许多场合，它都是作为一个文化符号，一种文化消费，用来表示一种礼仪，一种气氛，一种情趣，一种心境；酒与诗，从来就结下了不解之缘。不仅如此，中国众多的名酒不单给人以美的享受，而且给人以美的启示与力的鼓舞；每一种名酒的发展，都包容劳动者一代接一代的探索奋斗，英勇献身，因此名酒精神与民族自豪息息相通，与大无畏气概紧密相接。这就是中华民族的酒魂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结合同学们的酿酒体验，这节课我们一起来学习果酒的制作</a:t>
            </a:r>
            <a:r>
              <a:rPr lang="en-US" altLang="zh-CN"/>
              <a:t>,</a:t>
            </a:r>
            <a:r>
              <a:rPr lang="zh-CN" altLang="zh-CN"/>
              <a:t>虽然大家酿的果酒不同，但都使用了同一种微生物，酵母菌</a:t>
            </a:r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17410" name="文本占位符 2"/>
          <p:cNvSpPr/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/>
              <a:t>组面团的变化跟什么有关？我们一起来认识下酵母菌。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../media/image6.png"/><Relationship Id="rId7" Type="http://schemas.openxmlformats.org/officeDocument/2006/relationships/tags" Target="../tags/tag67.xml"/><Relationship Id="rId6" Type="http://schemas.openxmlformats.org/officeDocument/2006/relationships/image" Target="../media/image3.png"/><Relationship Id="rId5" Type="http://schemas.openxmlformats.org/officeDocument/2006/relationships/tags" Target="../tags/tag66.xml"/><Relationship Id="rId4" Type="http://schemas.openxmlformats.org/officeDocument/2006/relationships/image" Target="../media/image2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77.xml"/><Relationship Id="rId7" Type="http://schemas.openxmlformats.org/officeDocument/2006/relationships/image" Target="../media/image7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2" Type="http://schemas.openxmlformats.org/officeDocument/2006/relationships/image" Target="../media/image1.png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72.xml"/><Relationship Id="rId19" Type="http://schemas.openxmlformats.org/officeDocument/2006/relationships/image" Target="../media/image13.png"/><Relationship Id="rId18" Type="http://schemas.openxmlformats.org/officeDocument/2006/relationships/tags" Target="../tags/tag82.xml"/><Relationship Id="rId17" Type="http://schemas.openxmlformats.org/officeDocument/2006/relationships/image" Target="../media/image12.png"/><Relationship Id="rId16" Type="http://schemas.openxmlformats.org/officeDocument/2006/relationships/tags" Target="../tags/tag81.xml"/><Relationship Id="rId15" Type="http://schemas.openxmlformats.org/officeDocument/2006/relationships/image" Target="../media/image11.png"/><Relationship Id="rId14" Type="http://schemas.openxmlformats.org/officeDocument/2006/relationships/tags" Target="../tags/tag80.xml"/><Relationship Id="rId13" Type="http://schemas.openxmlformats.org/officeDocument/2006/relationships/image" Target="../media/image10.png"/><Relationship Id="rId12" Type="http://schemas.openxmlformats.org/officeDocument/2006/relationships/tags" Target="../tags/tag79.xml"/><Relationship Id="rId11" Type="http://schemas.openxmlformats.org/officeDocument/2006/relationships/image" Target="../media/image9.png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1.png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../media/image4.png"/><Relationship Id="rId7" Type="http://schemas.openxmlformats.org/officeDocument/2006/relationships/tags" Target="../tags/tag98.xml"/><Relationship Id="rId6" Type="http://schemas.openxmlformats.org/officeDocument/2006/relationships/image" Target="../media/image3.png"/><Relationship Id="rId5" Type="http://schemas.openxmlformats.org/officeDocument/2006/relationships/tags" Target="../tags/tag97.xm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image" Target="../media/image5.png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../media/image4.png"/><Relationship Id="rId7" Type="http://schemas.openxmlformats.org/officeDocument/2006/relationships/tags" Target="../tags/tag113.xml"/><Relationship Id="rId6" Type="http://schemas.openxmlformats.org/officeDocument/2006/relationships/image" Target="../media/image3.png"/><Relationship Id="rId5" Type="http://schemas.openxmlformats.org/officeDocument/2006/relationships/tags" Target="../tags/tag112.xml"/><Relationship Id="rId4" Type="http://schemas.openxmlformats.org/officeDocument/2006/relationships/image" Target="../media/image2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4.png"/><Relationship Id="rId7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tags" Target="../tags/tag7.xml"/><Relationship Id="rId4" Type="http://schemas.openxmlformats.org/officeDocument/2006/relationships/image" Target="../media/image2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image" Target="../media/image4.png"/><Relationship Id="rId7" Type="http://schemas.openxmlformats.org/officeDocument/2006/relationships/tags" Target="../tags/tag135.xml"/><Relationship Id="rId6" Type="http://schemas.openxmlformats.org/officeDocument/2006/relationships/image" Target="../media/image3.png"/><Relationship Id="rId5" Type="http://schemas.openxmlformats.org/officeDocument/2006/relationships/tags" Target="../tags/tag134.xml"/><Relationship Id="rId4" Type="http://schemas.openxmlformats.org/officeDocument/2006/relationships/image" Target="../media/image2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image" Target="../media/image6.png"/><Relationship Id="rId7" Type="http://schemas.openxmlformats.org/officeDocument/2006/relationships/tags" Target="../tags/tag142.xml"/><Relationship Id="rId6" Type="http://schemas.openxmlformats.org/officeDocument/2006/relationships/image" Target="../media/image3.png"/><Relationship Id="rId5" Type="http://schemas.openxmlformats.org/officeDocument/2006/relationships/tags" Target="../tags/tag141.xml"/><Relationship Id="rId4" Type="http://schemas.openxmlformats.org/officeDocument/2006/relationships/image" Target="../media/image2.pn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image" Target="../media/image6.png"/><Relationship Id="rId7" Type="http://schemas.openxmlformats.org/officeDocument/2006/relationships/tags" Target="../tags/tag157.xml"/><Relationship Id="rId6" Type="http://schemas.openxmlformats.org/officeDocument/2006/relationships/image" Target="../media/image3.png"/><Relationship Id="rId5" Type="http://schemas.openxmlformats.org/officeDocument/2006/relationships/tags" Target="../tags/tag156.xml"/><Relationship Id="rId4" Type="http://schemas.openxmlformats.org/officeDocument/2006/relationships/image" Target="../media/image2.png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67.xml"/><Relationship Id="rId7" Type="http://schemas.openxmlformats.org/officeDocument/2006/relationships/image" Target="../media/image7.png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2" Type="http://schemas.openxmlformats.org/officeDocument/2006/relationships/image" Target="../media/image1.png"/><Relationship Id="rId21" Type="http://schemas.openxmlformats.org/officeDocument/2006/relationships/tags" Target="../tags/tag174.xml"/><Relationship Id="rId20" Type="http://schemas.openxmlformats.org/officeDocument/2006/relationships/tags" Target="../tags/tag173.xml"/><Relationship Id="rId2" Type="http://schemas.openxmlformats.org/officeDocument/2006/relationships/tags" Target="../tags/tag162.xml"/><Relationship Id="rId19" Type="http://schemas.openxmlformats.org/officeDocument/2006/relationships/image" Target="../media/image13.png"/><Relationship Id="rId18" Type="http://schemas.openxmlformats.org/officeDocument/2006/relationships/tags" Target="../tags/tag172.xml"/><Relationship Id="rId17" Type="http://schemas.openxmlformats.org/officeDocument/2006/relationships/image" Target="../media/image12.png"/><Relationship Id="rId16" Type="http://schemas.openxmlformats.org/officeDocument/2006/relationships/tags" Target="../tags/tag171.xml"/><Relationship Id="rId15" Type="http://schemas.openxmlformats.org/officeDocument/2006/relationships/image" Target="../media/image11.png"/><Relationship Id="rId14" Type="http://schemas.openxmlformats.org/officeDocument/2006/relationships/tags" Target="../tags/tag170.xml"/><Relationship Id="rId13" Type="http://schemas.openxmlformats.org/officeDocument/2006/relationships/image" Target="../media/image10.png"/><Relationship Id="rId12" Type="http://schemas.openxmlformats.org/officeDocument/2006/relationships/tags" Target="../tags/tag169.xml"/><Relationship Id="rId11" Type="http://schemas.openxmlformats.org/officeDocument/2006/relationships/image" Target="../media/image9.png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4.png"/><Relationship Id="rId7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../media/image2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image" Target="../media/image4.png"/><Relationship Id="rId7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tags" Target="../tags/tag44.xml"/><Relationship Id="rId4" Type="http://schemas.openxmlformats.org/officeDocument/2006/relationships/image" Target="../media/image2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../media/image6.png"/><Relationship Id="rId7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1009">
            <a:off x="7198905" y="-71780"/>
            <a:ext cx="1824096" cy="317832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1531" y="4391343"/>
            <a:ext cx="670307" cy="2466658"/>
            <a:chOff x="-2041" y="4391343"/>
            <a:chExt cx="893743" cy="2466658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8633165" y="51697"/>
            <a:ext cx="548477" cy="97314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771525" y="343265"/>
            <a:ext cx="7743825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02652" y="2219877"/>
            <a:ext cx="4538697" cy="1019051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8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+mj-ea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9115" y="2711868"/>
            <a:ext cx="2750108" cy="41533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455" y="4907811"/>
            <a:ext cx="2068840" cy="19429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841349" y="5133783"/>
            <a:ext cx="1584530" cy="17305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61142" y="4977108"/>
            <a:ext cx="1663868" cy="188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2848" y="4330731"/>
            <a:ext cx="1113867" cy="25272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8410" y="4442773"/>
            <a:ext cx="779246" cy="24152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18953">
            <a:off x="4120756" y="5533781"/>
            <a:ext cx="977253" cy="1351408"/>
          </a:xfrm>
          <a:prstGeom prst="rect">
            <a:avLst/>
          </a:prstGeom>
        </p:spPr>
      </p:pic>
      <p:sp>
        <p:nvSpPr>
          <p:cNvPr id="14" name="副标题 2"/>
          <p:cNvSpPr>
            <a:spLocks noGrp="1"/>
          </p:cNvSpPr>
          <p:nvPr>
            <p:ph type="subTitle" idx="1" hasCustomPrompt="1"/>
            <p:custDataLst>
              <p:tags r:id="rId20"/>
            </p:custDataLst>
          </p:nvPr>
        </p:nvSpPr>
        <p:spPr>
          <a:xfrm>
            <a:off x="2302652" y="3375454"/>
            <a:ext cx="4538697" cy="74581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1009">
            <a:off x="7198905" y="-71780"/>
            <a:ext cx="1824096" cy="3178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68D4DD6F-A576-4062-ABFF-4C9DA618B9D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考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28670" y="6922819"/>
            <a:ext cx="2133600" cy="365193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95671" y="6922819"/>
            <a:ext cx="2895600" cy="3651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24670" y="6922819"/>
            <a:ext cx="2133600" cy="365193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246012" y="324767"/>
            <a:ext cx="920502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5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考点一</a:t>
            </a:r>
            <a:endParaRPr lang="zh-CN" altLang="en-US" sz="140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1009">
            <a:off x="7198905" y="-71780"/>
            <a:ext cx="1824096" cy="317832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-1531" y="4391343"/>
            <a:ext cx="670307" cy="2466658"/>
            <a:chOff x="-2041" y="4391343"/>
            <a:chExt cx="893743" cy="2466658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8474886" y="54268"/>
            <a:ext cx="722199" cy="12813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80300" y="363600"/>
            <a:ext cx="7735500" cy="1324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780300" y="1825200"/>
            <a:ext cx="7735500" cy="4352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>
          <a:xfrm rot="204530">
            <a:off x="2856546" y="465613"/>
            <a:ext cx="3288261" cy="3991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457552" y="4621067"/>
            <a:ext cx="6173334" cy="995959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457552" y="5663692"/>
            <a:ext cx="6173334" cy="6355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1531" y="4391343"/>
            <a:ext cx="670307" cy="2466658"/>
            <a:chOff x="-2041" y="4391343"/>
            <a:chExt cx="893743" cy="2466658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8474886" y="54268"/>
            <a:ext cx="722199" cy="12813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80300" y="363600"/>
            <a:ext cx="7735500" cy="1324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780300" y="1825200"/>
            <a:ext cx="3806738" cy="4352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sz="half" idx="13"/>
            <p:custDataLst>
              <p:tags r:id="rId14"/>
            </p:custDataLst>
          </p:nvPr>
        </p:nvSpPr>
        <p:spPr>
          <a:xfrm>
            <a:off x="4708613" y="1825200"/>
            <a:ext cx="3806738" cy="4352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5"/>
            <a:ext cx="78867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73649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73649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-1531" y="4391343"/>
            <a:ext cx="670307" cy="2466658"/>
            <a:chOff x="-2041" y="4391343"/>
            <a:chExt cx="893743" cy="2466658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8474886" y="54268"/>
            <a:ext cx="722199" cy="12813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80300" y="363600"/>
            <a:ext cx="7735500" cy="1324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780300" y="1825200"/>
            <a:ext cx="7735500" cy="4352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-1531" y="4391343"/>
            <a:ext cx="670307" cy="2466658"/>
            <a:chOff x="-2041" y="4391343"/>
            <a:chExt cx="893743" cy="2466658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8474886" y="54268"/>
            <a:ext cx="722199" cy="128137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1531" y="4391343"/>
            <a:ext cx="670307" cy="2466658"/>
            <a:chOff x="-2041" y="4391343"/>
            <a:chExt cx="893743" cy="2466658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8633165" y="51697"/>
            <a:ext cx="548477" cy="9731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81049" y="771525"/>
            <a:ext cx="3114676" cy="160020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4010025" y="771525"/>
            <a:ext cx="4505775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781049" y="2439807"/>
            <a:ext cx="3114676" cy="37353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1531" y="4391343"/>
            <a:ext cx="670307" cy="2466658"/>
            <a:chOff x="-2041" y="4391343"/>
            <a:chExt cx="893743" cy="2466658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8633165" y="51697"/>
            <a:ext cx="548477" cy="97314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771525" y="343265"/>
            <a:ext cx="7743825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02652" y="2219877"/>
            <a:ext cx="4538697" cy="1019051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8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+mj-ea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9115" y="2711868"/>
            <a:ext cx="2750108" cy="41533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455" y="4907811"/>
            <a:ext cx="2068840" cy="19429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841349" y="5133783"/>
            <a:ext cx="1584530" cy="17305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61142" y="4977108"/>
            <a:ext cx="1663868" cy="188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2848" y="4330731"/>
            <a:ext cx="1113867" cy="25272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8410" y="4442773"/>
            <a:ext cx="779246" cy="24152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18953">
            <a:off x="4120756" y="5533781"/>
            <a:ext cx="977253" cy="1351408"/>
          </a:xfrm>
          <a:prstGeom prst="rect">
            <a:avLst/>
          </a:prstGeom>
        </p:spPr>
      </p:pic>
      <p:sp>
        <p:nvSpPr>
          <p:cNvPr id="14" name="副标题 2"/>
          <p:cNvSpPr>
            <a:spLocks noGrp="1"/>
          </p:cNvSpPr>
          <p:nvPr>
            <p:ph type="subTitle" idx="1" hasCustomPrompt="1"/>
            <p:custDataLst>
              <p:tags r:id="rId20"/>
            </p:custDataLst>
          </p:nvPr>
        </p:nvSpPr>
        <p:spPr>
          <a:xfrm>
            <a:off x="2302652" y="3375454"/>
            <a:ext cx="4538697" cy="74581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1009">
            <a:off x="7198905" y="-71780"/>
            <a:ext cx="1824096" cy="3178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68D4DD6F-A576-4062-ABFF-4C9DA618B9D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>
          <a:xfrm rot="204530">
            <a:off x="2856546" y="465613"/>
            <a:ext cx="3288261" cy="3991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457552" y="4621067"/>
            <a:ext cx="6173334" cy="995959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457552" y="5663692"/>
            <a:ext cx="6173334" cy="6355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1531" y="4391343"/>
            <a:ext cx="670307" cy="2466658"/>
            <a:chOff x="-2041" y="4391343"/>
            <a:chExt cx="893743" cy="2466658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8474886" y="54268"/>
            <a:ext cx="722199" cy="12813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80300" y="363600"/>
            <a:ext cx="7735500" cy="1324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780300" y="1825200"/>
            <a:ext cx="3806738" cy="4352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sz="half" idx="13"/>
            <p:custDataLst>
              <p:tags r:id="rId14"/>
            </p:custDataLst>
          </p:nvPr>
        </p:nvSpPr>
        <p:spPr>
          <a:xfrm>
            <a:off x="4708613" y="1825200"/>
            <a:ext cx="3806738" cy="4352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5"/>
            <a:ext cx="78867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73649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73649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-1531" y="4391343"/>
            <a:ext cx="670307" cy="2466658"/>
            <a:chOff x="-2041" y="4391343"/>
            <a:chExt cx="893743" cy="2466658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8474886" y="54268"/>
            <a:ext cx="722199" cy="128137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1531" y="4391343"/>
            <a:ext cx="670307" cy="2466658"/>
            <a:chOff x="-2041" y="4391343"/>
            <a:chExt cx="893743" cy="2466658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0264" flipV="1">
            <a:off x="8633165" y="51697"/>
            <a:ext cx="548477" cy="9731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81049" y="771525"/>
            <a:ext cx="3114676" cy="160020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4010025" y="771525"/>
            <a:ext cx="4505775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781049" y="2439807"/>
            <a:ext cx="3114676" cy="37353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180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8617E9B-C751-4B2F-9B8A-94D7EAFAC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C0BE5D6-BF49-41AD-847E-FA48FB52370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8617E9B-C751-4B2F-9B8A-94D7EAFAC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C0BE5D6-BF49-41AD-847E-FA48FB52370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6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1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2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3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4.xm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5.xml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内容占位符 2"/>
          <p:cNvSpPr>
            <a:spLocks noGrp="1"/>
          </p:cNvSpPr>
          <p:nvPr>
            <p:ph idx="1"/>
          </p:nvPr>
        </p:nvSpPr>
        <p:spPr>
          <a:xfrm>
            <a:off x="168275" y="1022350"/>
            <a:ext cx="8807450" cy="2879090"/>
          </a:xfrm>
        </p:spPr>
        <p:txBody>
          <a:bodyPr wrap="square" lIns="90170" tIns="46990" rIns="90170" bIns="46990" rtlCol="0" anchor="t">
            <a:normAutofit/>
          </a:bodyPr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葡萄美酒夜光杯，欲饮琵琶马上催。</a:t>
            </a:r>
            <a:endParaRPr kumimoji="0" lang="zh-CN" altLang="en-US" sz="3600" b="1" i="0" u="none" strike="noStrike" kern="1200" cap="none" spc="150" normalizeH="0" baseline="0" noProof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醉卧沙场君莫笑，古来征战几人回。</a:t>
            </a:r>
            <a:endParaRPr kumimoji="0" lang="zh-CN" altLang="en-US" sz="3600" b="1" i="0" u="none" strike="noStrike" kern="1200" cap="none" spc="150" normalizeH="0" baseline="0" noProof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——《凉州词》王翰</a:t>
            </a:r>
            <a:endParaRPr kumimoji="0" lang="zh-CN" altLang="en-US" sz="3600" b="1" i="0" u="none" strike="noStrike" kern="1200" cap="none" spc="150" normalizeH="0" baseline="0" noProof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958" y="292735"/>
            <a:ext cx="66103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中国古代，酒是诗人诗中的常客</a:t>
            </a:r>
            <a:endParaRPr lang="zh-CN" altLang="en-US" sz="3600" b="1" noProof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1310" y="3176905"/>
            <a:ext cx="3684905" cy="3582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67958" y="3816985"/>
            <a:ext cx="523303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现代人的酒文化：</a:t>
            </a:r>
            <a:endParaRPr lang="zh-CN" altLang="en-US" sz="3600" b="1" noProof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endParaRPr lang="zh-CN" altLang="en-US" sz="3600" b="1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r>
              <a:rPr lang="zh-CN" altLang="en-US" sz="36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酒是人与人之间的粘合剂</a:t>
            </a:r>
            <a:endParaRPr lang="zh-CN" altLang="en-US" sz="3600" b="1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Picture 4" descr="https://timgsa.baidu.com/timg?image&amp;quality=80&amp;size=b9999_10000&amp;sec=1575363902034&amp;di=42f72167d8dc74d94db5a8088c847a88&amp;imgtype=0&amp;src=http%3A%2F%2Ffile.cnkang.com%2Fcnkfile1%2FM00%2F01%2FE9%2Fo4YBAFhmgjeAJYtAAAH_gbBgNXE91.jpeg"/>
          <p:cNvPicPr>
            <a:picLocks noChangeAspect="1"/>
          </p:cNvPicPr>
          <p:nvPr/>
        </p:nvPicPr>
        <p:blipFill>
          <a:blip r:embed="rId1"/>
          <a:srcRect l="18802" t="6267" r="18523" b="4420"/>
          <a:stretch>
            <a:fillRect/>
          </a:stretch>
        </p:blipFill>
        <p:spPr>
          <a:xfrm>
            <a:off x="6570345" y="4395470"/>
            <a:ext cx="2501900" cy="2377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文本框 2"/>
          <p:cNvSpPr txBox="1"/>
          <p:nvPr/>
        </p:nvSpPr>
        <p:spPr>
          <a:xfrm>
            <a:off x="222250" y="1202055"/>
            <a:ext cx="8444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）为何发酵瓶没有装满，留有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1/3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的空间？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0388" y="1832293"/>
            <a:ext cx="7050087" cy="10525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  <a:buClr>
                <a:srgbClr val="FF0000"/>
              </a:buClr>
              <a:buFont typeface="宋体" panose="02010600030101010101" pitchFamily="2" charset="-122"/>
              <a:buAutoNum type="circleNumDbPlain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先让酵母菌有氧呼吸快速繁殖，耗尽氧气后再进行酒精发酵；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388" y="2991168"/>
            <a:ext cx="6942137" cy="461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indent="-514350">
              <a:buClr>
                <a:srgbClr val="FF0000"/>
              </a:buClr>
              <a:buFont typeface="Arial" panose="020B0604020202020204" pitchFamily="34" charset="0"/>
              <a:buAutoNum type="circleNumDbPlain" startAt="2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暂时存储发酵产生的CO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防止发酵液的溢出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206375" y="3812540"/>
            <a:ext cx="768159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）每隔12h左右将瓶盖拧松一次的目的？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）为什么不能打开瓶盖？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60705" y="4509135"/>
            <a:ext cx="6089015" cy="570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30000"/>
              </a:lnSpc>
              <a:buClr>
                <a:srgbClr val="FF0000"/>
              </a:buClr>
              <a:buSzTx/>
              <a:buFont typeface="宋体" panose="02010600030101010101" pitchFamily="2" charset="-122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放出二氧化碳，防止瓶内气压过高引起爆裂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60705" y="5993765"/>
            <a:ext cx="3065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防止杂菌和氧气进入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AutoShape 15"/>
          <p:cNvSpPr/>
          <p:nvPr/>
        </p:nvSpPr>
        <p:spPr>
          <a:xfrm>
            <a:off x="143510" y="45720"/>
            <a:ext cx="7908290" cy="68135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  <a:tileRect/>
          </a:gra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 eaLnBrk="1" hangingPunct="1">
              <a:buClrTx/>
              <a:buFontTx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9472"/>
          <p:cNvSpPr txBox="1"/>
          <p:nvPr/>
        </p:nvSpPr>
        <p:spPr>
          <a:xfrm>
            <a:off x="0" y="214630"/>
            <a:ext cx="8555355" cy="442595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（一）自制简易发酵装置：带盖的瓶子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1" name="AutoShape 5"/>
          <p:cNvSpPr/>
          <p:nvPr/>
        </p:nvSpPr>
        <p:spPr>
          <a:xfrm>
            <a:off x="3602990" y="842963"/>
            <a:ext cx="5013325" cy="1538287"/>
          </a:xfrm>
          <a:prstGeom prst="cloudCallout">
            <a:avLst>
              <a:gd name="adj1" fmla="val -48176"/>
              <a:gd name="adj2" fmla="val 61602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Ø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None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 根据以下问题</a:t>
            </a:r>
            <a:endParaRPr lang="en-US" altLang="zh-CN" sz="2800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>
              <a:buNone/>
            </a:pP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设计发酵装置</a:t>
            </a:r>
            <a:endParaRPr lang="en-US" altLang="zh-CN" sz="2800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>
              <a:buNone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 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80" name="内容占位符 2"/>
          <p:cNvSpPr>
            <a:spLocks noGrp="1"/>
          </p:cNvSpPr>
          <p:nvPr/>
        </p:nvSpPr>
        <p:spPr>
          <a:xfrm>
            <a:off x="579755" y="2673668"/>
            <a:ext cx="7985125" cy="287972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4925">
            <a:solidFill>
              <a:srgbClr val="9933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Ø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解决多次排气的麻烦，同时能有效避免杂菌污染。</a:t>
            </a:r>
            <a:endParaRPr lang="en-US" altLang="zh-CN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buNone/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设计的装置可进行通气。</a:t>
            </a:r>
            <a:endParaRPr lang="en-US" altLang="zh-CN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buNone/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能及时取样了解发酵情况又不影响正常发酵过程。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171" name="组合 10"/>
          <p:cNvGrpSpPr/>
          <p:nvPr/>
        </p:nvGrpSpPr>
        <p:grpSpPr>
          <a:xfrm>
            <a:off x="49530" y="80010"/>
            <a:ext cx="4772025" cy="709295"/>
            <a:chOff x="1359389" y="-332771"/>
            <a:chExt cx="4059553" cy="709322"/>
          </a:xfrm>
        </p:grpSpPr>
        <p:sp>
          <p:nvSpPr>
            <p:cNvPr id="7173" name="AutoShape 15"/>
            <p:cNvSpPr/>
            <p:nvPr/>
          </p:nvSpPr>
          <p:spPr>
            <a:xfrm>
              <a:off x="1359389" y="-332771"/>
              <a:ext cx="3971407" cy="70932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4" name="TextBox 12"/>
            <p:cNvSpPr txBox="1"/>
            <p:nvPr/>
          </p:nvSpPr>
          <p:spPr>
            <a:xfrm>
              <a:off x="1584959" y="-332771"/>
              <a:ext cx="3833983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r>
                <a:rPr lang="en-US" altLang="zh-CN" sz="4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(</a:t>
              </a:r>
              <a:r>
                <a:rPr lang="zh-CN" altLang="zh-CN" sz="4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二</a:t>
              </a:r>
              <a:r>
                <a:rPr lang="en-US" altLang="zh-CN" sz="4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)</a:t>
              </a:r>
              <a:r>
                <a:rPr lang="zh-CN" altLang="en-US" sz="4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设计发酵装置</a:t>
              </a: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85" name="对象 19468"/>
          <p:cNvGraphicFramePr/>
          <p:nvPr/>
        </p:nvGraphicFramePr>
        <p:xfrm>
          <a:off x="3188970" y="887095"/>
          <a:ext cx="3117850" cy="360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535295" imgH="5548630" progId="Flash.Movie">
                  <p:embed/>
                </p:oleObj>
              </mc:Choice>
              <mc:Fallback>
                <p:oleObj name="" r:id="rId1" imgW="5535295" imgH="554863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88970" y="887095"/>
                        <a:ext cx="3117850" cy="36048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矩形 19467"/>
          <p:cNvSpPr/>
          <p:nvPr/>
        </p:nvSpPr>
        <p:spPr>
          <a:xfrm>
            <a:off x="514350" y="1597025"/>
            <a:ext cx="8058150" cy="4926013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587" name="矩形 19466"/>
          <p:cNvSpPr/>
          <p:nvPr/>
        </p:nvSpPr>
        <p:spPr>
          <a:xfrm>
            <a:off x="4114800" y="5986463"/>
            <a:ext cx="4464050" cy="536575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588" name="文本框 19465"/>
          <p:cNvSpPr txBox="1"/>
          <p:nvPr/>
        </p:nvSpPr>
        <p:spPr>
          <a:xfrm>
            <a:off x="2508885" y="5986780"/>
            <a:ext cx="5229860" cy="676910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果酒的发酵装置示意图</a:t>
            </a:r>
            <a:endParaRPr lang="zh-CN" altLang="en-US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589" name="文本框 19464"/>
          <p:cNvSpPr txBox="1"/>
          <p:nvPr/>
        </p:nvSpPr>
        <p:spPr>
          <a:xfrm>
            <a:off x="1209358" y="4392295"/>
            <a:ext cx="3887787" cy="24574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出料口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endParaRPr lang="en-US" altLang="zh-CN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590" name="文本框 19463"/>
          <p:cNvSpPr txBox="1"/>
          <p:nvPr/>
        </p:nvSpPr>
        <p:spPr>
          <a:xfrm>
            <a:off x="390208" y="807403"/>
            <a:ext cx="3887787" cy="24574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充气口？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591" name="文本框 19462"/>
          <p:cNvSpPr txBox="1"/>
          <p:nvPr/>
        </p:nvSpPr>
        <p:spPr>
          <a:xfrm>
            <a:off x="6306820" y="886778"/>
            <a:ext cx="2413000" cy="24574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排气口？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462" name="文本框 19461"/>
          <p:cNvSpPr txBox="1"/>
          <p:nvPr/>
        </p:nvSpPr>
        <p:spPr>
          <a:xfrm>
            <a:off x="828358" y="4771073"/>
            <a:ext cx="3887787" cy="93535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便于取样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检查和放出发酵液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868680" y="3569970"/>
            <a:ext cx="2220595" cy="492125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制酒时关闭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6219825" y="1691323"/>
            <a:ext cx="2924175" cy="19685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排出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CO</a:t>
            </a:r>
            <a:r>
              <a:rPr lang="en-US" altLang="zh-CN" sz="32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endParaRPr lang="en-US" altLang="zh-CN" sz="32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595" name="文本框 19458"/>
          <p:cNvSpPr txBox="1"/>
          <p:nvPr/>
        </p:nvSpPr>
        <p:spPr>
          <a:xfrm>
            <a:off x="5542915" y="2286635"/>
            <a:ext cx="3432175" cy="984885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 anchor="t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排气口胶管长而弯曲的作用？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458" name="文本框 19457"/>
          <p:cNvSpPr txBox="1"/>
          <p:nvPr/>
        </p:nvSpPr>
        <p:spPr>
          <a:xfrm>
            <a:off x="5359400" y="3814445"/>
            <a:ext cx="3784600" cy="492125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防止空气中杂菌感染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4000" y="1597025"/>
            <a:ext cx="344932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base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酿酒初期泵入部分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base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气体（无菌空气</a:t>
            </a:r>
            <a:r>
              <a:rPr lang="zh-CN" altLang="en-US" b="1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0" grpId="0"/>
      <p:bldP spid="19458" grpId="0"/>
      <p:bldP spid="1946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3295" y="128905"/>
            <a:ext cx="4481195" cy="5612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68980" y="5962015"/>
            <a:ext cx="2653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400"/>
              <a:t>工厂酿酒</a:t>
            </a:r>
            <a:endParaRPr lang="zh-CN" altLang="zh-CN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67055" y="2384425"/>
            <a:ext cx="81807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有些同学制作的果酒，酒味不浓，甚至没一点酒味儿，请分析一下原因</a:t>
            </a:r>
            <a:endParaRPr lang="zh-CN" altLang="en-US" sz="3200"/>
          </a:p>
        </p:txBody>
      </p:sp>
      <p:grpSp>
        <p:nvGrpSpPr>
          <p:cNvPr id="7171" name="组合 10"/>
          <p:cNvGrpSpPr/>
          <p:nvPr/>
        </p:nvGrpSpPr>
        <p:grpSpPr>
          <a:xfrm>
            <a:off x="0" y="98425"/>
            <a:ext cx="3633470" cy="715645"/>
            <a:chOff x="1584959" y="487680"/>
            <a:chExt cx="5775961" cy="715672"/>
          </a:xfrm>
        </p:grpSpPr>
        <p:sp>
          <p:nvSpPr>
            <p:cNvPr id="7173" name="AutoShape 15"/>
            <p:cNvSpPr/>
            <p:nvPr/>
          </p:nvSpPr>
          <p:spPr>
            <a:xfrm>
              <a:off x="1584959" y="494027"/>
              <a:ext cx="5775961" cy="7093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TextBox 12"/>
            <p:cNvSpPr txBox="1"/>
            <p:nvPr/>
          </p:nvSpPr>
          <p:spPr>
            <a:xfrm>
              <a:off x="1722120" y="487680"/>
              <a:ext cx="5364480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r>
                <a:rPr lang="en-US" altLang="zh-CN" sz="4000" dirty="0"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zh-CN" altLang="en-US" sz="4000" dirty="0">
                  <a:latin typeface="楷体" panose="02010609060101010101" charset="-122"/>
                  <a:ea typeface="楷体" panose="02010609060101010101" charset="-122"/>
                </a:rPr>
                <a:t>思 考</a:t>
              </a: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副标题 1"/>
          <p:cNvSpPr>
            <a:spLocks noGrp="1"/>
          </p:cNvSpPr>
          <p:nvPr>
            <p:ph type="subTitle" idx="4294967295" hasCustomPrompt="1"/>
          </p:nvPr>
        </p:nvSpPr>
        <p:spPr>
          <a:xfrm>
            <a:off x="-166370" y="1871980"/>
            <a:ext cx="5904230" cy="772795"/>
          </a:xfrm>
        </p:spPr>
        <p:txBody>
          <a:bodyPr wrap="square" lIns="0" tIns="0" rIns="0" bIns="0" rtlCol="0" anchor="t" anchorCtr="0">
            <a:noAutofit/>
          </a:bodyPr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kumimoji="0" lang="zh-CN" altLang="en-US" sz="3600" b="1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7106" name="文本框 3"/>
          <p:cNvSpPr txBox="1"/>
          <p:nvPr/>
        </p:nvSpPr>
        <p:spPr>
          <a:xfrm>
            <a:off x="102235" y="1323658"/>
            <a:ext cx="1819910" cy="3538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温度：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2.PH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值：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氧气：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62735" y="1323975"/>
            <a:ext cx="6936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一般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18℃~25 ℃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 ℃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左右最适宜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20215" y="2644775"/>
            <a:ext cx="74237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4.0~5.8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为最适pH值，在最低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pH=2.5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，最高pH=8.0时能生存，但生长极其缓慢而且容易死亡。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24025" y="4304665"/>
            <a:ext cx="710120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前期：需氧。提供一定的氧气，以便酵母菌迅速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增殖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，缩短发酵时间。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后期（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酒精发酵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）：无氧。产生酒精阶段严格的无氧条件。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171" name="组合 10"/>
          <p:cNvGrpSpPr/>
          <p:nvPr/>
        </p:nvGrpSpPr>
        <p:grpSpPr>
          <a:xfrm>
            <a:off x="143510" y="84455"/>
            <a:ext cx="7555865" cy="715645"/>
            <a:chOff x="1584959" y="487680"/>
            <a:chExt cx="5775961" cy="715672"/>
          </a:xfrm>
        </p:grpSpPr>
        <p:sp>
          <p:nvSpPr>
            <p:cNvPr id="7173" name="AutoShape 15"/>
            <p:cNvSpPr/>
            <p:nvPr/>
          </p:nvSpPr>
          <p:spPr>
            <a:xfrm>
              <a:off x="1584959" y="494027"/>
              <a:ext cx="5775961" cy="7093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" name="TextBox 12"/>
            <p:cNvSpPr txBox="1"/>
            <p:nvPr/>
          </p:nvSpPr>
          <p:spPr>
            <a:xfrm>
              <a:off x="1831824" y="487680"/>
              <a:ext cx="5364480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r>
                <a:rPr lang="en-US" altLang="zh-CN" sz="4000" dirty="0"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zh-CN" altLang="en-US" sz="4000" b="1" spc="15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酒精发酵需要适宜的条件</a:t>
              </a: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/>
          <p:nvPr/>
        </p:nvSpPr>
        <p:spPr>
          <a:xfrm>
            <a:off x="4662805" y="347980"/>
            <a:ext cx="4198620" cy="57975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</a:pPr>
            <a:endParaRPr lang="zh-CN" altLang="en-US" sz="4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702" name="文本框 16386"/>
          <p:cNvSpPr txBox="1"/>
          <p:nvPr/>
        </p:nvSpPr>
        <p:spPr>
          <a:xfrm>
            <a:off x="239395" y="2626678"/>
            <a:ext cx="66611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如何检测果酒的制作是否成功？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7645" y="3282315"/>
            <a:ext cx="872934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9A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闻一闻有没有酒味</a:t>
            </a:r>
            <a:endParaRPr lang="zh-CN" altLang="en-US" sz="2800" b="1" dirty="0">
              <a:solidFill>
                <a:srgbClr val="9A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尝一尝有没有酒精</a:t>
            </a:r>
            <a:endParaRPr lang="zh-CN" altLang="en-US" sz="2800" b="1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9A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用显微镜观察酵母菌并用</a:t>
            </a:r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重铬酸钾检测</a:t>
            </a:r>
            <a:r>
              <a:rPr lang="zh-CN" altLang="en-US" sz="2800" b="1" dirty="0">
                <a:solidFill>
                  <a:srgbClr val="9A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是否有酒精</a:t>
            </a:r>
            <a:endParaRPr lang="zh-CN" altLang="en-US" sz="2800" b="1" dirty="0">
              <a:solidFill>
                <a:srgbClr val="9A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171" name="组合 10"/>
          <p:cNvGrpSpPr/>
          <p:nvPr/>
        </p:nvGrpSpPr>
        <p:grpSpPr>
          <a:xfrm>
            <a:off x="0" y="33017"/>
            <a:ext cx="4582795" cy="709298"/>
            <a:chOff x="1584959" y="494027"/>
            <a:chExt cx="7285060" cy="709325"/>
          </a:xfrm>
        </p:grpSpPr>
        <p:sp>
          <p:nvSpPr>
            <p:cNvPr id="7173" name="AutoShape 15"/>
            <p:cNvSpPr/>
            <p:nvPr/>
          </p:nvSpPr>
          <p:spPr>
            <a:xfrm>
              <a:off x="1584959" y="494027"/>
              <a:ext cx="7285060" cy="70932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TextBox 12"/>
            <p:cNvSpPr txBox="1"/>
            <p:nvPr/>
          </p:nvSpPr>
          <p:spPr>
            <a:xfrm>
              <a:off x="2027090" y="496570"/>
              <a:ext cx="6842929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4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结果分析与评价</a:t>
              </a: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1544" name="AutoShape 52"/>
          <p:cNvSpPr>
            <a:spLocks noChangeArrowheads="1"/>
          </p:cNvSpPr>
          <p:nvPr/>
        </p:nvSpPr>
        <p:spPr bwMode="auto">
          <a:xfrm>
            <a:off x="3923030" y="5803583"/>
            <a:ext cx="990600" cy="360362"/>
          </a:xfrm>
          <a:prstGeom prst="rightArrow">
            <a:avLst>
              <a:gd name="adj1" fmla="val 50000"/>
              <a:gd name="adj2" fmla="val 6872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3355" y="1231900"/>
            <a:ext cx="82372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 b="1" spc="15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cs typeface="楷体" panose="02010609060101010101" charset="-122"/>
                <a:sym typeface="+mn-ea"/>
              </a:rPr>
              <a:t>1</a:t>
            </a:r>
            <a:r>
              <a:rPr lang="en-US" altLang="zh-CN" sz="3200" b="1" dirty="0">
                <a:solidFill>
                  <a:srgbClr val="000000"/>
                </a:solidFill>
                <a:sym typeface="+mn-ea"/>
              </a:rPr>
              <a:t>.</a:t>
            </a:r>
            <a:r>
              <a:rPr lang="en-US" altLang="zh-CN" sz="3200" b="1" dirty="0">
                <a:solidFill>
                  <a:srgbClr val="000000"/>
                </a:solidFill>
                <a:sym typeface="+mn-ea"/>
              </a:rPr>
              <a:t>为什么发酵之后的葡萄酒呈现深红色？</a:t>
            </a:r>
            <a:endParaRPr lang="en-US" altLang="zh-CN" sz="3200" b="1" spc="15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2250" y="1958975"/>
            <a:ext cx="81407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红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葡萄皮的色素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也进入发酵液，使葡萄酒呈红色。</a:t>
            </a:r>
            <a:endParaRPr lang="zh-CN" altLang="en-US" sz="2800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7415" name="Text Box 19"/>
          <p:cNvSpPr txBox="1"/>
          <p:nvPr/>
        </p:nvSpPr>
        <p:spPr>
          <a:xfrm>
            <a:off x="1158240" y="5405120"/>
            <a:ext cx="7023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橙色</a:t>
            </a:r>
            <a:endParaRPr lang="zh-CN" altLang="en-US" sz="2800" b="1" dirty="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7" name="Text Box 21"/>
          <p:cNvSpPr txBox="1"/>
          <p:nvPr/>
        </p:nvSpPr>
        <p:spPr>
          <a:xfrm>
            <a:off x="7531100" y="5294630"/>
            <a:ext cx="8318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00"/>
                </a:solidFill>
                <a:latin typeface="微软雅黑" panose="020B0503020204020204" charset="-122"/>
                <a:ea typeface="微软雅黑" panose="020B0503020204020204" charset="-122"/>
              </a:rPr>
              <a:t>灰绿色</a:t>
            </a:r>
            <a:endParaRPr lang="zh-CN" altLang="en-US" sz="2800" b="1" dirty="0">
              <a:solidFill>
                <a:srgbClr val="00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554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040" y="5154930"/>
            <a:ext cx="1315720" cy="1623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154930"/>
            <a:ext cx="1591310" cy="1623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" grpId="0" bldLvl="0" animBg="1"/>
      <p:bldP spid="5" grpId="0"/>
      <p:bldP spid="7" grpId="0"/>
      <p:bldP spid="29702" grpId="0"/>
      <p:bldP spid="17415" grpId="0"/>
      <p:bldP spid="174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30960" y="2780665"/>
            <a:ext cx="648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0" latinLnBrk="1" hangingPunct="0">
              <a:lnSpc>
                <a:spcPct val="150000"/>
              </a:lnSpc>
            </a:pPr>
            <a:r>
              <a:rPr lang="zh-CN" altLang="en-US" sz="32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果酒搁置时间过久为什么会有酸味</a:t>
            </a:r>
            <a:r>
              <a:rPr lang="en-US" altLang="zh-CN" sz="32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?</a:t>
            </a:r>
            <a:endParaRPr lang="en-US" altLang="zh-CN" sz="3200" kern="0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4635" y="2355850"/>
            <a:ext cx="8675370" cy="3681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latinLnBrk="1" hangingPunct="0">
              <a:lnSpc>
                <a:spcPts val="4000"/>
              </a:lnSpc>
            </a:pP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在果酒自然发酵中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需人工添加酵母菌种。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 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altLang="en-US" sz="2800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latinLnBrk="1" hangingPunct="0">
              <a:lnSpc>
                <a:spcPts val="4000"/>
              </a:lnSpc>
            </a:pPr>
            <a:endParaRPr lang="zh-CN" altLang="en-US" sz="2800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latinLnBrk="1" hangingPunct="0">
              <a:lnSpc>
                <a:spcPts val="4000"/>
              </a:lnSpc>
            </a:pP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）红葡萄酒中的红色是红葡萄皮中的色素进入发酵液产生的。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      )</a:t>
            </a:r>
            <a:endParaRPr lang="zh-CN" altLang="en-US" sz="2800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latinLnBrk="1" hangingPunct="0">
              <a:lnSpc>
                <a:spcPts val="4000"/>
              </a:lnSpc>
            </a:pPr>
            <a:endParaRPr lang="zh-CN" altLang="en-US" sz="2800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latinLnBrk="1" hangingPunct="0">
              <a:lnSpc>
                <a:spcPts val="4000"/>
              </a:lnSpc>
            </a:pP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）在葡萄酒的制作中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采摘的葡萄应反复冲洗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且要先除枝梗再冲洗。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   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sz="2800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4635" y="1224915"/>
            <a:ext cx="1870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判断题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89240" y="2209800"/>
            <a:ext cx="549275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✕</a:t>
            </a:r>
            <a:endParaRPr lang="zh-CN" altLang="en-US" sz="2800" kern="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15970" y="5214620"/>
            <a:ext cx="549275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✕</a:t>
            </a:r>
            <a:endParaRPr lang="zh-CN" altLang="en-US" sz="2800" kern="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8070" y="4012565"/>
            <a:ext cx="4324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endParaRPr lang="en-US" altLang="zh-CN" sz="2800" kern="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7171" name="组合 10"/>
          <p:cNvGrpSpPr/>
          <p:nvPr/>
        </p:nvGrpSpPr>
        <p:grpSpPr>
          <a:xfrm>
            <a:off x="2651760" y="140970"/>
            <a:ext cx="3633470" cy="715645"/>
            <a:chOff x="1584959" y="487680"/>
            <a:chExt cx="5775961" cy="715672"/>
          </a:xfrm>
        </p:grpSpPr>
        <p:sp>
          <p:nvSpPr>
            <p:cNvPr id="7173" name="AutoShape 15"/>
            <p:cNvSpPr/>
            <p:nvPr/>
          </p:nvSpPr>
          <p:spPr>
            <a:xfrm>
              <a:off x="1584959" y="494027"/>
              <a:ext cx="5775961" cy="7093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TextBox 12"/>
            <p:cNvSpPr txBox="1"/>
            <p:nvPr/>
          </p:nvSpPr>
          <p:spPr>
            <a:xfrm>
              <a:off x="1722120" y="487680"/>
              <a:ext cx="5364480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r>
                <a:rPr lang="en-US" altLang="zh-CN" sz="4000" dirty="0"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zh-CN" altLang="en-US" sz="4000" dirty="0">
                  <a:latin typeface="楷体" panose="02010609060101010101" charset="-122"/>
                  <a:ea typeface="楷体" panose="02010609060101010101" charset="-122"/>
                </a:rPr>
                <a:t>当堂练习</a:t>
              </a: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extimage14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4855" y="2145030"/>
            <a:ext cx="3105150" cy="356425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30059" y="288325"/>
            <a:ext cx="8571969" cy="443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某高校采用如图所示的发酵罐进行葡萄酒发酵过程的研</a:t>
            </a:r>
            <a:b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4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究,下列叙述错误的是</a:t>
            </a:r>
            <a:r>
              <a:rPr lang="zh-CN" altLang="en-US" sz="2400" kern="0" spc="567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 </a:t>
            </a:r>
            <a:r>
              <a:rPr lang="zh-CN" altLang="en-US" sz="24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   　)</a:t>
            </a:r>
            <a:endParaRPr lang="en-US" altLang="zh-CN" sz="24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A.夏季生产果酒时,常需对罐体进行降温处理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B.乙醇为挥发性物质,故发酵过程中空气的进</a:t>
            </a:r>
            <a:endParaRPr lang="zh-CN" altLang="en-US" sz="2400" kern="0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气量不宜太大</a:t>
            </a:r>
            <a:endParaRPr lang="en-US" altLang="zh-CN" sz="2400" kern="0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4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C.正常发酵过程中罐内的压力不会低于大气压</a:t>
            </a:r>
            <a:endParaRPr lang="zh-CN" altLang="en-US" sz="24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4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D.可以通过监测发酵过程中残余糖的浓度来决</a:t>
            </a:r>
            <a:endParaRPr lang="zh-CN" altLang="en-US" sz="2400" kern="0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4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定何时终止发酵</a:t>
            </a:r>
            <a:endParaRPr lang="zh-CN" altLang="en-US" sz="2400" kern="0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62045" y="930275"/>
            <a:ext cx="589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kern="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　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5" name="Text Box 3"/>
          <p:cNvSpPr txBox="1"/>
          <p:nvPr/>
        </p:nvSpPr>
        <p:spPr>
          <a:xfrm>
            <a:off x="761365" y="1337310"/>
            <a:ext cx="810641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利用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微生物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培养，</a:t>
            </a: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制备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微生物菌体</a:t>
            </a: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及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各种不同代谢产物</a:t>
            </a: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的过程。</a:t>
            </a:r>
            <a:endParaRPr lang="en-US" altLang="zh-CN" sz="32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9396" name="Text Box 4"/>
          <p:cNvSpPr txBox="1"/>
          <p:nvPr/>
        </p:nvSpPr>
        <p:spPr>
          <a:xfrm>
            <a:off x="72866" y="3994706"/>
            <a:ext cx="12573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发酵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397" name="AutoShape 5"/>
          <p:cNvSpPr/>
          <p:nvPr/>
        </p:nvSpPr>
        <p:spPr>
          <a:xfrm>
            <a:off x="1089660" y="3339465"/>
            <a:ext cx="118745" cy="1868170"/>
          </a:xfrm>
          <a:prstGeom prst="leftBrace">
            <a:avLst>
              <a:gd name="adj1" fmla="val 11660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59398" name="Text Box 6"/>
          <p:cNvSpPr txBox="1"/>
          <p:nvPr/>
        </p:nvSpPr>
        <p:spPr>
          <a:xfrm>
            <a:off x="1266825" y="3229690"/>
            <a:ext cx="2743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据氧气需求情况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399" name="Text Box 7"/>
          <p:cNvSpPr txBox="1"/>
          <p:nvPr/>
        </p:nvSpPr>
        <p:spPr>
          <a:xfrm>
            <a:off x="1208405" y="4862195"/>
            <a:ext cx="2729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据发酵生成产物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3874135" y="2903458"/>
            <a:ext cx="2457450" cy="1208631"/>
            <a:chOff x="3456" y="2016"/>
            <a:chExt cx="2064" cy="1014"/>
          </a:xfrm>
        </p:grpSpPr>
        <p:sp>
          <p:nvSpPr>
            <p:cNvPr id="7184" name="AutoShape 9"/>
            <p:cNvSpPr/>
            <p:nvPr/>
          </p:nvSpPr>
          <p:spPr>
            <a:xfrm>
              <a:off x="3456" y="2160"/>
              <a:ext cx="240" cy="672"/>
            </a:xfrm>
            <a:prstGeom prst="leftBrace">
              <a:avLst>
                <a:gd name="adj1" fmla="val 2332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185" name="Text Box 10"/>
            <p:cNvSpPr txBox="1"/>
            <p:nvPr/>
          </p:nvSpPr>
          <p:spPr>
            <a:xfrm>
              <a:off x="3792" y="2016"/>
              <a:ext cx="1728" cy="4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需氧发酵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186" name="Text Box 11"/>
            <p:cNvSpPr txBox="1"/>
            <p:nvPr/>
          </p:nvSpPr>
          <p:spPr>
            <a:xfrm>
              <a:off x="3792" y="2592"/>
              <a:ext cx="1440" cy="4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厌氧发酵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3883660" y="4354830"/>
            <a:ext cx="3180715" cy="1600022"/>
            <a:chOff x="3099" y="2688"/>
            <a:chExt cx="2198" cy="1126"/>
          </a:xfrm>
        </p:grpSpPr>
        <p:sp>
          <p:nvSpPr>
            <p:cNvPr id="7180" name="AutoShape 13"/>
            <p:cNvSpPr/>
            <p:nvPr/>
          </p:nvSpPr>
          <p:spPr>
            <a:xfrm>
              <a:off x="3099" y="2928"/>
              <a:ext cx="240" cy="672"/>
            </a:xfrm>
            <a:prstGeom prst="leftBrace">
              <a:avLst>
                <a:gd name="adj1" fmla="val 2332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181" name="Text Box 14"/>
            <p:cNvSpPr txBox="1"/>
            <p:nvPr/>
          </p:nvSpPr>
          <p:spPr>
            <a:xfrm>
              <a:off x="3408" y="2688"/>
              <a:ext cx="1344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酒精发酵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182" name="Text Box 15"/>
            <p:cNvSpPr txBox="1"/>
            <p:nvPr/>
          </p:nvSpPr>
          <p:spPr>
            <a:xfrm>
              <a:off x="3408" y="3447"/>
              <a:ext cx="1536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乳酸发酵</a:t>
              </a:r>
              <a:r>
                <a:rPr lang="en-US" altLang="zh-CN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…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183" name="Text Box 16"/>
            <p:cNvSpPr txBox="1"/>
            <p:nvPr/>
          </p:nvSpPr>
          <p:spPr>
            <a:xfrm>
              <a:off x="3429" y="3063"/>
              <a:ext cx="1868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醋酸发酵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179" name="灯片编号占位符 3"/>
          <p:cNvSpPr txBox="1">
            <a:spLocks noGrp="1"/>
          </p:cNvSpPr>
          <p:nvPr>
            <p:ph type="sldNum" sz="quarter" idx="12"/>
          </p:nvPr>
        </p:nvSpPr>
        <p:spPr>
          <a:xfrm>
            <a:off x="5309870" y="6356350"/>
            <a:ext cx="2057400" cy="365125"/>
          </a:xfrm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900" dirty="0">
                <a:solidFill>
                  <a:srgbClr val="898989"/>
                </a:solidFill>
              </a:rPr>
            </a:fld>
            <a:endParaRPr lang="en-US" altLang="zh-CN" sz="900" dirty="0">
              <a:solidFill>
                <a:srgbClr val="898989"/>
              </a:solidFill>
            </a:endParaRPr>
          </a:p>
        </p:txBody>
      </p:sp>
      <p:grpSp>
        <p:nvGrpSpPr>
          <p:cNvPr id="7171" name="组合 10"/>
          <p:cNvGrpSpPr/>
          <p:nvPr/>
        </p:nvGrpSpPr>
        <p:grpSpPr>
          <a:xfrm>
            <a:off x="254000" y="165100"/>
            <a:ext cx="2349500" cy="715645"/>
            <a:chOff x="1584959" y="487680"/>
            <a:chExt cx="5775961" cy="715672"/>
          </a:xfrm>
        </p:grpSpPr>
        <p:sp>
          <p:nvSpPr>
            <p:cNvPr id="7173" name="AutoShape 15"/>
            <p:cNvSpPr/>
            <p:nvPr/>
          </p:nvSpPr>
          <p:spPr>
            <a:xfrm>
              <a:off x="1584959" y="494027"/>
              <a:ext cx="5775961" cy="7093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4" name="TextBox 12"/>
            <p:cNvSpPr txBox="1"/>
            <p:nvPr/>
          </p:nvSpPr>
          <p:spPr>
            <a:xfrm>
              <a:off x="1722120" y="487680"/>
              <a:ext cx="5364480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643255" y="257810"/>
            <a:ext cx="2329815" cy="233680"/>
          </a:xfrm>
        </p:spPr>
        <p:txBody>
          <a:bodyPr vert="horz" wrap="square" lIns="68580" tIns="34290" rIns="68580" bIns="34290" numCol="1" rtlCol="0" anchor="t" anchorCtr="0" compatLnSpc="1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发 酵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8685" y="1930400"/>
            <a:ext cx="2838450" cy="1892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3801110"/>
            <a:ext cx="2838450" cy="18662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955" y="3801110"/>
            <a:ext cx="2837815" cy="2961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/>
      <p:bldP spid="59397" grpId="0" bldLvl="0" animBg="1"/>
      <p:bldP spid="59398" grpId="0"/>
      <p:bldP spid="593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72135" y="970915"/>
            <a:ext cx="799973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28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用酵母菌通过发酵制作葡萄酒时,一般酒中所含的酒精成分不超过14%,原因是</a:t>
            </a:r>
            <a:r>
              <a:rPr lang="zh-CN" altLang="en-US" sz="2800" kern="0" spc="567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 </a:t>
            </a:r>
            <a:r>
              <a:rPr lang="zh-CN" altLang="en-US" sz="28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　　)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A.原料中用于发酵的糖太少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B.加水过多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C.一定浓度的酒精妨碍了酵母菌的生存</a:t>
            </a:r>
            <a:endParaRPr lang="en-US" altLang="zh-CN" sz="2800" kern="0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8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D.发酵中产热多,高温使酵母菌死亡</a:t>
            </a:r>
            <a:endParaRPr lang="zh-CN" altLang="en-US" sz="2800" kern="0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1865" y="1777365"/>
            <a:ext cx="360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kern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endParaRPr lang="zh-CN" altLang="en-US" sz="2800" kern="0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1145" y="721995"/>
            <a:ext cx="557212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某同学设计了如图所示的发酵装置，下列有关叙述正确的是(　　)</a:t>
            </a:r>
            <a:endParaRPr lang="zh-CN" altLang="en-US" sz="2800"/>
          </a:p>
          <a:p>
            <a:r>
              <a:rPr lang="zh-CN" altLang="en-US" sz="2800"/>
              <a:t>A.该装置可阻止空气进入，用于果酒发酵</a:t>
            </a:r>
            <a:endParaRPr lang="zh-CN" altLang="en-US" sz="2800"/>
          </a:p>
          <a:p>
            <a:r>
              <a:rPr lang="zh-CN" altLang="en-US" sz="2800"/>
              <a:t>B.该装置便于果酒发酵中产生的气体排出</a:t>
            </a:r>
            <a:endParaRPr lang="zh-CN" altLang="en-US" sz="2800"/>
          </a:p>
          <a:p>
            <a:r>
              <a:rPr lang="zh-CN" altLang="en-US" sz="2800"/>
              <a:t>C.去除弯管中的水，该装置可满足果醋发酵时底层发酵液中大量醋酸菌的呼吸</a:t>
            </a:r>
            <a:endParaRPr lang="zh-CN" altLang="en-US" sz="2800"/>
          </a:p>
          <a:p>
            <a:r>
              <a:rPr lang="zh-CN" altLang="en-US" sz="2800"/>
              <a:t>D.去除弯管中的水后，该装置与巴斯德的鹅颈瓶作用相似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6780" y="1202055"/>
            <a:ext cx="2868930" cy="3903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408189" y="1229811"/>
            <a:ext cx="8571969" cy="168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甲、乙、丙三位同学将葡萄榨成汁后分别装入相应的发酵瓶中,在适宜的条件下进行发酵，如图所示。发酵过程中,每隔一段时间均需排气一次。</a:t>
            </a:r>
            <a:endParaRPr lang="zh-CN" altLang="en-US" sz="197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100" dirty="0"/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110" y="3058160"/>
            <a:ext cx="6357620" cy="3246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1505" name="内容占位符 2"/>
          <p:cNvSpPr>
            <a:spLocks noGrp="1"/>
          </p:cNvSpPr>
          <p:nvPr>
            <p:ph idx="1"/>
          </p:nvPr>
        </p:nvSpPr>
        <p:spPr>
          <a:xfrm>
            <a:off x="314325" y="431800"/>
            <a:ext cx="8644255" cy="5267325"/>
          </a:xfrm>
        </p:spPr>
        <p:txBody>
          <a:bodyPr wrap="square" lIns="90170" tIns="46990" rIns="90170" bIns="46990" rtlCol="0" anchor="t">
            <a:normAutofit lnSpcReduction="10000"/>
          </a:bodyPr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800" b="1" i="0" u="none" strike="noStrike" kern="1200" cap="none" spc="150" normalizeH="0" baseline="0" noProof="1">
                <a:solidFill>
                  <a:schemeClr val="bg1">
                    <a:lumMod val="7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发酵概念</a:t>
            </a:r>
            <a:endParaRPr kumimoji="0" lang="zh-CN" altLang="en-US" sz="3600" b="1" i="0" u="none" strike="noStrike" kern="1200" cap="none" spc="150" normalizeH="0" baseline="0" noProof="1">
              <a:solidFill>
                <a:srgbClr val="FF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  <a:p>
            <a:pPr marL="0" marR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广义：</a:t>
            </a:r>
            <a:r>
              <a:rPr kumimoji="0" lang="zh-CN" altLang="en-US" sz="36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是</a:t>
            </a:r>
            <a:r>
              <a:rPr kumimoji="0" lang="zh-CN" altLang="en-US" sz="36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通过微生物的培养来大量生产各种代谢产物的</a:t>
            </a:r>
            <a:r>
              <a:rPr kumimoji="0" lang="zh-CN" altLang="en-US" sz="36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过程。包括有氧发酵（如醋酸发酵、谷氨酸发酵）和无氧发酵（如酒精发酵）。</a:t>
            </a:r>
            <a:endParaRPr kumimoji="0" lang="zh-CN" altLang="en-US" sz="3600" b="1" i="0" u="none" strike="noStrike" kern="1200" cap="none" spc="150" normalizeH="0" baseline="0" noProof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  <a:p>
            <a:pPr marL="0" marR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600" b="1" i="0" u="none" strike="noStrike" kern="1200" cap="none" spc="150" normalizeH="0" baseline="0" noProof="1">
              <a:solidFill>
                <a:srgbClr val="C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  <a:p>
            <a:pPr marL="0" marR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狭义：</a:t>
            </a:r>
            <a:r>
              <a:rPr kumimoji="0" lang="zh-CN" altLang="en-US" sz="3600" b="1" i="0" u="none" strike="noStrike" kern="1200" cap="none" spc="150" normalizeH="0" baseline="0" noProof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是指微生物的无氧呼吸（包括酒精发酵、乳酸发酵等）。</a:t>
            </a:r>
            <a:endParaRPr kumimoji="0" lang="zh-CN" altLang="en-US" sz="3600" b="1" i="0" u="none" strike="noStrike" kern="1200" cap="none" spc="150" normalizeH="0" baseline="0" noProof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  <a:p>
            <a:pPr marL="0" marR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所以：发酵≠无氧呼吸。</a:t>
            </a:r>
            <a:endParaRPr kumimoji="0" lang="zh-CN" altLang="en-US" sz="3600" b="1" i="0" u="none" strike="noStrike" kern="1200" cap="none" spc="150" normalizeH="0" baseline="0" noProof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  <a:p>
            <a:pPr marL="0" marR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600" b="1" i="0" u="none" strike="noStrike" kern="1200" cap="none" spc="150" normalizeH="0" baseline="0" noProof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2769" name="副标题 1"/>
          <p:cNvSpPr>
            <a:spLocks noGrp="1"/>
          </p:cNvSpPr>
          <p:nvPr>
            <p:ph type="subTitle" idx="4294967295" hasCustomPrompt="1"/>
          </p:nvPr>
        </p:nvSpPr>
        <p:spPr>
          <a:xfrm>
            <a:off x="650875" y="1546225"/>
            <a:ext cx="7842250" cy="3060700"/>
          </a:xfrm>
        </p:spPr>
        <p:txBody>
          <a:bodyPr wrap="square" lIns="0" tIns="0" rIns="0" bIns="0" rtlCol="0" anchor="t" anchorCtr="0">
            <a:normAutofit fontScale="90000" lnSpcReduction="10000"/>
          </a:bodyPr>
          <a:p>
            <a:pPr marL="0" marR="0" indent="746125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酵母菌是一种腐生真菌，只能利用环境中的有机物而不能将无机物合成为有机物，故为</a:t>
            </a:r>
            <a:r>
              <a:rPr kumimoji="0" lang="zh-CN" altLang="en-US" sz="3600" b="1" i="0" u="none" strike="noStrike" kern="1200" cap="none" spc="15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异养</a:t>
            </a:r>
            <a:r>
              <a:rPr kumimoji="0" lang="zh-CN" altLang="en-US" sz="28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  <a:endParaRPr kumimoji="0" lang="zh-CN" altLang="en-US" sz="2800" b="1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indent="746125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酵母菌是真核生物，有线粒体，可进行有氧呼吸，也可进行无氧呼吸，所以酵母菌为</a:t>
            </a:r>
            <a:r>
              <a:rPr kumimoji="0" lang="zh-CN" altLang="en-US" sz="3600" b="1" i="0" u="none" strike="noStrike" kern="1200" cap="none" spc="15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异养需氧型</a:t>
            </a:r>
            <a:r>
              <a:rPr kumimoji="0" lang="zh-CN" altLang="en-US" sz="28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或</a:t>
            </a:r>
            <a:r>
              <a:rPr kumimoji="0" lang="zh-CN" altLang="en-US" sz="3600" b="1" i="0" u="none" strike="noStrike" kern="1200" cap="none" spc="15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异养厌氧型</a:t>
            </a:r>
            <a:r>
              <a:rPr kumimoji="0" lang="zh-CN" altLang="en-US" sz="28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  <a:endParaRPr kumimoji="0" lang="zh-CN" altLang="en-US" sz="2800" b="1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62466" name="文本框 10"/>
          <p:cNvSpPr txBox="1"/>
          <p:nvPr/>
        </p:nvSpPr>
        <p:spPr>
          <a:xfrm>
            <a:off x="1845945" y="4879023"/>
            <a:ext cx="56769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微软雅黑" panose="020B0503020204020204" charset="-122"/>
              </a:rPr>
              <a:t>代谢类型：异养兼性厌氧型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sym typeface="微软雅黑" panose="020B0503020204020204" charset="-122"/>
            </a:endParaRPr>
          </a:p>
        </p:txBody>
      </p:sp>
      <p:grpSp>
        <p:nvGrpSpPr>
          <p:cNvPr id="7171" name="组合 10"/>
          <p:cNvGrpSpPr/>
          <p:nvPr/>
        </p:nvGrpSpPr>
        <p:grpSpPr>
          <a:xfrm>
            <a:off x="143510" y="182880"/>
            <a:ext cx="2660015" cy="715645"/>
            <a:chOff x="1584959" y="487680"/>
            <a:chExt cx="5775961" cy="715672"/>
          </a:xfrm>
        </p:grpSpPr>
        <p:sp>
          <p:nvSpPr>
            <p:cNvPr id="7173" name="AutoShape 15"/>
            <p:cNvSpPr/>
            <p:nvPr/>
          </p:nvSpPr>
          <p:spPr>
            <a:xfrm>
              <a:off x="1584959" y="494027"/>
              <a:ext cx="5775961" cy="7093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4" name="TextBox 12"/>
            <p:cNvSpPr txBox="1"/>
            <p:nvPr/>
          </p:nvSpPr>
          <p:spPr>
            <a:xfrm>
              <a:off x="1722120" y="487680"/>
              <a:ext cx="5364480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4000" dirty="0">
                  <a:latin typeface="楷体" panose="02010609060101010101" charset="-122"/>
                  <a:ea typeface="楷体" panose="02010609060101010101" charset="-122"/>
                </a:rPr>
                <a:t>知识链接</a:t>
              </a: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52232" descr="MPj0433972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4870" y="2388870"/>
            <a:ext cx="3199130" cy="4338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文本框 52227"/>
          <p:cNvSpPr txBox="1"/>
          <p:nvPr/>
        </p:nvSpPr>
        <p:spPr>
          <a:xfrm>
            <a:off x="722630" y="887095"/>
            <a:ext cx="7388225" cy="590550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专题</a:t>
            </a:r>
            <a:r>
              <a:rPr lang="en-US" altLang="zh-CN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 </a:t>
            </a:r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传统发酵技术的应用</a:t>
            </a:r>
            <a:endParaRPr lang="zh-CN" altLang="en-US" sz="4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320" name="文本框 52225"/>
          <p:cNvSpPr txBox="1"/>
          <p:nvPr/>
        </p:nvSpPr>
        <p:spPr>
          <a:xfrm>
            <a:off x="2699385" y="3045460"/>
            <a:ext cx="3434080" cy="541020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果酒的制作</a:t>
            </a:r>
            <a:endParaRPr lang="zh-CN" altLang="en-US"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1" name="组合 10"/>
          <p:cNvGrpSpPr/>
          <p:nvPr/>
        </p:nvGrpSpPr>
        <p:grpSpPr>
          <a:xfrm>
            <a:off x="143510" y="182880"/>
            <a:ext cx="3633470" cy="715645"/>
            <a:chOff x="1584959" y="487680"/>
            <a:chExt cx="5775961" cy="715672"/>
          </a:xfrm>
        </p:grpSpPr>
        <p:sp>
          <p:nvSpPr>
            <p:cNvPr id="7173" name="AutoShape 15"/>
            <p:cNvSpPr/>
            <p:nvPr/>
          </p:nvSpPr>
          <p:spPr>
            <a:xfrm>
              <a:off x="1584959" y="494027"/>
              <a:ext cx="5775961" cy="7093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4" name="TextBox 12"/>
            <p:cNvSpPr txBox="1"/>
            <p:nvPr/>
          </p:nvSpPr>
          <p:spPr>
            <a:xfrm>
              <a:off x="1722120" y="487680"/>
              <a:ext cx="5364480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4000" dirty="0">
                  <a:latin typeface="楷体" panose="02010609060101010101" charset="-122"/>
                  <a:ea typeface="楷体" panose="02010609060101010101" charset="-122"/>
                </a:rPr>
                <a:t>一、基础知识</a:t>
              </a: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243" name="Text Box 21"/>
          <p:cNvSpPr txBox="1"/>
          <p:nvPr/>
        </p:nvSpPr>
        <p:spPr>
          <a:xfrm>
            <a:off x="3926205" y="1387475"/>
            <a:ext cx="4881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66"/>
                </a:solidFill>
                <a:latin typeface="Verdana" panose="020B0604030504040204" pitchFamily="34" charset="0"/>
                <a:ea typeface="黑体" panose="02010609060101010101" pitchFamily="49" charset="-122"/>
                <a:sym typeface="+mn-ea"/>
              </a:rPr>
              <a:t>主要分布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果皮表面、土壤等</a:t>
            </a:r>
            <a:endParaRPr lang="zh-CN" altLang="en-US" sz="28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10245" name="Rectangle 23"/>
          <p:cNvSpPr/>
          <p:nvPr/>
        </p:nvSpPr>
        <p:spPr>
          <a:xfrm>
            <a:off x="3937635" y="2262505"/>
            <a:ext cx="35966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66"/>
                </a:solidFill>
                <a:latin typeface="Verdana" panose="020B0604030504040204" pitchFamily="34" charset="0"/>
                <a:ea typeface="黑体" panose="02010609060101010101" pitchFamily="49" charset="-122"/>
                <a:sym typeface="+mn-ea"/>
              </a:rPr>
              <a:t>结构：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真核、单细胞</a:t>
            </a:r>
            <a:endParaRPr lang="zh-CN" altLang="en-US" sz="28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10247" name="Rectangle 24"/>
          <p:cNvSpPr/>
          <p:nvPr/>
        </p:nvSpPr>
        <p:spPr>
          <a:xfrm>
            <a:off x="5141595" y="3829050"/>
            <a:ext cx="3858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000066"/>
                </a:solidFill>
                <a:latin typeface="Verdana" panose="020B0604030504040204" pitchFamily="34" charset="0"/>
                <a:ea typeface="黑体" panose="02010609060101010101" pitchFamily="49" charset="-122"/>
                <a:sym typeface="+mn-ea"/>
              </a:rPr>
              <a:t>pH</a:t>
            </a:r>
            <a:r>
              <a:rPr lang="zh-CN" altLang="en-US" sz="2800" b="1" dirty="0">
                <a:solidFill>
                  <a:srgbClr val="000066"/>
                </a:solidFill>
                <a:latin typeface="Verdana" panose="020B0604030504040204" pitchFamily="34" charset="0"/>
                <a:ea typeface="黑体" panose="02010609060101010101" pitchFamily="49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偏酸（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4.0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～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5.8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16392" name="TextBox 2"/>
          <p:cNvSpPr txBox="1"/>
          <p:nvPr/>
        </p:nvSpPr>
        <p:spPr>
          <a:xfrm>
            <a:off x="4648200" y="253365"/>
            <a:ext cx="29641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酵母菌简介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7635" y="3038475"/>
            <a:ext cx="50145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66"/>
                </a:solidFill>
                <a:latin typeface="Verdana" panose="020B0604030504040204" pitchFamily="34" charset="0"/>
                <a:ea typeface="黑体" panose="02010609060101010101" pitchFamily="49" charset="-122"/>
                <a:sym typeface="+mn-ea"/>
              </a:rPr>
              <a:t>温度：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最适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20</a:t>
            </a:r>
            <a:r>
              <a:rPr lang="en-US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℃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；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18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～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25 </a:t>
            </a:r>
            <a:r>
              <a:rPr lang="en-US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℃</a:t>
            </a:r>
            <a:endParaRPr lang="en-US" altLang="en-US" sz="28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pic>
        <p:nvPicPr>
          <p:cNvPr id="4" name="图片 5" descr="无标题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6905" y="4122420"/>
            <a:ext cx="3253105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1217295"/>
            <a:ext cx="3590925" cy="2905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  <p:bldP spid="1024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Text Box 19"/>
          <p:cNvSpPr txBox="1"/>
          <p:nvPr/>
        </p:nvSpPr>
        <p:spPr>
          <a:xfrm>
            <a:off x="71120" y="1874520"/>
            <a:ext cx="9001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Ø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在有氧条件下，酵母菌进行有氧呼吸，大量繁殖</a:t>
            </a:r>
            <a:endParaRPr lang="zh-CN" altLang="en-US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198120" y="2458085"/>
            <a:ext cx="8747125" cy="738188"/>
            <a:chOff x="396875" y="2673033"/>
            <a:chExt cx="8747125" cy="738187"/>
          </a:xfrm>
        </p:grpSpPr>
        <p:grpSp>
          <p:nvGrpSpPr>
            <p:cNvPr id="8203" name="Group 8"/>
            <p:cNvGrpSpPr/>
            <p:nvPr/>
          </p:nvGrpSpPr>
          <p:grpSpPr>
            <a:xfrm>
              <a:off x="396875" y="2673033"/>
              <a:ext cx="8747125" cy="738187"/>
              <a:chOff x="447" y="1529"/>
              <a:chExt cx="5510" cy="485"/>
            </a:xfrm>
          </p:grpSpPr>
          <p:sp>
            <p:nvSpPr>
              <p:cNvPr id="8205" name="Text Box 4"/>
              <p:cNvSpPr txBox="1"/>
              <p:nvPr/>
            </p:nvSpPr>
            <p:spPr>
              <a:xfrm>
                <a:off x="447" y="1677"/>
                <a:ext cx="5510" cy="337"/>
              </a:xfrm>
              <a:prstGeom prst="rect">
                <a:avLst/>
              </a:prstGeom>
              <a:noFill/>
              <a:ln w="63500">
                <a:noFill/>
              </a:ln>
            </p:spPr>
            <p:txBody>
              <a:bodyPr lIns="0" tIns="0" r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Ø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Ø"/>
                  <a:defRPr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 2" panose="05020102010507070707" pitchFamily="18" charset="2"/>
                  <a:buChar char="Ø"/>
                  <a:defRPr sz="24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 2" panose="05020102010507070707" pitchFamily="18" charset="2"/>
                  <a:buChar char="Ø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Ø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5000"/>
                  </a:lnSpc>
                  <a:buClrTx/>
                  <a:buFontTx/>
                  <a:buNone/>
                </a:pPr>
                <a:r>
                  <a:rPr lang="en-US" altLang="zh-CN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C</a:t>
                </a:r>
                <a:r>
                  <a:rPr lang="en-US" altLang="zh-CN" baseline="-25000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6</a:t>
                </a:r>
                <a:r>
                  <a:rPr lang="en-US" altLang="zh-CN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H</a:t>
                </a:r>
                <a:r>
                  <a:rPr lang="en-US" altLang="zh-CN" baseline="-25000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12</a:t>
                </a:r>
                <a:r>
                  <a:rPr lang="en-US" altLang="zh-CN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O</a:t>
                </a:r>
                <a:r>
                  <a:rPr lang="en-US" altLang="zh-CN" baseline="-25000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6 </a:t>
                </a:r>
                <a:r>
                  <a:rPr lang="en-US" altLang="zh-CN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+ 6O</a:t>
                </a:r>
                <a:r>
                  <a:rPr lang="en-US" altLang="zh-CN" baseline="-25000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 </a:t>
                </a:r>
                <a:r>
                  <a:rPr lang="en-US" altLang="zh-CN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+ 6H</a:t>
                </a:r>
                <a:r>
                  <a:rPr lang="en-US" altLang="zh-CN" baseline="-25000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r>
                  <a:rPr lang="en-US" altLang="zh-CN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O       6CO</a:t>
                </a:r>
                <a:r>
                  <a:rPr lang="en-US" altLang="zh-CN" baseline="-25000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 </a:t>
                </a:r>
                <a:r>
                  <a:rPr lang="en-US" altLang="zh-CN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+ 12H</a:t>
                </a:r>
                <a:r>
                  <a:rPr lang="en-US" altLang="zh-CN" baseline="-25000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r>
                  <a:rPr lang="en-US" altLang="zh-CN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O </a:t>
                </a:r>
                <a:r>
                  <a:rPr lang="en-US" altLang="zh-CN" b="0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+ </a:t>
                </a:r>
                <a:r>
                  <a:rPr lang="zh-CN" altLang="en-US" b="0" dirty="0">
                    <a:solidFill>
                      <a:srgbClr val="292929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能量</a:t>
                </a:r>
                <a:endParaRPr lang="zh-CN" altLang="en-US" b="0" dirty="0">
                  <a:solidFill>
                    <a:srgbClr val="29292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206" name="Text Box 7"/>
              <p:cNvSpPr txBox="1"/>
              <p:nvPr/>
            </p:nvSpPr>
            <p:spPr>
              <a:xfrm>
                <a:off x="2919" y="1529"/>
                <a:ext cx="671" cy="3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Ø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Ø"/>
                  <a:defRPr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 2" panose="05020102010507070707" pitchFamily="18" charset="2"/>
                  <a:buChar char="Ø"/>
                  <a:defRPr sz="24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 2" panose="05020102010507070707" pitchFamily="18" charset="2"/>
                  <a:buChar char="Ø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Ø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酶</a:t>
                </a: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4" name="AutoShape 18"/>
            <p:cNvSpPr/>
            <p:nvPr/>
          </p:nvSpPr>
          <p:spPr>
            <a:xfrm>
              <a:off x="4327843" y="3104833"/>
              <a:ext cx="555625" cy="88900"/>
            </a:xfrm>
            <a:prstGeom prst="rightArrow">
              <a:avLst>
                <a:gd name="adj1" fmla="val 50000"/>
                <a:gd name="adj2" fmla="val 15625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FontTx/>
                <a:buNone/>
              </a:pPr>
              <a:endPara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2"/>
          <p:cNvGrpSpPr/>
          <p:nvPr/>
        </p:nvGrpSpPr>
        <p:grpSpPr>
          <a:xfrm>
            <a:off x="976630" y="4756150"/>
            <a:ext cx="6956425" cy="790575"/>
            <a:chOff x="1303977" y="4822190"/>
            <a:chExt cx="6956425" cy="790575"/>
          </a:xfrm>
        </p:grpSpPr>
        <p:grpSp>
          <p:nvGrpSpPr>
            <p:cNvPr id="8199" name="Group 11"/>
            <p:cNvGrpSpPr/>
            <p:nvPr/>
          </p:nvGrpSpPr>
          <p:grpSpPr>
            <a:xfrm>
              <a:off x="1303977" y="4822190"/>
              <a:ext cx="6956425" cy="790575"/>
              <a:chOff x="965" y="2240"/>
              <a:chExt cx="4382" cy="498"/>
            </a:xfrm>
          </p:grpSpPr>
          <p:sp>
            <p:nvSpPr>
              <p:cNvPr id="8201" name="Text Box 5"/>
              <p:cNvSpPr txBox="1"/>
              <p:nvPr/>
            </p:nvSpPr>
            <p:spPr>
              <a:xfrm>
                <a:off x="965" y="2416"/>
                <a:ext cx="4382" cy="322"/>
              </a:xfrm>
              <a:prstGeom prst="rect">
                <a:avLst/>
              </a:prstGeom>
              <a:noFill/>
              <a:ln w="63500">
                <a:noFill/>
              </a:ln>
            </p:spPr>
            <p:txBody>
              <a:bodyPr lIns="0" tIns="0" r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Ø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Ø"/>
                  <a:defRPr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 2" panose="05020102010507070707" pitchFamily="18" charset="2"/>
                  <a:buChar char="Ø"/>
                  <a:defRPr sz="24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 2" panose="05020102010507070707" pitchFamily="18" charset="2"/>
                  <a:buChar char="Ø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Ø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5000"/>
                  </a:lnSpc>
                  <a:buClrTx/>
                  <a:buFontTx/>
                  <a:buNone/>
                </a:pP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C</a:t>
                </a:r>
                <a:r>
                  <a:rPr lang="en-US" altLang="zh-CN" baseline="-250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6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H</a:t>
                </a:r>
                <a:r>
                  <a:rPr lang="en-US" altLang="zh-CN" baseline="-250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12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O</a:t>
                </a:r>
                <a:r>
                  <a:rPr lang="en-US" altLang="zh-CN" baseline="-250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6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rgbClr val="8B313A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   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2C</a:t>
                </a:r>
                <a:r>
                  <a:rPr lang="en-US" altLang="zh-CN" baseline="-250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H</a:t>
                </a:r>
                <a:r>
                  <a:rPr lang="en-US" altLang="zh-CN" baseline="-250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5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OH + 2 CO</a:t>
                </a:r>
                <a:r>
                  <a:rPr lang="en-US" altLang="zh-CN" baseline="-250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 </a:t>
                </a:r>
                <a:r>
                  <a:rPr lang="en-US" altLang="zh-CN" b="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+ </a:t>
                </a:r>
                <a:r>
                  <a:rPr lang="zh-CN" altLang="en-US" b="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能量</a:t>
                </a:r>
                <a:endParaRPr lang="zh-CN" altLang="en-US" sz="1800" b="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202" name="Text Box 9"/>
              <p:cNvSpPr txBox="1"/>
              <p:nvPr/>
            </p:nvSpPr>
            <p:spPr>
              <a:xfrm>
                <a:off x="1882" y="2240"/>
                <a:ext cx="8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Ø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Ø"/>
                  <a:defRPr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 2" panose="05020102010507070707" pitchFamily="18" charset="2"/>
                  <a:buChar char="Ø"/>
                  <a:defRPr sz="24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 2" panose="05020102010507070707" pitchFamily="18" charset="2"/>
                  <a:buChar char="Ø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Ø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酶</a:t>
                </a: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8200" name="AutoShape 19"/>
            <p:cNvSpPr/>
            <p:nvPr/>
          </p:nvSpPr>
          <p:spPr>
            <a:xfrm>
              <a:off x="2849245" y="5303203"/>
              <a:ext cx="555625" cy="88900"/>
            </a:xfrm>
            <a:prstGeom prst="rightArrow">
              <a:avLst>
                <a:gd name="adj1" fmla="val 50000"/>
                <a:gd name="adj2" fmla="val 15625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FontTx/>
                <a:buNone/>
              </a:pPr>
              <a:endPara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1" name="Text Box 19"/>
          <p:cNvSpPr txBox="1"/>
          <p:nvPr/>
        </p:nvSpPr>
        <p:spPr>
          <a:xfrm>
            <a:off x="269875" y="4034155"/>
            <a:ext cx="87877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Ø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在无氧条件下，酵母菌进行无氧呼吸，产生酒精</a:t>
            </a:r>
            <a:endParaRPr lang="zh-CN" altLang="en-US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171" name="组合 10"/>
          <p:cNvGrpSpPr/>
          <p:nvPr/>
        </p:nvGrpSpPr>
        <p:grpSpPr>
          <a:xfrm>
            <a:off x="143510" y="182880"/>
            <a:ext cx="4791075" cy="715645"/>
            <a:chOff x="1584959" y="487680"/>
            <a:chExt cx="6093348" cy="715672"/>
          </a:xfrm>
        </p:grpSpPr>
        <p:sp>
          <p:nvSpPr>
            <p:cNvPr id="7173" name="AutoShape 15"/>
            <p:cNvSpPr/>
            <p:nvPr/>
          </p:nvSpPr>
          <p:spPr>
            <a:xfrm>
              <a:off x="1584959" y="494027"/>
              <a:ext cx="5775961" cy="7093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4" name="TextBox 12"/>
            <p:cNvSpPr txBox="1"/>
            <p:nvPr/>
          </p:nvSpPr>
          <p:spPr>
            <a:xfrm>
              <a:off x="1722251" y="487680"/>
              <a:ext cx="5956056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r>
                <a:rPr lang="en-US" altLang="zh-CN" sz="4000" dirty="0">
                  <a:latin typeface="楷体" panose="02010609060101010101" charset="-122"/>
                  <a:ea typeface="楷体" panose="02010609060101010101" charset="-122"/>
                </a:rPr>
                <a:t>2.</a:t>
              </a:r>
              <a:r>
                <a:rPr lang="zh-CN" altLang="en-US" sz="4000" dirty="0">
                  <a:latin typeface="楷体" panose="02010609060101010101" charset="-122"/>
                  <a:ea typeface="楷体" panose="02010609060101010101" charset="-122"/>
                </a:rPr>
                <a:t>果酒制作的原理</a:t>
              </a: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1" name="组合 10"/>
          <p:cNvGrpSpPr/>
          <p:nvPr/>
        </p:nvGrpSpPr>
        <p:grpSpPr>
          <a:xfrm>
            <a:off x="143510" y="182880"/>
            <a:ext cx="2660015" cy="715645"/>
            <a:chOff x="1584959" y="487680"/>
            <a:chExt cx="5775961" cy="715672"/>
          </a:xfrm>
        </p:grpSpPr>
        <p:sp>
          <p:nvSpPr>
            <p:cNvPr id="7173" name="AutoShape 15"/>
            <p:cNvSpPr/>
            <p:nvPr/>
          </p:nvSpPr>
          <p:spPr>
            <a:xfrm>
              <a:off x="1584959" y="494027"/>
              <a:ext cx="5775961" cy="7093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4" name="TextBox 12"/>
            <p:cNvSpPr txBox="1"/>
            <p:nvPr/>
          </p:nvSpPr>
          <p:spPr>
            <a:xfrm>
              <a:off x="1722120" y="487680"/>
              <a:ext cx="5364480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4000" dirty="0">
                  <a:latin typeface="楷体" panose="02010609060101010101" charset="-122"/>
                  <a:ea typeface="楷体" panose="02010609060101010101" charset="-122"/>
                </a:rPr>
                <a:t>知识链接</a:t>
              </a: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3510" y="1160780"/>
            <a:ext cx="8802370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indent="746125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spc="15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在自然界中，酵母菌分布广泛，</a:t>
            </a:r>
            <a:r>
              <a:rPr lang="en-US" altLang="zh-CN" sz="2800" b="1" spc="15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800" b="1" spc="15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喜欢</a:t>
            </a:r>
            <a:r>
              <a:rPr lang="en-US" altLang="zh-CN" sz="2800" b="1" spc="15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 b="1" spc="15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葡萄汁等含糖量高的果汁。葡萄在秋季成熟落地，会流出果汁，果汁周围的土壤中就会有大量的酵母菌生长繁殖，土壤中的酵母菌可以通过各种途径传播到葡萄上。</a:t>
            </a:r>
            <a:endParaRPr lang="zh-CN" altLang="en-US" sz="2800" b="1" spc="15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315595" y="4559935"/>
            <a:ext cx="335597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自然发酵菌种来源：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315595" y="5240338"/>
            <a:ext cx="4897438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附着在葡萄皮上的野生酵母菌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9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2195" y="3703003"/>
            <a:ext cx="2713038" cy="271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标注 5"/>
          <p:cNvSpPr/>
          <p:nvPr/>
        </p:nvSpPr>
        <p:spPr>
          <a:xfrm flipH="1">
            <a:off x="3671570" y="3422650"/>
            <a:ext cx="2315845" cy="1569085"/>
          </a:xfrm>
          <a:prstGeom prst="wedgeRectCallout">
            <a:avLst>
              <a:gd name="adj1" fmla="val -106539"/>
              <a:gd name="adj2" fmla="val 24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r>
              <a:rPr lang="zh-CN" altLang="en-US" sz="2800" strike="noStrike" noProof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葡萄皮表层的白霜含有野生酵母菌</a:t>
            </a:r>
            <a:endParaRPr lang="zh-CN" altLang="en-US" sz="2800" strike="noStrike" noProof="1" dirty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89" name="图片 11288" descr="uploads/200609/28_180720_11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8060" y="99060"/>
            <a:ext cx="4894580" cy="341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0" name="图片 11289" descr="uploads/200609/28_180743_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45" y="3229610"/>
            <a:ext cx="4813300" cy="344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93675" y="3846830"/>
            <a:ext cx="39008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冲洗</a:t>
            </a:r>
            <a:r>
              <a:rPr lang="zh-CN" altLang="en-US" sz="2800"/>
              <a:t>：先冲洗，再去除枝梗，避免除去枝梗时引起葡萄破损，增加被杂菌污染的机会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Picture 4" descr="https://timgsa.baidu.com/timg?image&amp;quality=80&amp;size=b9999_10000&amp;sec=1575363902034&amp;di=42f72167d8dc74d94db5a8088c847a88&amp;imgtype=0&amp;src=http%3A%2F%2Ffile.cnkang.com%2Fcnkfile1%2FM00%2F01%2FE9%2Fo4YBAFhmgjeAJYtAAAH_gbBgNXE91.jpeg"/>
          <p:cNvPicPr>
            <a:picLocks noChangeAspect="1"/>
          </p:cNvPicPr>
          <p:nvPr/>
        </p:nvPicPr>
        <p:blipFill>
          <a:blip r:embed="rId1"/>
          <a:srcRect l="18802" t="6267" r="18523" b="4420"/>
          <a:stretch>
            <a:fillRect/>
          </a:stretch>
        </p:blipFill>
        <p:spPr>
          <a:xfrm>
            <a:off x="6570345" y="4395470"/>
            <a:ext cx="2501900" cy="2377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文本框 2"/>
          <p:cNvSpPr txBox="1"/>
          <p:nvPr/>
        </p:nvSpPr>
        <p:spPr>
          <a:xfrm>
            <a:off x="222250" y="1202055"/>
            <a:ext cx="8444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）为何发酵瓶没有装满，留有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1/3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的空间？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0388" y="1832293"/>
            <a:ext cx="7050087" cy="10525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  <a:buClr>
                <a:srgbClr val="FF0000"/>
              </a:buClr>
              <a:buFont typeface="宋体" panose="02010600030101010101" pitchFamily="2" charset="-122"/>
              <a:buAutoNum type="circleNumDbPlain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先让酵母菌有氧呼吸快速繁殖，耗尽氧气后再进行酒精发酵；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388" y="2991168"/>
            <a:ext cx="6942137" cy="461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indent="-514350">
              <a:buClr>
                <a:srgbClr val="FF0000"/>
              </a:buClr>
              <a:buFont typeface="Arial" panose="020B0604020202020204" pitchFamily="34" charset="0"/>
              <a:buAutoNum type="circleNumDbPlain" startAt="2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暂时存储发酵产生的CO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防止发酵液的溢出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206375" y="3812540"/>
            <a:ext cx="768159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）每隔12h左右将瓶盖拧松一次的目的？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）为什么不能打开瓶盖？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60705" y="4509135"/>
            <a:ext cx="6089015" cy="570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30000"/>
              </a:lnSpc>
              <a:buClr>
                <a:srgbClr val="FF0000"/>
              </a:buClr>
              <a:buSzTx/>
              <a:buFont typeface="宋体" panose="02010600030101010101" pitchFamily="2" charset="-122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放出二氧化碳，防止瓶内气压过高引起爆裂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60705" y="5993765"/>
            <a:ext cx="3065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防止杂菌和氧气进入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AutoShape 15"/>
          <p:cNvSpPr/>
          <p:nvPr/>
        </p:nvSpPr>
        <p:spPr>
          <a:xfrm>
            <a:off x="143510" y="45720"/>
            <a:ext cx="7908290" cy="68135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  <a:tileRect/>
          </a:gra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 eaLnBrk="1" hangingPunct="1">
              <a:buClrTx/>
              <a:buFontTx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9472"/>
          <p:cNvSpPr txBox="1"/>
          <p:nvPr/>
        </p:nvSpPr>
        <p:spPr>
          <a:xfrm>
            <a:off x="0" y="214630"/>
            <a:ext cx="8555355" cy="442595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（一）自制简易发酵装置：带盖的瓶子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3" grpId="0"/>
      <p:bldP spid="9" grpId="0"/>
      <p:bldP spid="10" grpId="0"/>
      <p:bldP spid="583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AutoShape 3"/>
          <p:cNvSpPr/>
          <p:nvPr/>
        </p:nvSpPr>
        <p:spPr>
          <a:xfrm>
            <a:off x="29210" y="2559368"/>
            <a:ext cx="1524000" cy="12080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275" name="Text Box 4"/>
          <p:cNvSpPr txBox="1"/>
          <p:nvPr/>
        </p:nvSpPr>
        <p:spPr>
          <a:xfrm>
            <a:off x="187643" y="2587943"/>
            <a:ext cx="1050925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材料选择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276" name="Line 5"/>
          <p:cNvSpPr/>
          <p:nvPr/>
        </p:nvSpPr>
        <p:spPr>
          <a:xfrm>
            <a:off x="1696720" y="3162618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wrap="none"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7" name="AutoShape 6"/>
          <p:cNvSpPr/>
          <p:nvPr/>
        </p:nvSpPr>
        <p:spPr>
          <a:xfrm>
            <a:off x="2301875" y="2196465"/>
            <a:ext cx="1205230" cy="200152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278" name="Text Box 7"/>
          <p:cNvSpPr txBox="1"/>
          <p:nvPr/>
        </p:nvSpPr>
        <p:spPr>
          <a:xfrm>
            <a:off x="2388235" y="2413000"/>
            <a:ext cx="13843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用具清洗、消毒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279" name="Line 8"/>
          <p:cNvSpPr/>
          <p:nvPr/>
        </p:nvSpPr>
        <p:spPr>
          <a:xfrm>
            <a:off x="3646805" y="3234373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wrap="none"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0" name="AutoShape 9"/>
          <p:cNvSpPr/>
          <p:nvPr/>
        </p:nvSpPr>
        <p:spPr>
          <a:xfrm>
            <a:off x="4323715" y="2559368"/>
            <a:ext cx="914400" cy="12080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281" name="Text Box 10"/>
          <p:cNvSpPr txBox="1"/>
          <p:nvPr/>
        </p:nvSpPr>
        <p:spPr>
          <a:xfrm>
            <a:off x="4460240" y="2587943"/>
            <a:ext cx="496888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榨汁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282" name="AutoShape 11"/>
          <p:cNvSpPr/>
          <p:nvPr/>
        </p:nvSpPr>
        <p:spPr>
          <a:xfrm>
            <a:off x="5484495" y="2559368"/>
            <a:ext cx="1524000" cy="12080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283" name="Text Box 12"/>
          <p:cNvSpPr txBox="1"/>
          <p:nvPr/>
        </p:nvSpPr>
        <p:spPr>
          <a:xfrm>
            <a:off x="5658803" y="2587943"/>
            <a:ext cx="1065212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酒精发酵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284" name="Line 13"/>
          <p:cNvSpPr/>
          <p:nvPr/>
        </p:nvSpPr>
        <p:spPr>
          <a:xfrm rot="16200000">
            <a:off x="5081270" y="3898265"/>
            <a:ext cx="556260" cy="57912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wrap="none"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5" name="Line 14"/>
          <p:cNvSpPr/>
          <p:nvPr/>
        </p:nvSpPr>
        <p:spPr>
          <a:xfrm>
            <a:off x="7080250" y="3162618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wrap="none"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6" name="AutoShape 15"/>
          <p:cNvSpPr/>
          <p:nvPr/>
        </p:nvSpPr>
        <p:spPr>
          <a:xfrm>
            <a:off x="7613650" y="2559368"/>
            <a:ext cx="1524000" cy="12080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651" name="Text Box 19"/>
          <p:cNvSpPr txBox="1"/>
          <p:nvPr/>
        </p:nvSpPr>
        <p:spPr>
          <a:xfrm>
            <a:off x="7691120" y="2810510"/>
            <a:ext cx="13747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果酒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4298" name="Picture 12" descr="https://ss3.bdstatic.com/70cFv8Sh_Q1YnxGkpoWK1HF6hhy/it/u=3704621046,3651798667&amp;fm=26&amp;gp=0.jpg"/>
          <p:cNvPicPr>
            <a:picLocks noChangeAspect="1"/>
          </p:cNvPicPr>
          <p:nvPr/>
        </p:nvPicPr>
        <p:blipFill>
          <a:blip r:embed="rId1"/>
          <a:srcRect l="41570" r="3961" b="5812"/>
          <a:stretch>
            <a:fillRect/>
          </a:stretch>
        </p:blipFill>
        <p:spPr>
          <a:xfrm>
            <a:off x="6361113" y="4465638"/>
            <a:ext cx="2411412" cy="2098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1" name="组合 10"/>
          <p:cNvGrpSpPr/>
          <p:nvPr/>
        </p:nvGrpSpPr>
        <p:grpSpPr>
          <a:xfrm>
            <a:off x="53975" y="170180"/>
            <a:ext cx="5284470" cy="715645"/>
            <a:chOff x="1584959" y="487680"/>
            <a:chExt cx="5775961" cy="715672"/>
          </a:xfrm>
        </p:grpSpPr>
        <p:sp>
          <p:nvSpPr>
            <p:cNvPr id="7173" name="AutoShape 15"/>
            <p:cNvSpPr/>
            <p:nvPr/>
          </p:nvSpPr>
          <p:spPr>
            <a:xfrm>
              <a:off x="1584959" y="494027"/>
              <a:ext cx="5775961" cy="7093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eaLnBrk="1" hangingPunct="1">
                <a:buClrTx/>
                <a:buFont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4" name="TextBox 12"/>
            <p:cNvSpPr txBox="1"/>
            <p:nvPr/>
          </p:nvSpPr>
          <p:spPr>
            <a:xfrm>
              <a:off x="1722383" y="487680"/>
              <a:ext cx="5638537" cy="7067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 2" panose="05020102010507070707" pitchFamily="18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Ø"/>
                <a:defRPr sz="28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Ø"/>
                <a:defRPr sz="24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anose="05020102010507070707" pitchFamily="18" charset="2"/>
                <a:buChar char="Ø"/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4000" b="1" spc="15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楷体" panose="02010609060101010101" charset="-122"/>
                  <a:ea typeface="楷体" panose="02010609060101010101" charset="-122"/>
                  <a:sym typeface="+mn-ea"/>
                </a:rPr>
                <a:t>二、果酒的制作流程</a:t>
              </a:r>
              <a:endParaRPr lang="zh-CN" altLang="en-US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1526" name="圆角矩形 11287"/>
          <p:cNvSpPr/>
          <p:nvPr/>
        </p:nvSpPr>
        <p:spPr>
          <a:xfrm>
            <a:off x="4057650" y="4647565"/>
            <a:ext cx="1915795" cy="7086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发酵瓶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Line 13"/>
          <p:cNvSpPr/>
          <p:nvPr/>
        </p:nvSpPr>
        <p:spPr>
          <a:xfrm rot="5400000">
            <a:off x="4514215" y="4247833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wrap="none"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77418"/>
</p:tagLst>
</file>

<file path=ppt/tags/tag176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77418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890_1"/>
  <p:tag name="KSO_WM_TEMPLATE_CATEGORY" val="custom"/>
  <p:tag name="KSO_WM_TEMPLATE_INDEX" val="20177418"/>
  <p:tag name="KSO_WM_TEMPLATE_SUBCATEGORY" val="0"/>
  <p:tag name="KSO_WM_TEMPLATE_THUMBS_INDEX" val="1、3、6、12、13、16、17、21、25、27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432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77418"/>
</p:tagLst>
</file>

<file path=ppt/tags/tag86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77418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890_1"/>
  <p:tag name="KSO_WM_TEMPLATE_CATEGORY" val="custom"/>
  <p:tag name="KSO_WM_TEMPLATE_INDEX" val="20177418"/>
  <p:tag name="KSO_WM_TEMPLATE_SUBCATEGORY" val="0"/>
  <p:tag name="KSO_WM_TEMPLATE_THUMBS_INDEX" val="1、3、6、12、13、16、17、21、25、27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388F37"/>
      </a:lt1>
      <a:dk2>
        <a:srgbClr val="44546A"/>
      </a:dk2>
      <a:lt2>
        <a:srgbClr val="FFFFFF"/>
      </a:lt2>
      <a:accent1>
        <a:srgbClr val="2B8D3A"/>
      </a:accent1>
      <a:accent2>
        <a:srgbClr val="FFFFFF"/>
      </a:accent2>
      <a:accent3>
        <a:srgbClr val="E2F0D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388F37"/>
      </a:lt1>
      <a:dk2>
        <a:srgbClr val="44546A"/>
      </a:dk2>
      <a:lt2>
        <a:srgbClr val="FFFFFF"/>
      </a:lt2>
      <a:accent1>
        <a:srgbClr val="2B8D3A"/>
      </a:accent1>
      <a:accent2>
        <a:srgbClr val="FFFFFF"/>
      </a:accent2>
      <a:accent3>
        <a:srgbClr val="E2F0D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WPS 演示</Application>
  <PresentationFormat>在屏幕上显示</PresentationFormat>
  <Paragraphs>256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黑体</vt:lpstr>
      <vt:lpstr>楷体</vt:lpstr>
      <vt:lpstr>Wingdings 2</vt:lpstr>
      <vt:lpstr>Verdana</vt:lpstr>
      <vt:lpstr>仿宋</vt:lpstr>
      <vt:lpstr>Times New Roman</vt:lpstr>
      <vt:lpstr>Arial Unicode MS</vt:lpstr>
      <vt:lpstr>Calibri</vt:lpstr>
      <vt:lpstr>楷体_GB2312</vt:lpstr>
      <vt:lpstr>新宋体</vt:lpstr>
      <vt:lpstr>새굴림</vt:lpstr>
      <vt:lpstr>Times New Roman</vt:lpstr>
      <vt:lpstr>华文新魏</vt:lpstr>
      <vt:lpstr>Malgun Gothic</vt:lpstr>
      <vt:lpstr>1_Office 主题</vt:lpstr>
      <vt:lpstr>Office 主题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深度技术论坛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深度系统小组</dc:creator>
  <cp:lastModifiedBy>加油</cp:lastModifiedBy>
  <cp:revision>44</cp:revision>
  <dcterms:created xsi:type="dcterms:W3CDTF">2009-09-22T11:31:00Z</dcterms:created>
  <dcterms:modified xsi:type="dcterms:W3CDTF">2020-05-16T08:18:18Z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