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411" r:id="rId2"/>
    <p:sldId id="436" r:id="rId3"/>
    <p:sldId id="412" r:id="rId4"/>
    <p:sldId id="413" r:id="rId5"/>
    <p:sldId id="478" r:id="rId6"/>
    <p:sldId id="439" r:id="rId7"/>
    <p:sldId id="477" r:id="rId8"/>
    <p:sldId id="441" r:id="rId9"/>
    <p:sldId id="442" r:id="rId10"/>
    <p:sldId id="476" r:id="rId11"/>
    <p:sldId id="475" r:id="rId12"/>
    <p:sldId id="474" r:id="rId13"/>
    <p:sldId id="473" r:id="rId14"/>
    <p:sldId id="472" r:id="rId15"/>
    <p:sldId id="471" r:id="rId16"/>
    <p:sldId id="470" r:id="rId17"/>
    <p:sldId id="469" r:id="rId18"/>
    <p:sldId id="451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2" d="100"/>
          <a:sy n="72" d="100"/>
        </p:scale>
        <p:origin x="708" y="72"/>
      </p:cViewPr>
      <p:guideLst>
        <p:guide orient="horz" pos="215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43CD7-97CD-4F57-B351-69A253B17F80}" type="slidenum">
              <a:rPr lang="en-US" altLang="zh-CN" smtClean="0"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43CD7-97CD-4F57-B351-69A253B17F80}" type="slidenum">
              <a:rPr lang="en-US" altLang="zh-CN" smtClean="0"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43CD7-97CD-4F57-B351-69A253B17F80}" type="slidenum">
              <a:rPr lang="en-US" altLang="zh-CN" smtClean="0"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43CD7-97CD-4F57-B351-69A253B17F80}" type="slidenum">
              <a:rPr lang="en-US" altLang="zh-CN" smtClean="0"/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封面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1367644" y="2529326"/>
            <a:ext cx="10824356" cy="17996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0" y="0"/>
            <a:ext cx="1547597" cy="6858318"/>
            <a:chOff x="0" y="0"/>
            <a:chExt cx="1548000" cy="6859588"/>
          </a:xfrm>
        </p:grpSpPr>
        <p:sp>
          <p:nvSpPr>
            <p:cNvPr id="5" name="矩形 4"/>
            <p:cNvSpPr/>
            <p:nvPr/>
          </p:nvSpPr>
          <p:spPr>
            <a:xfrm>
              <a:off x="1368000" y="0"/>
              <a:ext cx="180000" cy="68595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0" y="0"/>
              <a:ext cx="1296000" cy="68595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直角三角形 9"/>
          <p:cNvSpPr/>
          <p:nvPr userDrawn="1"/>
        </p:nvSpPr>
        <p:spPr>
          <a:xfrm flipH="1">
            <a:off x="11742117" y="6408401"/>
            <a:ext cx="449883" cy="449917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A274E-B122-4DCB-ACB9-9C2AF45C2A3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63"/>
            <a:ext cx="4011084" cy="116210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4" y="273063"/>
            <a:ext cx="6815667" cy="5853384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67"/>
            <a:ext cx="4011084" cy="4691281"/>
          </a:xfrm>
        </p:spPr>
        <p:txBody>
          <a:bodyPr/>
          <a:lstStyle>
            <a:lvl1pPr marL="0" indent="0">
              <a:buNone/>
              <a:defRPr sz="1600"/>
            </a:lvl1pPr>
            <a:lvl2pPr marL="544195" indent="0">
              <a:buNone/>
              <a:defRPr sz="1400"/>
            </a:lvl2pPr>
            <a:lvl3pPr marL="1089025" indent="0">
              <a:buNone/>
              <a:defRPr sz="1200"/>
            </a:lvl3pPr>
            <a:lvl4pPr marL="1632585" indent="0">
              <a:buNone/>
              <a:defRPr sz="1100"/>
            </a:lvl4pPr>
            <a:lvl5pPr marL="2176780" indent="0">
              <a:buNone/>
              <a:defRPr sz="1100"/>
            </a:lvl5pPr>
            <a:lvl6pPr marL="2720975" indent="0">
              <a:buNone/>
              <a:defRPr sz="1100"/>
            </a:lvl6pPr>
            <a:lvl7pPr marL="3265805" indent="0">
              <a:buNone/>
              <a:defRPr sz="1100"/>
            </a:lvl7pPr>
            <a:lvl8pPr marL="3809365" indent="0">
              <a:buNone/>
              <a:defRPr sz="1100"/>
            </a:lvl8pPr>
            <a:lvl9pPr marL="4353560" indent="0">
              <a:buNone/>
              <a:defRPr sz="1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EC569-D044-472C-A2F2-BA37D28F2E82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8" y="4800823"/>
            <a:ext cx="7315200" cy="56676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8" y="612804"/>
            <a:ext cx="7315200" cy="4114991"/>
          </a:xfrm>
        </p:spPr>
        <p:txBody>
          <a:bodyPr/>
          <a:lstStyle>
            <a:lvl1pPr marL="0" indent="0">
              <a:buNone/>
              <a:defRPr sz="3800"/>
            </a:lvl1pPr>
            <a:lvl2pPr marL="544195" indent="0">
              <a:buNone/>
              <a:defRPr sz="3400"/>
            </a:lvl2pPr>
            <a:lvl3pPr marL="1089025" indent="0">
              <a:buNone/>
              <a:defRPr sz="2900"/>
            </a:lvl3pPr>
            <a:lvl4pPr marL="1632585" indent="0">
              <a:buNone/>
              <a:defRPr sz="2400"/>
            </a:lvl4pPr>
            <a:lvl5pPr marL="2176780" indent="0">
              <a:buNone/>
              <a:defRPr sz="2400"/>
            </a:lvl5pPr>
            <a:lvl6pPr marL="2720975" indent="0">
              <a:buNone/>
              <a:defRPr sz="2400"/>
            </a:lvl6pPr>
            <a:lvl7pPr marL="3265805" indent="0">
              <a:buNone/>
              <a:defRPr sz="2400"/>
            </a:lvl7pPr>
            <a:lvl8pPr marL="3809365" indent="0">
              <a:buNone/>
              <a:defRPr sz="2400"/>
            </a:lvl8pPr>
            <a:lvl9pPr marL="4353560" indent="0">
              <a:buNone/>
              <a:defRPr sz="24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8" y="5367588"/>
            <a:ext cx="7315200" cy="804899"/>
          </a:xfrm>
        </p:spPr>
        <p:txBody>
          <a:bodyPr/>
          <a:lstStyle>
            <a:lvl1pPr marL="0" indent="0">
              <a:buNone/>
              <a:defRPr sz="1600"/>
            </a:lvl1pPr>
            <a:lvl2pPr marL="544195" indent="0">
              <a:buNone/>
              <a:defRPr sz="1400"/>
            </a:lvl2pPr>
            <a:lvl3pPr marL="1089025" indent="0">
              <a:buNone/>
              <a:defRPr sz="1200"/>
            </a:lvl3pPr>
            <a:lvl4pPr marL="1632585" indent="0">
              <a:buNone/>
              <a:defRPr sz="1100"/>
            </a:lvl4pPr>
            <a:lvl5pPr marL="2176780" indent="0">
              <a:buNone/>
              <a:defRPr sz="1100"/>
            </a:lvl5pPr>
            <a:lvl6pPr marL="2720975" indent="0">
              <a:buNone/>
              <a:defRPr sz="1100"/>
            </a:lvl6pPr>
            <a:lvl7pPr marL="3265805" indent="0">
              <a:buNone/>
              <a:defRPr sz="1100"/>
            </a:lvl7pPr>
            <a:lvl8pPr marL="3809365" indent="0">
              <a:buNone/>
              <a:defRPr sz="1100"/>
            </a:lvl8pPr>
            <a:lvl9pPr marL="4353560" indent="0">
              <a:buNone/>
              <a:defRPr sz="1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AE886-EFA1-4CF3-9226-1AC44F41EA8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3DEBC-6A62-4123-98C2-AEEE7EE20F0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79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26400" cy="585179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1277D-9524-42B7-AE1B-6471F281CBE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6678351"/>
            <a:ext cx="12192000" cy="1799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244754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/>
        </p:nvGrpSpPr>
        <p:grpSpPr>
          <a:xfrm rot="5400000">
            <a:off x="4296469" y="-4296792"/>
            <a:ext cx="3599063" cy="12192918"/>
            <a:chOff x="0" y="250"/>
            <a:chExt cx="3574800" cy="7149600"/>
          </a:xfrm>
        </p:grpSpPr>
        <p:sp>
          <p:nvSpPr>
            <p:cNvPr id="13" name="等腰三角形 12"/>
            <p:cNvSpPr/>
            <p:nvPr userDrawn="1"/>
          </p:nvSpPr>
          <p:spPr bwMode="auto">
            <a:xfrm rot="5400000">
              <a:off x="-2113903" y="2114153"/>
              <a:ext cx="7149600" cy="2921793"/>
            </a:xfrm>
            <a:prstGeom prst="triangle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txBody>
            <a:bodyPr vert="horz" wrap="square" lIns="91416" tIns="45708" rIns="91416" bIns="45708" numCol="1" rtlCol="0" anchor="t" anchorCtr="0" compatLnSpc="1"/>
            <a:lstStyle/>
            <a:p>
              <a:pPr algn="ctr"/>
              <a:endParaRPr lang="zh-CN" altLang="en-US">
                <a:latin typeface="+mn-ea"/>
                <a:ea typeface="+mn-ea"/>
              </a:endParaRPr>
            </a:p>
          </p:txBody>
        </p:sp>
        <p:sp>
          <p:nvSpPr>
            <p:cNvPr id="14" name="Freeform 18"/>
            <p:cNvSpPr/>
            <p:nvPr userDrawn="1"/>
          </p:nvSpPr>
          <p:spPr bwMode="auto">
            <a:xfrm>
              <a:off x="0" y="250"/>
              <a:ext cx="3574800" cy="7149598"/>
            </a:xfrm>
            <a:custGeom>
              <a:avLst/>
              <a:gdLst>
                <a:gd name="T0" fmla="*/ 0 w 1181"/>
                <a:gd name="T1" fmla="*/ 0 h 2362"/>
                <a:gd name="T2" fmla="*/ 954 w 1181"/>
                <a:gd name="T3" fmla="*/ 1181 h 2362"/>
                <a:gd name="T4" fmla="*/ 0 w 1181"/>
                <a:gd name="T5" fmla="*/ 2362 h 2362"/>
                <a:gd name="T6" fmla="*/ 0 w 1181"/>
                <a:gd name="T7" fmla="*/ 2362 h 2362"/>
                <a:gd name="T8" fmla="*/ 1181 w 1181"/>
                <a:gd name="T9" fmla="*/ 1181 h 2362"/>
                <a:gd name="T10" fmla="*/ 0 w 1181"/>
                <a:gd name="T11" fmla="*/ 0 h 2362"/>
                <a:gd name="T12" fmla="*/ 0 w 1181"/>
                <a:gd name="T13" fmla="*/ 0 h 2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1" h="2362">
                  <a:moveTo>
                    <a:pt x="0" y="0"/>
                  </a:moveTo>
                  <a:lnTo>
                    <a:pt x="954" y="1181"/>
                  </a:lnTo>
                  <a:lnTo>
                    <a:pt x="0" y="2362"/>
                  </a:lnTo>
                  <a:lnTo>
                    <a:pt x="0" y="2362"/>
                  </a:lnTo>
                  <a:lnTo>
                    <a:pt x="1181" y="118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>
                <a:latin typeface="+mn-ea"/>
                <a:ea typeface="+mn-ea"/>
              </a:endParaRPr>
            </a:p>
          </p:txBody>
        </p:sp>
      </p:grpSp>
      <p:sp>
        <p:nvSpPr>
          <p:cNvPr id="16" name="矩形 15"/>
          <p:cNvSpPr/>
          <p:nvPr userDrawn="1"/>
        </p:nvSpPr>
        <p:spPr>
          <a:xfrm>
            <a:off x="0" y="6678351"/>
            <a:ext cx="12192000" cy="1799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过渡页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/>
        </p:nvGrpSpPr>
        <p:grpSpPr>
          <a:xfrm flipH="1">
            <a:off x="10644403" y="0"/>
            <a:ext cx="1547597" cy="6858318"/>
            <a:chOff x="0" y="0"/>
            <a:chExt cx="1548000" cy="6859588"/>
          </a:xfrm>
        </p:grpSpPr>
        <p:sp>
          <p:nvSpPr>
            <p:cNvPr id="8" name="矩形 7"/>
            <p:cNvSpPr/>
            <p:nvPr/>
          </p:nvSpPr>
          <p:spPr>
            <a:xfrm>
              <a:off x="1368000" y="0"/>
              <a:ext cx="180000" cy="68595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0" y="0"/>
              <a:ext cx="1296000" cy="68595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678351"/>
            <a:ext cx="12192000" cy="1799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0" y="431920"/>
            <a:ext cx="719813" cy="431920"/>
            <a:chOff x="0" y="0"/>
            <a:chExt cx="1548000" cy="6859588"/>
          </a:xfrm>
        </p:grpSpPr>
        <p:sp>
          <p:nvSpPr>
            <p:cNvPr id="10" name="矩形 9"/>
            <p:cNvSpPr/>
            <p:nvPr/>
          </p:nvSpPr>
          <p:spPr>
            <a:xfrm>
              <a:off x="1368000" y="0"/>
              <a:ext cx="180000" cy="68595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0" y="0"/>
              <a:ext cx="1296000" cy="68595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3" name="直接连接符 2"/>
          <p:cNvCxnSpPr/>
          <p:nvPr userDrawn="1"/>
        </p:nvCxnSpPr>
        <p:spPr>
          <a:xfrm>
            <a:off x="1358821" y="926764"/>
            <a:ext cx="10833179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"/>
          <p:cNvSpPr>
            <a:spLocks noChangeAspect="1"/>
          </p:cNvSpPr>
          <p:nvPr userDrawn="1"/>
        </p:nvSpPr>
        <p:spPr bwMode="auto">
          <a:xfrm>
            <a:off x="11123890" y="431920"/>
            <a:ext cx="412106" cy="359933"/>
          </a:xfrm>
          <a:custGeom>
            <a:avLst/>
            <a:gdLst>
              <a:gd name="T0" fmla="*/ 381143354 w 7455"/>
              <a:gd name="T1" fmla="*/ 381770775 h 6500"/>
              <a:gd name="T2" fmla="*/ 381143354 w 7455"/>
              <a:gd name="T3" fmla="*/ 381770775 h 6500"/>
              <a:gd name="T4" fmla="*/ 381143354 w 7455"/>
              <a:gd name="T5" fmla="*/ 381770775 h 6500"/>
              <a:gd name="T6" fmla="*/ 381143354 w 7455"/>
              <a:gd name="T7" fmla="*/ 381770775 h 6500"/>
              <a:gd name="T8" fmla="*/ 381143354 w 7455"/>
              <a:gd name="T9" fmla="*/ 381770775 h 6500"/>
              <a:gd name="T10" fmla="*/ 381143354 w 7455"/>
              <a:gd name="T11" fmla="*/ 381770775 h 6500"/>
              <a:gd name="T12" fmla="*/ 381143354 w 7455"/>
              <a:gd name="T13" fmla="*/ 381770775 h 6500"/>
              <a:gd name="T14" fmla="*/ 381143354 w 7455"/>
              <a:gd name="T15" fmla="*/ 381770775 h 6500"/>
              <a:gd name="T16" fmla="*/ 381143354 w 7455"/>
              <a:gd name="T17" fmla="*/ 381770775 h 6500"/>
              <a:gd name="T18" fmla="*/ 381143354 w 7455"/>
              <a:gd name="T19" fmla="*/ 381770775 h 6500"/>
              <a:gd name="T20" fmla="*/ 381143354 w 7455"/>
              <a:gd name="T21" fmla="*/ 381770775 h 6500"/>
              <a:gd name="T22" fmla="*/ 381143354 w 7455"/>
              <a:gd name="T23" fmla="*/ 381770775 h 6500"/>
              <a:gd name="T24" fmla="*/ 381143354 w 7455"/>
              <a:gd name="T25" fmla="*/ 381770775 h 6500"/>
              <a:gd name="T26" fmla="*/ 381143354 w 7455"/>
              <a:gd name="T27" fmla="*/ 381770775 h 6500"/>
              <a:gd name="T28" fmla="*/ 381143354 w 7455"/>
              <a:gd name="T29" fmla="*/ 381770775 h 6500"/>
              <a:gd name="T30" fmla="*/ 381143354 w 7455"/>
              <a:gd name="T31" fmla="*/ 381770775 h 6500"/>
              <a:gd name="T32" fmla="*/ 381143354 w 7455"/>
              <a:gd name="T33" fmla="*/ 381770775 h 6500"/>
              <a:gd name="T34" fmla="*/ 381143354 w 7455"/>
              <a:gd name="T35" fmla="*/ 381770775 h 6500"/>
              <a:gd name="T36" fmla="*/ 381143354 w 7455"/>
              <a:gd name="T37" fmla="*/ 381770775 h 6500"/>
              <a:gd name="T38" fmla="*/ 381143354 w 7455"/>
              <a:gd name="T39" fmla="*/ 381770775 h 6500"/>
              <a:gd name="T40" fmla="*/ 381143354 w 7455"/>
              <a:gd name="T41" fmla="*/ 381770775 h 6500"/>
              <a:gd name="T42" fmla="*/ 381143354 w 7455"/>
              <a:gd name="T43" fmla="*/ 381770775 h 6500"/>
              <a:gd name="T44" fmla="*/ 381143354 w 7455"/>
              <a:gd name="T45" fmla="*/ 381770775 h 6500"/>
              <a:gd name="T46" fmla="*/ 381143354 w 7455"/>
              <a:gd name="T47" fmla="*/ 381770775 h 6500"/>
              <a:gd name="T48" fmla="*/ 381143354 w 7455"/>
              <a:gd name="T49" fmla="*/ 381770775 h 6500"/>
              <a:gd name="T50" fmla="*/ 381143354 w 7455"/>
              <a:gd name="T51" fmla="*/ 381770775 h 6500"/>
              <a:gd name="T52" fmla="*/ 381143354 w 7455"/>
              <a:gd name="T53" fmla="*/ 381770775 h 6500"/>
              <a:gd name="T54" fmla="*/ 381143354 w 7455"/>
              <a:gd name="T55" fmla="*/ 381770775 h 6500"/>
              <a:gd name="T56" fmla="*/ 381143354 w 7455"/>
              <a:gd name="T57" fmla="*/ 381770775 h 6500"/>
              <a:gd name="T58" fmla="*/ 381143354 w 7455"/>
              <a:gd name="T59" fmla="*/ 381770775 h 6500"/>
              <a:gd name="T60" fmla="*/ 381143354 w 7455"/>
              <a:gd name="T61" fmla="*/ 381770775 h 6500"/>
              <a:gd name="T62" fmla="*/ 381143354 w 7455"/>
              <a:gd name="T63" fmla="*/ 381770775 h 6500"/>
              <a:gd name="T64" fmla="*/ 381143354 w 7455"/>
              <a:gd name="T65" fmla="*/ 381770775 h 6500"/>
              <a:gd name="T66" fmla="*/ 381143354 w 7455"/>
              <a:gd name="T67" fmla="*/ 381770775 h 6500"/>
              <a:gd name="T68" fmla="*/ 381143354 w 7455"/>
              <a:gd name="T69" fmla="*/ 381770775 h 6500"/>
              <a:gd name="T70" fmla="*/ 381143354 w 7455"/>
              <a:gd name="T71" fmla="*/ 381770775 h 6500"/>
              <a:gd name="T72" fmla="*/ 381143354 w 7455"/>
              <a:gd name="T73" fmla="*/ 381770775 h 6500"/>
              <a:gd name="T74" fmla="*/ 381143354 w 7455"/>
              <a:gd name="T75" fmla="*/ 381770775 h 6500"/>
              <a:gd name="T76" fmla="*/ 381143354 w 7455"/>
              <a:gd name="T77" fmla="*/ 381770775 h 6500"/>
              <a:gd name="T78" fmla="*/ 381143354 w 7455"/>
              <a:gd name="T79" fmla="*/ 381770775 h 6500"/>
              <a:gd name="T80" fmla="*/ 381143354 w 7455"/>
              <a:gd name="T81" fmla="*/ 381770775 h 6500"/>
              <a:gd name="T82" fmla="*/ 381143354 w 7455"/>
              <a:gd name="T83" fmla="*/ 381770775 h 6500"/>
              <a:gd name="T84" fmla="*/ 381143354 w 7455"/>
              <a:gd name="T85" fmla="*/ 381770775 h 6500"/>
              <a:gd name="T86" fmla="*/ 381143354 w 7455"/>
              <a:gd name="T87" fmla="*/ 381770775 h 6500"/>
              <a:gd name="T88" fmla="*/ 381143354 w 7455"/>
              <a:gd name="T89" fmla="*/ 381770775 h 6500"/>
              <a:gd name="T90" fmla="*/ 381143354 w 7455"/>
              <a:gd name="T91" fmla="*/ 381770775 h 6500"/>
              <a:gd name="T92" fmla="*/ 381143354 w 7455"/>
              <a:gd name="T93" fmla="*/ 381770775 h 6500"/>
              <a:gd name="T94" fmla="*/ 381143354 w 7455"/>
              <a:gd name="T95" fmla="*/ 381770775 h 6500"/>
              <a:gd name="T96" fmla="*/ 381143354 w 7455"/>
              <a:gd name="T97" fmla="*/ 381770775 h 6500"/>
              <a:gd name="T98" fmla="*/ 381143354 w 7455"/>
              <a:gd name="T99" fmla="*/ 381770775 h 6500"/>
              <a:gd name="T100" fmla="*/ 381143354 w 7455"/>
              <a:gd name="T101" fmla="*/ 381770775 h 6500"/>
              <a:gd name="T102" fmla="*/ 381143354 w 7455"/>
              <a:gd name="T103" fmla="*/ 381770775 h 6500"/>
              <a:gd name="T104" fmla="*/ 381143354 w 7455"/>
              <a:gd name="T105" fmla="*/ 381770775 h 6500"/>
              <a:gd name="T106" fmla="*/ 381143354 w 7455"/>
              <a:gd name="T107" fmla="*/ 381770775 h 6500"/>
              <a:gd name="T108" fmla="*/ 381143354 w 7455"/>
              <a:gd name="T109" fmla="*/ 381770775 h 6500"/>
              <a:gd name="T110" fmla="*/ 381143354 w 7455"/>
              <a:gd name="T111" fmla="*/ 381770775 h 6500"/>
              <a:gd name="T112" fmla="*/ 381143354 w 7455"/>
              <a:gd name="T113" fmla="*/ 381770775 h 6500"/>
              <a:gd name="T114" fmla="*/ 381143354 w 7455"/>
              <a:gd name="T115" fmla="*/ 381770775 h 6500"/>
              <a:gd name="T116" fmla="*/ 381143354 w 7455"/>
              <a:gd name="T117" fmla="*/ 381770775 h 6500"/>
              <a:gd name="T118" fmla="*/ 381143354 w 7455"/>
              <a:gd name="T119" fmla="*/ 381770775 h 6500"/>
              <a:gd name="T120" fmla="*/ 381143354 w 7455"/>
              <a:gd name="T121" fmla="*/ 381770775 h 6500"/>
              <a:gd name="T122" fmla="*/ 381143354 w 7455"/>
              <a:gd name="T123" fmla="*/ 381770775 h 6500"/>
              <a:gd name="T124" fmla="*/ 381143354 w 7455"/>
              <a:gd name="T125" fmla="*/ 381770775 h 650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7455" h="6500">
                <a:moveTo>
                  <a:pt x="226" y="5176"/>
                </a:moveTo>
                <a:lnTo>
                  <a:pt x="226" y="5176"/>
                </a:lnTo>
                <a:lnTo>
                  <a:pt x="198" y="5204"/>
                </a:lnTo>
                <a:lnTo>
                  <a:pt x="172" y="5234"/>
                </a:lnTo>
                <a:lnTo>
                  <a:pt x="149" y="5266"/>
                </a:lnTo>
                <a:lnTo>
                  <a:pt x="126" y="5296"/>
                </a:lnTo>
                <a:lnTo>
                  <a:pt x="106" y="5330"/>
                </a:lnTo>
                <a:lnTo>
                  <a:pt x="87" y="5363"/>
                </a:lnTo>
                <a:lnTo>
                  <a:pt x="71" y="5397"/>
                </a:lnTo>
                <a:lnTo>
                  <a:pt x="55" y="5433"/>
                </a:lnTo>
                <a:lnTo>
                  <a:pt x="42" y="5467"/>
                </a:lnTo>
                <a:lnTo>
                  <a:pt x="31" y="5504"/>
                </a:lnTo>
                <a:lnTo>
                  <a:pt x="21" y="5539"/>
                </a:lnTo>
                <a:lnTo>
                  <a:pt x="14" y="5576"/>
                </a:lnTo>
                <a:lnTo>
                  <a:pt x="7" y="5612"/>
                </a:lnTo>
                <a:lnTo>
                  <a:pt x="3" y="5650"/>
                </a:lnTo>
                <a:lnTo>
                  <a:pt x="0" y="5687"/>
                </a:lnTo>
                <a:lnTo>
                  <a:pt x="0" y="5725"/>
                </a:lnTo>
                <a:lnTo>
                  <a:pt x="0" y="5762"/>
                </a:lnTo>
                <a:lnTo>
                  <a:pt x="3" y="5799"/>
                </a:lnTo>
                <a:lnTo>
                  <a:pt x="7" y="5836"/>
                </a:lnTo>
                <a:lnTo>
                  <a:pt x="14" y="5873"/>
                </a:lnTo>
                <a:lnTo>
                  <a:pt x="21" y="5909"/>
                </a:lnTo>
                <a:lnTo>
                  <a:pt x="31" y="5946"/>
                </a:lnTo>
                <a:lnTo>
                  <a:pt x="42" y="5982"/>
                </a:lnTo>
                <a:lnTo>
                  <a:pt x="55" y="6017"/>
                </a:lnTo>
                <a:lnTo>
                  <a:pt x="71" y="6051"/>
                </a:lnTo>
                <a:lnTo>
                  <a:pt x="87" y="6086"/>
                </a:lnTo>
                <a:lnTo>
                  <a:pt x="106" y="6120"/>
                </a:lnTo>
                <a:lnTo>
                  <a:pt x="126" y="6152"/>
                </a:lnTo>
                <a:lnTo>
                  <a:pt x="149" y="6184"/>
                </a:lnTo>
                <a:lnTo>
                  <a:pt x="172" y="6215"/>
                </a:lnTo>
                <a:lnTo>
                  <a:pt x="198" y="6244"/>
                </a:lnTo>
                <a:lnTo>
                  <a:pt x="226" y="6274"/>
                </a:lnTo>
                <a:lnTo>
                  <a:pt x="254" y="6301"/>
                </a:lnTo>
                <a:lnTo>
                  <a:pt x="285" y="6327"/>
                </a:lnTo>
                <a:lnTo>
                  <a:pt x="316" y="6351"/>
                </a:lnTo>
                <a:lnTo>
                  <a:pt x="347" y="6373"/>
                </a:lnTo>
                <a:lnTo>
                  <a:pt x="379" y="6393"/>
                </a:lnTo>
                <a:lnTo>
                  <a:pt x="413" y="6411"/>
                </a:lnTo>
                <a:lnTo>
                  <a:pt x="447" y="6429"/>
                </a:lnTo>
                <a:lnTo>
                  <a:pt x="482" y="6443"/>
                </a:lnTo>
                <a:lnTo>
                  <a:pt x="518" y="6457"/>
                </a:lnTo>
                <a:lnTo>
                  <a:pt x="553" y="6468"/>
                </a:lnTo>
                <a:lnTo>
                  <a:pt x="589" y="6478"/>
                </a:lnTo>
                <a:lnTo>
                  <a:pt x="626" y="6486"/>
                </a:lnTo>
                <a:lnTo>
                  <a:pt x="663" y="6492"/>
                </a:lnTo>
                <a:lnTo>
                  <a:pt x="700" y="6496"/>
                </a:lnTo>
                <a:lnTo>
                  <a:pt x="737" y="6499"/>
                </a:lnTo>
                <a:lnTo>
                  <a:pt x="775" y="6500"/>
                </a:lnTo>
                <a:lnTo>
                  <a:pt x="811" y="6499"/>
                </a:lnTo>
                <a:lnTo>
                  <a:pt x="849" y="6496"/>
                </a:lnTo>
                <a:lnTo>
                  <a:pt x="886" y="6492"/>
                </a:lnTo>
                <a:lnTo>
                  <a:pt x="923" y="6486"/>
                </a:lnTo>
                <a:lnTo>
                  <a:pt x="959" y="6478"/>
                </a:lnTo>
                <a:lnTo>
                  <a:pt x="996" y="6468"/>
                </a:lnTo>
                <a:lnTo>
                  <a:pt x="1032" y="6457"/>
                </a:lnTo>
                <a:lnTo>
                  <a:pt x="1067" y="6443"/>
                </a:lnTo>
                <a:lnTo>
                  <a:pt x="1103" y="6429"/>
                </a:lnTo>
                <a:lnTo>
                  <a:pt x="1136" y="6411"/>
                </a:lnTo>
                <a:lnTo>
                  <a:pt x="1170" y="6393"/>
                </a:lnTo>
                <a:lnTo>
                  <a:pt x="1202" y="6373"/>
                </a:lnTo>
                <a:lnTo>
                  <a:pt x="1234" y="6351"/>
                </a:lnTo>
                <a:lnTo>
                  <a:pt x="1265" y="6327"/>
                </a:lnTo>
                <a:lnTo>
                  <a:pt x="1295" y="6301"/>
                </a:lnTo>
                <a:lnTo>
                  <a:pt x="1324" y="6274"/>
                </a:lnTo>
                <a:lnTo>
                  <a:pt x="3768" y="3830"/>
                </a:lnTo>
                <a:lnTo>
                  <a:pt x="3800" y="3799"/>
                </a:lnTo>
                <a:lnTo>
                  <a:pt x="3826" y="3772"/>
                </a:lnTo>
                <a:lnTo>
                  <a:pt x="3850" y="3745"/>
                </a:lnTo>
                <a:lnTo>
                  <a:pt x="3873" y="3715"/>
                </a:lnTo>
                <a:lnTo>
                  <a:pt x="3893" y="3686"/>
                </a:lnTo>
                <a:lnTo>
                  <a:pt x="3913" y="3655"/>
                </a:lnTo>
                <a:lnTo>
                  <a:pt x="3931" y="3624"/>
                </a:lnTo>
                <a:lnTo>
                  <a:pt x="3948" y="3592"/>
                </a:lnTo>
                <a:lnTo>
                  <a:pt x="3963" y="3560"/>
                </a:lnTo>
                <a:lnTo>
                  <a:pt x="3976" y="3527"/>
                </a:lnTo>
                <a:lnTo>
                  <a:pt x="3988" y="3494"/>
                </a:lnTo>
                <a:lnTo>
                  <a:pt x="3997" y="3460"/>
                </a:lnTo>
                <a:lnTo>
                  <a:pt x="4007" y="3426"/>
                </a:lnTo>
                <a:lnTo>
                  <a:pt x="4014" y="3391"/>
                </a:lnTo>
                <a:lnTo>
                  <a:pt x="4019" y="3357"/>
                </a:lnTo>
                <a:lnTo>
                  <a:pt x="4024" y="3321"/>
                </a:lnTo>
                <a:lnTo>
                  <a:pt x="4026" y="3286"/>
                </a:lnTo>
                <a:lnTo>
                  <a:pt x="4026" y="3269"/>
                </a:lnTo>
                <a:lnTo>
                  <a:pt x="4026" y="3268"/>
                </a:lnTo>
                <a:lnTo>
                  <a:pt x="4027" y="3250"/>
                </a:lnTo>
                <a:lnTo>
                  <a:pt x="4027" y="3249"/>
                </a:lnTo>
                <a:lnTo>
                  <a:pt x="4026" y="3233"/>
                </a:lnTo>
                <a:lnTo>
                  <a:pt x="4026" y="3230"/>
                </a:lnTo>
                <a:lnTo>
                  <a:pt x="4026" y="3214"/>
                </a:lnTo>
                <a:lnTo>
                  <a:pt x="4024" y="3178"/>
                </a:lnTo>
                <a:lnTo>
                  <a:pt x="4019" y="3144"/>
                </a:lnTo>
                <a:lnTo>
                  <a:pt x="4014" y="3108"/>
                </a:lnTo>
                <a:lnTo>
                  <a:pt x="4007" y="3074"/>
                </a:lnTo>
                <a:lnTo>
                  <a:pt x="3997" y="3040"/>
                </a:lnTo>
                <a:lnTo>
                  <a:pt x="3988" y="3007"/>
                </a:lnTo>
                <a:lnTo>
                  <a:pt x="3976" y="2972"/>
                </a:lnTo>
                <a:lnTo>
                  <a:pt x="3963" y="2939"/>
                </a:lnTo>
                <a:lnTo>
                  <a:pt x="3948" y="2907"/>
                </a:lnTo>
                <a:lnTo>
                  <a:pt x="3931" y="2875"/>
                </a:lnTo>
                <a:lnTo>
                  <a:pt x="3913" y="2844"/>
                </a:lnTo>
                <a:lnTo>
                  <a:pt x="3893" y="2814"/>
                </a:lnTo>
                <a:lnTo>
                  <a:pt x="3873" y="2784"/>
                </a:lnTo>
                <a:lnTo>
                  <a:pt x="3850" y="2755"/>
                </a:lnTo>
                <a:lnTo>
                  <a:pt x="3826" y="2727"/>
                </a:lnTo>
                <a:lnTo>
                  <a:pt x="3800" y="2700"/>
                </a:lnTo>
                <a:lnTo>
                  <a:pt x="3769" y="2671"/>
                </a:lnTo>
                <a:lnTo>
                  <a:pt x="1324" y="226"/>
                </a:lnTo>
                <a:lnTo>
                  <a:pt x="1295" y="198"/>
                </a:lnTo>
                <a:lnTo>
                  <a:pt x="1265" y="172"/>
                </a:lnTo>
                <a:lnTo>
                  <a:pt x="1234" y="149"/>
                </a:lnTo>
                <a:lnTo>
                  <a:pt x="1202" y="126"/>
                </a:lnTo>
                <a:lnTo>
                  <a:pt x="1170" y="106"/>
                </a:lnTo>
                <a:lnTo>
                  <a:pt x="1136" y="88"/>
                </a:lnTo>
                <a:lnTo>
                  <a:pt x="1103" y="71"/>
                </a:lnTo>
                <a:lnTo>
                  <a:pt x="1067" y="56"/>
                </a:lnTo>
                <a:lnTo>
                  <a:pt x="1032" y="42"/>
                </a:lnTo>
                <a:lnTo>
                  <a:pt x="996" y="32"/>
                </a:lnTo>
                <a:lnTo>
                  <a:pt x="959" y="21"/>
                </a:lnTo>
                <a:lnTo>
                  <a:pt x="923" y="14"/>
                </a:lnTo>
                <a:lnTo>
                  <a:pt x="886" y="7"/>
                </a:lnTo>
                <a:lnTo>
                  <a:pt x="849" y="3"/>
                </a:lnTo>
                <a:lnTo>
                  <a:pt x="811" y="0"/>
                </a:lnTo>
                <a:lnTo>
                  <a:pt x="775" y="0"/>
                </a:lnTo>
                <a:lnTo>
                  <a:pt x="737" y="0"/>
                </a:lnTo>
                <a:lnTo>
                  <a:pt x="700" y="3"/>
                </a:lnTo>
                <a:lnTo>
                  <a:pt x="663" y="7"/>
                </a:lnTo>
                <a:lnTo>
                  <a:pt x="626" y="14"/>
                </a:lnTo>
                <a:lnTo>
                  <a:pt x="589" y="21"/>
                </a:lnTo>
                <a:lnTo>
                  <a:pt x="553" y="32"/>
                </a:lnTo>
                <a:lnTo>
                  <a:pt x="518" y="42"/>
                </a:lnTo>
                <a:lnTo>
                  <a:pt x="482" y="56"/>
                </a:lnTo>
                <a:lnTo>
                  <a:pt x="447" y="71"/>
                </a:lnTo>
                <a:lnTo>
                  <a:pt x="413" y="88"/>
                </a:lnTo>
                <a:lnTo>
                  <a:pt x="379" y="106"/>
                </a:lnTo>
                <a:lnTo>
                  <a:pt x="347" y="126"/>
                </a:lnTo>
                <a:lnTo>
                  <a:pt x="316" y="149"/>
                </a:lnTo>
                <a:lnTo>
                  <a:pt x="285" y="172"/>
                </a:lnTo>
                <a:lnTo>
                  <a:pt x="254" y="198"/>
                </a:lnTo>
                <a:lnTo>
                  <a:pt x="226" y="226"/>
                </a:lnTo>
                <a:lnTo>
                  <a:pt x="198" y="255"/>
                </a:lnTo>
                <a:lnTo>
                  <a:pt x="172" y="285"/>
                </a:lnTo>
                <a:lnTo>
                  <a:pt x="149" y="316"/>
                </a:lnTo>
                <a:lnTo>
                  <a:pt x="126" y="347"/>
                </a:lnTo>
                <a:lnTo>
                  <a:pt x="106" y="379"/>
                </a:lnTo>
                <a:lnTo>
                  <a:pt x="87" y="414"/>
                </a:lnTo>
                <a:lnTo>
                  <a:pt x="71" y="448"/>
                </a:lnTo>
                <a:lnTo>
                  <a:pt x="55" y="482"/>
                </a:lnTo>
                <a:lnTo>
                  <a:pt x="42" y="518"/>
                </a:lnTo>
                <a:lnTo>
                  <a:pt x="31" y="553"/>
                </a:lnTo>
                <a:lnTo>
                  <a:pt x="21" y="590"/>
                </a:lnTo>
                <a:lnTo>
                  <a:pt x="14" y="627"/>
                </a:lnTo>
                <a:lnTo>
                  <a:pt x="7" y="663"/>
                </a:lnTo>
                <a:lnTo>
                  <a:pt x="3" y="700"/>
                </a:lnTo>
                <a:lnTo>
                  <a:pt x="0" y="738"/>
                </a:lnTo>
                <a:lnTo>
                  <a:pt x="0" y="775"/>
                </a:lnTo>
                <a:lnTo>
                  <a:pt x="0" y="813"/>
                </a:lnTo>
                <a:lnTo>
                  <a:pt x="3" y="849"/>
                </a:lnTo>
                <a:lnTo>
                  <a:pt x="7" y="886"/>
                </a:lnTo>
                <a:lnTo>
                  <a:pt x="14" y="924"/>
                </a:lnTo>
                <a:lnTo>
                  <a:pt x="21" y="960"/>
                </a:lnTo>
                <a:lnTo>
                  <a:pt x="31" y="996"/>
                </a:lnTo>
                <a:lnTo>
                  <a:pt x="42" y="1031"/>
                </a:lnTo>
                <a:lnTo>
                  <a:pt x="55" y="1067"/>
                </a:lnTo>
                <a:lnTo>
                  <a:pt x="71" y="1103"/>
                </a:lnTo>
                <a:lnTo>
                  <a:pt x="87" y="1137"/>
                </a:lnTo>
                <a:lnTo>
                  <a:pt x="106" y="1170"/>
                </a:lnTo>
                <a:lnTo>
                  <a:pt x="126" y="1202"/>
                </a:lnTo>
                <a:lnTo>
                  <a:pt x="149" y="1234"/>
                </a:lnTo>
                <a:lnTo>
                  <a:pt x="172" y="1266"/>
                </a:lnTo>
                <a:lnTo>
                  <a:pt x="198" y="1295"/>
                </a:lnTo>
                <a:lnTo>
                  <a:pt x="226" y="1324"/>
                </a:lnTo>
                <a:lnTo>
                  <a:pt x="2151" y="3250"/>
                </a:lnTo>
                <a:lnTo>
                  <a:pt x="226" y="5176"/>
                </a:lnTo>
                <a:close/>
                <a:moveTo>
                  <a:pt x="3654" y="5176"/>
                </a:moveTo>
                <a:lnTo>
                  <a:pt x="3654" y="5176"/>
                </a:lnTo>
                <a:lnTo>
                  <a:pt x="3626" y="5204"/>
                </a:lnTo>
                <a:lnTo>
                  <a:pt x="3601" y="5234"/>
                </a:lnTo>
                <a:lnTo>
                  <a:pt x="3577" y="5266"/>
                </a:lnTo>
                <a:lnTo>
                  <a:pt x="3555" y="5296"/>
                </a:lnTo>
                <a:lnTo>
                  <a:pt x="3535" y="5330"/>
                </a:lnTo>
                <a:lnTo>
                  <a:pt x="3516" y="5363"/>
                </a:lnTo>
                <a:lnTo>
                  <a:pt x="3499" y="5397"/>
                </a:lnTo>
                <a:lnTo>
                  <a:pt x="3484" y="5433"/>
                </a:lnTo>
                <a:lnTo>
                  <a:pt x="3471" y="5467"/>
                </a:lnTo>
                <a:lnTo>
                  <a:pt x="3459" y="5504"/>
                </a:lnTo>
                <a:lnTo>
                  <a:pt x="3450" y="5539"/>
                </a:lnTo>
                <a:lnTo>
                  <a:pt x="3441" y="5576"/>
                </a:lnTo>
                <a:lnTo>
                  <a:pt x="3435" y="5612"/>
                </a:lnTo>
                <a:lnTo>
                  <a:pt x="3431" y="5650"/>
                </a:lnTo>
                <a:lnTo>
                  <a:pt x="3428" y="5687"/>
                </a:lnTo>
                <a:lnTo>
                  <a:pt x="3427" y="5725"/>
                </a:lnTo>
                <a:lnTo>
                  <a:pt x="3428" y="5762"/>
                </a:lnTo>
                <a:lnTo>
                  <a:pt x="3431" y="5799"/>
                </a:lnTo>
                <a:lnTo>
                  <a:pt x="3435" y="5836"/>
                </a:lnTo>
                <a:lnTo>
                  <a:pt x="3441" y="5873"/>
                </a:lnTo>
                <a:lnTo>
                  <a:pt x="3450" y="5909"/>
                </a:lnTo>
                <a:lnTo>
                  <a:pt x="3459" y="5946"/>
                </a:lnTo>
                <a:lnTo>
                  <a:pt x="3471" y="5982"/>
                </a:lnTo>
                <a:lnTo>
                  <a:pt x="3484" y="6017"/>
                </a:lnTo>
                <a:lnTo>
                  <a:pt x="3499" y="6051"/>
                </a:lnTo>
                <a:lnTo>
                  <a:pt x="3516" y="6086"/>
                </a:lnTo>
                <a:lnTo>
                  <a:pt x="3535" y="6120"/>
                </a:lnTo>
                <a:lnTo>
                  <a:pt x="3555" y="6152"/>
                </a:lnTo>
                <a:lnTo>
                  <a:pt x="3577" y="6184"/>
                </a:lnTo>
                <a:lnTo>
                  <a:pt x="3601" y="6215"/>
                </a:lnTo>
                <a:lnTo>
                  <a:pt x="3626" y="6244"/>
                </a:lnTo>
                <a:lnTo>
                  <a:pt x="3654" y="6274"/>
                </a:lnTo>
                <a:lnTo>
                  <a:pt x="3683" y="6301"/>
                </a:lnTo>
                <a:lnTo>
                  <a:pt x="3712" y="6327"/>
                </a:lnTo>
                <a:lnTo>
                  <a:pt x="3743" y="6351"/>
                </a:lnTo>
                <a:lnTo>
                  <a:pt x="3775" y="6373"/>
                </a:lnTo>
                <a:lnTo>
                  <a:pt x="3808" y="6393"/>
                </a:lnTo>
                <a:lnTo>
                  <a:pt x="3841" y="6411"/>
                </a:lnTo>
                <a:lnTo>
                  <a:pt x="3876" y="6429"/>
                </a:lnTo>
                <a:lnTo>
                  <a:pt x="3910" y="6443"/>
                </a:lnTo>
                <a:lnTo>
                  <a:pt x="3945" y="6457"/>
                </a:lnTo>
                <a:lnTo>
                  <a:pt x="3981" y="6468"/>
                </a:lnTo>
                <a:lnTo>
                  <a:pt x="4018" y="6478"/>
                </a:lnTo>
                <a:lnTo>
                  <a:pt x="4054" y="6486"/>
                </a:lnTo>
                <a:lnTo>
                  <a:pt x="4091" y="6492"/>
                </a:lnTo>
                <a:lnTo>
                  <a:pt x="4129" y="6496"/>
                </a:lnTo>
                <a:lnTo>
                  <a:pt x="4166" y="6499"/>
                </a:lnTo>
                <a:lnTo>
                  <a:pt x="4203" y="6500"/>
                </a:lnTo>
                <a:lnTo>
                  <a:pt x="4240" y="6499"/>
                </a:lnTo>
                <a:lnTo>
                  <a:pt x="4278" y="6496"/>
                </a:lnTo>
                <a:lnTo>
                  <a:pt x="4315" y="6492"/>
                </a:lnTo>
                <a:lnTo>
                  <a:pt x="4351" y="6486"/>
                </a:lnTo>
                <a:lnTo>
                  <a:pt x="4388" y="6478"/>
                </a:lnTo>
                <a:lnTo>
                  <a:pt x="4425" y="6468"/>
                </a:lnTo>
                <a:lnTo>
                  <a:pt x="4460" y="6457"/>
                </a:lnTo>
                <a:lnTo>
                  <a:pt x="4496" y="6443"/>
                </a:lnTo>
                <a:lnTo>
                  <a:pt x="4530" y="6429"/>
                </a:lnTo>
                <a:lnTo>
                  <a:pt x="4564" y="6411"/>
                </a:lnTo>
                <a:lnTo>
                  <a:pt x="4598" y="6393"/>
                </a:lnTo>
                <a:lnTo>
                  <a:pt x="4631" y="6373"/>
                </a:lnTo>
                <a:lnTo>
                  <a:pt x="4663" y="6351"/>
                </a:lnTo>
                <a:lnTo>
                  <a:pt x="4693" y="6327"/>
                </a:lnTo>
                <a:lnTo>
                  <a:pt x="4723" y="6301"/>
                </a:lnTo>
                <a:lnTo>
                  <a:pt x="4753" y="6274"/>
                </a:lnTo>
                <a:lnTo>
                  <a:pt x="7197" y="3830"/>
                </a:lnTo>
                <a:lnTo>
                  <a:pt x="7229" y="3799"/>
                </a:lnTo>
                <a:lnTo>
                  <a:pt x="7255" y="3772"/>
                </a:lnTo>
                <a:lnTo>
                  <a:pt x="7278" y="3745"/>
                </a:lnTo>
                <a:lnTo>
                  <a:pt x="7301" y="3715"/>
                </a:lnTo>
                <a:lnTo>
                  <a:pt x="7322" y="3686"/>
                </a:lnTo>
                <a:lnTo>
                  <a:pt x="7342" y="3655"/>
                </a:lnTo>
                <a:lnTo>
                  <a:pt x="7360" y="3624"/>
                </a:lnTo>
                <a:lnTo>
                  <a:pt x="7376" y="3592"/>
                </a:lnTo>
                <a:lnTo>
                  <a:pt x="7391" y="3560"/>
                </a:lnTo>
                <a:lnTo>
                  <a:pt x="7405" y="3527"/>
                </a:lnTo>
                <a:lnTo>
                  <a:pt x="7417" y="3494"/>
                </a:lnTo>
                <a:lnTo>
                  <a:pt x="7426" y="3460"/>
                </a:lnTo>
                <a:lnTo>
                  <a:pt x="7434" y="3426"/>
                </a:lnTo>
                <a:lnTo>
                  <a:pt x="7442" y="3391"/>
                </a:lnTo>
                <a:lnTo>
                  <a:pt x="7447" y="3357"/>
                </a:lnTo>
                <a:lnTo>
                  <a:pt x="7451" y="3321"/>
                </a:lnTo>
                <a:lnTo>
                  <a:pt x="7453" y="3286"/>
                </a:lnTo>
                <a:lnTo>
                  <a:pt x="7455" y="3269"/>
                </a:lnTo>
                <a:lnTo>
                  <a:pt x="7455" y="3268"/>
                </a:lnTo>
                <a:lnTo>
                  <a:pt x="7455" y="3250"/>
                </a:lnTo>
                <a:lnTo>
                  <a:pt x="7455" y="3249"/>
                </a:lnTo>
                <a:lnTo>
                  <a:pt x="7455" y="3233"/>
                </a:lnTo>
                <a:lnTo>
                  <a:pt x="7455" y="3230"/>
                </a:lnTo>
                <a:lnTo>
                  <a:pt x="7453" y="3214"/>
                </a:lnTo>
                <a:lnTo>
                  <a:pt x="7451" y="3178"/>
                </a:lnTo>
                <a:lnTo>
                  <a:pt x="7447" y="3144"/>
                </a:lnTo>
                <a:lnTo>
                  <a:pt x="7442" y="3108"/>
                </a:lnTo>
                <a:lnTo>
                  <a:pt x="7434" y="3074"/>
                </a:lnTo>
                <a:lnTo>
                  <a:pt x="7426" y="3040"/>
                </a:lnTo>
                <a:lnTo>
                  <a:pt x="7417" y="3007"/>
                </a:lnTo>
                <a:lnTo>
                  <a:pt x="7405" y="2972"/>
                </a:lnTo>
                <a:lnTo>
                  <a:pt x="7391" y="2939"/>
                </a:lnTo>
                <a:lnTo>
                  <a:pt x="7376" y="2907"/>
                </a:lnTo>
                <a:lnTo>
                  <a:pt x="7360" y="2875"/>
                </a:lnTo>
                <a:lnTo>
                  <a:pt x="7342" y="2844"/>
                </a:lnTo>
                <a:lnTo>
                  <a:pt x="7322" y="2814"/>
                </a:lnTo>
                <a:lnTo>
                  <a:pt x="7301" y="2784"/>
                </a:lnTo>
                <a:lnTo>
                  <a:pt x="7278" y="2755"/>
                </a:lnTo>
                <a:lnTo>
                  <a:pt x="7255" y="2727"/>
                </a:lnTo>
                <a:lnTo>
                  <a:pt x="7229" y="2700"/>
                </a:lnTo>
                <a:lnTo>
                  <a:pt x="7197" y="2671"/>
                </a:lnTo>
                <a:lnTo>
                  <a:pt x="4753" y="226"/>
                </a:lnTo>
                <a:lnTo>
                  <a:pt x="4723" y="198"/>
                </a:lnTo>
                <a:lnTo>
                  <a:pt x="4693" y="172"/>
                </a:lnTo>
                <a:lnTo>
                  <a:pt x="4663" y="149"/>
                </a:lnTo>
                <a:lnTo>
                  <a:pt x="4631" y="126"/>
                </a:lnTo>
                <a:lnTo>
                  <a:pt x="4598" y="106"/>
                </a:lnTo>
                <a:lnTo>
                  <a:pt x="4564" y="88"/>
                </a:lnTo>
                <a:lnTo>
                  <a:pt x="4530" y="71"/>
                </a:lnTo>
                <a:lnTo>
                  <a:pt x="4496" y="56"/>
                </a:lnTo>
                <a:lnTo>
                  <a:pt x="4460" y="42"/>
                </a:lnTo>
                <a:lnTo>
                  <a:pt x="4425" y="32"/>
                </a:lnTo>
                <a:lnTo>
                  <a:pt x="4388" y="21"/>
                </a:lnTo>
                <a:lnTo>
                  <a:pt x="4351" y="14"/>
                </a:lnTo>
                <a:lnTo>
                  <a:pt x="4315" y="7"/>
                </a:lnTo>
                <a:lnTo>
                  <a:pt x="4278" y="3"/>
                </a:lnTo>
                <a:lnTo>
                  <a:pt x="4240" y="0"/>
                </a:lnTo>
                <a:lnTo>
                  <a:pt x="4203" y="0"/>
                </a:lnTo>
                <a:lnTo>
                  <a:pt x="4166" y="0"/>
                </a:lnTo>
                <a:lnTo>
                  <a:pt x="4129" y="3"/>
                </a:lnTo>
                <a:lnTo>
                  <a:pt x="4091" y="7"/>
                </a:lnTo>
                <a:lnTo>
                  <a:pt x="4054" y="14"/>
                </a:lnTo>
                <a:lnTo>
                  <a:pt x="4018" y="21"/>
                </a:lnTo>
                <a:lnTo>
                  <a:pt x="3981" y="32"/>
                </a:lnTo>
                <a:lnTo>
                  <a:pt x="3945" y="42"/>
                </a:lnTo>
                <a:lnTo>
                  <a:pt x="3910" y="56"/>
                </a:lnTo>
                <a:lnTo>
                  <a:pt x="3876" y="71"/>
                </a:lnTo>
                <a:lnTo>
                  <a:pt x="3841" y="88"/>
                </a:lnTo>
                <a:lnTo>
                  <a:pt x="3808" y="106"/>
                </a:lnTo>
                <a:lnTo>
                  <a:pt x="3775" y="126"/>
                </a:lnTo>
                <a:lnTo>
                  <a:pt x="3743" y="149"/>
                </a:lnTo>
                <a:lnTo>
                  <a:pt x="3712" y="172"/>
                </a:lnTo>
                <a:lnTo>
                  <a:pt x="3683" y="198"/>
                </a:lnTo>
                <a:lnTo>
                  <a:pt x="3654" y="226"/>
                </a:lnTo>
                <a:lnTo>
                  <a:pt x="3626" y="255"/>
                </a:lnTo>
                <a:lnTo>
                  <a:pt x="3601" y="285"/>
                </a:lnTo>
                <a:lnTo>
                  <a:pt x="3577" y="316"/>
                </a:lnTo>
                <a:lnTo>
                  <a:pt x="3555" y="347"/>
                </a:lnTo>
                <a:lnTo>
                  <a:pt x="3535" y="379"/>
                </a:lnTo>
                <a:lnTo>
                  <a:pt x="3516" y="414"/>
                </a:lnTo>
                <a:lnTo>
                  <a:pt x="3499" y="448"/>
                </a:lnTo>
                <a:lnTo>
                  <a:pt x="3484" y="482"/>
                </a:lnTo>
                <a:lnTo>
                  <a:pt x="3471" y="518"/>
                </a:lnTo>
                <a:lnTo>
                  <a:pt x="3459" y="553"/>
                </a:lnTo>
                <a:lnTo>
                  <a:pt x="3450" y="590"/>
                </a:lnTo>
                <a:lnTo>
                  <a:pt x="3441" y="627"/>
                </a:lnTo>
                <a:lnTo>
                  <a:pt x="3435" y="663"/>
                </a:lnTo>
                <a:lnTo>
                  <a:pt x="3431" y="700"/>
                </a:lnTo>
                <a:lnTo>
                  <a:pt x="3428" y="738"/>
                </a:lnTo>
                <a:lnTo>
                  <a:pt x="3427" y="775"/>
                </a:lnTo>
                <a:lnTo>
                  <a:pt x="3428" y="813"/>
                </a:lnTo>
                <a:lnTo>
                  <a:pt x="3431" y="849"/>
                </a:lnTo>
                <a:lnTo>
                  <a:pt x="3435" y="886"/>
                </a:lnTo>
                <a:lnTo>
                  <a:pt x="3441" y="924"/>
                </a:lnTo>
                <a:lnTo>
                  <a:pt x="3450" y="960"/>
                </a:lnTo>
                <a:lnTo>
                  <a:pt x="3459" y="996"/>
                </a:lnTo>
                <a:lnTo>
                  <a:pt x="3471" y="1031"/>
                </a:lnTo>
                <a:lnTo>
                  <a:pt x="3484" y="1067"/>
                </a:lnTo>
                <a:lnTo>
                  <a:pt x="3499" y="1103"/>
                </a:lnTo>
                <a:lnTo>
                  <a:pt x="3516" y="1137"/>
                </a:lnTo>
                <a:lnTo>
                  <a:pt x="3535" y="1170"/>
                </a:lnTo>
                <a:lnTo>
                  <a:pt x="3555" y="1202"/>
                </a:lnTo>
                <a:lnTo>
                  <a:pt x="3577" y="1234"/>
                </a:lnTo>
                <a:lnTo>
                  <a:pt x="3601" y="1266"/>
                </a:lnTo>
                <a:lnTo>
                  <a:pt x="3626" y="1295"/>
                </a:lnTo>
                <a:lnTo>
                  <a:pt x="3654" y="1324"/>
                </a:lnTo>
                <a:lnTo>
                  <a:pt x="5580" y="3250"/>
                </a:lnTo>
                <a:lnTo>
                  <a:pt x="3654" y="51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 dirty="0">
              <a:latin typeface="+mn-ea"/>
              <a:ea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27C80-5FD3-4361-BB31-75FBA1966619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1799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0" y="6678351"/>
            <a:ext cx="12192000" cy="1799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99" y="1600275"/>
            <a:ext cx="5384800" cy="452617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1" y="1600275"/>
            <a:ext cx="5384800" cy="452617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406FD-032E-4C58-95B5-1848DA22B9B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85"/>
            <a:ext cx="5386917" cy="639792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195" indent="0">
              <a:buNone/>
              <a:defRPr sz="2400" b="1"/>
            </a:lvl2pPr>
            <a:lvl3pPr marL="1089025" indent="0">
              <a:buNone/>
              <a:defRPr sz="2100" b="1"/>
            </a:lvl3pPr>
            <a:lvl4pPr marL="1632585" indent="0">
              <a:buNone/>
              <a:defRPr sz="1900" b="1"/>
            </a:lvl4pPr>
            <a:lvl5pPr marL="2176780" indent="0">
              <a:buNone/>
              <a:defRPr sz="1900" b="1"/>
            </a:lvl5pPr>
            <a:lvl6pPr marL="2720975" indent="0">
              <a:buNone/>
              <a:defRPr sz="1900" b="1"/>
            </a:lvl6pPr>
            <a:lvl7pPr marL="3265805" indent="0">
              <a:buNone/>
              <a:defRPr sz="1900" b="1"/>
            </a:lvl7pPr>
            <a:lvl8pPr marL="3809365" indent="0">
              <a:buNone/>
              <a:defRPr sz="1900" b="1"/>
            </a:lvl8pPr>
            <a:lvl9pPr marL="4353560" indent="0">
              <a:buNone/>
              <a:defRPr sz="19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975"/>
            <a:ext cx="5386917" cy="395147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85"/>
            <a:ext cx="5389033" cy="639792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195" indent="0">
              <a:buNone/>
              <a:defRPr sz="2400" b="1"/>
            </a:lvl2pPr>
            <a:lvl3pPr marL="1089025" indent="0">
              <a:buNone/>
              <a:defRPr sz="2100" b="1"/>
            </a:lvl3pPr>
            <a:lvl4pPr marL="1632585" indent="0">
              <a:buNone/>
              <a:defRPr sz="1900" b="1"/>
            </a:lvl4pPr>
            <a:lvl5pPr marL="2176780" indent="0">
              <a:buNone/>
              <a:defRPr sz="1900" b="1"/>
            </a:lvl5pPr>
            <a:lvl6pPr marL="2720975" indent="0">
              <a:buNone/>
              <a:defRPr sz="1900" b="1"/>
            </a:lvl6pPr>
            <a:lvl7pPr marL="3265805" indent="0">
              <a:buNone/>
              <a:defRPr sz="1900" b="1"/>
            </a:lvl7pPr>
            <a:lvl8pPr marL="3809365" indent="0">
              <a:buNone/>
              <a:defRPr sz="1900" b="1"/>
            </a:lvl8pPr>
            <a:lvl9pPr marL="4353560" indent="0">
              <a:buNone/>
              <a:defRPr sz="19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975"/>
            <a:ext cx="5389033" cy="395147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37FDC-5057-4295-9D29-1F1664A2B3D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52"/>
            <a:ext cx="10972800" cy="1143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71" tIns="54436" rIns="108871" bIns="54436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75"/>
            <a:ext cx="10972800" cy="452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71" tIns="54436" rIns="108871" bIns="54436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599" y="6245514"/>
            <a:ext cx="2844800" cy="476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71" tIns="54436" rIns="108871" bIns="54436" numCol="1" anchor="t" anchorCtr="0" compatLnSpc="1"/>
          <a:lstStyle>
            <a:lvl1pPr>
              <a:defRPr sz="1600">
                <a:latin typeface="+mn-lt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514"/>
            <a:ext cx="3860801" cy="476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71" tIns="54436" rIns="108871" bIns="54436" numCol="1" anchor="t" anchorCtr="0" compatLnSpc="1"/>
          <a:lstStyle>
            <a:lvl1pPr algn="ctr">
              <a:defRPr sz="1600">
                <a:latin typeface="+mn-lt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1" y="6245514"/>
            <a:ext cx="2844800" cy="476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871" tIns="54436" rIns="108871" bIns="54436" numCol="1" anchor="t" anchorCtr="0" compatLnSpc="1"/>
          <a:lstStyle>
            <a:lvl1pPr algn="r">
              <a:defRPr sz="1600">
                <a:latin typeface="+mn-lt"/>
              </a:defRPr>
            </a:lvl1pPr>
          </a:lstStyle>
          <a:p>
            <a:fld id="{D0A27C80-5FD3-4361-BB31-75FBA1966619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544195"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1089025"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633220"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2177415" algn="ctr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408305" indent="-408305" algn="l" rtl="0" fontAlgn="base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84555" indent="-340360" algn="l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  <a:ea typeface="+mn-ea"/>
        </a:defRPr>
      </a:lvl2pPr>
      <a:lvl3pPr marL="1360170" indent="-272415" algn="l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</a:defRPr>
      </a:lvl3pPr>
      <a:lvl4pPr marL="1904365" indent="-272415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449195" indent="-272415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993390" indent="-272415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3537585" indent="-272415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4081145" indent="-272415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4625975" indent="-272415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10890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195" algn="l" defTabSz="10890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9025" algn="l" defTabSz="10890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585" algn="l" defTabSz="10890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6780" algn="l" defTabSz="10890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0975" algn="l" defTabSz="10890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805" algn="l" defTabSz="10890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365" algn="l" defTabSz="10890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3560" algn="l" defTabSz="108902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156460" y="2600960"/>
            <a:ext cx="10420985" cy="1319703"/>
          </a:xfrm>
          <a:prstGeom prst="rect">
            <a:avLst/>
          </a:prstGeom>
          <a:noFill/>
        </p:spPr>
        <p:txBody>
          <a:bodyPr wrap="square" lIns="87741" tIns="43870" rIns="87741" bIns="43870" rtlCol="0">
            <a:spAutoFit/>
          </a:bodyPr>
          <a:lstStyle/>
          <a:p>
            <a:pPr algn="l"/>
            <a:r>
              <a:rPr lang="zh-CN" altLang="en-US" sz="4800" b="1" spc="300" dirty="0">
                <a:ln w="19050">
                  <a:noFill/>
                  <a:prstDash val="solid"/>
                </a:ln>
                <a:solidFill>
                  <a:schemeClr val="bg1"/>
                </a:solidFill>
                <a:latin typeface="华文中宋" panose="02010600040101010101" charset="-122"/>
                <a:ea typeface="华文中宋" panose="02010600040101010101" charset="-122"/>
              </a:rPr>
              <a:t>紧抓“自主课堂”  突破教学质量</a:t>
            </a:r>
          </a:p>
          <a:p>
            <a:pPr algn="l"/>
            <a:r>
              <a:rPr lang="en-US" altLang="zh-CN" sz="3200" b="1" spc="300" dirty="0">
                <a:ln w="19050">
                  <a:noFill/>
                  <a:prstDash val="solid"/>
                </a:ln>
                <a:solidFill>
                  <a:schemeClr val="bg1"/>
                </a:solidFill>
                <a:latin typeface="华文中宋" panose="02010600040101010101" charset="-122"/>
                <a:ea typeface="华文中宋" panose="02010600040101010101" charset="-122"/>
              </a:rPr>
              <a:t>       </a:t>
            </a:r>
            <a:endParaRPr lang="zh-CN" altLang="en-US" sz="5400" spc="300" dirty="0">
              <a:ln w="19050">
                <a:noFill/>
                <a:prstDash val="solid"/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5205010" y="4489174"/>
            <a:ext cx="3459849" cy="139981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square" lIns="0" tIns="0" rIns="0" bIns="0" anchor="ctr" anchorCtr="1">
            <a:noAutofit/>
          </a:bodyPr>
          <a:lstStyle/>
          <a:p>
            <a:pPr algn="ctr"/>
            <a:r>
              <a:rPr lang="zh-CN" altLang="en-US" sz="2800" kern="19100" spc="300" dirty="0">
                <a:solidFill>
                  <a:schemeClr val="bg1"/>
                </a:solidFill>
                <a:latin typeface="+mn-ea"/>
                <a:ea typeface="+mn-ea"/>
              </a:rPr>
              <a:t>主讲人：顾志平</a:t>
            </a:r>
          </a:p>
          <a:p>
            <a:pPr algn="ctr"/>
            <a:endParaRPr lang="en-US" altLang="zh-CN" sz="2800" kern="19100" spc="300" dirty="0">
              <a:solidFill>
                <a:schemeClr val="bg1"/>
              </a:solidFill>
              <a:latin typeface="+mn-ea"/>
              <a:ea typeface="+mn-ea"/>
            </a:endParaRPr>
          </a:p>
          <a:p>
            <a:pPr algn="ctr"/>
            <a:r>
              <a:rPr lang="en-US" altLang="zh-CN" sz="2800" kern="19100" spc="300" dirty="0">
                <a:solidFill>
                  <a:schemeClr val="bg1"/>
                </a:solidFill>
                <a:latin typeface="+mn-ea"/>
                <a:ea typeface="+mn-ea"/>
              </a:rPr>
              <a:t> 2020.5.11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二、“自主课堂”的基本特征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29055" y="1177290"/>
            <a:ext cx="10102850" cy="50158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3.以学定教，</a:t>
            </a:r>
            <a:r>
              <a:rPr lang="zh-CN" altLang="en-US" sz="3200">
                <a:latin typeface="仿宋" panose="02010609060101010101" charset="-122"/>
                <a:ea typeface="仿宋" panose="02010609060101010101" charset="-122"/>
              </a:rPr>
              <a:t>是从教什么的角度上讲的，根据准确的学情组织开展教学活动，学生缺少什么补什么，需要什么给什么，切实帮助学生改正错误、化解困惑、克服困难、获得提升；</a:t>
            </a:r>
          </a:p>
          <a:p>
            <a:r>
              <a:rPr lang="zh-CN" altLang="en-US" sz="3200" b="1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4.深学精教，</a:t>
            </a:r>
            <a:r>
              <a:rPr lang="zh-CN" altLang="en-US" sz="3200">
                <a:latin typeface="仿宋" panose="02010609060101010101" charset="-122"/>
                <a:ea typeface="仿宋" panose="02010609060101010101" charset="-122"/>
              </a:rPr>
              <a:t>是从怎么学任何教的角度上讲的。深学，引导学生深度学习，深刻理解知识内容，训练提升学习能力。精教，精准教学，针对重点目标、关键内容和学生实际开展教学；精教，精炼教学，不讲空话，不说废话，不做无意义的事情，过程清晰明了，语言准确简洁，总结提炼恰当到位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9055" y="1706245"/>
            <a:ext cx="9796780" cy="481584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60000"/>
              </a:lnSpc>
            </a:pPr>
            <a:r>
              <a:rPr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《考试说明》是中考出卷的依据，是课程标准的另类表达，是教材内容的梳理整合</a:t>
            </a:r>
            <a:r>
              <a:rPr lang="zh-CN"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。</a:t>
            </a:r>
            <a:r>
              <a:rPr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学习目标、学习任务、学习活动的设计要充分体现《考试说明》的要求，要“走进教材”（钻研教材紧扣教材），“走出教材”（开发教材超越教材）。研究考试内容重于研究考试题目。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三、课堂教学观察评价要点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29055" y="1094740"/>
            <a:ext cx="875919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1.是否认真研究《考试说明》，充分利用教材。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8420" y="1678305"/>
            <a:ext cx="9726930" cy="427482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70000"/>
              </a:lnSpc>
            </a:pPr>
            <a:r>
              <a:rPr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反对“满堂灌”，教师讲解不超过二十分钟，确保学生独立学习、合作研讨、思考练习、操作训练、当堂检测等学习活动的顺利完成</a:t>
            </a:r>
            <a:r>
              <a:rPr lang="zh-CN"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；</a:t>
            </a:r>
            <a:r>
              <a:rPr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落实当堂检测，按时进行当堂完成，试题精当重点突出，手阅扫描结果精用。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三、课堂教学观察评价要点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29055" y="1005840"/>
            <a:ext cx="957580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2.是否拒绝“满堂灌”“一言堂”，坚守两条底线。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45870" y="1589405"/>
            <a:ext cx="9700260" cy="4521835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80000"/>
              </a:lnSpc>
            </a:pPr>
            <a:r>
              <a:rPr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精准把握课程标准和学情实际，确定学习目标，设计学习任务与活动；学习任务和学习活动，既关注全面建构体系，又突出重点抓住关键；围绕重点难点关键点，组织探究学习活动。</a:t>
            </a:r>
            <a:r>
              <a:rPr sz="32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把时间花在非重点难点知识的讲解与练习上是浪费时间，是低效教学。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三、课堂教学观察评价要点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29055" y="1005840"/>
            <a:ext cx="712597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3.是否突出重点难点，抓住核心关键。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8420" y="1720215"/>
            <a:ext cx="9841230" cy="457073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30000"/>
              </a:lnSpc>
            </a:pPr>
            <a:r>
              <a:rPr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通过自学检测，精准了解自学情况，发现学习中存在的共性的、个性的错误与困难；对存在问题进行梳理整合，结合学习目标要求形成问题串，设计学习任务与活动；根据学情变化优化调整教学设计，保持教学的针对性；对已经基本达成的学习目标，除了必要的拓展深化，一般可以粗略处理。</a:t>
            </a:r>
            <a:r>
              <a:rPr sz="32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把功夫花在学生已经达成的学习目标上就是浪费精力，是负效教学。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三、课堂教学观察评价要点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29055" y="1094740"/>
            <a:ext cx="712597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4.是否基于学情实际，及时优化调整。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9055" y="1664335"/>
            <a:ext cx="9839960" cy="4384675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50000"/>
              </a:lnSpc>
            </a:pPr>
            <a:r>
              <a:rPr sz="31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课堂上是否指向重点内容关键问题，开展阅读观察、问题探究、实践操作等活动，训练学生独立思考问题，分析解决问题的能力，培养学生阅读理解，信息处理，分析推理，合作互助，表达交流能力；教师能否根据学生的需要进行思想方法、策略技能的指导；能否对重点知识和重点问题作出清晰、精准的分析与归纳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三、课堂教学观察评价要点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29055" y="1005840"/>
            <a:ext cx="590105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5.是否有效开展学习探究活动。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8420" y="1748155"/>
            <a:ext cx="9798685" cy="4523105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50000"/>
              </a:lnSpc>
            </a:pPr>
            <a:r>
              <a:rPr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备课时要合理安排好每个教学环节的时间量；课堂上要掌控好教学节奏，按预设的时间量开展各环节的教学活动；根据学情变化及时调整时间安排；防止前松后紧，或者草草了事或者挤占检测或课间时间。分配每个教学环节的时间是顺利完成学习任务，达成学习目标的保障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三、课堂教学观察评价要点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29055" y="1094740"/>
            <a:ext cx="79425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6.是否能把握好教学节奏，优质完成任务。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9055" y="1748155"/>
            <a:ext cx="9839325" cy="4227195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40000"/>
              </a:lnSpc>
            </a:pPr>
            <a:r>
              <a:rPr sz="32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教师能否抓住机遇个别指导。在自主研读、分组研讨、作业练习、当堂检测时，教师能否在关注全面的同时，给予学困生个别指导；展示交流时，能否给不同层次的学生发言提问的机会；分析评价时，能否对不同的学生有不同的标准，给学困生更多的鼓励和表扬。</a:t>
            </a:r>
            <a:endParaRPr sz="32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三、课堂教学观察评价要点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29055" y="1094740"/>
            <a:ext cx="916749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7.是否关注学生差异，实施差异教学和精准指导？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8420" y="1678305"/>
            <a:ext cx="9897110" cy="483108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711200" fontAlgn="auto">
              <a:extLst>
                <a:ext uri="{35155182-B16C-46BC-9424-99874614C6A1}">
                  <wpsdc:indentchars xmlns:wpsdc="http://www.wps.cn/officeDocument/2017/drawingmlCustomData" xmlns="" val="200" checksum="3773799597"/>
                </a:ext>
              </a:extLst>
            </a:pPr>
            <a:r>
              <a:rPr sz="28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课堂上教师能否激励学生自信自觉、专心专注、创意创新地学习。是否善于培育学生的学习兴趣，激发学生学习动力，</a:t>
            </a:r>
            <a:r>
              <a:rPr sz="28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增强学生学习责任心</a:t>
            </a:r>
            <a:r>
              <a:rPr sz="28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；是否善于发现学生的长处和优点</a:t>
            </a:r>
            <a:r>
              <a:rPr sz="28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，提升学生的幸福感</a:t>
            </a:r>
            <a:r>
              <a:rPr sz="28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sz="28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增强学生学习自信心</a:t>
            </a:r>
            <a:r>
              <a:rPr sz="28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；是否善于激励性评价，增强学生的愉悦感，</a:t>
            </a:r>
            <a:r>
              <a:rPr sz="28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增强学生学习上进心</a:t>
            </a:r>
            <a:r>
              <a:rPr sz="28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；是否善于指导性评价，给予学生实实在在的的帮助，</a:t>
            </a:r>
            <a:r>
              <a:rPr sz="28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增强学生的获得感</a:t>
            </a:r>
            <a:r>
              <a:rPr sz="28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；是否能营造宽松和谐积极向上的学习氛围，建立良好的师生关系，</a:t>
            </a:r>
            <a:r>
              <a:rPr sz="28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激发学生的主动性</a:t>
            </a:r>
            <a:r>
              <a:rPr sz="28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；是否激励学生创意创新、敢想敢说，</a:t>
            </a:r>
            <a:r>
              <a:rPr sz="28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激发学生的挑战性</a:t>
            </a:r>
            <a:r>
              <a:rPr sz="28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；是否指导、规范学生的课堂学习行为，使学生始终保持精神焕发、积极参与、认真专注的学习状态。要和学生博感情，不与学生拉仇恨。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三、课堂教学观察评价要点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329055" y="1094740"/>
            <a:ext cx="630936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sz="3200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8.是否关注学生心理与情感需求？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52195" y="1367790"/>
            <a:ext cx="10220325" cy="4523105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xmlns="" val="200" checksum="3877492575"/>
                </a:ext>
              </a:extLst>
            </a:pPr>
            <a:r>
              <a:rPr lang="zh-CN" altLang="en-US" sz="3200" b="0">
                <a:latin typeface="仿宋" panose="02010609060101010101" charset="-122"/>
                <a:ea typeface="仿宋" panose="02010609060101010101" charset="-122"/>
              </a:rPr>
              <a:t>提高教学质量是我们永恒的追求，实现教学质量的新突破是我们的目标。</a:t>
            </a:r>
          </a:p>
          <a:p>
            <a:pPr indent="8128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xmlns="" val="200" checksum="3877492575"/>
                </a:ext>
              </a:extLst>
            </a:pPr>
            <a:r>
              <a:rPr lang="zh-CN" altLang="en-US" sz="3200" b="0">
                <a:latin typeface="仿宋" panose="02010609060101010101" charset="-122"/>
                <a:ea typeface="仿宋" panose="02010609060101010101" charset="-122"/>
              </a:rPr>
              <a:t>教学质量的主体是学生，教学质量的关键是教师，教学质量的希望在课堂，课堂质量的希望在教师。课堂教学是教学质量的牛鼻子，抓好了课堂改革就抓住了教学质量。</a:t>
            </a:r>
          </a:p>
        </p:txBody>
      </p:sp>
      <p:sp>
        <p:nvSpPr>
          <p:cNvPr id="2" name="文本框 2"/>
          <p:cNvSpPr txBox="1"/>
          <p:nvPr/>
        </p:nvSpPr>
        <p:spPr>
          <a:xfrm>
            <a:off x="1259840" y="282575"/>
            <a:ext cx="9805035" cy="641350"/>
          </a:xfrm>
          <a:prstGeom prst="rect">
            <a:avLst/>
          </a:prstGeom>
          <a:noFill/>
        </p:spPr>
        <p:txBody>
          <a:bodyPr wrap="square" lIns="87764" tIns="43882" rIns="87764" bIns="43882" rtlCol="0">
            <a:spAutoFit/>
          </a:bodyPr>
          <a:lstStyle>
            <a:defPPr>
              <a:defRPr lang="zh-CN"/>
            </a:defPPr>
            <a:lvl1pPr algn="ctr">
              <a:defRPr sz="2400" spc="300">
                <a:solidFill>
                  <a:schemeClr val="tx2"/>
                </a:solidFill>
                <a:latin typeface="思源黑体 CN Bold" pitchFamily="34" charset="-122"/>
                <a:ea typeface="思源黑体 CN Bold" pitchFamily="34" charset="-122"/>
              </a:defRPr>
            </a:lvl1pPr>
          </a:lstStyle>
          <a:p>
            <a:pPr algn="l"/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◇前言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52195" y="1480820"/>
            <a:ext cx="10220325" cy="422529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812800" fontAlgn="auto">
              <a:lnSpc>
                <a:spcPct val="120000"/>
              </a:lnSpc>
              <a:extLst>
                <a:ext uri="{35155182-B16C-46BC-9424-99874614C6A1}">
                  <wpsdc:indentchars xmlns:wpsdc="http://www.wps.cn/officeDocument/2017/drawingmlCustomData" xmlns="" val="200" checksum="3877492575"/>
                </a:ext>
              </a:extLst>
            </a:pPr>
            <a:r>
              <a:rPr lang="zh-CN" altLang="en-US" sz="3200" b="0">
                <a:latin typeface="仿宋" panose="02010609060101010101" charset="-122"/>
                <a:ea typeface="仿宋" panose="02010609060101010101" charset="-122"/>
              </a:rPr>
              <a:t>课堂改革上存在的问题：有些学科和教师的课堂教学品质和教学质量在滑坡下行，课堂的现状距离“自主学习型课堂”（下称“自主课堂”）的要求渐行渐远。究其原因是心不够静、志不够坚、学不够深、行不够实。</a:t>
            </a:r>
          </a:p>
          <a:p>
            <a:pPr indent="812800" fontAlgn="auto">
              <a:lnSpc>
                <a:spcPct val="120000"/>
              </a:lnSpc>
              <a:extLst>
                <a:ext uri="{35155182-B16C-46BC-9424-99874614C6A1}">
                  <wpsdc:indentchars xmlns:wpsdc="http://www.wps.cn/officeDocument/2017/drawingmlCustomData" xmlns="" val="200" checksum="3877492575"/>
                </a:ext>
              </a:extLst>
            </a:pPr>
            <a:r>
              <a:rPr lang="zh-CN" altLang="en-US" sz="32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再举“自主课堂”改革之旗！再磨“自主课堂”改革之剑！再探“自主课堂”改革之路！再创学校教学质量辉煌！</a:t>
            </a:r>
          </a:p>
        </p:txBody>
      </p:sp>
      <p:sp>
        <p:nvSpPr>
          <p:cNvPr id="4" name="文本框 2"/>
          <p:cNvSpPr txBox="1"/>
          <p:nvPr/>
        </p:nvSpPr>
        <p:spPr>
          <a:xfrm>
            <a:off x="1259840" y="282575"/>
            <a:ext cx="9805035" cy="641350"/>
          </a:xfrm>
          <a:prstGeom prst="rect">
            <a:avLst/>
          </a:prstGeom>
          <a:noFill/>
        </p:spPr>
        <p:txBody>
          <a:bodyPr wrap="square" lIns="87764" tIns="43882" rIns="87764" bIns="43882" rtlCol="0">
            <a:spAutoFit/>
          </a:bodyPr>
          <a:lstStyle>
            <a:defPPr>
              <a:defRPr lang="zh-CN"/>
            </a:defPPr>
            <a:lvl1pPr algn="ctr">
              <a:defRPr sz="2400" spc="300">
                <a:solidFill>
                  <a:schemeClr val="tx2"/>
                </a:solidFill>
                <a:latin typeface="思源黑体 CN Bold" pitchFamily="34" charset="-122"/>
                <a:ea typeface="思源黑体 CN Bold" pitchFamily="34" charset="-122"/>
              </a:defRPr>
            </a:lvl1pPr>
          </a:lstStyle>
          <a:p>
            <a:pPr algn="l"/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◇前言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2"/>
          <p:cNvSpPr txBox="1"/>
          <p:nvPr/>
        </p:nvSpPr>
        <p:spPr>
          <a:xfrm>
            <a:off x="1259840" y="282575"/>
            <a:ext cx="8342630" cy="641350"/>
          </a:xfrm>
          <a:prstGeom prst="rect">
            <a:avLst/>
          </a:prstGeom>
          <a:noFill/>
        </p:spPr>
        <p:txBody>
          <a:bodyPr wrap="square" lIns="87741" tIns="43870" rIns="87741" bIns="43870" rtlCol="0">
            <a:spAutoFit/>
          </a:bodyPr>
          <a:lstStyle>
            <a:defPPr>
              <a:defRPr lang="zh-CN"/>
            </a:defPPr>
            <a:lvl1pPr algn="ctr">
              <a:defRPr sz="2400" spc="300">
                <a:solidFill>
                  <a:schemeClr val="tx2"/>
                </a:solidFill>
                <a:latin typeface="思源黑体 CN Bold" pitchFamily="34" charset="-122"/>
                <a:ea typeface="思源黑体 CN Bold" pitchFamily="34" charset="-122"/>
              </a:defRPr>
            </a:lvl1pPr>
          </a:lstStyle>
          <a:p>
            <a:pPr algn="l"/>
            <a:r>
              <a:rPr lang="zh-CN" altLang="en-US" sz="36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◇</a:t>
            </a:r>
            <a:r>
              <a:rPr lang="zh-CN" altLang="en-US" sz="3600" b="1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一、好教师好课堂的基本要求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481965" y="1090295"/>
            <a:ext cx="11454765" cy="4966335"/>
            <a:chOff x="759" y="1739"/>
            <a:chExt cx="18039" cy="7821"/>
          </a:xfrm>
        </p:grpSpPr>
        <p:sp>
          <p:nvSpPr>
            <p:cNvPr id="2" name="文本框 1"/>
            <p:cNvSpPr txBox="1"/>
            <p:nvPr/>
          </p:nvSpPr>
          <p:spPr>
            <a:xfrm>
              <a:off x="759" y="1739"/>
              <a:ext cx="18039" cy="90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l" defTabSz="1089025" fontAlgn="auto">
                <a:lnSpc>
                  <a:spcPts val="3760"/>
                </a:lnSpc>
                <a:buClrTx/>
                <a:buSzTx/>
                <a:buFontTx/>
              </a:pPr>
              <a:endParaRPr sz="2800"/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7529" y="1739"/>
              <a:ext cx="11009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CN" altLang="en-US" sz="2800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529" y="3315"/>
              <a:ext cx="11009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1089025" eaLnBrk="1" latinLnBrk="0" hangingPunct="1">
                <a:buClrTx/>
                <a:buSzTx/>
                <a:buFontTx/>
              </a:pPr>
              <a:endParaRPr lang="zh-CN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仿宋" panose="02010609060101010101" charset="-122"/>
                <a:ea typeface="仿宋" panose="02010609060101010101" charset="-122"/>
                <a:sym typeface="+mn-ea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7530" y="5106"/>
              <a:ext cx="1100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1089025" eaLnBrk="1" latinLnBrk="0" hangingPunct="1">
                <a:buClrTx/>
                <a:buSzTx/>
                <a:buFontTx/>
              </a:pPr>
              <a:endParaRPr lang="zh-CN" altLang="en-US" sz="2800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7530" y="8738"/>
              <a:ext cx="11007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1089025" eaLnBrk="1" latinLnBrk="0" hangingPunct="1">
                <a:buClrTx/>
                <a:buSzTx/>
                <a:buFontTx/>
              </a:pPr>
              <a:endParaRPr lang="zh-CN" altLang="en-US" sz="2800"/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259840" y="1028700"/>
            <a:ext cx="81349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82270"/>
            <a:r>
              <a:rPr lang="zh-CN" sz="3200" b="1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</a:rPr>
              <a:t>先进的理念 科学的精神 清晰的思路</a:t>
            </a:r>
            <a:endParaRPr lang="zh-CN" altLang="en-US" sz="3200" b="1">
              <a:solidFill>
                <a:srgbClr val="7030A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9340" y="2183765"/>
            <a:ext cx="11008995" cy="3969385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382270"/>
            <a:r>
              <a:rPr lang="en-US" altLang="zh-CN" sz="26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en-US" altLang="zh-CN" sz="28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zh-CN" sz="28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“胸中有书”“目中有人”“方法科学”“生态良好”是优质课堂的基本特征。</a:t>
            </a:r>
            <a:endParaRPr lang="zh-CN" sz="28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382270"/>
            <a:r>
              <a:rPr lang="zh-CN" sz="28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胸中有书</a:t>
            </a:r>
            <a:r>
              <a:rPr lang="zh-CN" altLang="en-US" sz="28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</a:t>
            </a:r>
            <a:r>
              <a:rPr lang="zh-CN" sz="28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研究教材、把握教材、开发教材、超越教材，专业素质高。</a:t>
            </a:r>
            <a:endParaRPr lang="en-US" sz="28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382270"/>
            <a:r>
              <a:rPr lang="zh-CN" sz="28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目中有人</a:t>
            </a:r>
            <a:r>
              <a:rPr lang="zh-CN" altLang="en-US" sz="28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：</a:t>
            </a:r>
            <a:r>
              <a:rPr lang="zh-CN" sz="28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为了学生、尊重学生、服务学生、成就学生，教学理念新。</a:t>
            </a:r>
            <a:endParaRPr lang="zh-CN" sz="28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382270"/>
            <a:r>
              <a:rPr lang="zh-CN" sz="28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方法科学：</a:t>
            </a:r>
            <a:r>
              <a:rPr lang="zh-CN" sz="28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教学方式先进，方法科学。教师职责是</a:t>
            </a:r>
            <a:r>
              <a:rPr lang="zh-CN" sz="28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组织指导、监督考核、释疑解惑、引领发展，而不再是知识的灌输者、内容的教授者、习题的讲解者、讲台的占领者。</a:t>
            </a:r>
            <a:endParaRPr lang="en-US" sz="28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382270"/>
            <a:r>
              <a:rPr lang="zh-CN" sz="28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生态良好：</a:t>
            </a:r>
            <a:r>
              <a:rPr lang="zh-CN" sz="28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课堂生态</a:t>
            </a:r>
            <a:r>
              <a:rPr lang="zh-CN" sz="28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良好</a:t>
            </a:r>
            <a:r>
              <a:rPr lang="zh-CN" sz="28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，学习氛围</a:t>
            </a:r>
            <a:r>
              <a:rPr lang="zh-CN" sz="28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积极。</a:t>
            </a:r>
            <a:r>
              <a:rPr lang="zh-CN" sz="28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引导学生乐于学习、善于思考、勤于练习，鼓励学生积极参与、敢于质疑、勇于争先。</a:t>
            </a:r>
            <a:endParaRPr lang="zh-CN" altLang="en-US" sz="2800" b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59840" y="1507490"/>
            <a:ext cx="293751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355600" algn="l"/>
            <a:r>
              <a:rPr lang="en-US" alt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.先进的理念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259840" y="1734820"/>
            <a:ext cx="9975215" cy="422529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382270" algn="l" defTabSz="1089025">
              <a:lnSpc>
                <a:spcPct val="120000"/>
              </a:lnSpc>
            </a:pPr>
            <a:r>
              <a:rPr lang="en-US" altLang="zh-CN" sz="30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lang="zh-CN" sz="32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提高课堂质量，教师既要有刻苦踏实、勤奋拼搏的奉献精神，更要有立足实际、尊重规律的科学精神！</a:t>
            </a:r>
          </a:p>
          <a:p>
            <a:pPr indent="382270" algn="l" defTabSz="1089025">
              <a:lnSpc>
                <a:spcPct val="120000"/>
              </a:lnSpc>
            </a:pPr>
            <a:r>
              <a:rPr lang="zh-CN" sz="32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科学技术是第一生产力，教学也要向科学要质量。提升教学行为的科学性，以先进的教学方式来弥补教学能力和教学经验的不足。向科学要质量，就是要遵循教学规律，尊重教学研究成果，尊重学生实际，告别盲目蛮干，远离“病急乱投医”。</a:t>
            </a:r>
            <a:endParaRPr lang="zh-CN" altLang="en-US" sz="3200" b="1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sp>
        <p:nvSpPr>
          <p:cNvPr id="16" name="文本框 2"/>
          <p:cNvSpPr txBox="1"/>
          <p:nvPr/>
        </p:nvSpPr>
        <p:spPr>
          <a:xfrm>
            <a:off x="1259840" y="282575"/>
            <a:ext cx="8342630" cy="641350"/>
          </a:xfrm>
          <a:prstGeom prst="rect">
            <a:avLst/>
          </a:prstGeom>
          <a:noFill/>
        </p:spPr>
        <p:txBody>
          <a:bodyPr wrap="square" lIns="87741" tIns="43870" rIns="87741" bIns="43870" rtlCol="0">
            <a:spAutoFit/>
          </a:bodyPr>
          <a:lstStyle>
            <a:defPPr>
              <a:defRPr lang="zh-CN"/>
            </a:defPPr>
            <a:lvl1pPr algn="ctr">
              <a:defRPr sz="2400" spc="300">
                <a:solidFill>
                  <a:schemeClr val="tx2"/>
                </a:solidFill>
                <a:latin typeface="思源黑体 CN Bold" pitchFamily="34" charset="-122"/>
                <a:ea typeface="思源黑体 CN Bold" pitchFamily="34" charset="-122"/>
              </a:defRPr>
            </a:lvl1pPr>
          </a:lstStyle>
          <a:p>
            <a:pPr algn="l"/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一、好教师好课堂的基本要求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47420" y="1043305"/>
            <a:ext cx="293751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355600" algn="l"/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2.科学的精神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49020" y="1734820"/>
            <a:ext cx="10594975" cy="4892675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indent="381000">
              <a:lnSpc>
                <a:spcPct val="130000"/>
              </a:lnSpc>
            </a:pPr>
            <a:r>
              <a:rPr lang="zh-CN" sz="3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提升教师教学行为的科学性，增加教学方式的科技含量，</a:t>
            </a:r>
            <a:r>
              <a:rPr lang="zh-CN" sz="30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首先是要以先进的教学方式来淘汰落后的教学方式。   </a:t>
            </a:r>
          </a:p>
          <a:p>
            <a:pPr indent="381000">
              <a:lnSpc>
                <a:spcPct val="130000"/>
              </a:lnSpc>
            </a:pPr>
            <a:r>
              <a:rPr lang="zh-CN" sz="30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“自主课堂”改革，首先是教学方式的改革，以先进的教学方式打破“满堂灌”“一言堂”等教学思维定势和行为模式。</a:t>
            </a:r>
          </a:p>
          <a:p>
            <a:pPr indent="381000">
              <a:lnSpc>
                <a:spcPct val="130000"/>
              </a:lnSpc>
            </a:pPr>
            <a:r>
              <a:rPr lang="zh-CN" sz="3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建立教学结构模式和时间配置模式是实现教学方式转变的主要抓手，</a:t>
            </a:r>
            <a:r>
              <a:rPr lang="zh-CN" sz="3000" b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其目的就是助力教师转变教学方式，优化教学行为。</a:t>
            </a:r>
          </a:p>
          <a:p>
            <a:pPr indent="381000">
              <a:lnSpc>
                <a:spcPct val="130000"/>
              </a:lnSpc>
            </a:pPr>
            <a:r>
              <a:rPr lang="zh-CN" sz="3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“自主课堂”“359”课堂教学结构模式，“20+15+10”课堂教学时间分配模式。</a:t>
            </a:r>
            <a:endParaRPr lang="zh-CN" altLang="en-US" sz="3000" b="1">
              <a:solidFill>
                <a:srgbClr val="7030A0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6" name="文本框 2"/>
          <p:cNvSpPr txBox="1"/>
          <p:nvPr/>
        </p:nvSpPr>
        <p:spPr>
          <a:xfrm>
            <a:off x="1259840" y="282575"/>
            <a:ext cx="8342630" cy="641350"/>
          </a:xfrm>
          <a:prstGeom prst="rect">
            <a:avLst/>
          </a:prstGeom>
          <a:noFill/>
        </p:spPr>
        <p:txBody>
          <a:bodyPr wrap="square" lIns="87741" tIns="43870" rIns="87741" bIns="43870" rtlCol="0">
            <a:spAutoFit/>
          </a:bodyPr>
          <a:lstStyle>
            <a:defPPr>
              <a:defRPr lang="zh-CN"/>
            </a:defPPr>
            <a:lvl1pPr algn="ctr">
              <a:defRPr sz="2400" spc="300">
                <a:solidFill>
                  <a:schemeClr val="tx2"/>
                </a:solidFill>
                <a:latin typeface="思源黑体 CN Bold" pitchFamily="34" charset="-122"/>
                <a:ea typeface="思源黑体 CN Bold" pitchFamily="34" charset="-122"/>
              </a:defRPr>
            </a:lvl1pPr>
          </a:lstStyle>
          <a:p>
            <a:pPr algn="l"/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一、好教师好课堂的基本要求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47420" y="1043305"/>
            <a:ext cx="293751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355600" algn="l"/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2.科学的精神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2"/>
          <p:cNvSpPr txBox="1"/>
          <p:nvPr/>
        </p:nvSpPr>
        <p:spPr>
          <a:xfrm>
            <a:off x="1259840" y="282575"/>
            <a:ext cx="8342630" cy="641350"/>
          </a:xfrm>
          <a:prstGeom prst="rect">
            <a:avLst/>
          </a:prstGeom>
          <a:noFill/>
        </p:spPr>
        <p:txBody>
          <a:bodyPr wrap="square" lIns="87741" tIns="43870" rIns="87741" bIns="43870" rtlCol="0">
            <a:spAutoFit/>
          </a:bodyPr>
          <a:lstStyle>
            <a:defPPr>
              <a:defRPr lang="zh-CN"/>
            </a:defPPr>
            <a:lvl1pPr algn="ctr">
              <a:defRPr sz="2400" spc="300">
                <a:solidFill>
                  <a:schemeClr val="tx2"/>
                </a:solidFill>
                <a:latin typeface="思源黑体 CN Bold" pitchFamily="34" charset="-122"/>
                <a:ea typeface="思源黑体 CN Bold" pitchFamily="34" charset="-122"/>
              </a:defRPr>
            </a:lvl1pPr>
          </a:lstStyle>
          <a:p>
            <a:pPr algn="l"/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一、好教师好课堂的基本要求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47420" y="1043305"/>
            <a:ext cx="334391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355600"/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3.清晰的思路：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59840" y="1738630"/>
            <a:ext cx="10103485" cy="48158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</a:pPr>
            <a:r>
              <a:rPr lang="zh-CN" sz="3200" b="1">
                <a:solidFill>
                  <a:srgbClr val="7030A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sz="3200" b="1">
                <a:solidFill>
                  <a:srgbClr val="7030A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1</a:t>
            </a:r>
            <a:r>
              <a:rPr lang="zh-CN" sz="3200" b="1">
                <a:solidFill>
                  <a:srgbClr val="7030A0"/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）“自主课堂”的基本思路。目标引领</a:t>
            </a:r>
            <a:r>
              <a:rPr lang="zh-CN" sz="3200" b="1">
                <a:solidFill>
                  <a:srgbClr val="7030A0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——问题导向——任务驱动——活动载体——当堂检测——总结反思。</a:t>
            </a:r>
            <a:endParaRPr lang="zh-CN" sz="3200" b="1">
              <a:solidFill>
                <a:srgbClr val="7030A0"/>
              </a:solidFill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sz="3200">
                <a:latin typeface="仿宋" panose="02010609060101010101" charset="-122"/>
                <a:ea typeface="仿宋" panose="02010609060101010101" charset="-122"/>
                <a:sym typeface="+mn-ea"/>
              </a:rPr>
              <a:t>  目标引领，把学生带到哪里（终点）；问题导向，学生在哪里（起点）；任务驱动，到达终点要完成哪些任务；活动载体，完成任务的过程，每件事具体怎么做；当堂检测，完成任务的质量，有没有到达终点；总结反思，反省学习的过程与结果，发现问题与不足，研究对策，补偿修复。</a:t>
            </a:r>
            <a:endParaRPr lang="zh-CN" altLang="en-US" sz="30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2"/>
          <p:cNvSpPr txBox="1"/>
          <p:nvPr/>
        </p:nvSpPr>
        <p:spPr>
          <a:xfrm>
            <a:off x="1259840" y="282575"/>
            <a:ext cx="8342630" cy="641350"/>
          </a:xfrm>
          <a:prstGeom prst="rect">
            <a:avLst/>
          </a:prstGeom>
          <a:noFill/>
        </p:spPr>
        <p:txBody>
          <a:bodyPr wrap="square" lIns="87741" tIns="43870" rIns="87741" bIns="43870" rtlCol="0">
            <a:spAutoFit/>
          </a:bodyPr>
          <a:lstStyle>
            <a:defPPr>
              <a:defRPr lang="zh-CN"/>
            </a:defPPr>
            <a:lvl1pPr algn="ctr">
              <a:defRPr sz="2400" spc="300">
                <a:solidFill>
                  <a:schemeClr val="tx2"/>
                </a:solidFill>
                <a:latin typeface="思源黑体 CN Bold" pitchFamily="34" charset="-122"/>
                <a:ea typeface="思源黑体 CN Bold" pitchFamily="34" charset="-122"/>
              </a:defRPr>
            </a:lvl1pPr>
          </a:lstStyle>
          <a:p>
            <a:pPr algn="l"/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一、好教师好课堂的基本要求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47420" y="1043305"/>
            <a:ext cx="334391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355600"/>
            <a:r>
              <a:rPr lang="zh-CN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3.清晰的思路：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59840" y="1626870"/>
            <a:ext cx="10216515" cy="48926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000" b="1">
                <a:solidFill>
                  <a:srgbClr val="7030A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（2）厘清五个概念。</a:t>
            </a:r>
            <a:r>
              <a:rPr lang="zh-CN" altLang="en-US" sz="30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课程标准</a:t>
            </a:r>
            <a:r>
              <a:rPr lang="zh-CN" altLang="en-US" sz="3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体现了国家的意志和要求，在教学中处于核心地位；</a:t>
            </a:r>
            <a:r>
              <a:rPr lang="zh-CN" altLang="en-US" sz="30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教学目标</a:t>
            </a:r>
            <a:r>
              <a:rPr lang="zh-CN" altLang="en-US" sz="3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是从教师教的角度对课程标准的理解与表述；</a:t>
            </a:r>
            <a:r>
              <a:rPr lang="zh-CN" altLang="en-US" sz="30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学习目标</a:t>
            </a:r>
            <a:r>
              <a:rPr lang="zh-CN" altLang="en-US" sz="3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是从学生学的角度对课程标准的理解与表述；</a:t>
            </a:r>
            <a:r>
              <a:rPr lang="zh-CN" altLang="en-US" sz="30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学习任务</a:t>
            </a:r>
            <a:r>
              <a:rPr lang="zh-CN" altLang="en-US" sz="3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是基于学习目标和学情实际确定的，需要学生完成的任务；</a:t>
            </a:r>
            <a:r>
              <a:rPr lang="zh-CN" altLang="en-US" sz="300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学习活动</a:t>
            </a:r>
            <a:r>
              <a:rPr lang="zh-CN" altLang="en-US" sz="3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是学习任务的载体，是完成学习任务的途径、方法和是运用多种方式（独学互学、研学求学，听讲、阅读、观察、静思、讨论、训练、操作、检测等）完成学习任务的过程。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329055" y="272415"/>
            <a:ext cx="81426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◇</a:t>
            </a:r>
            <a:r>
              <a:rPr lang="zh-CN" altLang="en-US" sz="3600" b="1" spc="300" dirty="0">
                <a:solidFill>
                  <a:srgbClr val="0070C0"/>
                </a:solidFill>
                <a:latin typeface="楷体" panose="02010609060101010101" charset="-122"/>
                <a:ea typeface="楷体" panose="02010609060101010101" charset="-122"/>
              </a:rPr>
              <a:t>二、“自主课堂”的基本特征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9055" y="1035050"/>
            <a:ext cx="10103485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3200" b="1" u="sng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先学后教、多学少教、以学定教、深学精教。</a:t>
            </a:r>
            <a:r>
              <a:rPr lang="zh-CN" sz="3200" b="1">
                <a:solidFill>
                  <a:schemeClr val="tx1">
                    <a:lumMod val="95000"/>
                    <a:lumOff val="5000"/>
                  </a:schemeClr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相对于传统课堂，自主课堂有鲜明的特征。</a:t>
            </a:r>
            <a:endParaRPr lang="zh-CN" altLang="en-US" sz="3200" b="1">
              <a:solidFill>
                <a:schemeClr val="tx1">
                  <a:lumMod val="95000"/>
                  <a:lumOff val="5000"/>
                </a:schemeClr>
              </a:solidFill>
              <a:latin typeface="楷体" panose="02010609060101010101" charset="-122"/>
              <a:ea typeface="楷体" panose="02010609060101010101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29055" y="2306320"/>
            <a:ext cx="10102850" cy="30460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1.先学后教，</a:t>
            </a:r>
            <a:r>
              <a:rPr lang="zh-CN" altLang="en-US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是从学与教的先后顺序上讲的，学置于教之前，教师的讲解分析之前学生已经完成了第一轮的自主学习；</a:t>
            </a:r>
          </a:p>
          <a:p>
            <a:r>
              <a:rPr lang="zh-CN" altLang="en-US" sz="3200" b="1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2.多学少教，</a:t>
            </a:r>
            <a:r>
              <a:rPr lang="zh-CN" altLang="en-US" sz="32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是从学与教的时间量上讲的，教师尽可能少讲，把更多的时间留给学生学习，尽管听讲也是学习的学习方式之一，但却是学习效益最低的方式；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926094856"/>
  <p:tag name="MH_LIBRARY" val="CONTENTS"/>
  <p:tag name="MH_AUTOCOLOR" val="TRUE"/>
  <p:tag name="MH_TYPE" val="CONTENTS"/>
  <p:tag name="ID" val="626777"/>
</p:tagLst>
</file>

<file path=ppt/theme/theme1.xml><?xml version="1.0" encoding="utf-8"?>
<a:theme xmlns:a="http://schemas.openxmlformats.org/drawingml/2006/main" name="千图网海量PPT模板www.58pic.com">
  <a:themeElements>
    <a:clrScheme name="自定义 16">
      <a:dk1>
        <a:sysClr val="windowText" lastClr="000000"/>
      </a:dk1>
      <a:lt1>
        <a:sysClr val="window" lastClr="FFFFFF"/>
      </a:lt1>
      <a:dk2>
        <a:srgbClr val="5C6783"/>
      </a:dk2>
      <a:lt2>
        <a:srgbClr val="A5A5A5"/>
      </a:lt2>
      <a:accent1>
        <a:srgbClr val="838DA8"/>
      </a:accent1>
      <a:accent2>
        <a:srgbClr val="A5A5A5"/>
      </a:accent2>
      <a:accent3>
        <a:srgbClr val="A2B6D1"/>
      </a:accent3>
      <a:accent4>
        <a:srgbClr val="A5A5A5"/>
      </a:accent4>
      <a:accent5>
        <a:srgbClr val="838DA8"/>
      </a:accent5>
      <a:accent6>
        <a:srgbClr val="5C6783"/>
      </a:accent6>
      <a:hlink>
        <a:srgbClr val="9454C3"/>
      </a:hlink>
      <a:folHlink>
        <a:srgbClr val="3EBBF0"/>
      </a:folHlink>
    </a:clrScheme>
    <a:fontScheme name="自定义 2">
      <a:majorFont>
        <a:latin typeface="思源黑体 Medium"/>
        <a:ea typeface="思源黑体 Medium"/>
        <a:cs typeface=""/>
      </a:majorFont>
      <a:minorFont>
        <a:latin typeface="思源黑体 Light"/>
        <a:ea typeface="思源黑体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1445</Words>
  <Application>Microsoft Office PowerPoint</Application>
  <PresentationFormat>宽屏</PresentationFormat>
  <Paragraphs>71</Paragraphs>
  <Slides>18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仿宋</vt:lpstr>
      <vt:lpstr>黑体</vt:lpstr>
      <vt:lpstr>华文中宋</vt:lpstr>
      <vt:lpstr>楷体</vt:lpstr>
      <vt:lpstr>思源黑体 Light</vt:lpstr>
      <vt:lpstr>思源黑体 Medium</vt:lpstr>
      <vt:lpstr>宋体</vt:lpstr>
      <vt:lpstr>微软雅黑</vt:lpstr>
      <vt:lpstr>Arial</vt:lpstr>
      <vt:lpstr>Calibri</vt:lpstr>
      <vt:lpstr>Wingdings</vt:lpstr>
      <vt:lpstr>千图网海量PPT模板www.58pic.com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86139</cp:lastModifiedBy>
  <cp:revision>184</cp:revision>
  <dcterms:created xsi:type="dcterms:W3CDTF">2019-06-19T02:08:00Z</dcterms:created>
  <dcterms:modified xsi:type="dcterms:W3CDTF">2020-05-13T00:17:28Z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