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tiff" ContentType="image/tif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8" r:id="rId3"/>
    <p:sldId id="257" r:id="rId5"/>
    <p:sldId id="258" r:id="rId6"/>
    <p:sldId id="259" r:id="rId7"/>
    <p:sldId id="262" r:id="rId8"/>
    <p:sldId id="260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80" r:id="rId23"/>
    <p:sldId id="27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1128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9525">
              <a:solidFill>
                <a:schemeClr val="accent1"/>
              </a:solidFill>
            </a:ln>
          </c:spPr>
          <c:explosion val="0"/>
          <c:dPt>
            <c:idx val="0"/>
            <c:bubble3D val="0"/>
            <c:spPr>
              <a:noFill/>
              <a:ln w="9525">
                <a:solidFill>
                  <a:schemeClr val="accen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100%-所填数据</c:v>
                </c:pt>
                <c:pt idx="1">
                  <c:v>所填数据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9525">
              <a:solidFill>
                <a:srgbClr val="41719C"/>
              </a:solidFill>
            </a:ln>
          </c:spPr>
          <c:explosion val="0"/>
          <c:dPt>
            <c:idx val="0"/>
            <c:bubble3D val="0"/>
            <c:spPr>
              <a:noFill/>
              <a:ln w="9525">
                <a:solidFill>
                  <a:srgbClr val="41719C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E6EAD"/>
              </a:solidFill>
              <a:ln w="9525">
                <a:solidFill>
                  <a:srgbClr val="41719C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100%-所填数据</c:v>
                </c:pt>
                <c:pt idx="1">
                  <c:v>所填数据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9525">
              <a:solidFill>
                <a:srgbClr val="41719C"/>
              </a:solidFill>
            </a:ln>
          </c:spPr>
          <c:explosion val="0"/>
          <c:dPt>
            <c:idx val="0"/>
            <c:bubble3D val="0"/>
            <c:spPr>
              <a:noFill/>
              <a:ln w="9525">
                <a:solidFill>
                  <a:srgbClr val="41719C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E6EAD"/>
              </a:solidFill>
              <a:ln w="9525">
                <a:solidFill>
                  <a:srgbClr val="41719C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100%-所填数据</c:v>
                </c:pt>
                <c:pt idx="1">
                  <c:v>所填数据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758813364805"/>
          <c:y val="0.196790474718615"/>
          <c:w val="0.550795543985847"/>
          <c:h val="0.8174203983606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C55A11"/>
            </a:solidFill>
          </c:spPr>
          <c:explosion val="0"/>
          <c:dPt>
            <c:idx val="0"/>
            <c:bubble3D val="0"/>
            <c:spPr>
              <a:solidFill>
                <a:srgbClr val="C55A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55A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C55A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C55A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C55A1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Sheet1!$A$2:$A$6</c:f>
              <c:strCache>
                <c:ptCount val="4"/>
                <c:pt idx="3">
                  <c:v>第四季度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E9E3D-68AB-40A8-A0B5-339972E7B6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BF73D-F6B5-43E9-A966-9CC3693E60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B72BAC-700F-4572-83C2-D73239682E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tiff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2.xml"/><Relationship Id="rId2" Type="http://schemas.openxmlformats.org/officeDocument/2006/relationships/image" Target="../media/image16.emf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.xml"/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.xml"/><Relationship Id="rId4" Type="http://schemas.openxmlformats.org/officeDocument/2006/relationships/image" Target="../media/image11.emf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1452" y="-125072"/>
            <a:ext cx="6972300" cy="6807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30" y="1286720"/>
            <a:ext cx="6326955" cy="4163992"/>
          </a:xfrm>
          <a:prstGeom prst="rect">
            <a:avLst/>
          </a:prstGeom>
        </p:spPr>
      </p:pic>
      <p:grpSp>
        <p:nvGrpSpPr>
          <p:cNvPr id="17" name="组 7"/>
          <p:cNvGrpSpPr/>
          <p:nvPr/>
        </p:nvGrpSpPr>
        <p:grpSpPr>
          <a:xfrm>
            <a:off x="613877" y="5982612"/>
            <a:ext cx="5825522" cy="369332"/>
            <a:chOff x="613877" y="5982612"/>
            <a:chExt cx="5825522" cy="369332"/>
          </a:xfrm>
        </p:grpSpPr>
        <p:sp>
          <p:nvSpPr>
            <p:cNvPr id="19" name="文本框 18"/>
            <p:cNvSpPr txBox="1"/>
            <p:nvPr/>
          </p:nvSpPr>
          <p:spPr>
            <a:xfrm>
              <a:off x="884151" y="5982612"/>
              <a:ext cx="5308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合理开发利用，重在节约保护</a:t>
              </a: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6250150" y="6072653"/>
              <a:ext cx="189249" cy="189249"/>
            </a:xfrm>
            <a:prstGeom prst="ellipse">
              <a:avLst/>
            </a:prstGeom>
            <a:solidFill>
              <a:srgbClr val="1C6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13877" y="6072653"/>
              <a:ext cx="189249" cy="189249"/>
            </a:xfrm>
            <a:prstGeom prst="ellipse">
              <a:avLst/>
            </a:prstGeom>
            <a:solidFill>
              <a:srgbClr val="1C6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5697" y="319228"/>
            <a:ext cx="3927394" cy="906401"/>
            <a:chOff x="1214725" y="391800"/>
            <a:chExt cx="3927394" cy="906401"/>
          </a:xfrm>
        </p:grpSpPr>
        <p:sp>
          <p:nvSpPr>
            <p:cNvPr id="5" name="矩形 4"/>
            <p:cNvSpPr/>
            <p:nvPr/>
          </p:nvSpPr>
          <p:spPr bwMode="auto">
            <a:xfrm>
              <a:off x="1214725" y="391800"/>
              <a:ext cx="39273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rPr>
                <a:t>现今水资源现状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白" panose="02010601030101010101" pitchFamily="2" charset="-122"/>
                <a:ea typeface="小白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1618072" y="959647"/>
              <a:ext cx="27452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Current water resources status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958662" y="1359808"/>
            <a:ext cx="4608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rPr>
              <a:t>我国水资源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rPr>
              <a:t>污染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rPr>
              <a:t>状况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字魂35号-孙新恒颉黑体" panose="02000000000000000000" pitchFamily="2" charset="-122"/>
              <a:ea typeface="字魂35号-孙新恒颉黑体" panose="02000000000000000000" pitchFamily="2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44009" y="3504986"/>
            <a:ext cx="9977169" cy="2080137"/>
            <a:chOff x="1344009" y="3504986"/>
            <a:chExt cx="9977169" cy="2080137"/>
          </a:xfrm>
        </p:grpSpPr>
        <p:grpSp>
          <p:nvGrpSpPr>
            <p:cNvPr id="58" name="组合 57"/>
            <p:cNvGrpSpPr/>
            <p:nvPr/>
          </p:nvGrpSpPr>
          <p:grpSpPr>
            <a:xfrm>
              <a:off x="1344009" y="3504986"/>
              <a:ext cx="8919094" cy="2080137"/>
              <a:chOff x="1344010" y="3427230"/>
              <a:chExt cx="8919094" cy="2080137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8181136" y="3427230"/>
                <a:ext cx="20716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海水污染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344010" y="3818315"/>
                <a:ext cx="8919094" cy="1689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万里海疆形势也不容乐观，赤潮年年如期而至。在美丽的渤海湾，浊流迸溅，海面上漂浮的油污像一柄黑色火炬要烧毁海洋里的生命。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6173" y="3597300"/>
              <a:ext cx="1305005" cy="1328903"/>
            </a:xfrm>
            <a:prstGeom prst="ellipse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096522" y="5043152"/>
            <a:ext cx="10495483" cy="1328677"/>
            <a:chOff x="1096522" y="5043152"/>
            <a:chExt cx="10495483" cy="1328677"/>
          </a:xfrm>
        </p:grpSpPr>
        <p:grpSp>
          <p:nvGrpSpPr>
            <p:cNvPr id="50" name="组合 49"/>
            <p:cNvGrpSpPr/>
            <p:nvPr/>
          </p:nvGrpSpPr>
          <p:grpSpPr>
            <a:xfrm>
              <a:off x="2528886" y="5123459"/>
              <a:ext cx="9063119" cy="1112175"/>
              <a:chOff x="2528886" y="2063268"/>
              <a:chExt cx="9063119" cy="1112175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2528888" y="2063268"/>
                <a:ext cx="23098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地下水污染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2528886" y="2594386"/>
                <a:ext cx="9063119" cy="581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由于工业废水的肆意排放，导致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80%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以上的地表水、地下水被污染。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22" y="5043152"/>
              <a:ext cx="1328904" cy="1328677"/>
            </a:xfrm>
            <a:prstGeom prst="ellipse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096522" y="1873404"/>
            <a:ext cx="10495483" cy="1634559"/>
            <a:chOff x="1096522" y="1873404"/>
            <a:chExt cx="10495483" cy="1634559"/>
          </a:xfrm>
        </p:grpSpPr>
        <p:grpSp>
          <p:nvGrpSpPr>
            <p:cNvPr id="49" name="组合 48"/>
            <p:cNvGrpSpPr/>
            <p:nvPr/>
          </p:nvGrpSpPr>
          <p:grpSpPr>
            <a:xfrm>
              <a:off x="2528885" y="1873404"/>
              <a:ext cx="9063120" cy="1634559"/>
              <a:chOff x="2528886" y="1969122"/>
              <a:chExt cx="9063120" cy="1634559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2544309" y="1969122"/>
                <a:ext cx="19928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江河污染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528886" y="2468627"/>
                <a:ext cx="9063120" cy="1135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我国就是一个严重缺水的国家。海河、辽河、淮河、黄河、松花江、长江和珠江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7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大江河水系，均受到不同程度的污染。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22" y="2008519"/>
              <a:ext cx="1328903" cy="1343005"/>
            </a:xfrm>
            <a:prstGeom prst="ellipse">
              <a:avLst/>
            </a:prstGeom>
          </p:spPr>
        </p:pic>
      </p:grpSp>
      <p:cxnSp>
        <p:nvCxnSpPr>
          <p:cNvPr id="11" name="直接连接符 10"/>
          <p:cNvCxnSpPr/>
          <p:nvPr/>
        </p:nvCxnSpPr>
        <p:spPr>
          <a:xfrm>
            <a:off x="1093766" y="3464377"/>
            <a:ext cx="1013548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093766" y="4977673"/>
            <a:ext cx="1013548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 形 12"/>
          <p:cNvSpPr/>
          <p:nvPr/>
        </p:nvSpPr>
        <p:spPr>
          <a:xfrm rot="10800000" flipH="1">
            <a:off x="684505" y="1714956"/>
            <a:ext cx="448086" cy="1882344"/>
          </a:xfrm>
          <a:prstGeom prst="corner">
            <a:avLst>
              <a:gd name="adj1" fmla="val 24086"/>
              <a:gd name="adj2" fmla="val 24087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L 形 29"/>
          <p:cNvSpPr/>
          <p:nvPr/>
        </p:nvSpPr>
        <p:spPr>
          <a:xfrm>
            <a:off x="645679" y="4643952"/>
            <a:ext cx="448087" cy="1882343"/>
          </a:xfrm>
          <a:prstGeom prst="corner">
            <a:avLst>
              <a:gd name="adj1" fmla="val 24086"/>
              <a:gd name="adj2" fmla="val 273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L 形 31"/>
          <p:cNvSpPr/>
          <p:nvPr/>
        </p:nvSpPr>
        <p:spPr>
          <a:xfrm rot="10800000">
            <a:off x="11347832" y="1714956"/>
            <a:ext cx="463589" cy="1882344"/>
          </a:xfrm>
          <a:prstGeom prst="corner">
            <a:avLst>
              <a:gd name="adj1" fmla="val 24086"/>
              <a:gd name="adj2" fmla="val 24087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L 形 33"/>
          <p:cNvSpPr/>
          <p:nvPr/>
        </p:nvSpPr>
        <p:spPr>
          <a:xfrm flipH="1">
            <a:off x="11317562" y="4643951"/>
            <a:ext cx="448087" cy="1882344"/>
          </a:xfrm>
          <a:prstGeom prst="corner">
            <a:avLst>
              <a:gd name="adj1" fmla="val 24086"/>
              <a:gd name="adj2" fmla="val 24087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 animBg="1"/>
      <p:bldP spid="30" grpId="0" animBg="1"/>
      <p:bldP spid="3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47527" y="1986473"/>
            <a:ext cx="5109091" cy="1964405"/>
            <a:chOff x="4271058" y="2463551"/>
            <a:chExt cx="5109091" cy="1964405"/>
          </a:xfrm>
        </p:grpSpPr>
        <p:sp>
          <p:nvSpPr>
            <p:cNvPr id="10" name="矩形 9"/>
            <p:cNvSpPr/>
            <p:nvPr/>
          </p:nvSpPr>
          <p:spPr bwMode="auto">
            <a:xfrm>
              <a:off x="4354617" y="3904736"/>
              <a:ext cx="38861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Waste of water resources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71058" y="2463551"/>
              <a:ext cx="510909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PART</a:t>
              </a:r>
              <a:r>
                <a:rPr kumimoji="1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</a:t>
              </a:r>
              <a:r>
                <a:rPr kumimoji="1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endPara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水资源的浪费破坏</a:t>
              </a:r>
              <a:endParaRPr kumimoji="1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85696" y="262514"/>
            <a:ext cx="4314991" cy="964146"/>
            <a:chOff x="1185696" y="262514"/>
            <a:chExt cx="4314991" cy="964146"/>
          </a:xfrm>
        </p:grpSpPr>
        <p:sp>
          <p:nvSpPr>
            <p:cNvPr id="5" name="矩形 4"/>
            <p:cNvSpPr/>
            <p:nvPr/>
          </p:nvSpPr>
          <p:spPr bwMode="auto">
            <a:xfrm>
              <a:off x="1185696" y="262514"/>
              <a:ext cx="43149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rPr>
                <a:t>水资源的浪费破坏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白" panose="02010601030101010101" pitchFamily="2" charset="-122"/>
                <a:ea typeface="小白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2004574" y="888106"/>
              <a:ext cx="23057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Waste of water resources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76960" y="1340530"/>
            <a:ext cx="8623327" cy="4818653"/>
            <a:chOff x="1776960" y="1340530"/>
            <a:chExt cx="8623327" cy="4818653"/>
          </a:xfrm>
        </p:grpSpPr>
        <p:grpSp>
          <p:nvGrpSpPr>
            <p:cNvPr id="18" name="组合 17"/>
            <p:cNvGrpSpPr/>
            <p:nvPr/>
          </p:nvGrpSpPr>
          <p:grpSpPr>
            <a:xfrm>
              <a:off x="1791713" y="1340530"/>
              <a:ext cx="8608574" cy="4796859"/>
              <a:chOff x="1373626" y="1518791"/>
              <a:chExt cx="8608574" cy="4796859"/>
            </a:xfrm>
          </p:grpSpPr>
          <p:sp>
            <p:nvSpPr>
              <p:cNvPr id="2" name="矩形: 圆角 1"/>
              <p:cNvSpPr/>
              <p:nvPr/>
            </p:nvSpPr>
            <p:spPr>
              <a:xfrm>
                <a:off x="1373627" y="1518791"/>
                <a:ext cx="3122174" cy="1369658"/>
              </a:xfrm>
              <a:prstGeom prst="round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矩形: 圆角 13"/>
              <p:cNvSpPr/>
              <p:nvPr/>
            </p:nvSpPr>
            <p:spPr>
              <a:xfrm>
                <a:off x="1373626" y="2962850"/>
                <a:ext cx="3122174" cy="33528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矩形: 圆角 16"/>
              <p:cNvSpPr/>
              <p:nvPr/>
            </p:nvSpPr>
            <p:spPr>
              <a:xfrm>
                <a:off x="4705350" y="1518791"/>
                <a:ext cx="5276850" cy="4796859"/>
              </a:xfrm>
              <a:prstGeom prst="round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1964631" y="1808511"/>
              <a:ext cx="2734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字魂35号-孙新恒颉黑体" panose="02000000000000000000" pitchFamily="2" charset="-122"/>
                  <a:ea typeface="字魂35号-孙新恒颉黑体" panose="02000000000000000000" pitchFamily="2" charset="-122"/>
                  <a:cs typeface="+mn-cs"/>
                </a:rPr>
                <a:t>水资源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字魂35号-孙新恒颉黑体" panose="02000000000000000000" pitchFamily="2" charset="-122"/>
                  <a:ea typeface="字魂35号-孙新恒颉黑体" panose="02000000000000000000" pitchFamily="2" charset="-122"/>
                  <a:cs typeface="+mn-cs"/>
                </a:rPr>
                <a:t>浪费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字魂35号-孙新恒颉黑体" panose="02000000000000000000" pitchFamily="2" charset="-122"/>
                  <a:ea typeface="字魂35号-孙新恒颉黑体" panose="02000000000000000000" pitchFamily="2" charset="-122"/>
                  <a:cs typeface="+mn-cs"/>
                </a:rPr>
                <a:t>现象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3" t="14206" r="18133" b="33342"/>
            <a:stretch>
              <a:fillRect/>
            </a:stretch>
          </p:blipFill>
          <p:spPr>
            <a:xfrm>
              <a:off x="1776960" y="3040848"/>
              <a:ext cx="3004709" cy="311833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524990" y="1808511"/>
              <a:ext cx="3783584" cy="3904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1.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刷牙时不关水龙头。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2.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洗澡涂肥皂时不关水龙头。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3.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自来水管发生漏水或爆管未得到及时修理。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4.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用过量水洗车，洗车的水未能循环使用。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5.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随意开启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消防龙头用水。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08574" y="918828"/>
            <a:ext cx="1659545" cy="1659545"/>
            <a:chOff x="9278722" y="1125044"/>
            <a:chExt cx="1659545" cy="1659545"/>
          </a:xfrm>
        </p:grpSpPr>
        <p:sp>
          <p:nvSpPr>
            <p:cNvPr id="20" name="椭圆 19"/>
            <p:cNvSpPr/>
            <p:nvPr/>
          </p:nvSpPr>
          <p:spPr>
            <a:xfrm>
              <a:off x="9278722" y="1125044"/>
              <a:ext cx="1659545" cy="1659545"/>
            </a:xfrm>
            <a:prstGeom prst="ellipse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42248" y="1414931"/>
              <a:ext cx="1091713" cy="1075158"/>
            </a:xfrm>
            <a:prstGeom prst="rect">
              <a:avLst/>
            </a:prstGeom>
          </p:spPr>
        </p:pic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85696" y="262514"/>
            <a:ext cx="4314991" cy="964146"/>
            <a:chOff x="1185696" y="262514"/>
            <a:chExt cx="4314991" cy="964146"/>
          </a:xfrm>
        </p:grpSpPr>
        <p:sp>
          <p:nvSpPr>
            <p:cNvPr id="12" name="矩形 11"/>
            <p:cNvSpPr/>
            <p:nvPr/>
          </p:nvSpPr>
          <p:spPr bwMode="auto">
            <a:xfrm>
              <a:off x="1185696" y="262514"/>
              <a:ext cx="43149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rPr>
                <a:t>水资源的浪费破坏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白" panose="02010601030101010101" pitchFamily="2" charset="-122"/>
                <a:ea typeface="小白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2004574" y="888106"/>
              <a:ext cx="23057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Waste of water resources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269738" y="2506110"/>
            <a:ext cx="4657725" cy="280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废水从不同角度有不同的分类方法。据不同来源分为生活废水和工业废水两大类；据污染物的化学类别又可分无机废水与有机废水；也有按工业部门或产生废水的生产工艺分类的，如焦化废水、冶金废水、制药废水、食品废水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2" y="1595992"/>
            <a:ext cx="3850491" cy="577628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904742" y="1205091"/>
            <a:ext cx="3472466" cy="584775"/>
            <a:chOff x="4514850" y="1404041"/>
            <a:chExt cx="3472466" cy="584775"/>
          </a:xfrm>
        </p:grpSpPr>
        <p:sp>
          <p:nvSpPr>
            <p:cNvPr id="15" name="文本框 14"/>
            <p:cNvSpPr txBox="1"/>
            <p:nvPr/>
          </p:nvSpPr>
          <p:spPr>
            <a:xfrm>
              <a:off x="4951524" y="1404041"/>
              <a:ext cx="2745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字魂35号-孙新恒颉黑体" panose="02000000000000000000" pitchFamily="2" charset="-122"/>
                  <a:ea typeface="字魂35号-孙新恒颉黑体" panose="02000000000000000000" pitchFamily="2" charset="-122"/>
                  <a:cs typeface="+mn-cs"/>
                </a:rPr>
                <a:t>废水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字魂35号-孙新恒颉黑体" panose="02000000000000000000" pitchFamily="2" charset="-122"/>
                  <a:ea typeface="字魂35号-孙新恒颉黑体" panose="02000000000000000000" pitchFamily="2" charset="-122"/>
                  <a:cs typeface="+mn-cs"/>
                </a:rPr>
                <a:t>分类方式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6200000">
              <a:off x="4479956" y="1508156"/>
              <a:ext cx="436674" cy="366886"/>
            </a:xfrm>
            <a:prstGeom prst="triangle">
              <a:avLst/>
            </a:prstGeom>
            <a:solidFill>
              <a:srgbClr val="789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7585536" y="1508156"/>
              <a:ext cx="436674" cy="366886"/>
            </a:xfrm>
            <a:prstGeom prst="triangle">
              <a:avLst/>
            </a:prstGeom>
            <a:solidFill>
              <a:srgbClr val="789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5696" y="262514"/>
            <a:ext cx="4314991" cy="964146"/>
            <a:chOff x="1185696" y="262514"/>
            <a:chExt cx="4314991" cy="964146"/>
          </a:xfrm>
        </p:grpSpPr>
        <p:sp>
          <p:nvSpPr>
            <p:cNvPr id="7" name="矩形 6"/>
            <p:cNvSpPr/>
            <p:nvPr/>
          </p:nvSpPr>
          <p:spPr bwMode="auto">
            <a:xfrm>
              <a:off x="1185696" y="262514"/>
              <a:ext cx="43149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rPr>
                <a:t>水资源的浪费破坏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白" panose="02010601030101010101" pitchFamily="2" charset="-122"/>
                <a:ea typeface="小白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2004574" y="888106"/>
              <a:ext cx="23057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Waste of water resources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385592" y="1304755"/>
            <a:ext cx="5376210" cy="4069365"/>
            <a:chOff x="3305218" y="1012208"/>
            <a:chExt cx="5376210" cy="4069365"/>
          </a:xfrm>
        </p:grpSpPr>
        <p:graphicFrame>
          <p:nvGraphicFramePr>
            <p:cNvPr id="40" name="图表 39"/>
            <p:cNvGraphicFramePr/>
            <p:nvPr/>
          </p:nvGraphicFramePr>
          <p:xfrm>
            <a:off x="3305218" y="1012208"/>
            <a:ext cx="5376210" cy="37852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41" name="文本框 40"/>
            <p:cNvSpPr txBox="1"/>
            <p:nvPr/>
          </p:nvSpPr>
          <p:spPr>
            <a:xfrm>
              <a:off x="5702016" y="2200910"/>
              <a:ext cx="11414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字魂35号-孙新恒颉黑体" panose="02000000000000000000" pitchFamily="2" charset="-122"/>
                  <a:ea typeface="字魂35号-孙新恒颉黑体" panose="02000000000000000000" pitchFamily="2" charset="-122"/>
                  <a:cs typeface="+mn-cs"/>
                </a:rPr>
                <a:t>污 染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字魂35号-孙新恒颉黑体" panose="02000000000000000000" pitchFamily="2" charset="-122"/>
                  <a:ea typeface="字魂35号-孙新恒颉黑体" panose="02000000000000000000" pitchFamily="2" charset="-122"/>
                  <a:cs typeface="+mn-cs"/>
                </a:rPr>
                <a:t>种 类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endParaRPr>
            </a:p>
          </p:txBody>
        </p:sp>
        <p:sp>
          <p:nvSpPr>
            <p:cNvPr id="42" name="等腰三角形 41"/>
            <p:cNvSpPr/>
            <p:nvPr/>
          </p:nvSpPr>
          <p:spPr>
            <a:xfrm rot="18768179">
              <a:off x="4651806" y="1884127"/>
              <a:ext cx="383439" cy="330551"/>
            </a:xfrm>
            <a:prstGeom prst="triangle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 rot="14914696">
              <a:off x="4232228" y="3669088"/>
              <a:ext cx="383439" cy="330551"/>
            </a:xfrm>
            <a:prstGeom prst="triangle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 rot="10800000">
              <a:off x="5801602" y="4751022"/>
              <a:ext cx="383439" cy="330551"/>
            </a:xfrm>
            <a:prstGeom prst="triangle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rot="2396609">
              <a:off x="6905226" y="1782351"/>
              <a:ext cx="383439" cy="330551"/>
            </a:xfrm>
            <a:prstGeom prst="triangle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等腰三角形 45"/>
            <p:cNvSpPr/>
            <p:nvPr/>
          </p:nvSpPr>
          <p:spPr>
            <a:xfrm rot="6153555">
              <a:off x="7469945" y="3488218"/>
              <a:ext cx="383439" cy="330551"/>
            </a:xfrm>
            <a:prstGeom prst="triangle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24823" y="1893620"/>
            <a:ext cx="3361239" cy="1448348"/>
            <a:chOff x="1224823" y="1584698"/>
            <a:chExt cx="3361239" cy="1448348"/>
          </a:xfrm>
        </p:grpSpPr>
        <p:sp>
          <p:nvSpPr>
            <p:cNvPr id="49" name="文本框 48"/>
            <p:cNvSpPr txBox="1"/>
            <p:nvPr/>
          </p:nvSpPr>
          <p:spPr>
            <a:xfrm>
              <a:off x="1895965" y="1897992"/>
              <a:ext cx="2690097" cy="113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未经处理而排放的工业废水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224823" y="1584698"/>
              <a:ext cx="584836" cy="626588"/>
              <a:chOff x="1224823" y="1584698"/>
              <a:chExt cx="584836" cy="626588"/>
            </a:xfrm>
          </p:grpSpPr>
          <p:sp>
            <p:nvSpPr>
              <p:cNvPr id="23" name="等腰三角形 22"/>
              <p:cNvSpPr/>
              <p:nvPr/>
            </p:nvSpPr>
            <p:spPr>
              <a:xfrm>
                <a:off x="1224823" y="1584698"/>
                <a:ext cx="584836" cy="626588"/>
              </a:xfrm>
              <a:prstGeom prst="triangle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387235" y="1792658"/>
                <a:ext cx="3247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06977" y="4000392"/>
            <a:ext cx="3270355" cy="1256116"/>
            <a:chOff x="806977" y="3691470"/>
            <a:chExt cx="3270355" cy="1256116"/>
          </a:xfrm>
        </p:grpSpPr>
        <p:sp>
          <p:nvSpPr>
            <p:cNvPr id="50" name="文本框 49"/>
            <p:cNvSpPr txBox="1"/>
            <p:nvPr/>
          </p:nvSpPr>
          <p:spPr>
            <a:xfrm>
              <a:off x="1387235" y="3812532"/>
              <a:ext cx="2690097" cy="113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未经处理而排放的生活废水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806977" y="3691470"/>
              <a:ext cx="584836" cy="626588"/>
              <a:chOff x="1224823" y="1584698"/>
              <a:chExt cx="584836" cy="626588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1224823" y="1584698"/>
                <a:ext cx="584836" cy="626588"/>
              </a:xfrm>
              <a:prstGeom prst="triangle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87235" y="1792658"/>
                <a:ext cx="3247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2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591714" y="1624154"/>
            <a:ext cx="4462821" cy="857421"/>
            <a:chOff x="7591714" y="1315232"/>
            <a:chExt cx="4462821" cy="857421"/>
          </a:xfrm>
        </p:grpSpPr>
        <p:sp>
          <p:nvSpPr>
            <p:cNvPr id="53" name="矩形 52"/>
            <p:cNvSpPr/>
            <p:nvPr/>
          </p:nvSpPr>
          <p:spPr>
            <a:xfrm>
              <a:off x="7591714" y="1710988"/>
              <a:ext cx="38779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因过度开采，产生矿山污水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1469699" y="1315232"/>
              <a:ext cx="584836" cy="626588"/>
              <a:chOff x="1224823" y="1584698"/>
              <a:chExt cx="584836" cy="626588"/>
            </a:xfrm>
          </p:grpSpPr>
          <p:sp>
            <p:nvSpPr>
              <p:cNvPr id="30" name="等腰三角形 29"/>
              <p:cNvSpPr/>
              <p:nvPr/>
            </p:nvSpPr>
            <p:spPr>
              <a:xfrm>
                <a:off x="1224823" y="1584698"/>
                <a:ext cx="584836" cy="626588"/>
              </a:xfrm>
              <a:prstGeom prst="triangle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387235" y="1792658"/>
                <a:ext cx="3247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3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8178168" y="3653533"/>
            <a:ext cx="3583949" cy="1390954"/>
            <a:chOff x="8178168" y="3344611"/>
            <a:chExt cx="3583949" cy="1390954"/>
          </a:xfrm>
        </p:grpSpPr>
        <p:sp>
          <p:nvSpPr>
            <p:cNvPr id="52" name="矩形 51"/>
            <p:cNvSpPr/>
            <p:nvPr/>
          </p:nvSpPr>
          <p:spPr>
            <a:xfrm>
              <a:off x="8178168" y="3600511"/>
              <a:ext cx="2934151" cy="1135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堆放在河边的工业废弃物和生活垃圾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1177281" y="3344611"/>
              <a:ext cx="584836" cy="626588"/>
              <a:chOff x="1224823" y="1584698"/>
              <a:chExt cx="584836" cy="626588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1224823" y="1584698"/>
                <a:ext cx="584836" cy="626588"/>
              </a:xfrm>
              <a:prstGeom prst="triangle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387235" y="1792658"/>
                <a:ext cx="3247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4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4087532" y="5256508"/>
            <a:ext cx="4253278" cy="1330114"/>
            <a:chOff x="4087532" y="4947586"/>
            <a:chExt cx="4253278" cy="1330114"/>
          </a:xfrm>
        </p:grpSpPr>
        <p:sp>
          <p:nvSpPr>
            <p:cNvPr id="51" name="文本框 50"/>
            <p:cNvSpPr txBox="1"/>
            <p:nvPr/>
          </p:nvSpPr>
          <p:spPr>
            <a:xfrm>
              <a:off x="4728201" y="5142646"/>
              <a:ext cx="3612609" cy="113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大量使用化肥、农药、除草剂而造成的农田污水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087532" y="4947586"/>
              <a:ext cx="584836" cy="626588"/>
              <a:chOff x="1224823" y="1584698"/>
              <a:chExt cx="584836" cy="626588"/>
            </a:xfrm>
          </p:grpSpPr>
          <p:sp>
            <p:nvSpPr>
              <p:cNvPr id="36" name="等腰三角形 35"/>
              <p:cNvSpPr/>
              <p:nvPr/>
            </p:nvSpPr>
            <p:spPr>
              <a:xfrm>
                <a:off x="1224823" y="1584698"/>
                <a:ext cx="584836" cy="626588"/>
              </a:xfrm>
              <a:prstGeom prst="triangle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55A1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387235" y="1792658"/>
                <a:ext cx="3247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5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85696" y="262514"/>
            <a:ext cx="4314991" cy="964146"/>
            <a:chOff x="1185696" y="262514"/>
            <a:chExt cx="4314991" cy="964146"/>
          </a:xfrm>
        </p:grpSpPr>
        <p:sp>
          <p:nvSpPr>
            <p:cNvPr id="6" name="矩形 5"/>
            <p:cNvSpPr/>
            <p:nvPr/>
          </p:nvSpPr>
          <p:spPr bwMode="auto">
            <a:xfrm>
              <a:off x="1185696" y="262514"/>
              <a:ext cx="43149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rPr>
                <a:t>水资源的浪费破坏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白" panose="02010601030101010101" pitchFamily="2" charset="-122"/>
                <a:ea typeface="小白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2004574" y="888106"/>
              <a:ext cx="23057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Waste of water resources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93810" y="2621327"/>
            <a:ext cx="6632601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中国水资源质量不断下降，水环境持续恶化，由于污染所导致的缺水和事故不断发生，不仅使工厂停产、农业减产甚至绝收，而且造成了不良的社会影响和较大的经济损失，严重地威胁了社会的可持续发展，威胁了人类的生存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0507" y="1503476"/>
            <a:ext cx="397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rPr>
              <a:t>我国水资源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rPr>
              <a:t>破坏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rPr>
              <a:t>状况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字魂35号-孙新恒颉黑体" panose="02000000000000000000" pitchFamily="2" charset="-122"/>
              <a:ea typeface="字魂35号-孙新恒颉黑体" panose="02000000000000000000" pitchFamily="2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91" y="837512"/>
            <a:ext cx="3760299" cy="564097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4914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81946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7753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841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286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33392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7302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6655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0857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356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618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8615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33711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742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0857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4333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618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8067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3339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3711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8615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0" grpId="0"/>
      <p:bldP spid="11" grpId="3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7527" y="1986473"/>
            <a:ext cx="5361992" cy="2308324"/>
            <a:chOff x="4271058" y="2463551"/>
            <a:chExt cx="5361992" cy="2308324"/>
          </a:xfrm>
        </p:grpSpPr>
        <p:sp>
          <p:nvSpPr>
            <p:cNvPr id="6" name="矩形 5"/>
            <p:cNvSpPr/>
            <p:nvPr/>
          </p:nvSpPr>
          <p:spPr bwMode="auto">
            <a:xfrm>
              <a:off x="4354617" y="3904736"/>
              <a:ext cx="5278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Water conservation and protection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71058" y="2463551"/>
              <a:ext cx="5109091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PART</a:t>
              </a:r>
              <a:r>
                <a:rPr kumimoji="1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</a:t>
              </a:r>
              <a:r>
                <a:rPr kumimoji="1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4</a:t>
              </a:r>
              <a:endPara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节约用水保护水源</a:t>
              </a:r>
              <a:endPara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56667" y="292545"/>
            <a:ext cx="4314991" cy="922295"/>
            <a:chOff x="1185696" y="262514"/>
            <a:chExt cx="4314991" cy="922295"/>
          </a:xfrm>
        </p:grpSpPr>
        <p:sp>
          <p:nvSpPr>
            <p:cNvPr id="7" name="矩形 6"/>
            <p:cNvSpPr/>
            <p:nvPr/>
          </p:nvSpPr>
          <p:spPr bwMode="auto">
            <a:xfrm>
              <a:off x="1185696" y="262514"/>
              <a:ext cx="43149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rPr>
                <a:t>节约用水保护水源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白" panose="02010601030101010101" pitchFamily="2" charset="-122"/>
                <a:ea typeface="小白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1794050" y="846255"/>
              <a:ext cx="30982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Water conservation and protection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0414" y="3642489"/>
            <a:ext cx="2427136" cy="2556105"/>
            <a:chOff x="721217" y="3322258"/>
            <a:chExt cx="4621154" cy="2556105"/>
          </a:xfrm>
        </p:grpSpPr>
        <p:sp>
          <p:nvSpPr>
            <p:cNvPr id="10" name="文本框 9"/>
            <p:cNvSpPr txBox="1"/>
            <p:nvPr/>
          </p:nvSpPr>
          <p:spPr>
            <a:xfrm>
              <a:off x="790175" y="3322258"/>
              <a:ext cx="4483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字魂35号-孙新恒颉黑体" panose="02000000000000000000" pitchFamily="2" charset="-122"/>
                  <a:ea typeface="字魂35号-孙新恒颉黑体" panose="02000000000000000000" pitchFamily="2" charset="-122"/>
                  <a:cs typeface="+mn-cs"/>
                </a:rPr>
                <a:t>宣 传 途 径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21217" y="4189311"/>
              <a:ext cx="4621154" cy="1689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强化保护水资源，节约用水的法制建设和宣传工作。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09063" y="1770071"/>
            <a:ext cx="1688541" cy="1604591"/>
            <a:chOff x="4250282" y="1940347"/>
            <a:chExt cx="3098284" cy="300201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5" t="1623" r="19715" b="53808"/>
            <a:stretch>
              <a:fillRect/>
            </a:stretch>
          </p:blipFill>
          <p:spPr>
            <a:xfrm>
              <a:off x="4740801" y="1999968"/>
              <a:ext cx="2117245" cy="2668367"/>
            </a:xfrm>
            <a:prstGeom prst="rect">
              <a:avLst/>
            </a:prstGeom>
          </p:spPr>
        </p:pic>
        <p:sp>
          <p:nvSpPr>
            <p:cNvPr id="32" name="矩形: 圆角 31"/>
            <p:cNvSpPr/>
            <p:nvPr/>
          </p:nvSpPr>
          <p:spPr>
            <a:xfrm>
              <a:off x="4250282" y="1940347"/>
              <a:ext cx="3098284" cy="30020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78971" y="1770071"/>
            <a:ext cx="1688541" cy="1604591"/>
            <a:chOff x="4250282" y="1940347"/>
            <a:chExt cx="3098284" cy="3002019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5" t="1623" r="19715" b="53808"/>
            <a:stretch>
              <a:fillRect/>
            </a:stretch>
          </p:blipFill>
          <p:spPr>
            <a:xfrm>
              <a:off x="4740801" y="1999968"/>
              <a:ext cx="2117245" cy="2668367"/>
            </a:xfrm>
            <a:prstGeom prst="rect">
              <a:avLst/>
            </a:prstGeom>
          </p:spPr>
        </p:pic>
        <p:sp>
          <p:nvSpPr>
            <p:cNvPr id="37" name="矩形: 圆角 36"/>
            <p:cNvSpPr/>
            <p:nvPr/>
          </p:nvSpPr>
          <p:spPr>
            <a:xfrm>
              <a:off x="4250282" y="1940347"/>
              <a:ext cx="3098284" cy="30020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048878" y="1770071"/>
            <a:ext cx="1688541" cy="1604591"/>
            <a:chOff x="4250282" y="1940347"/>
            <a:chExt cx="3098284" cy="3002019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5" t="1623" r="19715" b="53808"/>
            <a:stretch>
              <a:fillRect/>
            </a:stretch>
          </p:blipFill>
          <p:spPr>
            <a:xfrm>
              <a:off x="4740801" y="1999968"/>
              <a:ext cx="2117245" cy="2668367"/>
            </a:xfrm>
            <a:prstGeom prst="rect">
              <a:avLst/>
            </a:prstGeom>
          </p:spPr>
        </p:pic>
        <p:sp>
          <p:nvSpPr>
            <p:cNvPr id="40" name="矩形: 圆角 39"/>
            <p:cNvSpPr/>
            <p:nvPr/>
          </p:nvSpPr>
          <p:spPr>
            <a:xfrm>
              <a:off x="4250282" y="1940347"/>
              <a:ext cx="3098284" cy="30020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845331" y="3642489"/>
            <a:ext cx="2194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rPr>
              <a:t>增 强 认 识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字魂35号-孙新恒颉黑体" panose="02000000000000000000" pitchFamily="2" charset="-122"/>
              <a:ea typeface="字魂35号-孙新恒颉黑体" panose="02000000000000000000" pitchFamily="2" charset="-122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813349" y="4524298"/>
            <a:ext cx="2427136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增强全民的节水意识，通过这种方式来减少浪费。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833138" y="3688495"/>
            <a:ext cx="237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rPr>
              <a:t>自 觉 主 动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字魂35号-孙新恒颉黑体" panose="02000000000000000000" pitchFamily="2" charset="-122"/>
              <a:ea typeface="字魂35号-孙新恒颉黑体" panose="02000000000000000000" pitchFamily="2" charset="-122"/>
              <a:cs typeface="+mn-cs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048878" y="4509542"/>
            <a:ext cx="2427136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让国人自觉认识到水是珍贵的资源。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474329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0469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81589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39528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69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1639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81589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66750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535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1639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4188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8158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81589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83030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906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1639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7907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8158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46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8158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71856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19767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018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109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9024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61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158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61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414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61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748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1745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018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109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9024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61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158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61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414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61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9767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1856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81549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83288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8272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109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711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61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672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61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2233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616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7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1856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83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748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782856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0522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8272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09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711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672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2233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785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1748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83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737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3288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8047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78070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84173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718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09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6021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858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114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50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6764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1748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8742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737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219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8047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43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8285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4173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807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3" grpId="1"/>
      <p:bldP spid="47" grpId="1"/>
      <p:bldP spid="43" grpId="2"/>
      <p:bldP spid="45" grpId="0"/>
      <p:bldP spid="43" grpId="3"/>
      <p:bldP spid="47" grpId="2"/>
      <p:bldP spid="49" grpId="0"/>
      <p:bldP spid="43" grpId="4"/>
      <p:bldP spid="47" grpId="3"/>
      <p:bldP spid="45" grpId="1"/>
      <p:bldP spid="4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56667" y="292545"/>
            <a:ext cx="4314991" cy="922295"/>
            <a:chOff x="1185696" y="262514"/>
            <a:chExt cx="4314991" cy="922295"/>
          </a:xfrm>
        </p:grpSpPr>
        <p:sp>
          <p:nvSpPr>
            <p:cNvPr id="7" name="矩形 6"/>
            <p:cNvSpPr/>
            <p:nvPr/>
          </p:nvSpPr>
          <p:spPr bwMode="auto">
            <a:xfrm>
              <a:off x="1185696" y="262514"/>
              <a:ext cx="43149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rPr>
                <a:t>节约用水保护水源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白" panose="02010601030101010101" pitchFamily="2" charset="-122"/>
                <a:ea typeface="小白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1794050" y="846255"/>
              <a:ext cx="30982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Water conservation and protection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963417" y="1738286"/>
            <a:ext cx="2371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rPr>
              <a:t>监 护 水 源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字魂35号-孙新恒颉黑体" panose="02000000000000000000" pitchFamily="2" charset="-122"/>
              <a:ea typeface="字魂35号-孙新恒颉黑体" panose="02000000000000000000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95763" y="2659336"/>
            <a:ext cx="4972116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据环境监测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全国每天约有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亿吨污水直接排入水体。全国七大水系 中一半以上河段水质受到污染。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个重点湖泊中，有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个被严重污染， 全国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1/3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的水体不适于灌溉。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1"/>
          <a:stretch>
            <a:fillRect/>
          </a:stretch>
        </p:blipFill>
        <p:spPr>
          <a:xfrm>
            <a:off x="1128780" y="425639"/>
            <a:ext cx="5471658" cy="60951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06446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2479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29610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6407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1267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64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9169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5310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1697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644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66838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961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5310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9169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0" grpId="2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68732" y="166180"/>
            <a:ext cx="4314991" cy="922295"/>
            <a:chOff x="1185696" y="262514"/>
            <a:chExt cx="4314991" cy="922295"/>
          </a:xfrm>
        </p:grpSpPr>
        <p:sp>
          <p:nvSpPr>
            <p:cNvPr id="7" name="矩形 6"/>
            <p:cNvSpPr/>
            <p:nvPr/>
          </p:nvSpPr>
          <p:spPr bwMode="auto">
            <a:xfrm>
              <a:off x="1185696" y="262514"/>
              <a:ext cx="43149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rPr>
                <a:t>节约用水保护水源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白" panose="02010601030101010101" pitchFamily="2" charset="-122"/>
                <a:ea typeface="小白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1794050" y="846255"/>
              <a:ext cx="30982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Water conservation and protection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797396" y="1088301"/>
            <a:ext cx="264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rPr>
              <a:t>保 护 方 式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字魂35号-孙新恒颉黑体" panose="02000000000000000000" pitchFamily="2" charset="-122"/>
              <a:ea typeface="字魂35号-孙新恒颉黑体" panose="02000000000000000000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9401" y="3245022"/>
            <a:ext cx="3454400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珍惜纸张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纸张需求量的猛增是木材消费增长的原因之一，生产纸浆排放 污水使江河湖泊受到严重污染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68800" y="3245022"/>
            <a:ext cx="3454400" cy="242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涵养水源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森林有涵养、吸收水源的作用，具有节流意义。林区和林区边缘有可能增加降水，具有开源意义。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78199" y="3245022"/>
            <a:ext cx="3454400" cy="242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发展中水处理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污水回用技术。城市中部分工业生产和生活产生的优质杂排水经处理净化后，可以达到一定的水质标准。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9950" y="2312252"/>
            <a:ext cx="882832" cy="73682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113" y="2252151"/>
            <a:ext cx="727774" cy="79692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512" y="2457329"/>
            <a:ext cx="727774" cy="591751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1713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06372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99403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62825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213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0199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62622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62825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213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994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0637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169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83101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419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213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753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0637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21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019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74378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2705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579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058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908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908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55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86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8476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0145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50219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559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579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058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908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908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559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86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8476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0145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705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743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50219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82885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20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058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731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9088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86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2885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0145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711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743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502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2885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502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12" grpId="0"/>
      <p:bldP spid="11" grpId="5"/>
      <p:bldP spid="14" grpId="0"/>
      <p:bldP spid="11" grpId="6"/>
      <p:bldP spid="12" grpId="1"/>
      <p:bldP spid="17" grpId="0"/>
      <p:bldP spid="11" grpId="7"/>
      <p:bldP spid="12" grpId="2"/>
      <p:bldP spid="14" grpId="1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762920" y="1946257"/>
            <a:ext cx="4509881" cy="858628"/>
            <a:chOff x="1428295" y="3766512"/>
            <a:chExt cx="4509881" cy="858628"/>
          </a:xfrm>
        </p:grpSpPr>
        <p:grpSp>
          <p:nvGrpSpPr>
            <p:cNvPr id="11" name="组合 10"/>
            <p:cNvGrpSpPr/>
            <p:nvPr/>
          </p:nvGrpSpPr>
          <p:grpSpPr>
            <a:xfrm>
              <a:off x="1428295" y="3772940"/>
              <a:ext cx="720000" cy="769441"/>
              <a:chOff x="1428295" y="3772940"/>
              <a:chExt cx="720000" cy="769441"/>
            </a:xfrm>
          </p:grpSpPr>
          <p:sp>
            <p:nvSpPr>
              <p:cNvPr id="9" name="稻壳优创意"/>
              <p:cNvSpPr/>
              <p:nvPr/>
            </p:nvSpPr>
            <p:spPr>
              <a:xfrm rot="19017409">
                <a:off x="1428295" y="3795198"/>
                <a:ext cx="720000" cy="720000"/>
              </a:xfrm>
              <a:prstGeom prst="teardrop">
                <a:avLst/>
              </a:prstGeom>
              <a:noFill/>
              <a:ln w="31750">
                <a:solidFill>
                  <a:srgbClr val="1C6D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544061" y="3772940"/>
                <a:ext cx="2801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6D0F"/>
                    </a:solidFill>
                    <a:effectLst/>
                    <a:uLnTx/>
                    <a:uFillTx/>
                    <a:latin typeface="小白" panose="02010601030101010101" pitchFamily="2" charset="-122"/>
                    <a:ea typeface="小白" panose="02010601030101010101" pitchFamily="2" charset="-122"/>
                    <a:cs typeface="+mn-cs"/>
                  </a:rPr>
                  <a:t>1</a:t>
                </a: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cs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 bwMode="auto">
            <a:xfrm>
              <a:off x="2252478" y="3766512"/>
              <a:ext cx="3685698" cy="858628"/>
              <a:chOff x="3760582" y="1864015"/>
              <a:chExt cx="3753061" cy="85850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760582" y="1864015"/>
                <a:ext cx="3753061" cy="584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6D0F"/>
                    </a:solidFill>
                    <a:effectLst/>
                    <a:uLnTx/>
                    <a:uFillTx/>
                    <a:latin typeface="小白" panose="02010601030101010101" pitchFamily="2" charset="-122"/>
                    <a:ea typeface="小白" panose="02010601030101010101" pitchFamily="2" charset="-122"/>
                    <a:cs typeface="+mn-ea"/>
                    <a:sym typeface="+mn-lt"/>
                  </a:rPr>
                  <a:t>关于世界节水日</a:t>
                </a:r>
                <a:endPara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832665" y="2384014"/>
                <a:ext cx="3378210" cy="338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6D0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ea"/>
                    <a:sym typeface="+mn-lt"/>
                  </a:rPr>
                  <a:t>About World Water Conservation Day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48406" y="3062474"/>
            <a:ext cx="4517227" cy="859662"/>
            <a:chOff x="7145303" y="3683753"/>
            <a:chExt cx="4517227" cy="859662"/>
          </a:xfrm>
        </p:grpSpPr>
        <p:grpSp>
          <p:nvGrpSpPr>
            <p:cNvPr id="15" name="组合 14"/>
            <p:cNvGrpSpPr/>
            <p:nvPr/>
          </p:nvGrpSpPr>
          <p:grpSpPr>
            <a:xfrm>
              <a:off x="7145303" y="3759692"/>
              <a:ext cx="720000" cy="783723"/>
              <a:chOff x="1413781" y="3731475"/>
              <a:chExt cx="720000" cy="783723"/>
            </a:xfrm>
          </p:grpSpPr>
          <p:sp>
            <p:nvSpPr>
              <p:cNvPr id="16" name="泪滴形 15"/>
              <p:cNvSpPr/>
              <p:nvPr/>
            </p:nvSpPr>
            <p:spPr>
              <a:xfrm rot="19017409">
                <a:off x="1413781" y="3795198"/>
                <a:ext cx="720000" cy="720000"/>
              </a:xfrm>
              <a:prstGeom prst="teardrop">
                <a:avLst/>
              </a:prstGeom>
              <a:noFill/>
              <a:ln w="31750">
                <a:solidFill>
                  <a:srgbClr val="1C6D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523235" y="3731475"/>
                <a:ext cx="2801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6D0F"/>
                    </a:solidFill>
                    <a:effectLst/>
                    <a:uLnTx/>
                    <a:uFillTx/>
                    <a:latin typeface="小白" panose="02010601030101010101" pitchFamily="2" charset="-122"/>
                    <a:ea typeface="小白" panose="02010601030101010101" pitchFamily="2" charset="-122"/>
                    <a:cs typeface="+mn-cs"/>
                  </a:rPr>
                  <a:t>2</a:t>
                </a: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 bwMode="auto">
            <a:xfrm>
              <a:off x="7976832" y="3683753"/>
              <a:ext cx="3685698" cy="858628"/>
              <a:chOff x="3760582" y="1864015"/>
              <a:chExt cx="3753061" cy="85850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760582" y="1864015"/>
                <a:ext cx="3753061" cy="584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6D0F"/>
                    </a:solidFill>
                    <a:effectLst/>
                    <a:uLnTx/>
                    <a:uFillTx/>
                    <a:latin typeface="小白" panose="02010601030101010101" pitchFamily="2" charset="-122"/>
                    <a:ea typeface="小白" panose="02010601030101010101" pitchFamily="2" charset="-122"/>
                    <a:cs typeface="+mn-ea"/>
                    <a:sym typeface="+mn-lt"/>
                  </a:rPr>
                  <a:t>现今水资源现状</a:t>
                </a:r>
                <a:endPara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832665" y="2384014"/>
                <a:ext cx="2795414" cy="338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6D0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ea"/>
                    <a:sym typeface="+mn-lt"/>
                  </a:rPr>
                  <a:t>Current water resources status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733892" y="4270620"/>
            <a:ext cx="4538909" cy="858628"/>
            <a:chOff x="1352290" y="5363005"/>
            <a:chExt cx="4538909" cy="858628"/>
          </a:xfrm>
        </p:grpSpPr>
        <p:grpSp>
          <p:nvGrpSpPr>
            <p:cNvPr id="21" name="组合 20"/>
            <p:cNvGrpSpPr/>
            <p:nvPr/>
          </p:nvGrpSpPr>
          <p:grpSpPr>
            <a:xfrm>
              <a:off x="1352290" y="5363005"/>
              <a:ext cx="720000" cy="769441"/>
              <a:chOff x="1399267" y="3766512"/>
              <a:chExt cx="720000" cy="769441"/>
            </a:xfrm>
          </p:grpSpPr>
          <p:sp>
            <p:nvSpPr>
              <p:cNvPr id="22" name="泪滴形 21"/>
              <p:cNvSpPr/>
              <p:nvPr/>
            </p:nvSpPr>
            <p:spPr>
              <a:xfrm rot="19017409">
                <a:off x="1399267" y="3795198"/>
                <a:ext cx="720000" cy="720000"/>
              </a:xfrm>
              <a:prstGeom prst="teardrop">
                <a:avLst/>
              </a:prstGeom>
              <a:noFill/>
              <a:ln w="31750">
                <a:solidFill>
                  <a:srgbClr val="1C6D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525577" y="3766512"/>
                <a:ext cx="2801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6D0F"/>
                    </a:solidFill>
                    <a:effectLst/>
                    <a:uLnTx/>
                    <a:uFillTx/>
                    <a:latin typeface="小白" panose="02010601030101010101" pitchFamily="2" charset="-122"/>
                    <a:ea typeface="小白" panose="02010601030101010101" pitchFamily="2" charset="-122"/>
                    <a:cs typeface="+mn-cs"/>
                  </a:rPr>
                  <a:t>3</a:t>
                </a: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cs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 bwMode="auto">
            <a:xfrm>
              <a:off x="2205501" y="5363005"/>
              <a:ext cx="3685698" cy="858628"/>
              <a:chOff x="3760582" y="1864015"/>
              <a:chExt cx="3753061" cy="858505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3760582" y="1864015"/>
                <a:ext cx="3753061" cy="584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6D0F"/>
                    </a:solidFill>
                    <a:effectLst/>
                    <a:uLnTx/>
                    <a:uFillTx/>
                    <a:latin typeface="小白" panose="02010601030101010101" pitchFamily="2" charset="-122"/>
                    <a:ea typeface="小白" panose="02010601030101010101" pitchFamily="2" charset="-122"/>
                    <a:cs typeface="+mn-ea"/>
                    <a:sym typeface="+mn-lt"/>
                  </a:rPr>
                  <a:t>水资源的浪费破坏</a:t>
                </a:r>
                <a:endPara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832665" y="2384014"/>
                <a:ext cx="2347901" cy="338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6D0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ea"/>
                    <a:sym typeface="+mn-lt"/>
                  </a:rPr>
                  <a:t>Waste of water resources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748406" y="5415054"/>
            <a:ext cx="4758037" cy="858628"/>
            <a:chOff x="7198769" y="5363005"/>
            <a:chExt cx="4758037" cy="858628"/>
          </a:xfrm>
        </p:grpSpPr>
        <p:grpSp>
          <p:nvGrpSpPr>
            <p:cNvPr id="28" name="组合 27"/>
            <p:cNvGrpSpPr/>
            <p:nvPr/>
          </p:nvGrpSpPr>
          <p:grpSpPr>
            <a:xfrm>
              <a:off x="7198769" y="5369857"/>
              <a:ext cx="720000" cy="769441"/>
              <a:chOff x="1413781" y="3773364"/>
              <a:chExt cx="720000" cy="769441"/>
            </a:xfrm>
          </p:grpSpPr>
          <p:sp>
            <p:nvSpPr>
              <p:cNvPr id="29" name="泪滴形 28"/>
              <p:cNvSpPr/>
              <p:nvPr/>
            </p:nvSpPr>
            <p:spPr>
              <a:xfrm rot="19017409">
                <a:off x="1413781" y="3795198"/>
                <a:ext cx="720000" cy="720000"/>
              </a:xfrm>
              <a:prstGeom prst="teardrop">
                <a:avLst/>
              </a:prstGeom>
              <a:noFill/>
              <a:ln w="31750">
                <a:solidFill>
                  <a:srgbClr val="1C6D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512293" y="3773364"/>
                <a:ext cx="2801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6D0F"/>
                    </a:solidFill>
                    <a:effectLst/>
                    <a:uLnTx/>
                    <a:uFillTx/>
                    <a:latin typeface="小白" panose="02010601030101010101" pitchFamily="2" charset="-122"/>
                    <a:ea typeface="小白" panose="02010601030101010101" pitchFamily="2" charset="-122"/>
                    <a:cs typeface="+mn-cs"/>
                  </a:rPr>
                  <a:t>4</a:t>
                </a: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cs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 bwMode="auto">
            <a:xfrm>
              <a:off x="8037465" y="5363005"/>
              <a:ext cx="3919341" cy="858628"/>
              <a:chOff x="3760581" y="1864015"/>
              <a:chExt cx="3990974" cy="85850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3760581" y="1864015"/>
                <a:ext cx="3990974" cy="584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6D0F"/>
                    </a:solidFill>
                    <a:effectLst/>
                    <a:uLnTx/>
                    <a:uFillTx/>
                    <a:latin typeface="小白" panose="02010601030101010101" pitchFamily="2" charset="-122"/>
                    <a:ea typeface="小白" panose="02010601030101010101" pitchFamily="2" charset="-122"/>
                    <a:cs typeface="+mn-ea"/>
                    <a:sym typeface="+mn-lt"/>
                  </a:rPr>
                  <a:t>节约用水保护水源</a:t>
                </a:r>
                <a:endPara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3832665" y="2384014"/>
                <a:ext cx="3154910" cy="338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6D0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ea"/>
                    <a:sym typeface="+mn-lt"/>
                  </a:rPr>
                  <a:t>Water conservation and protection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56667" y="292545"/>
            <a:ext cx="4314991" cy="922295"/>
            <a:chOff x="1185696" y="262514"/>
            <a:chExt cx="4314991" cy="922295"/>
          </a:xfrm>
        </p:grpSpPr>
        <p:sp>
          <p:nvSpPr>
            <p:cNvPr id="7" name="矩形 6"/>
            <p:cNvSpPr/>
            <p:nvPr/>
          </p:nvSpPr>
          <p:spPr bwMode="auto">
            <a:xfrm>
              <a:off x="1185696" y="262514"/>
              <a:ext cx="43149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rPr>
                <a:t>节约用水保护水源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白" panose="02010601030101010101" pitchFamily="2" charset="-122"/>
                <a:ea typeface="小白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1794050" y="846255"/>
              <a:ext cx="30982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Water conservation and protection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65801" y="1455462"/>
            <a:ext cx="4314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rPr>
              <a:t>我国独创保护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rPr>
              <a:t>水源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rPr>
              <a:t>方式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字魂35号-孙新恒颉黑体" panose="02000000000000000000" pitchFamily="2" charset="-122"/>
              <a:ea typeface="字魂35号-孙新恒颉黑体" panose="02000000000000000000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66046" y="2775586"/>
            <a:ext cx="3896232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利用自然因素及人工改造，把丰水区的水调至缺水区，是解决水源不足，开辟新的经济区的有效手段。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97" y="1214840"/>
            <a:ext cx="3013809" cy="452113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43952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55557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243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3952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7158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934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0676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72470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718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09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3977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548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68258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7183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718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109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3977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5486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7247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676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718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6825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1" grpId="0"/>
      <p:bldP spid="10" grpId="3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1452" y="-125072"/>
            <a:ext cx="6972300" cy="6807200"/>
          </a:xfrm>
          <a:prstGeom prst="rect">
            <a:avLst/>
          </a:prstGeom>
        </p:spPr>
      </p:pic>
      <p:grpSp>
        <p:nvGrpSpPr>
          <p:cNvPr id="23" name="组 7"/>
          <p:cNvGrpSpPr/>
          <p:nvPr/>
        </p:nvGrpSpPr>
        <p:grpSpPr>
          <a:xfrm>
            <a:off x="613877" y="5982612"/>
            <a:ext cx="5825522" cy="369332"/>
            <a:chOff x="613877" y="5982612"/>
            <a:chExt cx="5825522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884151" y="5982612"/>
              <a:ext cx="5308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合理开发利用，重在节约保护</a:t>
              </a: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6250150" y="6072653"/>
              <a:ext cx="189249" cy="189249"/>
            </a:xfrm>
            <a:prstGeom prst="ellipse">
              <a:avLst/>
            </a:prstGeom>
            <a:solidFill>
              <a:srgbClr val="1C6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613877" y="6072653"/>
              <a:ext cx="189249" cy="189249"/>
            </a:xfrm>
            <a:prstGeom prst="ellipse">
              <a:avLst/>
            </a:prstGeom>
            <a:solidFill>
              <a:srgbClr val="1C6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63929" y="2500131"/>
            <a:ext cx="43636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THANKS</a:t>
            </a:r>
            <a:endParaRPr kumimoji="1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1C6D0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8654" y="3680750"/>
            <a:ext cx="487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感谢您的耐心聆听</a:t>
            </a: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1C6D0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847527" y="1986473"/>
            <a:ext cx="5743955" cy="1964405"/>
            <a:chOff x="4271058" y="2463551"/>
            <a:chExt cx="5743955" cy="1964405"/>
          </a:xfrm>
        </p:grpSpPr>
        <p:sp>
          <p:nvSpPr>
            <p:cNvPr id="13" name="矩形 12"/>
            <p:cNvSpPr/>
            <p:nvPr/>
          </p:nvSpPr>
          <p:spPr bwMode="auto">
            <a:xfrm>
              <a:off x="4354617" y="3904736"/>
              <a:ext cx="56603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About World Water Conservation Day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271058" y="2463551"/>
              <a:ext cx="449353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PART</a:t>
              </a:r>
              <a:r>
                <a:rPr kumimoji="1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</a:t>
              </a:r>
              <a:r>
                <a:rPr kumimoji="1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1</a:t>
              </a:r>
              <a:endPara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关于世界节水日</a:t>
              </a:r>
              <a:endParaRPr kumimoji="1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9"/>
          <a:stretch>
            <a:fillRect/>
          </a:stretch>
        </p:blipFill>
        <p:spPr>
          <a:xfrm>
            <a:off x="7246047" y="2140021"/>
            <a:ext cx="3725338" cy="356712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266015" y="277007"/>
            <a:ext cx="4049792" cy="863111"/>
            <a:chOff x="1189493" y="290181"/>
            <a:chExt cx="4460225" cy="937910"/>
          </a:xfrm>
        </p:grpSpPr>
        <p:sp>
          <p:nvSpPr>
            <p:cNvPr id="15" name="矩形 14"/>
            <p:cNvSpPr/>
            <p:nvPr/>
          </p:nvSpPr>
          <p:spPr bwMode="auto">
            <a:xfrm>
              <a:off x="1189493" y="290181"/>
              <a:ext cx="4460225" cy="769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rPr>
                <a:t>关于世界节水日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白" panose="02010601030101010101" pitchFamily="2" charset="-122"/>
                <a:ea typeface="小白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532338" y="889537"/>
              <a:ext cx="3317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About World Water Conservation Day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242262" y="2114251"/>
            <a:ext cx="372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义启粗楷体" panose="02010601030101010101" pitchFamily="2" charset="-128"/>
                <a:ea typeface="义启粗楷体" panose="02010601030101010101" pitchFamily="2" charset="-128"/>
                <a:cs typeface="+mn-cs"/>
              </a:rPr>
              <a:t>世界水日的宗旨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义启粗楷体" panose="02010601030101010101" pitchFamily="2" charset="-128"/>
              <a:ea typeface="义启粗楷体" panose="02010601030101010101" pitchFamily="2" charset="-128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92994" y="3316266"/>
            <a:ext cx="353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唤起公众的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节水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意识！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08686" y="4549624"/>
            <a:ext cx="241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加强水资源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保护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16843" y="1690236"/>
            <a:ext cx="10158314" cy="4263623"/>
            <a:chOff x="1016843" y="1690236"/>
            <a:chExt cx="10158314" cy="4263623"/>
          </a:xfrm>
        </p:grpSpPr>
        <p:sp>
          <p:nvSpPr>
            <p:cNvPr id="3" name="矩形 2"/>
            <p:cNvSpPr/>
            <p:nvPr/>
          </p:nvSpPr>
          <p:spPr>
            <a:xfrm>
              <a:off x="1016843" y="1690236"/>
              <a:ext cx="10158314" cy="4263623"/>
            </a:xfrm>
            <a:prstGeom prst="rect">
              <a:avLst/>
            </a:prstGeom>
            <a:noFill/>
            <a:ln w="25400">
              <a:solidFill>
                <a:srgbClr val="12A0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20615" y="1861111"/>
              <a:ext cx="9750770" cy="392187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51994" y="239497"/>
            <a:ext cx="4049792" cy="906195"/>
            <a:chOff x="1189493" y="243363"/>
            <a:chExt cx="4460225" cy="984728"/>
          </a:xfrm>
        </p:grpSpPr>
        <p:sp>
          <p:nvSpPr>
            <p:cNvPr id="4" name="矩形 3"/>
            <p:cNvSpPr/>
            <p:nvPr/>
          </p:nvSpPr>
          <p:spPr bwMode="auto">
            <a:xfrm>
              <a:off x="1189493" y="243363"/>
              <a:ext cx="4460225" cy="769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rPr>
                <a:t>关于世界节水日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白" panose="02010601030101010101" pitchFamily="2" charset="-122"/>
                <a:ea typeface="小白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1400714" y="889537"/>
              <a:ext cx="3317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About World Water Conservation Day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47851" y="1145692"/>
            <a:ext cx="6046749" cy="5377426"/>
            <a:chOff x="3229112" y="1221945"/>
            <a:chExt cx="6046749" cy="5377426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5153672" y="1221945"/>
              <a:ext cx="2168376" cy="1902422"/>
            </a:xfrm>
            <a:prstGeom prst="triangle">
              <a:avLst>
                <a:gd name="adj" fmla="val 50715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marL="0" marR="0" lvl="0" indent="0" algn="ctr" defTabSz="1116965" rtl="0" eaLnBrk="1" fontAlgn="auto" latinLnBrk="0" hangingPunct="1">
                <a:lnSpc>
                  <a:spcPct val="120000"/>
                </a:lnSpc>
                <a:spcBef>
                  <a:spcPts val="735"/>
                </a:spcBef>
                <a:spcAft>
                  <a:spcPts val="735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字魂35号-孙新恒颉黑体" panose="02000000000000000000" pitchFamily="2" charset="-122"/>
                  <a:ea typeface="字魂35号-孙新恒颉黑体" panose="02000000000000000000" pitchFamily="2" charset="-122"/>
                  <a:cs typeface="+mn-cs"/>
                </a:rPr>
                <a:t>世水日目标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endParaRPr>
            </a:p>
            <a:p>
              <a:pPr marL="0" marR="0" lvl="0" indent="0" algn="ctr" defTabSz="1116965" rtl="0" eaLnBrk="1" fontAlgn="auto" latinLnBrk="0" hangingPunct="1">
                <a:lnSpc>
                  <a:spcPct val="120000"/>
                </a:lnSpc>
                <a:spcBef>
                  <a:spcPts val="735"/>
                </a:spcBef>
                <a:spcAft>
                  <a:spcPts val="735"/>
                </a:spcAft>
                <a:buClrTx/>
                <a:buSzTx/>
                <a:buFontTx/>
                <a:buNone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" name="梯形 1"/>
            <p:cNvSpPr/>
            <p:nvPr/>
          </p:nvSpPr>
          <p:spPr>
            <a:xfrm>
              <a:off x="4234968" y="3241666"/>
              <a:ext cx="4035040" cy="1590270"/>
            </a:xfrm>
            <a:prstGeom prst="trapezoid">
              <a:avLst>
                <a:gd name="adj" fmla="val 5679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TextBox 53"/>
            <p:cNvSpPr txBox="1">
              <a:spLocks noChangeArrowheads="1"/>
            </p:cNvSpPr>
            <p:nvPr/>
          </p:nvSpPr>
          <p:spPr bwMode="auto">
            <a:xfrm>
              <a:off x="4684500" y="4036801"/>
              <a:ext cx="3135975" cy="74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>
              <a:spAutoFit/>
            </a:bodyPr>
            <a:lstStyle/>
            <a:p>
              <a:pPr marL="0" marR="0" lvl="0" indent="0" algn="ctr" defTabSz="111696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增进公众对保护水资源和饮用水供应的重要性的认识。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8727">
              <a:off x="5094096" y="3432438"/>
              <a:ext cx="568054" cy="545026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8727">
              <a:off x="5917531" y="3432438"/>
              <a:ext cx="568054" cy="54502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8727">
              <a:off x="6740966" y="3432438"/>
              <a:ext cx="568054" cy="545026"/>
            </a:xfrm>
            <a:prstGeom prst="rect">
              <a:avLst/>
            </a:prstGeom>
          </p:spPr>
        </p:pic>
        <p:sp>
          <p:nvSpPr>
            <p:cNvPr id="9" name="梯形 8"/>
            <p:cNvSpPr/>
            <p:nvPr/>
          </p:nvSpPr>
          <p:spPr>
            <a:xfrm>
              <a:off x="3229112" y="5009101"/>
              <a:ext cx="6046749" cy="1590270"/>
            </a:xfrm>
            <a:prstGeom prst="trapezoid">
              <a:avLst>
                <a:gd name="adj" fmla="val 58568"/>
              </a:avLst>
            </a:prstGeom>
            <a:solidFill>
              <a:schemeClr val="accent6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1850" y="5176467"/>
              <a:ext cx="352004" cy="48549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3901" y="5176467"/>
              <a:ext cx="352004" cy="48549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952" y="5176467"/>
              <a:ext cx="352004" cy="48549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8004" y="5176467"/>
              <a:ext cx="352004" cy="485493"/>
            </a:xfrm>
            <a:prstGeom prst="rect">
              <a:avLst/>
            </a:prstGeom>
          </p:spPr>
        </p:pic>
        <p:sp>
          <p:nvSpPr>
            <p:cNvPr id="21" name="TextBox 53"/>
            <p:cNvSpPr txBox="1">
              <a:spLocks noChangeArrowheads="1"/>
            </p:cNvSpPr>
            <p:nvPr/>
          </p:nvSpPr>
          <p:spPr bwMode="auto">
            <a:xfrm>
              <a:off x="3488673" y="5832555"/>
              <a:ext cx="5527625" cy="748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>
              <a:spAutoFit/>
            </a:bodyPr>
            <a:lstStyle/>
            <a:p>
              <a:pPr marL="0" marR="0" lvl="0" indent="0" algn="ctr" defTabSz="111696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通过组织世界水日活动加强各国政府、国际组织、非政府机构和私营的参与和合作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1" t="4290" r="32076" b="19689"/>
          <a:stretch>
            <a:fillRect/>
          </a:stretch>
        </p:blipFill>
        <p:spPr>
          <a:xfrm>
            <a:off x="1051500" y="2063353"/>
            <a:ext cx="3555478" cy="381476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80035" y="281277"/>
            <a:ext cx="4049792" cy="877584"/>
            <a:chOff x="1189493" y="290181"/>
            <a:chExt cx="4460225" cy="953638"/>
          </a:xfrm>
        </p:grpSpPr>
        <p:sp>
          <p:nvSpPr>
            <p:cNvPr id="4" name="稻壳优创意"/>
            <p:cNvSpPr/>
            <p:nvPr/>
          </p:nvSpPr>
          <p:spPr bwMode="auto">
            <a:xfrm>
              <a:off x="1189493" y="290181"/>
              <a:ext cx="4460225" cy="769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rPr>
                <a:t>关于世界节水日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白" panose="02010601030101010101" pitchFamily="2" charset="-122"/>
                <a:ea typeface="小白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1549597" y="905265"/>
              <a:ext cx="3317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About World Water Conservation Day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002911" y="1555193"/>
            <a:ext cx="4186178" cy="4755112"/>
            <a:chOff x="3989164" y="1555193"/>
            <a:chExt cx="4186178" cy="475511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19291" y="1555193"/>
              <a:ext cx="3527451" cy="443682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 flipV="1">
              <a:off x="3989164" y="1586247"/>
              <a:ext cx="0" cy="472405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175342" y="1586247"/>
              <a:ext cx="0" cy="471761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224198" y="2386307"/>
            <a:ext cx="3563650" cy="3563650"/>
            <a:chOff x="296812" y="2061342"/>
            <a:chExt cx="3563650" cy="3563650"/>
          </a:xfrm>
        </p:grpSpPr>
        <p:sp>
          <p:nvSpPr>
            <p:cNvPr id="19" name="文本框 18"/>
            <p:cNvSpPr txBox="1"/>
            <p:nvPr/>
          </p:nvSpPr>
          <p:spPr>
            <a:xfrm>
              <a:off x="707569" y="2559065"/>
              <a:ext cx="2865216" cy="224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1977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年召开的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“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联合国水事会议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”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，向全世界发出严重警告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泪滴形 21"/>
            <p:cNvSpPr/>
            <p:nvPr/>
          </p:nvSpPr>
          <p:spPr>
            <a:xfrm rot="19018269">
              <a:off x="296812" y="2061342"/>
              <a:ext cx="3563650" cy="3563650"/>
            </a:xfrm>
            <a:prstGeom prst="teardrop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94525" y="2386307"/>
            <a:ext cx="3563650" cy="3563650"/>
            <a:chOff x="8394525" y="2386307"/>
            <a:chExt cx="3563650" cy="3563650"/>
          </a:xfrm>
        </p:grpSpPr>
        <p:sp>
          <p:nvSpPr>
            <p:cNvPr id="16" name="文本框 15"/>
            <p:cNvSpPr txBox="1"/>
            <p:nvPr/>
          </p:nvSpPr>
          <p:spPr>
            <a:xfrm>
              <a:off x="8782889" y="2877746"/>
              <a:ext cx="2815311" cy="2249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水不久将成为一个深刻的社会危机，石油危机之后的下一个危机便是水。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泪滴形 25"/>
            <p:cNvSpPr/>
            <p:nvPr/>
          </p:nvSpPr>
          <p:spPr>
            <a:xfrm rot="19018269">
              <a:off x="8394525" y="2386307"/>
              <a:ext cx="3563650" cy="3563650"/>
            </a:xfrm>
            <a:prstGeom prst="teardrop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847527" y="1986473"/>
            <a:ext cx="4742848" cy="1964405"/>
            <a:chOff x="4271058" y="2463551"/>
            <a:chExt cx="4742848" cy="1964405"/>
          </a:xfrm>
        </p:grpSpPr>
        <p:sp>
          <p:nvSpPr>
            <p:cNvPr id="11" name="矩形 10"/>
            <p:cNvSpPr/>
            <p:nvPr/>
          </p:nvSpPr>
          <p:spPr bwMode="auto">
            <a:xfrm>
              <a:off x="4354617" y="3904736"/>
              <a:ext cx="46592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Current water resources status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271058" y="2463551"/>
              <a:ext cx="449353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PART</a:t>
              </a:r>
              <a:r>
                <a:rPr kumimoji="1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</a:t>
              </a:r>
              <a:r>
                <a:rPr kumimoji="1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2</a:t>
              </a:r>
              <a:endPara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6D0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现今水资源现状</a:t>
              </a:r>
              <a:endParaRPr kumimoji="1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C6D0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85697" y="259854"/>
            <a:ext cx="4033417" cy="913081"/>
            <a:chOff x="1214725" y="332426"/>
            <a:chExt cx="4033417" cy="913081"/>
          </a:xfrm>
        </p:grpSpPr>
        <p:sp>
          <p:nvSpPr>
            <p:cNvPr id="9" name="矩形 8"/>
            <p:cNvSpPr/>
            <p:nvPr/>
          </p:nvSpPr>
          <p:spPr bwMode="auto">
            <a:xfrm>
              <a:off x="1214725" y="332426"/>
              <a:ext cx="403341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rPr>
                <a:t>现今水资源现状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白" panose="02010601030101010101" pitchFamily="2" charset="-122"/>
                <a:ea typeface="小白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1605592" y="906953"/>
              <a:ext cx="27452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Current water resources status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2" r="47969"/>
          <a:stretch>
            <a:fillRect/>
          </a:stretch>
        </p:blipFill>
        <p:spPr>
          <a:xfrm>
            <a:off x="537833" y="2282406"/>
            <a:ext cx="3377855" cy="279759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860708" y="1544977"/>
            <a:ext cx="288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rPr>
              <a:t>世界水资源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rPr>
              <a:t>现状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孙新恒颉黑体" panose="02000000000000000000" pitchFamily="2" charset="-122"/>
              <a:ea typeface="字魂35号-孙新恒颉黑体" panose="02000000000000000000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76780" y="2121062"/>
            <a:ext cx="5924550" cy="390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目前全世界的淡水资源仅占其总水量的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2. 5%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，其中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70%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以上被冻结在南极和北极的冰盖中，加上难以利用的高山冰川和永冻积雪，有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86%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的淡水资源难以利用。人类真正能够利用的淡水资源是江河湖泊和地下水中的一部分，仅占地球总水量的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0.26%.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半闭框 1"/>
          <p:cNvSpPr/>
          <p:nvPr/>
        </p:nvSpPr>
        <p:spPr>
          <a:xfrm>
            <a:off x="4321803" y="1834458"/>
            <a:ext cx="643303" cy="4362019"/>
          </a:xfrm>
          <a:prstGeom prst="halfFrame">
            <a:avLst>
              <a:gd name="adj1" fmla="val 24449"/>
              <a:gd name="adj2" fmla="val 24450"/>
            </a:avLst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半闭框 17"/>
          <p:cNvSpPr/>
          <p:nvPr/>
        </p:nvSpPr>
        <p:spPr>
          <a:xfrm rot="10800000">
            <a:off x="10113003" y="1834457"/>
            <a:ext cx="643303" cy="4362019"/>
          </a:xfrm>
          <a:prstGeom prst="halfFrame">
            <a:avLst>
              <a:gd name="adj1" fmla="val 24449"/>
              <a:gd name="adj2" fmla="val 24450"/>
            </a:avLst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5696" y="319228"/>
            <a:ext cx="3772201" cy="938154"/>
            <a:chOff x="1214724" y="391800"/>
            <a:chExt cx="3772201" cy="938154"/>
          </a:xfrm>
        </p:grpSpPr>
        <p:sp>
          <p:nvSpPr>
            <p:cNvPr id="5" name="稻壳优创意"/>
            <p:cNvSpPr/>
            <p:nvPr/>
          </p:nvSpPr>
          <p:spPr bwMode="auto">
            <a:xfrm>
              <a:off x="1214724" y="391800"/>
              <a:ext cx="37722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白" panose="02010601030101010101" pitchFamily="2" charset="-122"/>
                  <a:ea typeface="小白" panose="02010601030101010101" pitchFamily="2" charset="-122"/>
                  <a:cs typeface="+mn-ea"/>
                  <a:sym typeface="+mn-lt"/>
                </a:rPr>
                <a:t>现今水资源现状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白" panose="02010601030101010101" pitchFamily="2" charset="-122"/>
                <a:ea typeface="小白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1605596" y="991400"/>
              <a:ext cx="27452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ea"/>
                  <a:sym typeface="+mn-lt"/>
                </a:rPr>
                <a:t>Current water resources status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25712" y="1462086"/>
            <a:ext cx="3481962" cy="2110831"/>
            <a:chOff x="550863" y="2333915"/>
            <a:chExt cx="3750675" cy="2190169"/>
          </a:xfrm>
        </p:grpSpPr>
        <p:grpSp>
          <p:nvGrpSpPr>
            <p:cNvPr id="15" name="组合 14"/>
            <p:cNvGrpSpPr/>
            <p:nvPr/>
          </p:nvGrpSpPr>
          <p:grpSpPr>
            <a:xfrm>
              <a:off x="550863" y="2333915"/>
              <a:ext cx="3750675" cy="2190169"/>
              <a:chOff x="1361703" y="2333915"/>
              <a:chExt cx="3750675" cy="2190169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lum bright="40000" contrast="-40000"/>
              </a:blip>
              <a:srcRect/>
              <a:stretch>
                <a:fillRect/>
              </a:stretch>
            </p:blipFill>
            <p:spPr>
              <a:xfrm>
                <a:off x="2141985" y="2333915"/>
                <a:ext cx="2190110" cy="2190169"/>
              </a:xfrm>
              <a:custGeom>
                <a:avLst/>
                <a:gdLst>
                  <a:gd name="connsiteX0" fmla="*/ 1674879 w 3349756"/>
                  <a:gd name="connsiteY0" fmla="*/ 466496 h 3349846"/>
                  <a:gd name="connsiteX1" fmla="*/ 466451 w 3349756"/>
                  <a:gd name="connsiteY1" fmla="*/ 1674924 h 3349846"/>
                  <a:gd name="connsiteX2" fmla="*/ 1674879 w 3349756"/>
                  <a:gd name="connsiteY2" fmla="*/ 2883352 h 3349846"/>
                  <a:gd name="connsiteX3" fmla="*/ 2883307 w 3349756"/>
                  <a:gd name="connsiteY3" fmla="*/ 1674924 h 3349846"/>
                  <a:gd name="connsiteX4" fmla="*/ 1674879 w 3349756"/>
                  <a:gd name="connsiteY4" fmla="*/ 466496 h 3349846"/>
                  <a:gd name="connsiteX5" fmla="*/ 0 w 3349756"/>
                  <a:gd name="connsiteY5" fmla="*/ 0 h 3349846"/>
                  <a:gd name="connsiteX6" fmla="*/ 3349756 w 3349756"/>
                  <a:gd name="connsiteY6" fmla="*/ 0 h 3349846"/>
                  <a:gd name="connsiteX7" fmla="*/ 3349756 w 3349756"/>
                  <a:gd name="connsiteY7" fmla="*/ 3349846 h 3349846"/>
                  <a:gd name="connsiteX8" fmla="*/ 0 w 3349756"/>
                  <a:gd name="connsiteY8" fmla="*/ 3349846 h 334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9756" h="3349846">
                    <a:moveTo>
                      <a:pt x="1674879" y="466496"/>
                    </a:moveTo>
                    <a:cubicBezTo>
                      <a:pt x="1007483" y="466496"/>
                      <a:pt x="466451" y="1007528"/>
                      <a:pt x="466451" y="1674924"/>
                    </a:cubicBezTo>
                    <a:cubicBezTo>
                      <a:pt x="466451" y="2342320"/>
                      <a:pt x="1007483" y="2883352"/>
                      <a:pt x="1674879" y="2883352"/>
                    </a:cubicBezTo>
                    <a:cubicBezTo>
                      <a:pt x="2342275" y="2883352"/>
                      <a:pt x="2883307" y="2342320"/>
                      <a:pt x="2883307" y="1674924"/>
                    </a:cubicBezTo>
                    <a:cubicBezTo>
                      <a:pt x="2883307" y="1007528"/>
                      <a:pt x="2342275" y="466496"/>
                      <a:pt x="1674879" y="466496"/>
                    </a:cubicBezTo>
                    <a:close/>
                    <a:moveTo>
                      <a:pt x="0" y="0"/>
                    </a:moveTo>
                    <a:lnTo>
                      <a:pt x="3349756" y="0"/>
                    </a:lnTo>
                    <a:lnTo>
                      <a:pt x="3349756" y="3349846"/>
                    </a:lnTo>
                    <a:lnTo>
                      <a:pt x="0" y="3349846"/>
                    </a:lnTo>
                    <a:close/>
                  </a:path>
                </a:pathLst>
              </a:custGeom>
            </p:spPr>
          </p:pic>
          <p:graphicFrame>
            <p:nvGraphicFramePr>
              <p:cNvPr id="18" name="图表 17"/>
              <p:cNvGraphicFramePr/>
              <p:nvPr/>
            </p:nvGraphicFramePr>
            <p:xfrm>
              <a:off x="1361703" y="2597492"/>
              <a:ext cx="3750675" cy="16630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</p:grpSp>
        <p:sp>
          <p:nvSpPr>
            <p:cNvPr id="16" name="文本框 15"/>
            <p:cNvSpPr txBox="1"/>
            <p:nvPr/>
          </p:nvSpPr>
          <p:spPr>
            <a:xfrm>
              <a:off x="1791309" y="3136611"/>
              <a:ext cx="12697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正纤黑简体" panose="02000000000000000000" pitchFamily="2" charset="-122"/>
                  <a:ea typeface="方正正纤黑简体" panose="02000000000000000000" pitchFamily="2" charset="-122"/>
                  <a:cs typeface="+mn-cs"/>
                </a:rPr>
                <a:t>6%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正纤黑简体" panose="02000000000000000000" pitchFamily="2" charset="-122"/>
                <a:ea typeface="方正正纤黑简体" panose="02000000000000000000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76037" y="1462086"/>
            <a:ext cx="3481962" cy="2110831"/>
            <a:chOff x="550863" y="2333915"/>
            <a:chExt cx="3750675" cy="2190169"/>
          </a:xfrm>
        </p:grpSpPr>
        <p:grpSp>
          <p:nvGrpSpPr>
            <p:cNvPr id="20" name="组合 19"/>
            <p:cNvGrpSpPr/>
            <p:nvPr/>
          </p:nvGrpSpPr>
          <p:grpSpPr>
            <a:xfrm>
              <a:off x="550863" y="2333915"/>
              <a:ext cx="3750675" cy="2190169"/>
              <a:chOff x="1361703" y="2333915"/>
              <a:chExt cx="3750675" cy="219016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lum bright="40000" contrast="-40000"/>
              </a:blip>
              <a:srcRect/>
              <a:stretch>
                <a:fillRect/>
              </a:stretch>
            </p:blipFill>
            <p:spPr>
              <a:xfrm>
                <a:off x="2141985" y="2333915"/>
                <a:ext cx="2190110" cy="2190169"/>
              </a:xfrm>
              <a:custGeom>
                <a:avLst/>
                <a:gdLst>
                  <a:gd name="connsiteX0" fmla="*/ 1674879 w 3349756"/>
                  <a:gd name="connsiteY0" fmla="*/ 466496 h 3349846"/>
                  <a:gd name="connsiteX1" fmla="*/ 466451 w 3349756"/>
                  <a:gd name="connsiteY1" fmla="*/ 1674924 h 3349846"/>
                  <a:gd name="connsiteX2" fmla="*/ 1674879 w 3349756"/>
                  <a:gd name="connsiteY2" fmla="*/ 2883352 h 3349846"/>
                  <a:gd name="connsiteX3" fmla="*/ 2883307 w 3349756"/>
                  <a:gd name="connsiteY3" fmla="*/ 1674924 h 3349846"/>
                  <a:gd name="connsiteX4" fmla="*/ 1674879 w 3349756"/>
                  <a:gd name="connsiteY4" fmla="*/ 466496 h 3349846"/>
                  <a:gd name="connsiteX5" fmla="*/ 0 w 3349756"/>
                  <a:gd name="connsiteY5" fmla="*/ 0 h 3349846"/>
                  <a:gd name="connsiteX6" fmla="*/ 3349756 w 3349756"/>
                  <a:gd name="connsiteY6" fmla="*/ 0 h 3349846"/>
                  <a:gd name="connsiteX7" fmla="*/ 3349756 w 3349756"/>
                  <a:gd name="connsiteY7" fmla="*/ 3349846 h 3349846"/>
                  <a:gd name="connsiteX8" fmla="*/ 0 w 3349756"/>
                  <a:gd name="connsiteY8" fmla="*/ 3349846 h 334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9756" h="3349846">
                    <a:moveTo>
                      <a:pt x="1674879" y="466496"/>
                    </a:moveTo>
                    <a:cubicBezTo>
                      <a:pt x="1007483" y="466496"/>
                      <a:pt x="466451" y="1007528"/>
                      <a:pt x="466451" y="1674924"/>
                    </a:cubicBezTo>
                    <a:cubicBezTo>
                      <a:pt x="466451" y="2342320"/>
                      <a:pt x="1007483" y="2883352"/>
                      <a:pt x="1674879" y="2883352"/>
                    </a:cubicBezTo>
                    <a:cubicBezTo>
                      <a:pt x="2342275" y="2883352"/>
                      <a:pt x="2883307" y="2342320"/>
                      <a:pt x="2883307" y="1674924"/>
                    </a:cubicBezTo>
                    <a:cubicBezTo>
                      <a:pt x="2883307" y="1007528"/>
                      <a:pt x="2342275" y="466496"/>
                      <a:pt x="1674879" y="466496"/>
                    </a:cubicBezTo>
                    <a:close/>
                    <a:moveTo>
                      <a:pt x="0" y="0"/>
                    </a:moveTo>
                    <a:lnTo>
                      <a:pt x="3349756" y="0"/>
                    </a:lnTo>
                    <a:lnTo>
                      <a:pt x="3349756" y="3349846"/>
                    </a:lnTo>
                    <a:lnTo>
                      <a:pt x="0" y="3349846"/>
                    </a:lnTo>
                    <a:close/>
                  </a:path>
                </a:pathLst>
              </a:custGeom>
            </p:spPr>
          </p:pic>
          <p:graphicFrame>
            <p:nvGraphicFramePr>
              <p:cNvPr id="23" name="图表 22"/>
              <p:cNvGraphicFramePr/>
              <p:nvPr/>
            </p:nvGraphicFramePr>
            <p:xfrm>
              <a:off x="1361703" y="2597492"/>
              <a:ext cx="3750675" cy="16630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21" name="文本框 20"/>
            <p:cNvSpPr txBox="1"/>
            <p:nvPr/>
          </p:nvSpPr>
          <p:spPr>
            <a:xfrm>
              <a:off x="1811718" y="3136611"/>
              <a:ext cx="12697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方正正纤黑简体" panose="02000000000000000000" pitchFamily="2" charset="-122"/>
                  <a:ea typeface="方正正纤黑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正纤黑简体" panose="02000000000000000000" pitchFamily="2" charset="-122"/>
                  <a:cs typeface="+mn-cs"/>
                </a:rPr>
                <a:t>20%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方正正纤黑简体" panose="02000000000000000000" pitchFamily="2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777582" y="3574155"/>
            <a:ext cx="277822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iLiHei" panose="020B0503030403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</a:rPr>
              <a:t>水 资 源 储 量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5号-孙新恒颉黑体" panose="02000000000000000000" pitchFamily="2" charset="-122"/>
              <a:ea typeface="字魂35号-孙新恒颉黑体" panose="020000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27590" y="3580596"/>
            <a:ext cx="270387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iLiHei" panose="020B0503030403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</a:rPr>
              <a:t>人 均 占 有 量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5号-孙新恒颉黑体" panose="02000000000000000000" pitchFamily="2" charset="-122"/>
              <a:ea typeface="字魂35号-孙新恒颉黑体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91304" y="3580596"/>
            <a:ext cx="270387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iLiHei" panose="020B0503030403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</a:rPr>
              <a:t>用 水 量 较 大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5号-孙新恒颉黑体" panose="02000000000000000000" pitchFamily="2" charset="-122"/>
              <a:ea typeface="字魂35号-孙新恒颉黑体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76894" y="4654528"/>
            <a:ext cx="323027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我国的淡水资源总量为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28000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亿立方米，占全球水资源的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6%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27703" y="4654495"/>
            <a:ext cx="3230276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我国的人均水资源量只有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2300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立方米，仅为世界平均水平的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1/5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17817" y="4660985"/>
            <a:ext cx="3374183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中国又是世界上用水量最多的国家。大约占世界年取用量的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20%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8445077" y="1566379"/>
            <a:ext cx="3481962" cy="2110831"/>
            <a:chOff x="550863" y="2333915"/>
            <a:chExt cx="3750675" cy="2190169"/>
          </a:xfrm>
        </p:grpSpPr>
        <p:grpSp>
          <p:nvGrpSpPr>
            <p:cNvPr id="47" name="组合 46"/>
            <p:cNvGrpSpPr/>
            <p:nvPr/>
          </p:nvGrpSpPr>
          <p:grpSpPr>
            <a:xfrm>
              <a:off x="550863" y="2333915"/>
              <a:ext cx="3750675" cy="2190169"/>
              <a:chOff x="1361703" y="2333915"/>
              <a:chExt cx="3750675" cy="2190169"/>
            </a:xfrm>
          </p:grpSpPr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lum bright="40000" contrast="-40000"/>
              </a:blip>
              <a:srcRect/>
              <a:stretch>
                <a:fillRect/>
              </a:stretch>
            </p:blipFill>
            <p:spPr>
              <a:xfrm>
                <a:off x="2141985" y="2333915"/>
                <a:ext cx="2190110" cy="2190169"/>
              </a:xfrm>
              <a:custGeom>
                <a:avLst/>
                <a:gdLst>
                  <a:gd name="connsiteX0" fmla="*/ 1674879 w 3349756"/>
                  <a:gd name="connsiteY0" fmla="*/ 466496 h 3349846"/>
                  <a:gd name="connsiteX1" fmla="*/ 466451 w 3349756"/>
                  <a:gd name="connsiteY1" fmla="*/ 1674924 h 3349846"/>
                  <a:gd name="connsiteX2" fmla="*/ 1674879 w 3349756"/>
                  <a:gd name="connsiteY2" fmla="*/ 2883352 h 3349846"/>
                  <a:gd name="connsiteX3" fmla="*/ 2883307 w 3349756"/>
                  <a:gd name="connsiteY3" fmla="*/ 1674924 h 3349846"/>
                  <a:gd name="connsiteX4" fmla="*/ 1674879 w 3349756"/>
                  <a:gd name="connsiteY4" fmla="*/ 466496 h 3349846"/>
                  <a:gd name="connsiteX5" fmla="*/ 0 w 3349756"/>
                  <a:gd name="connsiteY5" fmla="*/ 0 h 3349846"/>
                  <a:gd name="connsiteX6" fmla="*/ 3349756 w 3349756"/>
                  <a:gd name="connsiteY6" fmla="*/ 0 h 3349846"/>
                  <a:gd name="connsiteX7" fmla="*/ 3349756 w 3349756"/>
                  <a:gd name="connsiteY7" fmla="*/ 3349846 h 3349846"/>
                  <a:gd name="connsiteX8" fmla="*/ 0 w 3349756"/>
                  <a:gd name="connsiteY8" fmla="*/ 3349846 h 334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9756" h="3349846">
                    <a:moveTo>
                      <a:pt x="1674879" y="466496"/>
                    </a:moveTo>
                    <a:cubicBezTo>
                      <a:pt x="1007483" y="466496"/>
                      <a:pt x="466451" y="1007528"/>
                      <a:pt x="466451" y="1674924"/>
                    </a:cubicBezTo>
                    <a:cubicBezTo>
                      <a:pt x="466451" y="2342320"/>
                      <a:pt x="1007483" y="2883352"/>
                      <a:pt x="1674879" y="2883352"/>
                    </a:cubicBezTo>
                    <a:cubicBezTo>
                      <a:pt x="2342275" y="2883352"/>
                      <a:pt x="2883307" y="2342320"/>
                      <a:pt x="2883307" y="1674924"/>
                    </a:cubicBezTo>
                    <a:cubicBezTo>
                      <a:pt x="2883307" y="1007528"/>
                      <a:pt x="2342275" y="466496"/>
                      <a:pt x="1674879" y="466496"/>
                    </a:cubicBezTo>
                    <a:close/>
                    <a:moveTo>
                      <a:pt x="0" y="0"/>
                    </a:moveTo>
                    <a:lnTo>
                      <a:pt x="3349756" y="0"/>
                    </a:lnTo>
                    <a:lnTo>
                      <a:pt x="3349756" y="3349846"/>
                    </a:lnTo>
                    <a:lnTo>
                      <a:pt x="0" y="3349846"/>
                    </a:lnTo>
                    <a:close/>
                  </a:path>
                </a:pathLst>
              </a:custGeom>
            </p:spPr>
          </p:pic>
          <p:graphicFrame>
            <p:nvGraphicFramePr>
              <p:cNvPr id="50" name="图表 49"/>
              <p:cNvGraphicFramePr/>
              <p:nvPr/>
            </p:nvGraphicFramePr>
            <p:xfrm>
              <a:off x="1361703" y="2597492"/>
              <a:ext cx="3750675" cy="16630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48" name="文本框 47"/>
            <p:cNvSpPr txBox="1"/>
            <p:nvPr/>
          </p:nvSpPr>
          <p:spPr>
            <a:xfrm>
              <a:off x="1811718" y="3136611"/>
              <a:ext cx="12697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方正正纤黑简体" panose="02000000000000000000" pitchFamily="2" charset="-122"/>
                  <a:ea typeface="方正正纤黑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正纤黑简体" panose="02000000000000000000" pitchFamily="2" charset="-122"/>
                  <a:cs typeface="+mn-cs"/>
                </a:rPr>
                <a:t>20%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方正正纤黑简体" panose="02000000000000000000" pitchFamily="2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8758" y="1450791"/>
            <a:ext cx="615553" cy="4478773"/>
            <a:chOff x="548758" y="1450791"/>
            <a:chExt cx="615553" cy="4478773"/>
          </a:xfrm>
        </p:grpSpPr>
        <p:sp>
          <p:nvSpPr>
            <p:cNvPr id="51" name="文本框 50"/>
            <p:cNvSpPr txBox="1"/>
            <p:nvPr/>
          </p:nvSpPr>
          <p:spPr>
            <a:xfrm>
              <a:off x="548758" y="1740662"/>
              <a:ext cx="615553" cy="418890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字魂35号-孙新恒颉黑体" panose="02000000000000000000" pitchFamily="2" charset="-122"/>
                  <a:ea typeface="字魂35号-孙新恒颉黑体" panose="02000000000000000000" pitchFamily="2" charset="-122"/>
                  <a:cs typeface="+mn-cs"/>
                </a:rPr>
                <a:t>我  国  水  资  源  现  状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35号-孙新恒颉黑体" panose="02000000000000000000" pitchFamily="2" charset="-122"/>
                <a:ea typeface="字魂35号-孙新恒颉黑体" panose="02000000000000000000" pitchFamily="2" charset="-122"/>
                <a:cs typeface="+mn-cs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725346" y="1450791"/>
              <a:ext cx="262376" cy="231176"/>
            </a:xfrm>
            <a:prstGeom prst="triangl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725346" y="5574379"/>
              <a:ext cx="262376" cy="231176"/>
            </a:xfrm>
            <a:prstGeom prst="triangl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tags/tag1.xml><?xml version="1.0" encoding="utf-8"?>
<p:tagLst xmlns:p="http://schemas.openxmlformats.org/presentationml/2006/main">
  <p:tag name="TIMING" val="|1.1|1.4|2"/>
</p:tagLst>
</file>

<file path=ppt/tags/tag10.xml><?xml version="1.0" encoding="utf-8"?>
<p:tagLst xmlns:p="http://schemas.openxmlformats.org/presentationml/2006/main">
  <p:tag name="TIMING" val="|1|0.9|1.1|1.1|1|0.8"/>
</p:tagLst>
</file>

<file path=ppt/tags/tag11.xml><?xml version="1.0" encoding="utf-8"?>
<p:tagLst xmlns:p="http://schemas.openxmlformats.org/presentationml/2006/main">
  <p:tag name="TIMING" val="|0.6"/>
</p:tagLst>
</file>

<file path=ppt/tags/tag12.xml><?xml version="1.0" encoding="utf-8"?>
<p:tagLst xmlns:p="http://schemas.openxmlformats.org/presentationml/2006/main">
  <p:tag name="TIMING" val="|0.7|1.6|2.3"/>
</p:tagLst>
</file>

<file path=ppt/tags/tag13.xml><?xml version="1.0" encoding="utf-8"?>
<p:tagLst xmlns:p="http://schemas.openxmlformats.org/presentationml/2006/main">
  <p:tag name="TIMING" val="|0.6|2.2|0.9|1.5|1.2"/>
</p:tagLst>
</file>

<file path=ppt/tags/tag14.xml><?xml version="1.0" encoding="utf-8"?>
<p:tagLst xmlns:p="http://schemas.openxmlformats.org/presentationml/2006/main">
  <p:tag name="TIMING" val="|0.8|1.8|2.7"/>
</p:tagLst>
</file>

<file path=ppt/tags/tag15.xml><?xml version="1.0" encoding="utf-8"?>
<p:tagLst xmlns:p="http://schemas.openxmlformats.org/presentationml/2006/main">
  <p:tag name="TIMING" val="|0.5|1.8|1.1"/>
</p:tagLst>
</file>

<file path=ppt/tags/tag16.xml><?xml version="1.0" encoding="utf-8"?>
<p:tagLst xmlns:p="http://schemas.openxmlformats.org/presentationml/2006/main">
  <p:tag name="TIMING" val="|1"/>
</p:tagLst>
</file>

<file path=ppt/tags/tag17.xml><?xml version="1.0" encoding="utf-8"?>
<p:tagLst xmlns:p="http://schemas.openxmlformats.org/presentationml/2006/main">
  <p:tag name="TIMING" val="|0|1.7|1.4"/>
</p:tagLst>
</file>

<file path=ppt/tags/tag18.xml><?xml version="1.0" encoding="utf-8"?>
<p:tagLst xmlns:p="http://schemas.openxmlformats.org/presentationml/2006/main">
  <p:tag name="TIMING" val="|0.6|1.5|1.1"/>
</p:tagLst>
</file>

<file path=ppt/tags/tag19.xml><?xml version="1.0" encoding="utf-8"?>
<p:tagLst xmlns:p="http://schemas.openxmlformats.org/presentationml/2006/main">
  <p:tag name="TIMING" val="|0.6|1.5|2.1|0.8|1.2|0.9|1.1|1.1"/>
</p:tagLst>
</file>

<file path=ppt/tags/tag2.xml><?xml version="1.0" encoding="utf-8"?>
<p:tagLst xmlns:p="http://schemas.openxmlformats.org/presentationml/2006/main">
  <p:tag name="TIMING" val="|0.8|1.1"/>
</p:tagLst>
</file>

<file path=ppt/tags/tag20.xml><?xml version="1.0" encoding="utf-8"?>
<p:tagLst xmlns:p="http://schemas.openxmlformats.org/presentationml/2006/main">
  <p:tag name="TIMING" val="|0.1|1.4|2.2|0.9"/>
</p:tagLst>
</file>

<file path=ppt/tags/tag21.xml><?xml version="1.0" encoding="utf-8"?>
<p:tagLst xmlns:p="http://schemas.openxmlformats.org/presentationml/2006/main">
  <p:tag name="TIMING" val="|0.3|2.3"/>
</p:tagLst>
</file>

<file path=ppt/tags/tag3.xml><?xml version="1.0" encoding="utf-8"?>
<p:tagLst xmlns:p="http://schemas.openxmlformats.org/presentationml/2006/main">
  <p:tag name="TIMING" val="|0.7"/>
</p:tagLst>
</file>

<file path=ppt/tags/tag4.xml><?xml version="1.0" encoding="utf-8"?>
<p:tagLst xmlns:p="http://schemas.openxmlformats.org/presentationml/2006/main">
  <p:tag name="TIMING" val="|0.5|1.6|1.4"/>
</p:tagLst>
</file>

<file path=ppt/tags/tag5.xml><?xml version="1.0" encoding="utf-8"?>
<p:tagLst xmlns:p="http://schemas.openxmlformats.org/presentationml/2006/main">
  <p:tag name="TIMING" val="|0.5|1.4|1.2"/>
</p:tagLst>
</file>

<file path=ppt/tags/tag6.xml><?xml version="1.0" encoding="utf-8"?>
<p:tagLst xmlns:p="http://schemas.openxmlformats.org/presentationml/2006/main">
  <p:tag name="TIMING" val="|0.2|1.6|1|1.1"/>
</p:tagLst>
</file>

<file path=ppt/tags/tag7.xml><?xml version="1.0" encoding="utf-8"?>
<p:tagLst xmlns:p="http://schemas.openxmlformats.org/presentationml/2006/main">
  <p:tag name="TIMING" val="|0.2"/>
</p:tagLst>
</file>

<file path=ppt/tags/tag8.xml><?xml version="1.0" encoding="utf-8"?>
<p:tagLst xmlns:p="http://schemas.openxmlformats.org/presentationml/2006/main">
  <p:tag name="TIMING" val="|1|1.4|1|0.9"/>
</p:tagLst>
</file>

<file path=ppt/tags/tag9.xml><?xml version="1.0" encoding="utf-8"?>
<p:tagLst xmlns:p="http://schemas.openxmlformats.org/presentationml/2006/main">
  <p:tag name="TIMING" val="|0.5|1.5|1|1|1.4|1|1.4|1"/>
</p:tagLst>
</file>

<file path=ppt/theme/theme1.xml><?xml version="1.0" encoding="utf-8"?>
<a:theme xmlns:a="http://schemas.openxmlformats.org/drawingml/2006/main" name="http://chn.docer.com/works?userid=461063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稻壳优创意</Template>
  <TotalTime>0</TotalTime>
  <Words>2239</Words>
  <Application>WPS 演示</Application>
  <PresentationFormat>宽屏</PresentationFormat>
  <Paragraphs>235</Paragraphs>
  <Slides>21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等线</vt:lpstr>
      <vt:lpstr>小白</vt:lpstr>
      <vt:lpstr>微软雅黑</vt:lpstr>
      <vt:lpstr>义启粗楷体</vt:lpstr>
      <vt:lpstr>字魂35号-孙新恒颉黑体</vt:lpstr>
      <vt:lpstr>Calibri</vt:lpstr>
      <vt:lpstr>方正正纤黑简体</vt:lpstr>
      <vt:lpstr>黑体</vt:lpstr>
      <vt:lpstr>iLiHei</vt:lpstr>
      <vt:lpstr>Arial Unicode MS</vt:lpstr>
      <vt:lpstr>Times New Roman</vt:lpstr>
      <vt:lpstr>http://chn.docer.com/works?userid=4610637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花鹿</cp:lastModifiedBy>
  <cp:revision>3</cp:revision>
  <dcterms:created xsi:type="dcterms:W3CDTF">2020-05-09T08:53:00Z</dcterms:created>
  <dcterms:modified xsi:type="dcterms:W3CDTF">2020-05-10T09:58:02Z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