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20" r:id="rId2"/>
    <p:sldId id="421" r:id="rId3"/>
    <p:sldId id="439" r:id="rId4"/>
    <p:sldId id="449" r:id="rId5"/>
    <p:sldId id="440" r:id="rId6"/>
    <p:sldId id="450" r:id="rId7"/>
    <p:sldId id="441" r:id="rId8"/>
    <p:sldId id="442" r:id="rId9"/>
    <p:sldId id="443" r:id="rId10"/>
    <p:sldId id="464" r:id="rId11"/>
    <p:sldId id="445" r:id="rId12"/>
    <p:sldId id="458" r:id="rId13"/>
    <p:sldId id="455" r:id="rId14"/>
    <p:sldId id="457" r:id="rId15"/>
    <p:sldId id="447" r:id="rId16"/>
    <p:sldId id="459" r:id="rId17"/>
    <p:sldId id="460" r:id="rId18"/>
    <p:sldId id="461" r:id="rId19"/>
    <p:sldId id="462" r:id="rId20"/>
    <p:sldId id="285" r:id="rId21"/>
  </p:sldIdLst>
  <p:sldSz cx="11522075" cy="6480175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319"/>
    <a:srgbClr val="008000"/>
    <a:srgbClr val="33CC33"/>
    <a:srgbClr val="00CC00"/>
    <a:srgbClr val="FF00FF"/>
    <a:srgbClr val="3366FF"/>
    <a:srgbClr val="6600C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/>
    <p:restoredTop sz="60034"/>
  </p:normalViewPr>
  <p:slideViewPr>
    <p:cSldViewPr showGuides="1">
      <p:cViewPr>
        <p:scale>
          <a:sx n="60" d="100"/>
          <a:sy n="60" d="100"/>
        </p:scale>
        <p:origin x="-1158" y="-384"/>
      </p:cViewPr>
      <p:guideLst>
        <p:guide orient="horz" pos="2104"/>
        <p:guide pos="36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页眉占位符 1280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28003" name="日期占位符 12800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28004" name="页脚占位符 12800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128005" name="灯片编号占位符 12800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‹#›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页眉占位符 327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32771" name="日期占位符 3277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32772" name="幻灯片图像占位符 3277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文本占位符 3277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32774" name="页脚占位符 3277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32775" name="灯片编号占位符 3277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‹#›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幻灯片图像占位符 2037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3779" name="文本占位符 2037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1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10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11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12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13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幻灯片图像占位符 209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9923" name="文本占位符 209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17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幻灯片图像占位符 2447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4739" name="文本占位符 244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19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幻灯片图像占位符 2385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8595" name="文本占位符 23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  <a:pPr lvl="0" algn="r"/>
              <a:t>20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2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3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4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5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6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7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8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smtClean="0">
                <a:ea typeface="宋体" panose="02010600030101010101" pitchFamily="2" charset="-122"/>
              </a:rPr>
              <a:pPr lvl="0" algn="r"/>
              <a:t>9</a:t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3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8" y="0"/>
            <a:ext cx="11522075" cy="648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  <a:prstGeom prst="rect">
            <a:avLst/>
          </a:prstGeo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7"/>
            <a:ext cx="4896882" cy="4111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3" y="1680459"/>
            <a:ext cx="4605781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3" y="2518536"/>
            <a:ext cx="4605781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2" y="1680459"/>
            <a:ext cx="4628464" cy="77852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2" y="2518536"/>
            <a:ext cx="4628464" cy="33301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  <a:prstGeom prst="rect">
            <a:avLst/>
          </a:prstGeo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  <a:prstGeom prst="rect">
            <a:avLst/>
          </a:prstGeo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60270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6305" indent="0">
              <a:buNone/>
              <a:defRPr sz="13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3" name="图片 1272" descr="1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-1587"/>
            <a:ext cx="11522075" cy="648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4" name="图片 1273" descr="白色透明直角模板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576263"/>
            <a:ext cx="11523663" cy="596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76" name="图片 1275" descr="小房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27038" y="215900"/>
            <a:ext cx="798512" cy="7207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4" name="图片 2213" descr="psd78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480" y="4089400"/>
            <a:ext cx="3706495" cy="190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rcRect t="50005"/>
          <a:stretch>
            <a:fillRect/>
          </a:stretch>
        </p:blipFill>
        <p:spPr>
          <a:xfrm>
            <a:off x="-22542" y="3276283"/>
            <a:ext cx="11520487" cy="3240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15" name="矩形 2214"/>
          <p:cNvSpPr/>
          <p:nvPr/>
        </p:nvSpPr>
        <p:spPr>
          <a:xfrm>
            <a:off x="1226820" y="808355"/>
            <a:ext cx="9190355" cy="1378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dirty="0" smtClean="0">
                <a:ln w="38100">
                  <a:solidFill>
                    <a:schemeClr val="bg1"/>
                  </a:solidFill>
                </a:ln>
                <a:gradFill rotWithShape="0">
                  <a:gsLst>
                    <a:gs pos="0">
                      <a:srgbClr val="009900"/>
                    </a:gs>
                    <a:gs pos="100000">
                      <a:srgbClr val="003300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方正韵动特黑简体" panose="02000000000000000000" charset="-122"/>
                <a:ea typeface="方正韵动特黑简体" panose="02000000000000000000" charset="-122"/>
              </a:rPr>
              <a:t>疫情背景下英语教学面临的困境及策略</a:t>
            </a:r>
            <a:endParaRPr lang="zh-CN" altLang="en-US" sz="4400" b="1" dirty="0">
              <a:ln w="38100">
                <a:solidFill>
                  <a:schemeClr val="bg1"/>
                </a:solidFill>
              </a:ln>
              <a:gradFill rotWithShape="0">
                <a:gsLst>
                  <a:gs pos="0">
                    <a:srgbClr val="009900"/>
                  </a:gs>
                  <a:gs pos="100000">
                    <a:srgbClr val="003300"/>
                  </a:gs>
                </a:gsLst>
                <a:lin ang="5400000" scaled="1"/>
                <a:tileRect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方正韵动特黑简体" panose="02000000000000000000" charset="-122"/>
              <a:ea typeface="方正韵动特黑简体" panose="02000000000000000000" charset="-122"/>
            </a:endParaRPr>
          </a:p>
        </p:txBody>
      </p:sp>
      <p:sp>
        <p:nvSpPr>
          <p:cNvPr id="2216" name="矩形 2215"/>
          <p:cNvSpPr/>
          <p:nvPr/>
        </p:nvSpPr>
        <p:spPr>
          <a:xfrm>
            <a:off x="5286375" y="2746375"/>
            <a:ext cx="5808345" cy="614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9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endParaRPr lang="en-US" altLang="zh-CN" sz="24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037" y="2859087"/>
            <a:ext cx="26981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常州市焦溪小学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徐玉姣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3551237" y="4383087"/>
            <a:ext cx="6248400" cy="68580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551237" y="2782887"/>
            <a:ext cx="6248400" cy="685800"/>
          </a:xfrm>
          <a:prstGeom prst="round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pic>
        <p:nvPicPr>
          <p:cNvPr id="2" name="图片 1" descr="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37" y="1182687"/>
            <a:ext cx="73152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960437" y="1411287"/>
            <a:ext cx="5496906" cy="533400"/>
            <a:chOff x="960437" y="1639887"/>
            <a:chExt cx="5496906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960437" y="16398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1637" y="1650067"/>
              <a:ext cx="35157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/>
                <a:t>因材施教 </a:t>
              </a:r>
              <a:r>
                <a:rPr lang="zh-CN" altLang="en-US" sz="2800" dirty="0" smtClean="0"/>
                <a:t>，</a:t>
              </a:r>
              <a:r>
                <a:rPr lang="zh-CN" altLang="zh-CN" sz="2800" dirty="0" smtClean="0"/>
                <a:t>分层教学</a:t>
              </a:r>
              <a:endParaRPr lang="zh-CN" altLang="en-US" sz="2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79837" y="285908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课内：分层教学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6037" y="440791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课外：个性化指导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4" cstate="print"/>
          <a:srcRect r="50000" b="23048"/>
          <a:stretch>
            <a:fillRect/>
          </a:stretch>
        </p:blipFill>
        <p:spPr>
          <a:xfrm>
            <a:off x="198437" y="2206624"/>
            <a:ext cx="2667000" cy="3929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37" y="1182687"/>
            <a:ext cx="83820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960437" y="1411287"/>
            <a:ext cx="6574124" cy="533400"/>
            <a:chOff x="960437" y="1639887"/>
            <a:chExt cx="6574124" cy="533400"/>
          </a:xfrm>
        </p:grpSpPr>
        <p:sp>
          <p:nvSpPr>
            <p:cNvPr id="4" name="TextBox 3"/>
            <p:cNvSpPr txBox="1"/>
            <p:nvPr/>
          </p:nvSpPr>
          <p:spPr>
            <a:xfrm>
              <a:off x="960437" y="16398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1637" y="1650067"/>
              <a:ext cx="45929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/>
                <a:t>巧用资源包 </a:t>
              </a:r>
              <a:r>
                <a:rPr lang="zh-CN" altLang="en-US" sz="2800" dirty="0" smtClean="0"/>
                <a:t>，</a:t>
              </a:r>
              <a:r>
                <a:rPr lang="zh-CN" altLang="zh-CN" sz="2800" dirty="0" smtClean="0"/>
                <a:t>助力英语学习</a:t>
              </a:r>
              <a:endParaRPr lang="zh-CN" altLang="zh-CN" sz="2800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579437" y="2020887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/>
              <a:t>学生在家继续借助语音学习系统进行听读，教师</a:t>
            </a:r>
            <a:r>
              <a:rPr lang="zh-CN" altLang="en-US" sz="2000" dirty="0" smtClean="0"/>
              <a:t>可</a:t>
            </a:r>
            <a:r>
              <a:rPr lang="zh-CN" altLang="zh-CN" sz="2000" dirty="0" smtClean="0"/>
              <a:t>提供一些相应的学习包。</a:t>
            </a:r>
            <a:endParaRPr lang="zh-CN" altLang="en-US" sz="2000" dirty="0"/>
          </a:p>
        </p:txBody>
      </p:sp>
      <p:pic>
        <p:nvPicPr>
          <p:cNvPr id="122881" name="图片 2" descr="U4单词学习小贴示"/>
          <p:cNvPicPr>
            <a:picLocks noChangeAspect="1" noChangeArrowheads="1"/>
          </p:cNvPicPr>
          <p:nvPr/>
        </p:nvPicPr>
        <p:blipFill>
          <a:blip r:embed="rId4" cstate="print"/>
          <a:srcRect t="7588" b="8436"/>
          <a:stretch>
            <a:fillRect/>
          </a:stretch>
        </p:blipFill>
        <p:spPr bwMode="auto">
          <a:xfrm>
            <a:off x="960436" y="2630487"/>
            <a:ext cx="40386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2" name="图片 3" descr="Road safety1"/>
          <p:cNvPicPr>
            <a:picLocks noChangeAspect="1" noChangeArrowheads="1"/>
          </p:cNvPicPr>
          <p:nvPr/>
        </p:nvPicPr>
        <p:blipFill>
          <a:blip r:embed="rId5" cstate="print"/>
          <a:srcRect l="8064" t="23683" r="5542"/>
          <a:stretch>
            <a:fillRect/>
          </a:stretch>
        </p:blipFill>
        <p:spPr bwMode="auto">
          <a:xfrm>
            <a:off x="5761037" y="2554287"/>
            <a:ext cx="4343400" cy="36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6513"/>
            <a:ext cx="11522075" cy="12192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356" y="115887"/>
            <a:ext cx="10655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如何结合当下疫情，有效开展学科教学，实现英语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课程的育人价值？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18428" y="1490702"/>
            <a:ext cx="6485441" cy="700267"/>
          </a:xfrm>
          <a:prstGeom prst="roundRect">
            <a:avLst>
              <a:gd name="adj" fmla="val 20785"/>
            </a:avLst>
          </a:prstGeom>
          <a:noFill/>
          <a:ln w="38100"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2"/>
          <p:cNvGrpSpPr/>
          <p:nvPr/>
        </p:nvGrpSpPr>
        <p:grpSpPr>
          <a:xfrm>
            <a:off x="960437" y="1335087"/>
            <a:ext cx="1370677" cy="1054371"/>
            <a:chOff x="1571604" y="1677056"/>
            <a:chExt cx="1041090" cy="1115215"/>
          </a:xfrm>
        </p:grpSpPr>
        <p:pic>
          <p:nvPicPr>
            <p:cNvPr id="8" name="Picture 3" descr="C:\Documents and Settings\鱼不愚\桌面\00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04" y="1677056"/>
              <a:ext cx="1000809" cy="11152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84283" y="1922541"/>
              <a:ext cx="928411" cy="48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 smtClean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rPr>
                <a:t>策略</a:t>
              </a:r>
              <a:r>
                <a:rPr lang="en-US" altLang="zh-CN" sz="2400" dirty="0" smtClean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rPr>
                <a:t>1</a:t>
              </a:r>
              <a:endParaRPr lang="zh-CN" altLang="en-US" sz="2400" dirty="0">
                <a:solidFill>
                  <a:srgbClr val="F2F2F2"/>
                </a:solidFill>
                <a:latin typeface="Dutch801 XBd BT" pitchFamily="18" charset="0"/>
                <a:ea typeface="方正超粗黑简体" pitchFamily="2" charset="-122"/>
              </a:endParaRPr>
            </a:p>
          </p:txBody>
        </p:sp>
      </p:grpSp>
      <p:sp>
        <p:nvSpPr>
          <p:cNvPr id="7" name="TextBox 21"/>
          <p:cNvSpPr txBox="1"/>
          <p:nvPr/>
        </p:nvSpPr>
        <p:spPr>
          <a:xfrm>
            <a:off x="2276420" y="1593916"/>
            <a:ext cx="5923579" cy="524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基于疫情 </a:t>
            </a:r>
            <a:r>
              <a:rPr lang="zh-CN" altLang="en-US" sz="2800" dirty="0" smtClean="0"/>
              <a:t>，</a:t>
            </a:r>
            <a:r>
              <a:rPr lang="zh-CN" altLang="zh-CN" sz="2800" dirty="0" smtClean="0"/>
              <a:t>开展主题课程</a:t>
            </a:r>
            <a:endParaRPr lang="zh-CN" altLang="zh-CN" sz="2800" dirty="0"/>
          </a:p>
        </p:txBody>
      </p:sp>
      <p:grpSp>
        <p:nvGrpSpPr>
          <p:cNvPr id="10" name="组合 180287"/>
          <p:cNvGrpSpPr/>
          <p:nvPr/>
        </p:nvGrpSpPr>
        <p:grpSpPr>
          <a:xfrm>
            <a:off x="5133973" y="2378075"/>
            <a:ext cx="3598863" cy="3604691"/>
            <a:chOff x="2110" y="1104"/>
            <a:chExt cx="1523" cy="2715"/>
          </a:xfrm>
        </p:grpSpPr>
        <p:grpSp>
          <p:nvGrpSpPr>
            <p:cNvPr id="11" name="Group 6"/>
            <p:cNvGrpSpPr/>
            <p:nvPr/>
          </p:nvGrpSpPr>
          <p:grpSpPr>
            <a:xfrm>
              <a:off x="2113" y="1104"/>
              <a:ext cx="1520" cy="477"/>
              <a:chOff x="2109" y="1055"/>
              <a:chExt cx="1520" cy="477"/>
            </a:xfrm>
          </p:grpSpPr>
          <p:sp>
            <p:nvSpPr>
              <p:cNvPr id="13" name="AutoShape 7"/>
              <p:cNvSpPr/>
              <p:nvPr/>
            </p:nvSpPr>
            <p:spPr>
              <a:xfrm>
                <a:off x="2109" y="1055"/>
                <a:ext cx="1520" cy="477"/>
              </a:xfrm>
              <a:prstGeom prst="roundRect">
                <a:avLst>
                  <a:gd name="adj" fmla="val 13125"/>
                </a:avLst>
              </a:prstGeom>
              <a:solidFill>
                <a:srgbClr val="5CAE12"/>
              </a:solidFill>
              <a:ln w="3175" cap="flat" cmpd="sng">
                <a:solidFill>
                  <a:srgbClr val="1C1C1C">
                    <a:alpha val="58823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AutoShape 8"/>
              <p:cNvSpPr/>
              <p:nvPr/>
            </p:nvSpPr>
            <p:spPr>
              <a:xfrm rot="10800000">
                <a:off x="2135" y="1071"/>
                <a:ext cx="1468" cy="302"/>
              </a:xfrm>
              <a:prstGeom prst="roundRect">
                <a:avLst>
                  <a:gd name="adj" fmla="val 13042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9"/>
              <p:cNvSpPr txBox="1"/>
              <p:nvPr/>
            </p:nvSpPr>
            <p:spPr>
              <a:xfrm>
                <a:off x="2113" y="1130"/>
                <a:ext cx="1445" cy="2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 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五六年级</a:t>
                </a:r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AutoShape 26"/>
            <p:cNvSpPr/>
            <p:nvPr/>
          </p:nvSpPr>
          <p:spPr>
            <a:xfrm>
              <a:off x="2110" y="1638"/>
              <a:ext cx="1520" cy="2181"/>
            </a:xfrm>
            <a:prstGeom prst="roundRect">
              <a:avLst>
                <a:gd name="adj" fmla="val 565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  <a:tileRect/>
            </a:gradFill>
            <a:ln w="3175" cap="flat" cmpd="sng">
              <a:solidFill>
                <a:srgbClr val="969696">
                  <a:alpha val="6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>
                <a:lnSpc>
                  <a:spcPct val="120000"/>
                </a:lnSpc>
              </a:pPr>
              <a:r>
                <a:rPr lang="zh-CN" altLang="en-US" dirty="0" smtClean="0">
                  <a:ea typeface="宋体" panose="02010600030101010101" pitchFamily="2" charset="-122"/>
                </a:rPr>
                <a:t>可围绕“</a:t>
              </a:r>
              <a:r>
                <a:rPr lang="en-US" altLang="zh-CN" dirty="0" smtClean="0">
                  <a:ea typeface="宋体" panose="02010600030101010101" pitchFamily="2" charset="-122"/>
                </a:rPr>
                <a:t>What is the novel coronavirus?  How does it spread?  What will people be like if they get infected? How to protect ourselves?</a:t>
              </a:r>
              <a:r>
                <a:rPr lang="zh-CN" altLang="en-US" dirty="0" smtClean="0">
                  <a:ea typeface="宋体" panose="02010600030101010101" pitchFamily="2" charset="-122"/>
                </a:rPr>
                <a:t> ”四大问题进行学习，视、听、说相结合。</a:t>
              </a:r>
              <a:endPara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80293"/>
          <p:cNvGrpSpPr/>
          <p:nvPr/>
        </p:nvGrpSpPr>
        <p:grpSpPr>
          <a:xfrm>
            <a:off x="1341437" y="2378075"/>
            <a:ext cx="3581400" cy="3605739"/>
            <a:chOff x="480" y="1104"/>
            <a:chExt cx="1524" cy="3120"/>
          </a:xfrm>
        </p:grpSpPr>
        <p:grpSp>
          <p:nvGrpSpPr>
            <p:cNvPr id="17" name="Group 2"/>
            <p:cNvGrpSpPr/>
            <p:nvPr/>
          </p:nvGrpSpPr>
          <p:grpSpPr>
            <a:xfrm>
              <a:off x="480" y="1104"/>
              <a:ext cx="1524" cy="540"/>
              <a:chOff x="476" y="1055"/>
              <a:chExt cx="1524" cy="540"/>
            </a:xfrm>
          </p:grpSpPr>
          <p:sp>
            <p:nvSpPr>
              <p:cNvPr id="19" name="AutoShape 3"/>
              <p:cNvSpPr/>
              <p:nvPr/>
            </p:nvSpPr>
            <p:spPr>
              <a:xfrm>
                <a:off x="476" y="1055"/>
                <a:ext cx="1520" cy="540"/>
              </a:xfrm>
              <a:prstGeom prst="roundRect">
                <a:avLst>
                  <a:gd name="adj" fmla="val 13125"/>
                </a:avLst>
              </a:prstGeom>
              <a:solidFill>
                <a:srgbClr val="5CAE12"/>
              </a:solidFill>
              <a:ln w="3175" cap="flat" cmpd="sng">
                <a:solidFill>
                  <a:srgbClr val="1C1C1C">
                    <a:alpha val="58823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AutoShape 4"/>
              <p:cNvSpPr/>
              <p:nvPr/>
            </p:nvSpPr>
            <p:spPr>
              <a:xfrm rot="10800000">
                <a:off x="502" y="1071"/>
                <a:ext cx="1468" cy="302"/>
              </a:xfrm>
              <a:prstGeom prst="roundRect">
                <a:avLst>
                  <a:gd name="adj" fmla="val 13042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Text Box 5"/>
              <p:cNvSpPr txBox="1"/>
              <p:nvPr/>
            </p:nvSpPr>
            <p:spPr>
              <a:xfrm>
                <a:off x="476" y="1212"/>
                <a:ext cx="1524" cy="3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三四年级</a:t>
                </a:r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AutoShape 25"/>
            <p:cNvSpPr/>
            <p:nvPr/>
          </p:nvSpPr>
          <p:spPr>
            <a:xfrm>
              <a:off x="480" y="1705"/>
              <a:ext cx="1520" cy="2519"/>
            </a:xfrm>
            <a:prstGeom prst="roundRect">
              <a:avLst>
                <a:gd name="adj" fmla="val 565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  <a:tileRect/>
            </a:gradFill>
            <a:ln w="3175" cap="flat" cmpd="sng">
              <a:solidFill>
                <a:srgbClr val="969696">
                  <a:alpha val="6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>
                <a:lnSpc>
                  <a:spcPct val="120000"/>
                </a:lnSpc>
              </a:pPr>
              <a:endParaRPr lang="zh-CN" altLang="en-US" sz="1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93837" y="3087687"/>
            <a:ext cx="3429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主要以观看视频为主，通过观看视频，如</a:t>
            </a:r>
            <a:r>
              <a:rPr lang="en-US" altLang="zh-CN" dirty="0" smtClean="0"/>
              <a:t>“Why can’t I go out?” “What you need to know about Wuhan coronavirus?”</a:t>
            </a:r>
            <a:r>
              <a:rPr lang="zh-CN" altLang="zh-CN" dirty="0" smtClean="0"/>
              <a:t>，学生了解疫情期间该干什么，不该干什么，并学习相关</a:t>
            </a:r>
            <a:r>
              <a:rPr lang="zh-CN" altLang="en-US" dirty="0" smtClean="0"/>
              <a:t>词组</a:t>
            </a:r>
            <a:r>
              <a:rPr lang="zh-CN" altLang="zh-CN" dirty="0" smtClean="0"/>
              <a:t>，如</a:t>
            </a:r>
            <a:r>
              <a:rPr lang="en-US" altLang="zh-CN" dirty="0" smtClean="0"/>
              <a:t>“wash hands, wear masks”</a:t>
            </a:r>
            <a:r>
              <a:rPr lang="zh-CN" altLang="en-US" dirty="0" smtClean="0"/>
              <a:t>等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6513"/>
            <a:ext cx="11522075" cy="12192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60437" y="1335087"/>
            <a:ext cx="7239562" cy="1054371"/>
            <a:chOff x="665" y="1472"/>
            <a:chExt cx="4368" cy="664"/>
          </a:xfrm>
        </p:grpSpPr>
        <p:sp>
          <p:nvSpPr>
            <p:cNvPr id="5" name="圆角矩形 4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8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1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7" name="TextBox 21"/>
            <p:cNvSpPr txBox="1"/>
            <p:nvPr/>
          </p:nvSpPr>
          <p:spPr>
            <a:xfrm>
              <a:off x="1459" y="1635"/>
              <a:ext cx="357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基于疫情 </a:t>
              </a:r>
              <a:r>
                <a:rPr lang="zh-CN" altLang="en-US" sz="2800" dirty="0" smtClean="0"/>
                <a:t>，</a:t>
              </a:r>
              <a:r>
                <a:rPr lang="zh-CN" altLang="zh-CN" sz="2800" dirty="0" smtClean="0"/>
                <a:t>开展主题课程</a:t>
              </a:r>
              <a:endParaRPr lang="zh-CN" altLang="zh-CN" sz="2800" dirty="0"/>
            </a:p>
          </p:txBody>
        </p:sp>
      </p:grpSp>
      <p:pic>
        <p:nvPicPr>
          <p:cNvPr id="134146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7" y="2630488"/>
            <a:ext cx="10668000" cy="320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3356" y="115887"/>
            <a:ext cx="10655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如何结合当下疫情，有效开展学科教学，实现英语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课程的育人价值？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6513"/>
            <a:ext cx="11522075" cy="12192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60437" y="1335087"/>
            <a:ext cx="7239562" cy="1054371"/>
            <a:chOff x="665" y="1472"/>
            <a:chExt cx="4368" cy="664"/>
          </a:xfrm>
        </p:grpSpPr>
        <p:sp>
          <p:nvSpPr>
            <p:cNvPr id="5" name="圆角矩形 4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8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1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7" name="TextBox 21"/>
            <p:cNvSpPr txBox="1"/>
            <p:nvPr/>
          </p:nvSpPr>
          <p:spPr>
            <a:xfrm>
              <a:off x="1459" y="1635"/>
              <a:ext cx="357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基于疫情 </a:t>
              </a:r>
              <a:r>
                <a:rPr lang="zh-CN" altLang="en-US" sz="2800" dirty="0" smtClean="0"/>
                <a:t>，</a:t>
              </a:r>
              <a:r>
                <a:rPr lang="zh-CN" altLang="zh-CN" sz="2800" dirty="0" smtClean="0"/>
                <a:t>开展主题课程</a:t>
              </a:r>
              <a:endParaRPr lang="zh-CN" altLang="zh-CN" sz="2800" dirty="0"/>
            </a:p>
          </p:txBody>
        </p:sp>
      </p:grpSp>
      <p:grpSp>
        <p:nvGrpSpPr>
          <p:cNvPr id="10" name="组合 180287"/>
          <p:cNvGrpSpPr/>
          <p:nvPr/>
        </p:nvGrpSpPr>
        <p:grpSpPr>
          <a:xfrm>
            <a:off x="4067173" y="2378075"/>
            <a:ext cx="3598863" cy="3604691"/>
            <a:chOff x="2110" y="1104"/>
            <a:chExt cx="1523" cy="2715"/>
          </a:xfrm>
        </p:grpSpPr>
        <p:grpSp>
          <p:nvGrpSpPr>
            <p:cNvPr id="11" name="Group 6"/>
            <p:cNvGrpSpPr/>
            <p:nvPr/>
          </p:nvGrpSpPr>
          <p:grpSpPr>
            <a:xfrm>
              <a:off x="2113" y="1104"/>
              <a:ext cx="1520" cy="477"/>
              <a:chOff x="2109" y="1055"/>
              <a:chExt cx="1520" cy="477"/>
            </a:xfrm>
          </p:grpSpPr>
          <p:sp>
            <p:nvSpPr>
              <p:cNvPr id="13" name="AutoShape 7"/>
              <p:cNvSpPr/>
              <p:nvPr/>
            </p:nvSpPr>
            <p:spPr>
              <a:xfrm>
                <a:off x="2109" y="1055"/>
                <a:ext cx="1520" cy="477"/>
              </a:xfrm>
              <a:prstGeom prst="roundRect">
                <a:avLst>
                  <a:gd name="adj" fmla="val 13125"/>
                </a:avLst>
              </a:prstGeom>
              <a:solidFill>
                <a:srgbClr val="5CAE12"/>
              </a:solidFill>
              <a:ln w="3175" cap="flat" cmpd="sng">
                <a:solidFill>
                  <a:srgbClr val="1C1C1C">
                    <a:alpha val="58823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AutoShape 8"/>
              <p:cNvSpPr/>
              <p:nvPr/>
            </p:nvSpPr>
            <p:spPr>
              <a:xfrm rot="10800000">
                <a:off x="2135" y="1071"/>
                <a:ext cx="1468" cy="302"/>
              </a:xfrm>
              <a:prstGeom prst="roundRect">
                <a:avLst>
                  <a:gd name="adj" fmla="val 13042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Text Box 9"/>
              <p:cNvSpPr txBox="1"/>
              <p:nvPr/>
            </p:nvSpPr>
            <p:spPr>
              <a:xfrm>
                <a:off x="2113" y="1130"/>
                <a:ext cx="1445" cy="2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 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五六年级</a:t>
                </a:r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AutoShape 26"/>
            <p:cNvSpPr/>
            <p:nvPr/>
          </p:nvSpPr>
          <p:spPr>
            <a:xfrm>
              <a:off x="2110" y="1638"/>
              <a:ext cx="1520" cy="2181"/>
            </a:xfrm>
            <a:prstGeom prst="roundRect">
              <a:avLst>
                <a:gd name="adj" fmla="val 565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  <a:tileRect/>
            </a:gradFill>
            <a:ln w="3175" cap="flat" cmpd="sng">
              <a:solidFill>
                <a:srgbClr val="969696">
                  <a:alpha val="6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>
                <a:lnSpc>
                  <a:spcPct val="120000"/>
                </a:lnSpc>
              </a:pPr>
              <a:r>
                <a:rPr lang="zh-CN" altLang="en-US" dirty="0" smtClean="0">
                  <a:ea typeface="宋体" panose="02010600030101010101" pitchFamily="2" charset="-122"/>
                </a:rPr>
                <a:t>可围绕“</a:t>
              </a:r>
              <a:r>
                <a:rPr lang="en-US" altLang="zh-CN" dirty="0" smtClean="0">
                  <a:ea typeface="宋体" panose="02010600030101010101" pitchFamily="2" charset="-122"/>
                </a:rPr>
                <a:t>What is the novel coronavirus?  How does it spread?  What will people be like if they get infected? How to protect ourselves?</a:t>
              </a:r>
              <a:r>
                <a:rPr lang="zh-CN" altLang="en-US" dirty="0" smtClean="0">
                  <a:ea typeface="宋体" panose="02010600030101010101" pitchFamily="2" charset="-122"/>
                </a:rPr>
                <a:t> ”四大问题进行学习，视、听、说相结合。</a:t>
              </a:r>
              <a:endPara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80293"/>
          <p:cNvGrpSpPr/>
          <p:nvPr/>
        </p:nvGrpSpPr>
        <p:grpSpPr>
          <a:xfrm>
            <a:off x="274637" y="2378075"/>
            <a:ext cx="3581400" cy="3605739"/>
            <a:chOff x="480" y="1104"/>
            <a:chExt cx="1524" cy="3120"/>
          </a:xfrm>
        </p:grpSpPr>
        <p:grpSp>
          <p:nvGrpSpPr>
            <p:cNvPr id="17" name="Group 2"/>
            <p:cNvGrpSpPr/>
            <p:nvPr/>
          </p:nvGrpSpPr>
          <p:grpSpPr>
            <a:xfrm>
              <a:off x="480" y="1104"/>
              <a:ext cx="1524" cy="540"/>
              <a:chOff x="476" y="1055"/>
              <a:chExt cx="1524" cy="540"/>
            </a:xfrm>
          </p:grpSpPr>
          <p:sp>
            <p:nvSpPr>
              <p:cNvPr id="19" name="AutoShape 3"/>
              <p:cNvSpPr/>
              <p:nvPr/>
            </p:nvSpPr>
            <p:spPr>
              <a:xfrm>
                <a:off x="476" y="1055"/>
                <a:ext cx="1520" cy="540"/>
              </a:xfrm>
              <a:prstGeom prst="roundRect">
                <a:avLst>
                  <a:gd name="adj" fmla="val 13125"/>
                </a:avLst>
              </a:prstGeom>
              <a:solidFill>
                <a:srgbClr val="5CAE12"/>
              </a:solidFill>
              <a:ln w="3175" cap="flat" cmpd="sng">
                <a:solidFill>
                  <a:srgbClr val="1C1C1C">
                    <a:alpha val="58823"/>
                  </a:srgb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AutoShape 4"/>
              <p:cNvSpPr/>
              <p:nvPr/>
            </p:nvSpPr>
            <p:spPr>
              <a:xfrm rot="10800000">
                <a:off x="502" y="1071"/>
                <a:ext cx="1468" cy="302"/>
              </a:xfrm>
              <a:prstGeom prst="roundRect">
                <a:avLst>
                  <a:gd name="adj" fmla="val 13042"/>
                </a:avLst>
              </a:prstGeom>
              <a:gradFill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59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rot="10800000" wrap="none" anchor="ctr"/>
              <a:lstStyle/>
              <a:p>
                <a:pPr lvl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Text Box 5"/>
              <p:cNvSpPr txBox="1"/>
              <p:nvPr/>
            </p:nvSpPr>
            <p:spPr>
              <a:xfrm>
                <a:off x="476" y="1212"/>
                <a:ext cx="1524" cy="3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>
                <a:spAutoFit/>
              </a:bodyPr>
              <a:lstStyle/>
              <a:p>
                <a:pPr lvl="0" algn="ctr"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三四年级</a:t>
                </a:r>
                <a:endPara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AutoShape 25"/>
            <p:cNvSpPr/>
            <p:nvPr/>
          </p:nvSpPr>
          <p:spPr>
            <a:xfrm>
              <a:off x="480" y="1705"/>
              <a:ext cx="1520" cy="2519"/>
            </a:xfrm>
            <a:prstGeom prst="roundRect">
              <a:avLst>
                <a:gd name="adj" fmla="val 5657"/>
              </a:avLst>
            </a:prstGeom>
            <a:gradFill rotWithShape="1">
              <a:gsLst>
                <a:gs pos="0">
                  <a:srgbClr val="F2F2F2"/>
                </a:gs>
                <a:gs pos="100000">
                  <a:srgbClr val="DDDDDD"/>
                </a:gs>
              </a:gsLst>
              <a:lin ang="5400000" scaled="1"/>
              <a:tileRect/>
            </a:gradFill>
            <a:ln w="3175" cap="flat" cmpd="sng">
              <a:solidFill>
                <a:srgbClr val="969696">
                  <a:alpha val="69019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lvl="0">
                <a:lnSpc>
                  <a:spcPct val="120000"/>
                </a:lnSpc>
              </a:pPr>
              <a:endParaRPr lang="zh-CN" altLang="en-US" sz="1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50837" y="3087687"/>
            <a:ext cx="3429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 smtClean="0"/>
              <a:t>主要以观看视频为主，通过观看视频，如</a:t>
            </a:r>
            <a:r>
              <a:rPr lang="en-US" altLang="zh-CN" dirty="0" smtClean="0"/>
              <a:t>“Why can’t I go out?” “What you need to know about Wuhan coronavirus?”</a:t>
            </a:r>
            <a:r>
              <a:rPr lang="zh-CN" altLang="zh-CN" dirty="0" smtClean="0"/>
              <a:t>，学生了解疫情期间该干什么，不该干什么，并学习</a:t>
            </a:r>
            <a:r>
              <a:rPr lang="zh-CN" altLang="zh-CN" smtClean="0"/>
              <a:t>相关</a:t>
            </a:r>
            <a:r>
              <a:rPr lang="zh-CN" altLang="en-US" smtClean="0"/>
              <a:t>词组</a:t>
            </a:r>
            <a:r>
              <a:rPr lang="zh-CN" altLang="zh-CN" smtClean="0"/>
              <a:t>，</a:t>
            </a:r>
            <a:r>
              <a:rPr lang="zh-CN" altLang="zh-CN" dirty="0" smtClean="0"/>
              <a:t>如</a:t>
            </a:r>
            <a:r>
              <a:rPr lang="en-US" altLang="zh-CN" dirty="0" smtClean="0"/>
              <a:t>“wash hands, wear masks”</a:t>
            </a:r>
            <a:r>
              <a:rPr lang="zh-CN" altLang="en-US" dirty="0" smtClean="0"/>
              <a:t>等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sp>
        <p:nvSpPr>
          <p:cNvPr id="23" name="AutoShape 8"/>
          <p:cNvSpPr/>
          <p:nvPr/>
        </p:nvSpPr>
        <p:spPr>
          <a:xfrm rot="10800000">
            <a:off x="7952790" y="2401888"/>
            <a:ext cx="3468898" cy="400964"/>
          </a:xfrm>
          <a:prstGeom prst="roundRect">
            <a:avLst>
              <a:gd name="adj" fmla="val 13042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9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wrap="none" anchor="ctr"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AutoShape 26"/>
          <p:cNvSpPr/>
          <p:nvPr/>
        </p:nvSpPr>
        <p:spPr>
          <a:xfrm>
            <a:off x="7884263" y="3089634"/>
            <a:ext cx="3591774" cy="2895702"/>
          </a:xfrm>
          <a:prstGeom prst="roundRect">
            <a:avLst>
              <a:gd name="adj" fmla="val 5657"/>
            </a:avLst>
          </a:prstGeom>
          <a:gradFill rotWithShape="1">
            <a:gsLst>
              <a:gs pos="0">
                <a:srgbClr val="F2F2F2"/>
              </a:gs>
              <a:gs pos="100000">
                <a:srgbClr val="DDDDDD"/>
              </a:gs>
            </a:gsLst>
            <a:lin ang="5400000" scaled="1"/>
            <a:tileRect/>
          </a:gradFill>
          <a:ln w="3175" cap="flat" cmpd="sng">
            <a:solidFill>
              <a:srgbClr val="969696">
                <a:alpha val="6901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zh-CN" altLang="en-US" dirty="0" smtClean="0">
                <a:ea typeface="宋体" panose="02010600030101010101" pitchFamily="2" charset="-122"/>
              </a:rPr>
              <a:t>可组织学生学习疫情相关绘本故事</a:t>
            </a:r>
            <a:r>
              <a:rPr lang="en-US" altLang="zh-CN" dirty="0" smtClean="0">
                <a:ea typeface="宋体" panose="02010600030101010101" pitchFamily="2" charset="-122"/>
              </a:rPr>
              <a:t>《The Coronavirus Fight》《Coronavirus Safety for Children》《I Am Coronavirus》</a:t>
            </a:r>
            <a:r>
              <a:rPr lang="zh-CN" altLang="en-US" dirty="0" smtClean="0">
                <a:ea typeface="宋体" panose="02010600030101010101" pitchFamily="2" charset="-122"/>
              </a:rPr>
              <a:t>，组织学生给绘本配音；拓展新冠相关的主题阅读，科普防疫知识，拓展学生的国际视野。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AutoShape 7"/>
          <p:cNvSpPr/>
          <p:nvPr/>
        </p:nvSpPr>
        <p:spPr>
          <a:xfrm>
            <a:off x="7894637" y="2378177"/>
            <a:ext cx="3591774" cy="633310"/>
          </a:xfrm>
          <a:prstGeom prst="roundRect">
            <a:avLst>
              <a:gd name="adj" fmla="val 13125"/>
            </a:avLst>
          </a:prstGeom>
          <a:solidFill>
            <a:srgbClr val="5CAE12"/>
          </a:solidFill>
          <a:ln w="3175" cap="flat" cmpd="sng">
            <a:solidFill>
              <a:srgbClr val="1C1C1C">
                <a:alpha val="58823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AutoShape 8"/>
          <p:cNvSpPr/>
          <p:nvPr/>
        </p:nvSpPr>
        <p:spPr>
          <a:xfrm rot="10800000">
            <a:off x="7930939" y="2401887"/>
            <a:ext cx="3468898" cy="400964"/>
          </a:xfrm>
          <a:prstGeom prst="roundRect">
            <a:avLst>
              <a:gd name="adj" fmla="val 13042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9000"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 rot="10800000" wrap="none" anchor="ctr"/>
          <a:lstStyle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 Box 9"/>
          <p:cNvSpPr txBox="1"/>
          <p:nvPr/>
        </p:nvSpPr>
        <p:spPr>
          <a:xfrm>
            <a:off x="7756689" y="2478087"/>
            <a:ext cx="3414548" cy="36909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各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年级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63356" y="115887"/>
            <a:ext cx="106554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问题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如何结合当下疫情，有效开展学科教学，实现英语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课程的育人价值？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0437" y="1335087"/>
            <a:ext cx="7239562" cy="1054371"/>
            <a:chOff x="665" y="1472"/>
            <a:chExt cx="4368" cy="664"/>
          </a:xfrm>
        </p:grpSpPr>
        <p:sp>
          <p:nvSpPr>
            <p:cNvPr id="3" name="圆角矩形 2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6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2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5" name="TextBox 21"/>
            <p:cNvSpPr txBox="1"/>
            <p:nvPr/>
          </p:nvSpPr>
          <p:spPr>
            <a:xfrm>
              <a:off x="1459" y="1635"/>
              <a:ext cx="357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结合教材，渗透生命健康教育</a:t>
              </a:r>
              <a:endParaRPr lang="zh-CN" altLang="zh-CN" sz="2800" dirty="0"/>
            </a:p>
          </p:txBody>
        </p:sp>
      </p:grpSp>
      <p:cxnSp>
        <p:nvCxnSpPr>
          <p:cNvPr id="10" name="直接连接符 9"/>
          <p:cNvCxnSpPr/>
          <p:nvPr/>
        </p:nvCxnSpPr>
        <p:spPr bwMode="auto">
          <a:xfrm>
            <a:off x="384486" y="3691890"/>
            <a:ext cx="10586409" cy="0"/>
          </a:xfrm>
          <a:prstGeom prst="line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98830" y="2554288"/>
            <a:ext cx="954976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钟南山院士分享了健康饮食的经验：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早餐要吃好，以果蔬豆奶蛋为主；而午餐要吃饱，以肉鱼禽蛋豆为主；晚餐要吃少，以杂粮五谷类为主。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847725" y="3850935"/>
            <a:ext cx="963771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六年级第三单元的主题是“</a:t>
            </a: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 healthy diet”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，在教学这一单元时，引导学生思考一日三餐如何健康饮食，向学生宣传不能食用野生动物，帮助学生养成良好的饮食习惯，鼓励学生向父母宣传健康饮食的习惯</a:t>
            </a:r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36513"/>
            <a:ext cx="11522075" cy="1219200"/>
            <a:chOff x="0" y="-36513"/>
            <a:chExt cx="11522075" cy="1219200"/>
          </a:xfrm>
        </p:grpSpPr>
        <p:sp>
          <p:nvSpPr>
            <p:cNvPr id="3" name="矩形 2"/>
            <p:cNvSpPr/>
            <p:nvPr/>
          </p:nvSpPr>
          <p:spPr>
            <a:xfrm>
              <a:off x="0" y="-36513"/>
              <a:ext cx="11522075" cy="12192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46037" y="54332"/>
              <a:ext cx="1137555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306388" rtl="0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问题</a:t>
              </a:r>
              <a:r>
                <a:rPr lang="en-US" altLang="zh-CN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4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：</a:t>
              </a:r>
              <a:r>
                <a:rPr lang="zh-CN" altLang="en-US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六年级教师如何在有限的时间内既完成六下教学任务</a:t>
              </a:r>
              <a:endParaRPr lang="en-US" altLang="zh-CN" sz="3200" dirty="0" smtClean="0">
                <a:latin typeface="楷体" pitchFamily="49" charset="-122"/>
                <a:ea typeface="楷体" pitchFamily="49" charset="-122"/>
                <a:cs typeface="Calibri" pitchFamily="34" charset="0"/>
              </a:endParaRPr>
            </a:p>
            <a:p>
              <a:pPr lvl="0" indent="306388" rtl="0"/>
              <a:r>
                <a:rPr lang="en-US" altLang="zh-CN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       </a:t>
              </a:r>
              <a:r>
                <a:rPr lang="zh-CN" altLang="en-US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又有效地进行小升初总复习？</a:t>
              </a:r>
            </a:p>
          </p:txBody>
        </p:sp>
      </p:grpSp>
      <p:pic>
        <p:nvPicPr>
          <p:cNvPr id="5" name="图片 4" descr="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37" y="1182687"/>
            <a:ext cx="83820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960437" y="1411287"/>
            <a:ext cx="7040483" cy="523220"/>
            <a:chOff x="960437" y="1411287"/>
            <a:chExt cx="7040483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960437" y="14112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9237" y="1411287"/>
              <a:ext cx="5211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/>
                <a:t>新授与复习同步，整合教材内容</a:t>
              </a:r>
              <a:endParaRPr lang="zh-CN" altLang="zh-CN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5637" y="1944687"/>
            <a:ext cx="10636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教师可以在教学新课的过程中，帮助学生归纳并复习五六年级重点句型和语法。通过整合新授和旧知，帮助学生将知识点进行统整，有效构建知识体系。</a:t>
            </a:r>
          </a:p>
          <a:p>
            <a:endParaRPr lang="zh-CN" altLang="en-US" dirty="0"/>
          </a:p>
        </p:txBody>
      </p:sp>
      <p:pic>
        <p:nvPicPr>
          <p:cNvPr id="10" name="图片 9" descr="Screenshot_20200504_202106.jpg"/>
          <p:cNvPicPr>
            <a:picLocks noChangeAspect="1"/>
          </p:cNvPicPr>
          <p:nvPr/>
        </p:nvPicPr>
        <p:blipFill>
          <a:blip r:embed="rId3" cstate="print"/>
          <a:srcRect l="8644" t="6052" r="19923" b="4140"/>
          <a:stretch>
            <a:fillRect/>
          </a:stretch>
        </p:blipFill>
        <p:spPr>
          <a:xfrm>
            <a:off x="350837" y="2706687"/>
            <a:ext cx="4114800" cy="3621088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922837" y="2782887"/>
            <a:ext cx="6324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 smtClean="0"/>
          </a:p>
          <a:p>
            <a:pPr algn="ctr"/>
            <a:r>
              <a:rPr lang="zh-CN" altLang="en-US" sz="1600" dirty="0" smtClean="0"/>
              <a:t>不可数名词</a:t>
            </a:r>
            <a:endParaRPr lang="en-US" altLang="zh-CN" sz="1600" dirty="0" smtClean="0"/>
          </a:p>
          <a:p>
            <a:r>
              <a:rPr lang="zh-CN" altLang="en-US" dirty="0" smtClean="0"/>
              <a:t>汁液类：</a:t>
            </a:r>
            <a:r>
              <a:rPr lang="en-US" altLang="zh-CN" dirty="0" smtClean="0"/>
              <a:t>water,soup,coffee,juice,tea,milk,honey</a:t>
            </a:r>
          </a:p>
          <a:p>
            <a:r>
              <a:rPr lang="zh-CN" altLang="en-US" dirty="0" smtClean="0"/>
              <a:t>资源类：</a:t>
            </a:r>
            <a:r>
              <a:rPr lang="en-US" altLang="zh-CN" dirty="0" smtClean="0"/>
              <a:t>wood,paper,plastic,energy,coal,oil</a:t>
            </a:r>
          </a:p>
          <a:p>
            <a:r>
              <a:rPr lang="zh-CN" altLang="en-US" dirty="0" smtClean="0"/>
              <a:t>食物：</a:t>
            </a:r>
            <a:r>
              <a:rPr lang="en-US" altLang="zh-CN" dirty="0" smtClean="0"/>
              <a:t>bread,rice,ice cream,food, fruit,chicken,fish,meat</a:t>
            </a:r>
          </a:p>
          <a:p>
            <a:r>
              <a:rPr lang="zh-CN" altLang="en-US" dirty="0" smtClean="0"/>
              <a:t>自然界：</a:t>
            </a:r>
            <a:r>
              <a:rPr lang="en-US" altLang="zh-CN" dirty="0" smtClean="0"/>
              <a:t>rain,snow,wind,air</a:t>
            </a:r>
          </a:p>
          <a:p>
            <a:r>
              <a:rPr lang="zh-CN" altLang="en-US" dirty="0" smtClean="0"/>
              <a:t>抽象：</a:t>
            </a:r>
            <a:r>
              <a:rPr lang="en-US" altLang="zh-CN" dirty="0" smtClean="0"/>
              <a:t>homework,housework,time,work,weather</a:t>
            </a:r>
          </a:p>
          <a:p>
            <a:r>
              <a:rPr lang="zh-CN" altLang="en-US" dirty="0" smtClean="0"/>
              <a:t>其他：</a:t>
            </a:r>
            <a:r>
              <a:rPr lang="en-US" altLang="zh-CN" dirty="0" smtClean="0"/>
              <a:t>hair</a:t>
            </a:r>
          </a:p>
          <a:p>
            <a:pPr algn="ctr"/>
            <a:endParaRPr lang="en-US" altLang="zh-CN" dirty="0" smtClean="0"/>
          </a:p>
        </p:txBody>
      </p:sp>
      <p:sp>
        <p:nvSpPr>
          <p:cNvPr id="13" name="圆角矩形 12"/>
          <p:cNvSpPr/>
          <p:nvPr/>
        </p:nvSpPr>
        <p:spPr>
          <a:xfrm>
            <a:off x="4999037" y="4916487"/>
            <a:ext cx="2971800" cy="1335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可数名词复数加</a:t>
            </a:r>
            <a:r>
              <a:rPr lang="en-US" altLang="zh-CN" dirty="0" smtClean="0"/>
              <a:t>es</a:t>
            </a:r>
            <a:r>
              <a:rPr lang="zh-CN" altLang="en-US" dirty="0" smtClean="0"/>
              <a:t>的情况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以</a:t>
            </a:r>
            <a:r>
              <a:rPr lang="en-US" altLang="zh-CN" dirty="0" smtClean="0"/>
              <a:t>s</a:t>
            </a:r>
            <a:r>
              <a:rPr lang="zh-CN" altLang="en-US" dirty="0" smtClean="0"/>
              <a:t>结尾的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以</a:t>
            </a:r>
            <a:r>
              <a:rPr lang="en-US" altLang="zh-CN" dirty="0" smtClean="0"/>
              <a:t>x</a:t>
            </a:r>
            <a:r>
              <a:rPr lang="zh-CN" altLang="en-US" dirty="0" smtClean="0"/>
              <a:t>结尾的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以（</a:t>
            </a:r>
            <a:r>
              <a:rPr lang="en-US" altLang="zh-CN" dirty="0" smtClean="0"/>
              <a:t>t</a:t>
            </a:r>
            <a:r>
              <a:rPr lang="zh-CN" altLang="en-US" dirty="0" smtClean="0"/>
              <a:t>）</a:t>
            </a:r>
            <a:r>
              <a:rPr lang="en-US" altLang="zh-CN" dirty="0" smtClean="0"/>
              <a:t>ch</a:t>
            </a:r>
            <a:r>
              <a:rPr lang="zh-CN" altLang="en-US" dirty="0" smtClean="0"/>
              <a:t>结尾的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以</a:t>
            </a:r>
            <a:r>
              <a:rPr lang="en-US" altLang="zh-CN" dirty="0" smtClean="0"/>
              <a:t>o</a:t>
            </a:r>
            <a:r>
              <a:rPr lang="zh-CN" altLang="en-US" dirty="0" smtClean="0"/>
              <a:t>结尾的（有生命的）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275637" y="4916487"/>
            <a:ext cx="2971800" cy="1335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特殊的复数形式，如：</a:t>
            </a:r>
            <a:endParaRPr lang="en-US" altLang="zh-CN" dirty="0" smtClean="0"/>
          </a:p>
          <a:p>
            <a:r>
              <a:rPr lang="en-US" altLang="zh-CN" dirty="0" smtClean="0"/>
              <a:t>foot-feet      tooth-teeth</a:t>
            </a:r>
          </a:p>
          <a:p>
            <a:r>
              <a:rPr lang="en-US" altLang="zh-CN" dirty="0" smtClean="0"/>
              <a:t>man-men     woman-women</a:t>
            </a:r>
          </a:p>
          <a:p>
            <a:r>
              <a:rPr lang="en-US" altLang="zh-CN" dirty="0" smtClean="0"/>
              <a:t>fish-fish        child-children</a:t>
            </a:r>
          </a:p>
          <a:p>
            <a:r>
              <a:rPr lang="en-US" altLang="zh-CN" dirty="0" smtClean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565" name="AutoShape 6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34724"/>
            <a:ext cx="11522075" cy="554545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147602"/>
          <p:cNvGrpSpPr/>
          <p:nvPr/>
        </p:nvGrpSpPr>
        <p:grpSpPr>
          <a:xfrm>
            <a:off x="7589837" y="952951"/>
            <a:ext cx="3408074" cy="4268337"/>
            <a:chOff x="4893" y="1160"/>
            <a:chExt cx="1858" cy="1390"/>
          </a:xfrm>
        </p:grpSpPr>
        <p:sp>
          <p:nvSpPr>
            <p:cNvPr id="13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white">
            <a:xfrm>
              <a:off x="4893" y="1260"/>
              <a:ext cx="1858" cy="1290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2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组合 147599"/>
            <p:cNvGrpSpPr/>
            <p:nvPr/>
          </p:nvGrpSpPr>
          <p:grpSpPr>
            <a:xfrm>
              <a:off x="5131" y="1160"/>
              <a:ext cx="1391" cy="176"/>
              <a:chOff x="5131" y="1160"/>
              <a:chExt cx="1391" cy="176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>
                <a:off x="5178" y="1185"/>
                <a:ext cx="1286" cy="99"/>
              </a:xfrm>
              <a:prstGeom prst="roundRect">
                <a:avLst/>
              </a:prstGeom>
              <a:gradFill flip="none" rotWithShape="1">
                <a:gsLst>
                  <a:gs pos="0">
                    <a:srgbClr val="6EFF01"/>
                  </a:gs>
                  <a:gs pos="90000">
                    <a:srgbClr val="0F5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zh-CN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581" name="矩形 14"/>
              <p:cNvSpPr/>
              <p:nvPr/>
            </p:nvSpPr>
            <p:spPr>
              <a:xfrm>
                <a:off x="5131" y="1160"/>
                <a:ext cx="1391" cy="1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dirty="0" smtClean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Unit7</a:t>
                </a:r>
                <a:endPara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grpSp>
        <p:nvGrpSpPr>
          <p:cNvPr id="12" name="组合 147603"/>
          <p:cNvGrpSpPr/>
          <p:nvPr/>
        </p:nvGrpSpPr>
        <p:grpSpPr>
          <a:xfrm>
            <a:off x="2789237" y="5543547"/>
            <a:ext cx="6599238" cy="936625"/>
            <a:chOff x="1754" y="3419"/>
            <a:chExt cx="4157" cy="590"/>
          </a:xfrm>
        </p:grpSpPr>
        <p:pic>
          <p:nvPicPr>
            <p:cNvPr id="147582" name="圆角矩形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4" y="3419"/>
              <a:ext cx="4157" cy="5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7583" name="矩形 14"/>
            <p:cNvSpPr/>
            <p:nvPr/>
          </p:nvSpPr>
          <p:spPr>
            <a:xfrm>
              <a:off x="2042" y="3607"/>
              <a:ext cx="3569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/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 simple future tense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47600"/>
          <p:cNvGrpSpPr/>
          <p:nvPr/>
        </p:nvGrpSpPr>
        <p:grpSpPr>
          <a:xfrm>
            <a:off x="503237" y="954087"/>
            <a:ext cx="3341542" cy="4267200"/>
            <a:chOff x="756" y="1257"/>
            <a:chExt cx="1858" cy="1584"/>
          </a:xfrm>
        </p:grpSpPr>
        <p:sp>
          <p:nvSpPr>
            <p:cNvPr id="6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756" y="1363"/>
              <a:ext cx="1858" cy="1478"/>
            </a:xfrm>
            <a:prstGeom prst="roundRect">
              <a:avLst>
                <a:gd name="adj" fmla="val 47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divo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2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" name="组合 147597"/>
            <p:cNvGrpSpPr/>
            <p:nvPr/>
          </p:nvGrpSpPr>
          <p:grpSpPr>
            <a:xfrm>
              <a:off x="993" y="1257"/>
              <a:ext cx="1392" cy="158"/>
              <a:chOff x="993" y="1257"/>
              <a:chExt cx="1392" cy="158"/>
            </a:xfrm>
          </p:grpSpPr>
          <p:sp>
            <p:nvSpPr>
              <p:cNvPr id="7" name="AutoShape 3"/>
              <p:cNvSpPr>
                <a:spLocks noChangeArrowheads="1"/>
              </p:cNvSpPr>
              <p:nvPr/>
            </p:nvSpPr>
            <p:spPr bwMode="auto">
              <a:xfrm>
                <a:off x="1041" y="1285"/>
                <a:ext cx="1286" cy="113"/>
              </a:xfrm>
              <a:prstGeom prst="roundRect">
                <a:avLst/>
              </a:prstGeom>
              <a:gradFill flip="none" rotWithShape="1">
                <a:gsLst>
                  <a:gs pos="0">
                    <a:srgbClr val="6EFF01"/>
                  </a:gs>
                  <a:gs pos="90000">
                    <a:srgbClr val="0F5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zh-CN" altLang="zh-CN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597" name="矩形 14"/>
              <p:cNvSpPr/>
              <p:nvPr/>
            </p:nvSpPr>
            <p:spPr>
              <a:xfrm>
                <a:off x="993" y="1257"/>
                <a:ext cx="1392" cy="1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dirty="0" smtClean="0">
                    <a:solidFill>
                      <a:srgbClr val="FFFF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Unit5</a:t>
                </a:r>
                <a:endParaRPr lang="en-US" altLang="zh-CN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2" charset="-122"/>
                </a:endParaRPr>
              </a:p>
            </p:txBody>
          </p:sp>
        </p:grpSp>
      </p:grpSp>
      <p:pic>
        <p:nvPicPr>
          <p:cNvPr id="31" name="图片 30" descr="0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687"/>
            <a:ext cx="83820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" name="组合 27"/>
          <p:cNvGrpSpPr/>
          <p:nvPr/>
        </p:nvGrpSpPr>
        <p:grpSpPr>
          <a:xfrm>
            <a:off x="960437" y="202267"/>
            <a:ext cx="7040483" cy="523220"/>
            <a:chOff x="960437" y="725487"/>
            <a:chExt cx="7040483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960437" y="7254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89237" y="725487"/>
              <a:ext cx="5211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/>
                <a:t>新授与复习同步，整合教材内容</a:t>
              </a:r>
              <a:endParaRPr lang="zh-CN" altLang="zh-CN" sz="2800" dirty="0"/>
            </a:p>
          </p:txBody>
        </p:sp>
      </p:grpSp>
      <p:pic>
        <p:nvPicPr>
          <p:cNvPr id="32" name="图片 31" descr="1.jpg"/>
          <p:cNvPicPr>
            <a:picLocks noChangeAspect="1"/>
          </p:cNvPicPr>
          <p:nvPr/>
        </p:nvPicPr>
        <p:blipFill>
          <a:blip r:embed="rId9" cstate="print"/>
          <a:srcRect l="7777" t="6492" r="9285" b="7668"/>
          <a:stretch>
            <a:fillRect/>
          </a:stretch>
        </p:blipFill>
        <p:spPr>
          <a:xfrm>
            <a:off x="579437" y="1411287"/>
            <a:ext cx="3201096" cy="373380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4008437" y="953811"/>
            <a:ext cx="3352335" cy="4267427"/>
            <a:chOff x="4008437" y="953811"/>
            <a:chExt cx="3352335" cy="4267427"/>
          </a:xfrm>
        </p:grpSpPr>
        <p:grpSp>
          <p:nvGrpSpPr>
            <p:cNvPr id="14" name="组合 147601"/>
            <p:cNvGrpSpPr/>
            <p:nvPr/>
          </p:nvGrpSpPr>
          <p:grpSpPr>
            <a:xfrm>
              <a:off x="4008437" y="953811"/>
              <a:ext cx="3352335" cy="4267427"/>
              <a:chOff x="2812" y="1166"/>
              <a:chExt cx="1914" cy="1156"/>
            </a:xfrm>
          </p:grpSpPr>
          <p:sp>
            <p:nvSpPr>
              <p:cNvPr id="2" name="AutoShap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white">
              <a:xfrm>
                <a:off x="2812" y="1249"/>
                <a:ext cx="1914" cy="1073"/>
              </a:xfrm>
              <a:prstGeom prst="roundRect">
                <a:avLst>
                  <a:gd name="adj" fmla="val 4784"/>
                </a:avLst>
              </a:prstGeom>
              <a:solidFill>
                <a:schemeClr val="bg1">
                  <a:alpha val="60000"/>
                </a:schemeClr>
              </a:solidFill>
              <a:ln w="38100">
                <a:gradFill>
                  <a:gsLst>
                    <a:gs pos="50000">
                      <a:srgbClr val="6EFF01"/>
                    </a:gs>
                    <a:gs pos="100000">
                      <a:srgbClr val="0F5000"/>
                    </a:gs>
                  </a:gsLst>
                  <a:lin ang="5400000" scaled="0"/>
                </a:gradFill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w="101600" prst="divot"/>
                <a:bevelB w="0" h="0"/>
                <a:contourClr>
                  <a:schemeClr val="bg1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2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 typeface="Wingdings" panose="05000000000000000000" pitchFamily="2" charset="2"/>
                  <a:buChar char="n"/>
                  <a:tabLst>
                    <a:tab pos="136525" algn="l"/>
                  </a:tabLst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" name="组合 147598"/>
              <p:cNvGrpSpPr/>
              <p:nvPr/>
            </p:nvGrpSpPr>
            <p:grpSpPr>
              <a:xfrm>
                <a:off x="3050" y="1166"/>
                <a:ext cx="1392" cy="233"/>
                <a:chOff x="3050" y="1166"/>
                <a:chExt cx="1392" cy="233"/>
              </a:xfrm>
            </p:grpSpPr>
            <p:sp>
              <p:nvSpPr>
                <p:cNvPr id="3" name="AutoShape 3"/>
                <p:cNvSpPr>
                  <a:spLocks noChangeArrowheads="1"/>
                </p:cNvSpPr>
                <p:nvPr/>
              </p:nvSpPr>
              <p:spPr bwMode="auto">
                <a:xfrm>
                  <a:off x="3098" y="1186"/>
                  <a:ext cx="1285" cy="8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EFF01"/>
                    </a:gs>
                    <a:gs pos="90000">
                      <a:srgbClr val="0F5000"/>
                    </a:gs>
                  </a:gsLst>
                  <a:lin ang="2700000" scaled="1"/>
                  <a:tileRect/>
                </a:gradFill>
                <a:ln w="25400">
                  <a:noFill/>
                </a:ln>
                <a:effectLst>
                  <a:outerShdw blurRad="225425" dist="38100" dir="5220000" algn="ctr">
                    <a:srgbClr val="000000">
                      <a:alpha val="33000"/>
                    </a:srgbClr>
                  </a:outerShdw>
                </a:effectLst>
                <a:scene3d>
                  <a:camera prst="orthographicFront"/>
                  <a:lightRig rig="flat" dir="t"/>
                </a:scene3d>
                <a:sp3d contourW="19050">
                  <a:bevelT prst="convex"/>
                  <a:bevelB w="0" h="0"/>
                  <a:contourClr>
                    <a:schemeClr val="bg1"/>
                  </a:contourClr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ctr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0000"/>
                    </a:buClr>
                    <a:buSzPct val="70000"/>
                    <a:buFontTx/>
                    <a:buNone/>
                    <a:defRPr/>
                  </a:pPr>
                  <a:endParaRPr kumimoji="0" lang="zh-CN" altLang="zh-CN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47592" name="矩形 14"/>
                <p:cNvSpPr/>
                <p:nvPr/>
              </p:nvSpPr>
              <p:spPr>
                <a:xfrm>
                  <a:off x="3050" y="1166"/>
                  <a:ext cx="1392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lvl="0" algn="ctr"/>
                  <a:r>
                    <a:rPr lang="en-US" altLang="zh-CN" dirty="0" smtClean="0">
                      <a:solidFill>
                        <a:srgbClr val="FFFFFF"/>
                      </a:solidFill>
                      <a:latin typeface="黑体" panose="02010609060101010101" pitchFamily="2" charset="-122"/>
                      <a:ea typeface="黑体" panose="02010609060101010101" pitchFamily="2" charset="-122"/>
                    </a:rPr>
                    <a:t>Unit6</a:t>
                  </a:r>
                  <a:endParaRPr lang="en-US" altLang="zh-CN" dirty="0">
                    <a:solidFill>
                      <a:srgbClr val="FFFFFF"/>
                    </a:solidFill>
                    <a:latin typeface="Arial" panose="020B0604020202020204" pitchFamily="34" charset="0"/>
                    <a:ea typeface="黑体" panose="02010609060101010101" pitchFamily="2" charset="-122"/>
                  </a:endParaRPr>
                </a:p>
              </p:txBody>
            </p:sp>
          </p:grpSp>
        </p:grpSp>
        <p:pic>
          <p:nvPicPr>
            <p:cNvPr id="33" name="图片 32" descr="2.jpg"/>
            <p:cNvPicPr>
              <a:picLocks noChangeAspect="1"/>
            </p:cNvPicPr>
            <p:nvPr/>
          </p:nvPicPr>
          <p:blipFill>
            <a:blip r:embed="rId10" cstate="print"/>
            <a:srcRect l="8722" t="7668" r="10196" b="15899"/>
            <a:stretch>
              <a:fillRect/>
            </a:stretch>
          </p:blipFill>
          <p:spPr>
            <a:xfrm>
              <a:off x="4084637" y="1411287"/>
              <a:ext cx="3171092" cy="3747655"/>
            </a:xfrm>
            <a:prstGeom prst="rect">
              <a:avLst/>
            </a:prstGeom>
          </p:spPr>
        </p:pic>
      </p:grpSp>
      <p:pic>
        <p:nvPicPr>
          <p:cNvPr id="35" name="图片 34" descr="3.jpg"/>
          <p:cNvPicPr>
            <a:picLocks noChangeAspect="1"/>
          </p:cNvPicPr>
          <p:nvPr/>
        </p:nvPicPr>
        <p:blipFill>
          <a:blip r:embed="rId11" cstate="print"/>
          <a:srcRect l="8540" t="10583" r="15980" b="4753"/>
          <a:stretch>
            <a:fillRect/>
          </a:stretch>
        </p:blipFill>
        <p:spPr>
          <a:xfrm>
            <a:off x="7742237" y="1411287"/>
            <a:ext cx="3048000" cy="37338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37" y="1030287"/>
            <a:ext cx="93726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960437" y="1258887"/>
            <a:ext cx="8839199" cy="523220"/>
            <a:chOff x="960437" y="1487487"/>
            <a:chExt cx="8188289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960437" y="14874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9825" y="1487487"/>
              <a:ext cx="6288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/>
                <a:t>灵活利用思维导图，聚焦教学核心内容</a:t>
              </a:r>
              <a:endParaRPr lang="zh-CN" altLang="zh-CN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7461" y="1868487"/>
            <a:ext cx="109568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在六年级的教学中，教师可以基于对课文文本的解读，对教材进行有目的性的取舍、凸显、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协同、平衡和整合，采用思维导图的方式进行教学，加快教学进程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Unit6 An interesting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country, Unit7 Summer holiday plans, Unit8 Our dreams 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0437" y="3316287"/>
            <a:ext cx="96774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EM70T$DA$0JM_W}Q0KB)PBK.png"/>
          <p:cNvPicPr>
            <a:picLocks noChangeAspect="1"/>
          </p:cNvPicPr>
          <p:nvPr/>
        </p:nvPicPr>
        <p:blipFill>
          <a:blip r:embed="rId3" cstate="print"/>
          <a:srcRect r="1563"/>
          <a:stretch>
            <a:fillRect/>
          </a:stretch>
        </p:blipFill>
        <p:spPr>
          <a:xfrm>
            <a:off x="1341437" y="3392487"/>
            <a:ext cx="8991600" cy="273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文本框 251906"/>
          <p:cNvSpPr txBox="1"/>
          <p:nvPr/>
        </p:nvSpPr>
        <p:spPr>
          <a:xfrm>
            <a:off x="6775450" y="2001838"/>
            <a:ext cx="2459038" cy="411162"/>
          </a:xfrm>
          <a:prstGeom prst="rect">
            <a:avLst/>
          </a:prstGeom>
          <a:noFill/>
          <a:ln w="9525">
            <a:noFill/>
          </a:ln>
        </p:spPr>
        <p:txBody>
          <a:bodyPr lIns="104855" tIns="52427" rIns="104855" bIns="52427">
            <a:spAutoFit/>
          </a:bodyPr>
          <a:lstStyle/>
          <a:p>
            <a:pPr lvl="0" defTabSz="1047750">
              <a:spcBef>
                <a:spcPct val="50000"/>
              </a:spcBef>
            </a:pP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1910" name="图片 251909" descr="书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74637" y="1868487"/>
            <a:ext cx="4709668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1911" name="Rectangle 13"/>
          <p:cNvSpPr/>
          <p:nvPr/>
        </p:nvSpPr>
        <p:spPr>
          <a:xfrm>
            <a:off x="4389437" y="2630487"/>
            <a:ext cx="5334000" cy="1583205"/>
          </a:xfrm>
          <a:prstGeom prst="rect">
            <a:avLst/>
          </a:prstGeom>
          <a:noFill/>
          <a:ln w="9525">
            <a:noFill/>
          </a:ln>
        </p:spPr>
        <p:txBody>
          <a:bodyPr wrap="square" lIns="104855" tIns="52427" rIns="104855" bIns="52427">
            <a:spAutoFit/>
          </a:bodyPr>
          <a:lstStyle/>
          <a:p>
            <a:pPr defTabSz="1047750" eaLnBrk="0" hangingPunct="0"/>
            <a:r>
              <a:rPr lang="en-US" altLang="zh-CN" sz="2400" i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Tips:</a:t>
            </a:r>
            <a:r>
              <a:rPr lang="zh-CN" altLang="zh-CN" sz="2400" i="1" dirty="0" smtClean="0">
                <a:latin typeface="楷体" pitchFamily="49" charset="-122"/>
                <a:ea typeface="楷体" pitchFamily="49" charset="-122"/>
              </a:rPr>
              <a:t>由于六年级</a:t>
            </a:r>
            <a:r>
              <a:rPr lang="zh-CN" altLang="en-US" sz="2400" i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400" i="1" dirty="0" smtClean="0">
                <a:latin typeface="楷体" pitchFamily="49" charset="-122"/>
                <a:ea typeface="楷体" pitchFamily="49" charset="-122"/>
              </a:rPr>
              <a:t>七月初要进行毕业考试，因此建议</a:t>
            </a:r>
            <a:r>
              <a:rPr lang="en-US" altLang="zh-CN" sz="2400" i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2400" i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400" i="1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400" i="1" dirty="0" smtClean="0">
                <a:latin typeface="楷体" pitchFamily="49" charset="-122"/>
                <a:ea typeface="楷体" pitchFamily="49" charset="-122"/>
              </a:rPr>
              <a:t>日前结束新课的教学，然后进行系统的复习。</a:t>
            </a:r>
          </a:p>
          <a:p>
            <a:pPr lvl="0" defTabSz="1047750" eaLnBrk="0" hangingPunct="0"/>
            <a:endParaRPr lang="en-US" altLang="zh-CN" sz="2400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1914" name="文本框 251913"/>
          <p:cNvSpPr txBox="1"/>
          <p:nvPr/>
        </p:nvSpPr>
        <p:spPr>
          <a:xfrm>
            <a:off x="8559800" y="5424488"/>
            <a:ext cx="2459038" cy="411162"/>
          </a:xfrm>
          <a:prstGeom prst="rect">
            <a:avLst/>
          </a:prstGeom>
          <a:noFill/>
          <a:ln w="9525">
            <a:noFill/>
          </a:ln>
        </p:spPr>
        <p:txBody>
          <a:bodyPr lIns="104855" tIns="52427" rIns="104855" bIns="52427">
            <a:spAutoFit/>
          </a:bodyPr>
          <a:lstStyle/>
          <a:p>
            <a:pPr lvl="0" defTabSz="1047750">
              <a:spcBef>
                <a:spcPct val="50000"/>
              </a:spcBef>
            </a:pP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1925" name="图片 251924" descr="200817134335306 [Converted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1837" y="3849687"/>
            <a:ext cx="2819400" cy="221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-334963" y="-36513"/>
            <a:ext cx="12606656" cy="1219200"/>
            <a:chOff x="-334963" y="-36513"/>
            <a:chExt cx="12606656" cy="1219200"/>
          </a:xfrm>
        </p:grpSpPr>
        <p:sp>
          <p:nvSpPr>
            <p:cNvPr id="52" name="矩形 51"/>
            <p:cNvSpPr/>
            <p:nvPr/>
          </p:nvSpPr>
          <p:spPr>
            <a:xfrm>
              <a:off x="0" y="-36513"/>
              <a:ext cx="11522075" cy="12192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426" name="Rectangle 2"/>
            <p:cNvSpPr>
              <a:spLocks noChangeArrowheads="1"/>
            </p:cNvSpPr>
            <p:nvPr/>
          </p:nvSpPr>
          <p:spPr bwMode="auto">
            <a:xfrm>
              <a:off x="-334963" y="39687"/>
              <a:ext cx="1260665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06388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itchFamily="49" charset="-122"/>
                  <a:ea typeface="楷体" pitchFamily="49" charset="-122"/>
                  <a:cs typeface="Calibri" pitchFamily="34" charset="0"/>
                </a:rPr>
                <a:t>问题</a:t>
              </a:r>
              <a:r>
                <a:rPr kumimoji="0" lang="en-US" altLang="zh-CN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：</a:t>
              </a: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itchFamily="49" charset="-122"/>
                  <a:ea typeface="楷体" pitchFamily="49" charset="-122"/>
                  <a:cs typeface="Calibri" pitchFamily="34" charset="0"/>
                </a:rPr>
                <a:t>受疫情影响，教学时间</a:t>
              </a:r>
              <a:r>
                <a:rPr lang="zh-CN" altLang="en-US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极</a:t>
              </a: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itchFamily="49" charset="-122"/>
                  <a:ea typeface="楷体" pitchFamily="49" charset="-122"/>
                  <a:cs typeface="Calibri" pitchFamily="34" charset="0"/>
                </a:rPr>
                <a:t>大缩短，如何利用有限的时间，</a:t>
              </a:r>
              <a:endParaRPr kumimoji="0" lang="en-US" altLang="zh-C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Calibri" pitchFamily="34" charset="0"/>
              </a:endParaRPr>
            </a:p>
            <a:p>
              <a:pPr marL="0" marR="0" lvl="0" indent="306388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       </a:t>
              </a:r>
              <a:r>
                <a:rPr kumimoji="0" lang="zh-CN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楷体" pitchFamily="49" charset="-122"/>
                  <a:ea typeface="楷体" pitchFamily="49" charset="-122"/>
                  <a:cs typeface="Calibri" pitchFamily="34" charset="0"/>
                </a:rPr>
                <a:t>有效地完成教学任务？</a:t>
              </a:r>
              <a:endParaRPr kumimoji="0" lang="zh-CN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60437" y="1722125"/>
            <a:ext cx="7143432" cy="1213162"/>
            <a:chOff x="665" y="1472"/>
            <a:chExt cx="4310" cy="764"/>
          </a:xfrm>
        </p:grpSpPr>
        <p:sp>
          <p:nvSpPr>
            <p:cNvPr id="28" name="圆角矩形 27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31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1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>
              <a:off x="1459" y="1635"/>
              <a:ext cx="3176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zh-CN" sz="2800" dirty="0" smtClean="0"/>
                <a:t>精准分析学情，合理安排课时</a:t>
              </a:r>
            </a:p>
            <a:p>
              <a:pPr lvl="0"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96"/>
          <p:cNvGrpSpPr/>
          <p:nvPr/>
        </p:nvGrpSpPr>
        <p:grpSpPr>
          <a:xfrm>
            <a:off x="960437" y="4535487"/>
            <a:ext cx="990600" cy="609600"/>
            <a:chOff x="1016388" y="653426"/>
            <a:chExt cx="731924" cy="833322"/>
          </a:xfrm>
        </p:grpSpPr>
        <p:grpSp>
          <p:nvGrpSpPr>
            <p:cNvPr id="39" name="Group 51"/>
            <p:cNvGrpSpPr/>
            <p:nvPr/>
          </p:nvGrpSpPr>
          <p:grpSpPr>
            <a:xfrm>
              <a:off x="1016388" y="754824"/>
              <a:ext cx="731924" cy="731924"/>
              <a:chOff x="1704975" y="1095375"/>
              <a:chExt cx="1514475" cy="1514475"/>
            </a:xfrm>
          </p:grpSpPr>
          <p:sp>
            <p:nvSpPr>
              <p:cNvPr id="41" name="Oval 18"/>
              <p:cNvSpPr/>
              <p:nvPr/>
            </p:nvSpPr>
            <p:spPr>
              <a:xfrm>
                <a:off x="1704975" y="1095375"/>
                <a:ext cx="1514475" cy="1514475"/>
              </a:xfrm>
              <a:prstGeom prst="ellipse">
                <a:avLst/>
              </a:pr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>
                <a:solidFill>
                  <a:srgbClr val="208A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104855" tIns="52427" rIns="104855" bIns="52427" anchor="ctr"/>
              <a:lstStyle/>
              <a:p>
                <a:pPr lvl="0" algn="ctr" defTabSz="523875"/>
                <a:endParaRPr lang="en-US" altLang="zh-CN" sz="550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" name="Oval 4"/>
              <p:cNvSpPr/>
              <p:nvPr/>
            </p:nvSpPr>
            <p:spPr>
              <a:xfrm>
                <a:off x="1781186" y="1143011"/>
                <a:ext cx="1362054" cy="1362054"/>
              </a:xfrm>
              <a:prstGeom prst="ellipse">
                <a:avLst/>
              </a:prstGeom>
              <a:gradFill>
                <a:gsLst>
                  <a:gs pos="6000">
                    <a:schemeClr val="bg1"/>
                  </a:gs>
                  <a:gs pos="61000">
                    <a:srgbClr val="0070C0">
                      <a:alpha val="0"/>
                    </a:srgbClr>
                  </a:gs>
                </a:gsLst>
                <a:lin ang="6000000" scaled="0"/>
              </a:gradFill>
              <a:ln w="349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algn="ctr" defTabSz="523875"/>
                <a:endParaRPr lang="en-US" altLang="zh-CN" sz="550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0" name="TextBox 7"/>
            <p:cNvSpPr txBox="1"/>
            <p:nvPr/>
          </p:nvSpPr>
          <p:spPr>
            <a:xfrm>
              <a:off x="1222822" y="653426"/>
              <a:ext cx="342509" cy="4978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4855" tIns="52427" rIns="104855" bIns="52427">
              <a:spAutoFit/>
            </a:bodyPr>
            <a:lstStyle/>
            <a:p>
              <a:pPr lvl="0" defTabSz="523875"/>
              <a:r>
                <a:rPr lang="en-US" altLang="zh-CN" sz="3700" dirty="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2</a:t>
              </a:r>
            </a:p>
          </p:txBody>
        </p:sp>
      </p:grpSp>
      <p:sp>
        <p:nvSpPr>
          <p:cNvPr id="43" name="Rektangel 76"/>
          <p:cNvSpPr/>
          <p:nvPr/>
        </p:nvSpPr>
        <p:spPr>
          <a:xfrm>
            <a:off x="2027237" y="4459287"/>
            <a:ext cx="7162800" cy="1691184"/>
          </a:xfrm>
          <a:prstGeom prst="rect">
            <a:avLst/>
          </a:prstGeom>
          <a:noFill/>
          <a:ln w="9525">
            <a:noFill/>
          </a:ln>
        </p:spPr>
        <p:txBody>
          <a:bodyPr wrap="square" lIns="104855" tIns="52427" rIns="104855" bIns="52427">
            <a:spAutoFit/>
          </a:bodyPr>
          <a:lstStyle/>
          <a:p>
            <a:pPr lvl="0" defTabSz="104775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171717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课时安排因单元而异，每单元可根据内容的难易及学生的学习效果反馈，机动调节单元课时，不平均用力。</a:t>
            </a:r>
            <a:endParaRPr lang="zh-CN" altLang="da-DK" sz="2400" dirty="0">
              <a:solidFill>
                <a:srgbClr val="171717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45" name="图片 44" descr="1340558_214604083"/>
          <p:cNvPicPr>
            <a:picLocks noChangeAspect="1"/>
          </p:cNvPicPr>
          <p:nvPr/>
        </p:nvPicPr>
        <p:blipFill>
          <a:blip r:embed="rId4" cstate="print">
            <a:lum contrast="22000"/>
          </a:blip>
          <a:stretch>
            <a:fillRect/>
          </a:stretch>
        </p:blipFill>
        <p:spPr>
          <a:xfrm>
            <a:off x="8321675" y="954087"/>
            <a:ext cx="3200400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Rektangel 76"/>
          <p:cNvSpPr/>
          <p:nvPr/>
        </p:nvSpPr>
        <p:spPr>
          <a:xfrm>
            <a:off x="1951037" y="3240087"/>
            <a:ext cx="6019800" cy="1127311"/>
          </a:xfrm>
          <a:prstGeom prst="rect">
            <a:avLst/>
          </a:prstGeom>
          <a:noFill/>
          <a:ln w="9525">
            <a:noFill/>
          </a:ln>
        </p:spPr>
        <p:txBody>
          <a:bodyPr wrap="square" lIns="104855" tIns="52427" rIns="104855" bIns="52427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每位老师在认真分析学情的基础上，对集体备课内容进行适当调整。</a:t>
            </a:r>
            <a:endParaRPr lang="zh-CN" altLang="zh-CN" sz="2400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7" name="Group 96"/>
          <p:cNvGrpSpPr/>
          <p:nvPr/>
        </p:nvGrpSpPr>
        <p:grpSpPr>
          <a:xfrm>
            <a:off x="960437" y="3326822"/>
            <a:ext cx="990600" cy="675265"/>
            <a:chOff x="1016388" y="640805"/>
            <a:chExt cx="731924" cy="923086"/>
          </a:xfrm>
        </p:grpSpPr>
        <p:grpSp>
          <p:nvGrpSpPr>
            <p:cNvPr id="48" name="Group 51"/>
            <p:cNvGrpSpPr/>
            <p:nvPr/>
          </p:nvGrpSpPr>
          <p:grpSpPr>
            <a:xfrm>
              <a:off x="1016388" y="711700"/>
              <a:ext cx="731924" cy="775047"/>
              <a:chOff x="1704975" y="1006145"/>
              <a:chExt cx="1514475" cy="1603705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1704975" y="1095375"/>
                <a:ext cx="1514475" cy="1514475"/>
              </a:xfrm>
              <a:prstGeom prst="ellipse">
                <a:avLst/>
              </a:prstGeom>
              <a:gradFill rotWithShape="1">
                <a:gsLst>
                  <a:gs pos="0">
                    <a:srgbClr val="5AF300"/>
                  </a:gs>
                  <a:gs pos="100000">
                    <a:srgbClr val="208A00"/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>
                <a:solidFill>
                  <a:srgbClr val="208A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lIns="104855" tIns="52427" rIns="104855" bIns="52427" anchor="ctr"/>
              <a:lstStyle/>
              <a:p>
                <a:pPr lvl="0" algn="ctr" defTabSz="523875"/>
                <a:endParaRPr lang="en-US" altLang="zh-CN" sz="550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1" name="Oval 4"/>
              <p:cNvSpPr/>
              <p:nvPr/>
            </p:nvSpPr>
            <p:spPr>
              <a:xfrm>
                <a:off x="1781186" y="1006145"/>
                <a:ext cx="1362054" cy="1362051"/>
              </a:xfrm>
              <a:prstGeom prst="ellipse">
                <a:avLst/>
              </a:prstGeom>
              <a:gradFill>
                <a:gsLst>
                  <a:gs pos="6000">
                    <a:schemeClr val="bg1"/>
                  </a:gs>
                  <a:gs pos="61000">
                    <a:srgbClr val="0070C0">
                      <a:alpha val="0"/>
                    </a:srgbClr>
                  </a:gs>
                </a:gsLst>
                <a:lin ang="6000000" scaled="0"/>
              </a:gradFill>
              <a:ln w="349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algn="ctr" defTabSz="523875"/>
                <a:endParaRPr lang="en-US" altLang="zh-CN" sz="550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9" name="TextBox 7"/>
            <p:cNvSpPr txBox="1"/>
            <p:nvPr/>
          </p:nvSpPr>
          <p:spPr>
            <a:xfrm>
              <a:off x="1222822" y="640805"/>
              <a:ext cx="342509" cy="92308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4855" tIns="52427" rIns="104855" bIns="52427">
              <a:spAutoFit/>
            </a:bodyPr>
            <a:lstStyle/>
            <a:p>
              <a:pPr lvl="0" defTabSz="523875"/>
              <a:r>
                <a:rPr lang="en-US" altLang="zh-CN" sz="3700" dirty="0" smtClean="0">
                  <a:solidFill>
                    <a:srgbClr val="171717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1</a:t>
              </a:r>
              <a:endParaRPr lang="en-US" altLang="zh-CN" sz="3700" dirty="0">
                <a:solidFill>
                  <a:srgbClr val="171717"/>
                </a:solidFill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27437" y="2249487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cap="none" spc="0" dirty="0" smtClean="0">
                <a:ln w="17780" cmpd="sng">
                  <a:solidFill>
                    <a:srgbClr val="33CC33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you!</a:t>
            </a:r>
            <a:endParaRPr lang="zh-CN" altLang="en-US" sz="5400" b="1" i="1" cap="none" spc="0" dirty="0">
              <a:ln w="17780" cmpd="sng">
                <a:solidFill>
                  <a:srgbClr val="33CC33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0437" y="1722126"/>
            <a:ext cx="7239562" cy="1213162"/>
            <a:chOff x="665" y="1472"/>
            <a:chExt cx="4368" cy="764"/>
          </a:xfrm>
        </p:grpSpPr>
        <p:sp>
          <p:nvSpPr>
            <p:cNvPr id="3" name="圆角矩形 2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6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2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5" name="TextBox 21"/>
            <p:cNvSpPr txBox="1"/>
            <p:nvPr/>
          </p:nvSpPr>
          <p:spPr>
            <a:xfrm>
              <a:off x="1459" y="1635"/>
              <a:ext cx="3574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重整单元</a:t>
              </a:r>
              <a:r>
                <a:rPr lang="zh-CN" altLang="en-US" sz="2800" dirty="0" smtClean="0"/>
                <a:t>板</a:t>
              </a:r>
              <a:r>
                <a:rPr lang="zh-CN" altLang="zh-CN" sz="2800" dirty="0" smtClean="0"/>
                <a:t>块，实施单元整体教学</a:t>
              </a:r>
            </a:p>
            <a:p>
              <a:pPr lvl="0"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9037" y="3163887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  </a:t>
            </a:r>
            <a:r>
              <a:rPr lang="zh-CN" altLang="zh-CN" sz="2400" dirty="0" smtClean="0"/>
              <a:t>单元整体教学是以主题为线索，拟定整体教学目标，找准教学重难点，开发和重组相关的教学内容，开展连续课时教学的教学方式。各年级应以主题为引领，对各单元教学内容进行重新设计整合。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8430"/>
          <p:cNvGrpSpPr/>
          <p:nvPr/>
        </p:nvGrpSpPr>
        <p:grpSpPr>
          <a:xfrm>
            <a:off x="1401763" y="2782887"/>
            <a:ext cx="2149474" cy="1804036"/>
            <a:chOff x="140" y="1419"/>
            <a:chExt cx="1684" cy="1683"/>
          </a:xfrm>
        </p:grpSpPr>
        <p:sp>
          <p:nvSpPr>
            <p:cNvPr id="188432" name="椭圆 188431"/>
            <p:cNvSpPr/>
            <p:nvPr/>
          </p:nvSpPr>
          <p:spPr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3" name="椭圆 188432"/>
            <p:cNvSpPr/>
            <p:nvPr/>
          </p:nvSpPr>
          <p:spPr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4" name="椭圆 188433"/>
            <p:cNvSpPr/>
            <p:nvPr/>
          </p:nvSpPr>
          <p:spPr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5" name="椭圆 188434"/>
            <p:cNvSpPr/>
            <p:nvPr/>
          </p:nvSpPr>
          <p:spPr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6" name="椭圆 188435"/>
            <p:cNvSpPr/>
            <p:nvPr/>
          </p:nvSpPr>
          <p:spPr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7" name="椭圆 188436"/>
            <p:cNvSpPr/>
            <p:nvPr/>
          </p:nvSpPr>
          <p:spPr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8" name="椭圆 188437"/>
            <p:cNvSpPr/>
            <p:nvPr/>
          </p:nvSpPr>
          <p:spPr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39" name="椭圆 188438"/>
            <p:cNvSpPr/>
            <p:nvPr/>
          </p:nvSpPr>
          <p:spPr>
            <a:xfrm>
              <a:off x="451" y="1754"/>
              <a:ext cx="1134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r>
                <a:rPr lang="en-US" altLang="zh-CN" sz="2400" dirty="0" smtClean="0"/>
                <a:t>Road </a:t>
              </a:r>
            </a:p>
            <a:p>
              <a:r>
                <a:rPr lang="en-US" altLang="zh-CN" sz="2400" dirty="0" smtClean="0"/>
                <a:t>safety</a:t>
              </a:r>
              <a:endParaRPr lang="zh-CN" altLang="en-US" sz="2400" dirty="0"/>
            </a:p>
          </p:txBody>
        </p:sp>
      </p:grpSp>
      <p:sp>
        <p:nvSpPr>
          <p:cNvPr id="188441" name="圆角矩形 188440"/>
          <p:cNvSpPr/>
          <p:nvPr/>
        </p:nvSpPr>
        <p:spPr>
          <a:xfrm>
            <a:off x="4354512" y="2478087"/>
            <a:ext cx="5445125" cy="4622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zh-CN" altLang="en-US" dirty="0"/>
          </a:p>
        </p:txBody>
      </p:sp>
      <p:sp>
        <p:nvSpPr>
          <p:cNvPr id="188445" name="圆角矩形 188444"/>
          <p:cNvSpPr/>
          <p:nvPr/>
        </p:nvSpPr>
        <p:spPr>
          <a:xfrm>
            <a:off x="4313555" y="3163887"/>
            <a:ext cx="5486082" cy="4622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170237" y="2528252"/>
            <a:ext cx="4551878" cy="483234"/>
            <a:chOff x="3170237" y="2528252"/>
            <a:chExt cx="4551878" cy="483234"/>
          </a:xfrm>
        </p:grpSpPr>
        <p:sp>
          <p:nvSpPr>
            <p:cNvPr id="188424" name="直接连接符 188423"/>
            <p:cNvSpPr/>
            <p:nvPr/>
          </p:nvSpPr>
          <p:spPr>
            <a:xfrm flipV="1">
              <a:off x="3170237" y="2693985"/>
              <a:ext cx="425450" cy="317501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26" name="直接连接符 188425"/>
            <p:cNvSpPr/>
            <p:nvPr/>
          </p:nvSpPr>
          <p:spPr>
            <a:xfrm>
              <a:off x="3595687" y="2693987"/>
              <a:ext cx="768350" cy="0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42" name="矩形 188441"/>
            <p:cNvSpPr/>
            <p:nvPr/>
          </p:nvSpPr>
          <p:spPr>
            <a:xfrm>
              <a:off x="5075237" y="2528252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l" eaLnBrk="0" hangingPunct="0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过马路的安全知识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8447" name="椭圆 188446"/>
            <p:cNvSpPr/>
            <p:nvPr/>
          </p:nvSpPr>
          <p:spPr>
            <a:xfrm>
              <a:off x="4160837" y="2606357"/>
              <a:ext cx="287655" cy="217805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57905" y="3163887"/>
            <a:ext cx="3073424" cy="461665"/>
            <a:chOff x="3557905" y="3163887"/>
            <a:chExt cx="3073424" cy="461665"/>
          </a:xfrm>
        </p:grpSpPr>
        <p:sp>
          <p:nvSpPr>
            <p:cNvPr id="188429" name="直接连接符 188428"/>
            <p:cNvSpPr/>
            <p:nvPr/>
          </p:nvSpPr>
          <p:spPr>
            <a:xfrm>
              <a:off x="3557905" y="3409632"/>
              <a:ext cx="768350" cy="0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46" name="矩形 188445"/>
            <p:cNvSpPr/>
            <p:nvPr/>
          </p:nvSpPr>
          <p:spPr>
            <a:xfrm>
              <a:off x="5151437" y="3163887"/>
              <a:ext cx="147989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l" eaLnBrk="0" hangingPunct="0"/>
              <a:r>
                <a:rPr lang="zh-CN" altLang="en-US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交通规则</a:t>
              </a:r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449" name="椭圆 188448"/>
            <p:cNvSpPr/>
            <p:nvPr/>
          </p:nvSpPr>
          <p:spPr>
            <a:xfrm>
              <a:off x="4221480" y="3301682"/>
              <a:ext cx="287655" cy="2159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8450" name="圆角矩形 188449"/>
          <p:cNvSpPr/>
          <p:nvPr/>
        </p:nvSpPr>
        <p:spPr>
          <a:xfrm>
            <a:off x="4354512" y="3849687"/>
            <a:ext cx="5484947" cy="4622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498532" y="3849687"/>
            <a:ext cx="3144877" cy="461665"/>
            <a:chOff x="3498532" y="3849687"/>
            <a:chExt cx="3144877" cy="461665"/>
          </a:xfrm>
        </p:grpSpPr>
        <p:sp>
          <p:nvSpPr>
            <p:cNvPr id="188430" name="直接连接符 188429"/>
            <p:cNvSpPr/>
            <p:nvPr/>
          </p:nvSpPr>
          <p:spPr>
            <a:xfrm flipV="1">
              <a:off x="3498532" y="4052887"/>
              <a:ext cx="865505" cy="0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51" name="矩形 188450"/>
            <p:cNvSpPr/>
            <p:nvPr/>
          </p:nvSpPr>
          <p:spPr>
            <a:xfrm>
              <a:off x="5227637" y="3849687"/>
              <a:ext cx="141577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algn="l" eaLnBrk="0" hangingPunct="0"/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乘车规则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88452" name="椭圆 188451"/>
            <p:cNvSpPr/>
            <p:nvPr/>
          </p:nvSpPr>
          <p:spPr>
            <a:xfrm>
              <a:off x="4243387" y="3981767"/>
              <a:ext cx="287655" cy="2159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8453" name="圆角矩形 188452"/>
          <p:cNvSpPr/>
          <p:nvPr/>
        </p:nvSpPr>
        <p:spPr>
          <a:xfrm>
            <a:off x="4430712" y="4530407"/>
            <a:ext cx="5368925" cy="4622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  <a:tileRect/>
          </a:gradFill>
          <a:ln w="1905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095307" y="4419282"/>
            <a:ext cx="5979835" cy="577870"/>
            <a:chOff x="3095307" y="4419282"/>
            <a:chExt cx="5979835" cy="577870"/>
          </a:xfrm>
        </p:grpSpPr>
        <p:sp>
          <p:nvSpPr>
            <p:cNvPr id="188425" name="直接连接符 188424"/>
            <p:cNvSpPr/>
            <p:nvPr/>
          </p:nvSpPr>
          <p:spPr>
            <a:xfrm>
              <a:off x="3095307" y="4419282"/>
              <a:ext cx="576580" cy="288925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27" name="直接连接符 188426"/>
            <p:cNvSpPr/>
            <p:nvPr/>
          </p:nvSpPr>
          <p:spPr>
            <a:xfrm>
              <a:off x="3671887" y="4708207"/>
              <a:ext cx="768350" cy="0"/>
            </a:xfrm>
            <a:prstGeom prst="line">
              <a:avLst/>
            </a:prstGeom>
            <a:ln w="12700" cap="rnd" cmpd="sng">
              <a:solidFill>
                <a:srgbClr val="003366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454" name="矩形 188453"/>
            <p:cNvSpPr/>
            <p:nvPr/>
          </p:nvSpPr>
          <p:spPr>
            <a:xfrm>
              <a:off x="5197157" y="4535487"/>
              <a:ext cx="387798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eaLnBrk="0" hangingPunct="0"/>
              <a:r>
                <a:rPr lang="zh-CN" altLang="zh-CN" sz="2400" dirty="0" smtClean="0">
                  <a:latin typeface="微软雅黑" pitchFamily="34" charset="-122"/>
                  <a:ea typeface="微软雅黑" pitchFamily="34" charset="-122"/>
                </a:rPr>
                <a:t>发生交通事故后的应对措施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  <a:cs typeface="+mn-ea"/>
              </a:endParaRPr>
            </a:p>
          </p:txBody>
        </p:sp>
        <p:sp>
          <p:nvSpPr>
            <p:cNvPr id="188455" name="椭圆 188454"/>
            <p:cNvSpPr/>
            <p:nvPr/>
          </p:nvSpPr>
          <p:spPr>
            <a:xfrm>
              <a:off x="4335462" y="4656137"/>
              <a:ext cx="287655" cy="2159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905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17637" y="26828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以六下</a:t>
            </a:r>
            <a:r>
              <a:rPr lang="en-US" altLang="zh-CN" sz="2400" dirty="0" smtClean="0"/>
              <a:t>Unit4 Road safety</a:t>
            </a:r>
            <a:r>
              <a:rPr lang="zh-CN" altLang="zh-CN" sz="2400" dirty="0" smtClean="0"/>
              <a:t>单元内容为例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41" grpId="0" animBg="1"/>
      <p:bldP spid="188445" grpId="0" animBg="1"/>
      <p:bldP spid="188450" grpId="0" animBg="1"/>
      <p:bldP spid="188453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37" y="26828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以六下</a:t>
            </a:r>
            <a:r>
              <a:rPr lang="en-US" altLang="zh-CN" sz="2400" dirty="0" smtClean="0"/>
              <a:t>Unit4 Road safety</a:t>
            </a:r>
            <a:r>
              <a:rPr lang="zh-CN" altLang="zh-CN" sz="2400" dirty="0" smtClean="0"/>
              <a:t>单元内容为例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12837" y="1563687"/>
          <a:ext cx="9220201" cy="3809999"/>
        </p:xfrm>
        <a:graphic>
          <a:graphicData uri="http://schemas.openxmlformats.org/drawingml/2006/table">
            <a:tbl>
              <a:tblPr/>
              <a:tblGrid>
                <a:gridCol w="1533560"/>
                <a:gridCol w="1878169"/>
                <a:gridCol w="3298707"/>
                <a:gridCol w="2509765"/>
              </a:tblGrid>
              <a:tr h="544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  <a:cs typeface="Times New Roman"/>
                        </a:rPr>
                        <a:t>课时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  <a:cs typeface="Times New Roman"/>
                        </a:rPr>
                        <a:t>板块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  <a:cs typeface="Times New Roman"/>
                        </a:rPr>
                        <a:t>主要内容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Times New Roman"/>
                          <a:ea typeface="宋体"/>
                          <a:cs typeface="Times New Roman"/>
                        </a:rPr>
                        <a:t>单课时情景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第一课时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Story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语篇</a:t>
                      </a: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 Road safety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Walking safely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第二课时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Grammar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Cartoon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情态动词的用法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Bobby</a:t>
                      </a: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Tina</a:t>
                      </a: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乘车的故事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Taking the bus safely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第三课时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Sound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Culture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宋体"/>
                          <a:cs typeface="Times New Roman"/>
                        </a:rPr>
                        <a:t>Fun time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语音中的重读现象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车辆行驶的规则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Times New Roman"/>
                          <a:ea typeface="宋体"/>
                          <a:cs typeface="Times New Roman"/>
                        </a:rPr>
                        <a:t>安全行路的知识问答游戏</a:t>
                      </a:r>
                      <a:endParaRPr lang="zh-CN" sz="20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/>
                          <a:ea typeface="宋体"/>
                          <a:cs typeface="Times New Roman"/>
                        </a:rPr>
                        <a:t>Traffic accidents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0438" y="3468687"/>
            <a:ext cx="2057399" cy="1828800"/>
            <a:chOff x="1174" y="2379"/>
            <a:chExt cx="6857" cy="6856"/>
          </a:xfrm>
        </p:grpSpPr>
        <p:sp>
          <p:nvSpPr>
            <p:cNvPr id="5122" name="椭圆 62"/>
            <p:cNvSpPr/>
            <p:nvPr/>
          </p:nvSpPr>
          <p:spPr>
            <a:xfrm>
              <a:off x="1174" y="2379"/>
              <a:ext cx="6857" cy="685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/>
              <a:endParaRPr lang="zh-CN" altLang="zh-CN">
                <a:latin typeface="Calibri" panose="020F05020202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5123" name="椭圆 4"/>
            <p:cNvSpPr/>
            <p:nvPr/>
          </p:nvSpPr>
          <p:spPr>
            <a:xfrm>
              <a:off x="1356" y="2471"/>
              <a:ext cx="6545" cy="6541"/>
            </a:xfrm>
            <a:prstGeom prst="ellipse">
              <a:avLst/>
            </a:prstGeom>
            <a:solidFill>
              <a:srgbClr val="B9CDE5"/>
            </a:solidFill>
            <a:ln w="9525">
              <a:noFill/>
            </a:ln>
          </p:spPr>
          <p:txBody>
            <a:bodyPr anchor="t"/>
            <a:lstStyle/>
            <a:p>
              <a:pPr lvl="0" indent="0" algn="ctr"/>
              <a:endParaRPr lang="zh-CN" altLang="en-US">
                <a:latin typeface="Calibri" panose="020F05020202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5124" name="椭圆 5"/>
            <p:cNvSpPr/>
            <p:nvPr/>
          </p:nvSpPr>
          <p:spPr>
            <a:xfrm>
              <a:off x="1856" y="2971"/>
              <a:ext cx="5545" cy="554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</a:ln>
          </p:spPr>
          <p:txBody>
            <a:bodyPr anchor="t"/>
            <a:lstStyle/>
            <a:p>
              <a:pPr lvl="0" indent="0" algn="ctr"/>
              <a:r>
                <a:rPr lang="en-US" altLang="zh-CN" sz="2800" dirty="0" smtClean="0">
                  <a:latin typeface="Calibri" panose="020F0502020204030204" pitchFamily="34" charset="0"/>
                  <a:ea typeface="方正姚体" panose="02010601030101010101" pitchFamily="2" charset="-122"/>
                </a:rPr>
                <a:t>Good </a:t>
              </a:r>
            </a:p>
            <a:p>
              <a:pPr lvl="0" indent="0" algn="ctr"/>
              <a:r>
                <a:rPr lang="en-US" altLang="zh-CN" sz="2800" dirty="0" smtClean="0">
                  <a:latin typeface="Calibri" panose="020F0502020204030204" pitchFamily="34" charset="0"/>
                  <a:ea typeface="方正姚体" panose="02010601030101010101" pitchFamily="2" charset="-122"/>
                </a:rPr>
                <a:t>habits</a:t>
              </a:r>
              <a:endParaRPr lang="zh-CN" altLang="en-US" sz="2800" dirty="0">
                <a:latin typeface="Calibri" panose="020F050202020403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3714432" y="3811587"/>
            <a:ext cx="6771005" cy="1333500"/>
          </a:xfrm>
          <a:prstGeom prst="roundRect">
            <a:avLst>
              <a:gd name="adj" fmla="val 761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705090" y="2942233"/>
            <a:ext cx="6780364" cy="721891"/>
          </a:xfrm>
          <a:prstGeom prst="roundRect">
            <a:avLst>
              <a:gd name="adj" fmla="val 7618"/>
            </a:avLst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0" name="矩形 81"/>
          <p:cNvSpPr/>
          <p:nvPr/>
        </p:nvSpPr>
        <p:spPr>
          <a:xfrm>
            <a:off x="4465638" y="3772779"/>
            <a:ext cx="6019799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本文以第三人称的叙述方式，使用一般现在时以及频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率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副词对比介绍了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Wang Bing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Liu Tao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的日常生活习惯和学习习惯。课文的最后以生动有趣、图文并茂的对话收尾，暗示了坏习惯可能带来不良后果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dirty="0">
              <a:solidFill>
                <a:srgbClr val="40404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151" name="椭圆 38"/>
          <p:cNvSpPr/>
          <p:nvPr/>
        </p:nvSpPr>
        <p:spPr>
          <a:xfrm>
            <a:off x="3246437" y="2935287"/>
            <a:ext cx="1295404" cy="668095"/>
          </a:xfrm>
          <a:prstGeom prst="ellipse">
            <a:avLst/>
          </a:prstGeom>
          <a:solidFill>
            <a:srgbClr val="376092"/>
          </a:solidFill>
          <a:ln w="57150" cap="flat" cmpd="sng">
            <a:solidFill>
              <a:srgbClr val="B9CDE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r>
              <a:rPr lang="en-US" altLang="zh-CN" sz="2400" b="1" dirty="0" smtClean="0">
                <a:ln w="12700">
                  <a:noFill/>
                </a:ln>
                <a:solidFill>
                  <a:schemeClr val="accent3"/>
                </a:solidFill>
                <a:latin typeface="Calibri" panose="020F0502020204030204" pitchFamily="34" charset="0"/>
                <a:ea typeface="方正姚体" panose="02010601030101010101" pitchFamily="2" charset="-122"/>
              </a:rPr>
              <a:t>What</a:t>
            </a:r>
            <a:endParaRPr lang="zh-CN" altLang="en-US" sz="2400" b="1" dirty="0">
              <a:ln w="12700">
                <a:noFill/>
              </a:ln>
              <a:solidFill>
                <a:schemeClr val="accent3"/>
              </a:solidFill>
              <a:latin typeface="Calibri" panose="020F0502020204030204" pitchFamily="34" charset="0"/>
              <a:ea typeface="方正姚体" panose="02010601030101010101" pitchFamily="2" charset="-122"/>
            </a:endParaRPr>
          </a:p>
        </p:txBody>
      </p:sp>
      <p:sp>
        <p:nvSpPr>
          <p:cNvPr id="5156" name="矩形 68"/>
          <p:cNvSpPr/>
          <p:nvPr/>
        </p:nvSpPr>
        <p:spPr>
          <a:xfrm>
            <a:off x="4516437" y="2913201"/>
            <a:ext cx="5969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本文的主题是“好习惯”，讲述的是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Wang Bing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Liu Tao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的日常生活习惯和学习习惯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000" dirty="0">
              <a:solidFill>
                <a:srgbClr val="40404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6" name="组合 71"/>
          <p:cNvGrpSpPr/>
          <p:nvPr/>
        </p:nvGrpSpPr>
        <p:grpSpPr>
          <a:xfrm>
            <a:off x="3438842" y="4715192"/>
            <a:ext cx="7046595" cy="1268095"/>
            <a:chOff x="3225800" y="5989638"/>
            <a:chExt cx="7048153" cy="1267506"/>
          </a:xfrm>
        </p:grpSpPr>
        <p:sp>
          <p:nvSpPr>
            <p:cNvPr id="5138" name="矩形 34"/>
            <p:cNvSpPr/>
            <p:nvPr/>
          </p:nvSpPr>
          <p:spPr>
            <a:xfrm>
              <a:off x="3225800" y="5989638"/>
              <a:ext cx="488950" cy="8771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>
                <a:lnSpc>
                  <a:spcPct val="150000"/>
                </a:lnSpc>
              </a:pPr>
              <a:r>
                <a:rPr lang="en-US" altLang="zh-CN" sz="34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6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478119" y="6551282"/>
              <a:ext cx="6795834" cy="705862"/>
            </a:xfrm>
            <a:prstGeom prst="roundRect">
              <a:avLst>
                <a:gd name="adj" fmla="val 397"/>
              </a:avLst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60437" y="1411287"/>
            <a:ext cx="7239562" cy="1054371"/>
            <a:chOff x="665" y="1472"/>
            <a:chExt cx="4368" cy="664"/>
          </a:xfrm>
        </p:grpSpPr>
        <p:sp>
          <p:nvSpPr>
            <p:cNvPr id="47" name="圆角矩形 46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8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50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3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49" name="TextBox 21"/>
            <p:cNvSpPr txBox="1"/>
            <p:nvPr/>
          </p:nvSpPr>
          <p:spPr>
            <a:xfrm>
              <a:off x="1459" y="1635"/>
              <a:ext cx="357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加强文本解读，建构知识框架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椭圆 38"/>
          <p:cNvSpPr/>
          <p:nvPr/>
        </p:nvSpPr>
        <p:spPr>
          <a:xfrm>
            <a:off x="3246437" y="4002087"/>
            <a:ext cx="1295400" cy="668064"/>
          </a:xfrm>
          <a:prstGeom prst="ellipse">
            <a:avLst/>
          </a:prstGeom>
          <a:solidFill>
            <a:srgbClr val="376092"/>
          </a:solidFill>
          <a:ln w="57150" cap="flat" cmpd="sng">
            <a:solidFill>
              <a:srgbClr val="B9CDE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r>
              <a:rPr lang="en-US" altLang="zh-CN" sz="2400" b="1" dirty="0" smtClean="0">
                <a:ln w="12700">
                  <a:noFill/>
                </a:ln>
                <a:solidFill>
                  <a:schemeClr val="accent3"/>
                </a:solidFill>
                <a:latin typeface="Calibri" panose="020F0502020204030204" pitchFamily="34" charset="0"/>
                <a:ea typeface="方正姚体" panose="02010601030101010101" pitchFamily="2" charset="-122"/>
              </a:rPr>
              <a:t>How</a:t>
            </a:r>
            <a:endParaRPr lang="zh-CN" altLang="en-US" sz="2400" b="1" dirty="0">
              <a:ln w="12700">
                <a:noFill/>
              </a:ln>
              <a:solidFill>
                <a:schemeClr val="accent3"/>
              </a:solidFill>
              <a:latin typeface="Calibri" panose="020F0502020204030204" pitchFamily="34" charset="0"/>
              <a:ea typeface="方正姚体" panose="02010601030101010101" pitchFamily="2" charset="-122"/>
            </a:endParaRPr>
          </a:p>
        </p:txBody>
      </p:sp>
      <p:sp>
        <p:nvSpPr>
          <p:cNvPr id="53" name="椭圆 38"/>
          <p:cNvSpPr/>
          <p:nvPr/>
        </p:nvSpPr>
        <p:spPr>
          <a:xfrm>
            <a:off x="3246437" y="5315223"/>
            <a:ext cx="1295400" cy="668064"/>
          </a:xfrm>
          <a:prstGeom prst="ellipse">
            <a:avLst/>
          </a:prstGeom>
          <a:solidFill>
            <a:srgbClr val="376092"/>
          </a:solidFill>
          <a:ln w="57150" cap="flat" cmpd="sng">
            <a:solidFill>
              <a:srgbClr val="B9CDE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r>
              <a:rPr lang="en-US" altLang="zh-CN" sz="2400" b="1" dirty="0" smtClean="0">
                <a:ln w="12700">
                  <a:noFill/>
                </a:ln>
                <a:solidFill>
                  <a:schemeClr val="accent3"/>
                </a:solidFill>
                <a:latin typeface="Calibri" panose="020F0502020204030204" pitchFamily="34" charset="0"/>
                <a:ea typeface="方正姚体" panose="02010601030101010101" pitchFamily="2" charset="-122"/>
              </a:rPr>
              <a:t>Why</a:t>
            </a:r>
            <a:endParaRPr lang="zh-CN" altLang="en-US" sz="2400" b="1" dirty="0">
              <a:ln w="12700">
                <a:noFill/>
              </a:ln>
              <a:solidFill>
                <a:schemeClr val="accent3"/>
              </a:solidFill>
              <a:latin typeface="Calibri" panose="020F0502020204030204" pitchFamily="34" charset="0"/>
              <a:ea typeface="方正姚体" panose="02010601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41837" y="5275401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通过学习本文，让学生辨别哪些是好习惯，帮助学生明白养成好习惯的重要性以及如何养成好习惯。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5150" grpId="0"/>
      <p:bldP spid="5151" grpId="0" animBg="1"/>
      <p:bldP spid="5156" grpId="0"/>
      <p:bldP spid="52" grpId="0" animBg="1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484438" y="1106487"/>
          <a:ext cx="7772401" cy="2560320"/>
        </p:xfrm>
        <a:graphic>
          <a:graphicData uri="http://schemas.openxmlformats.org/drawingml/2006/table">
            <a:tbl>
              <a:tblPr/>
              <a:tblGrid>
                <a:gridCol w="1261818"/>
                <a:gridCol w="3104402"/>
                <a:gridCol w="3406181"/>
              </a:tblGrid>
              <a:tr h="2632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Good habits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Bad habits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Times New Roman"/>
                          <a:ea typeface="宋体"/>
                          <a:cs typeface="Times New Roman"/>
                        </a:rPr>
                        <a:t>Wang Bing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gets </a:t>
                      </a: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up early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never </a:t>
                      </a: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goes to bed late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brushes </a:t>
                      </a: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his teeth in the morning and before bedtime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puts his things in order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finishes his homework early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Times New Roman"/>
                        </a:rPr>
                        <a:t>Liu Tao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listens to his teachers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keeps his room clean and tidy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helps his parents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does his homework late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atin typeface="Times New Roman"/>
                          <a:ea typeface="宋体"/>
                          <a:cs typeface="Times New Roman"/>
                        </a:rPr>
                        <a:t>goes to bed late 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17637" y="26828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/>
              <a:t>以六下</a:t>
            </a:r>
            <a:r>
              <a:rPr lang="en-US" altLang="zh-CN" sz="2400" dirty="0" smtClean="0"/>
              <a:t>Unit2 Good habits(Story time)</a:t>
            </a:r>
            <a:r>
              <a:rPr lang="zh-CN" altLang="zh-CN" sz="2400" dirty="0" smtClean="0"/>
              <a:t>为例</a:t>
            </a:r>
            <a:r>
              <a:rPr lang="zh-CN" altLang="en-US" sz="2400" dirty="0" smtClean="0"/>
              <a:t>：</a:t>
            </a:r>
            <a:endParaRPr lang="zh-CN" altLang="en-US" sz="2400" dirty="0"/>
          </a:p>
        </p:txBody>
      </p:sp>
      <p:grpSp>
        <p:nvGrpSpPr>
          <p:cNvPr id="12" name="组合 39"/>
          <p:cNvGrpSpPr/>
          <p:nvPr/>
        </p:nvGrpSpPr>
        <p:grpSpPr>
          <a:xfrm>
            <a:off x="561975" y="1411287"/>
            <a:ext cx="627062" cy="914400"/>
            <a:chOff x="1523998" y="1398178"/>
            <a:chExt cx="1039020" cy="1484313"/>
          </a:xfrm>
        </p:grpSpPr>
        <p:sp>
          <p:nvSpPr>
            <p:cNvPr id="13" name="任意多边形 12"/>
            <p:cNvSpPr/>
            <p:nvPr/>
          </p:nvSpPr>
          <p:spPr>
            <a:xfrm>
              <a:off x="1523998" y="1398178"/>
              <a:ext cx="1038932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>
              <a:gsLst>
                <a:gs pos="100000">
                  <a:srgbClr val="6DAA2D">
                    <a:lumMod val="20000"/>
                    <a:lumOff val="80000"/>
                  </a:srgbClr>
                </a:gs>
                <a:gs pos="51657">
                  <a:srgbClr val="6DAA2D">
                    <a:lumMod val="60000"/>
                    <a:lumOff val="40000"/>
                  </a:srgbClr>
                </a:gs>
                <a:gs pos="0">
                  <a:srgbClr val="6DAA2D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6DAA2D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 lIns="17146" tIns="180000" rIns="17146" bIns="536654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1549398" y="1466850"/>
              <a:ext cx="988220" cy="137477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 rotWithShape="1">
              <a:gsLst>
                <a:gs pos="98000">
                  <a:srgbClr val="6DAA2D">
                    <a:lumMod val="60000"/>
                    <a:lumOff val="40000"/>
                  </a:srgbClr>
                </a:gs>
                <a:gs pos="100000">
                  <a:srgbClr val="6DAA2D">
                    <a:lumMod val="40000"/>
                    <a:lumOff val="60000"/>
                  </a:srgbClr>
                </a:gs>
                <a:gs pos="51657">
                  <a:srgbClr val="6DAA2D"/>
                </a:gs>
                <a:gs pos="50000">
                  <a:srgbClr val="6DAA2D">
                    <a:alpha val="70000"/>
                  </a:srgbClr>
                </a:gs>
                <a:gs pos="8000">
                  <a:srgbClr val="6DAA2D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tIns="180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46"/>
          <p:cNvGrpSpPr/>
          <p:nvPr/>
        </p:nvGrpSpPr>
        <p:grpSpPr>
          <a:xfrm>
            <a:off x="561975" y="3843337"/>
            <a:ext cx="627062" cy="692150"/>
            <a:chOff x="1523998" y="1398178"/>
            <a:chExt cx="1039020" cy="1484313"/>
          </a:xfrm>
        </p:grpSpPr>
        <p:sp>
          <p:nvSpPr>
            <p:cNvPr id="20" name="任意多边形 19"/>
            <p:cNvSpPr/>
            <p:nvPr/>
          </p:nvSpPr>
          <p:spPr>
            <a:xfrm>
              <a:off x="1523998" y="1398178"/>
              <a:ext cx="1038932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>
              <a:gsLst>
                <a:gs pos="100000">
                  <a:srgbClr val="6DAA2D">
                    <a:lumMod val="20000"/>
                    <a:lumOff val="80000"/>
                  </a:srgbClr>
                </a:gs>
                <a:gs pos="51657">
                  <a:srgbClr val="6DAA2D">
                    <a:lumMod val="60000"/>
                    <a:lumOff val="40000"/>
                  </a:srgbClr>
                </a:gs>
                <a:gs pos="0">
                  <a:srgbClr val="6DAA2D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6DAA2D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 lIns="17146" tIns="180000" rIns="17146" bIns="536654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549398" y="1466850"/>
              <a:ext cx="988220" cy="137477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 rotWithShape="1">
              <a:gsLst>
                <a:gs pos="98000">
                  <a:srgbClr val="6DAA2D">
                    <a:lumMod val="60000"/>
                    <a:lumOff val="40000"/>
                  </a:srgbClr>
                </a:gs>
                <a:gs pos="100000">
                  <a:srgbClr val="6DAA2D">
                    <a:lumMod val="40000"/>
                    <a:lumOff val="60000"/>
                  </a:srgbClr>
                </a:gs>
                <a:gs pos="51657">
                  <a:srgbClr val="6DAA2D"/>
                </a:gs>
                <a:gs pos="50000">
                  <a:srgbClr val="6DAA2D">
                    <a:alpha val="70000"/>
                  </a:srgbClr>
                </a:gs>
                <a:gs pos="8000">
                  <a:srgbClr val="6DAA2D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tIns="180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54"/>
          <p:cNvGrpSpPr/>
          <p:nvPr/>
        </p:nvGrpSpPr>
        <p:grpSpPr>
          <a:xfrm>
            <a:off x="561975" y="4911724"/>
            <a:ext cx="703262" cy="614363"/>
            <a:chOff x="1523998" y="1398178"/>
            <a:chExt cx="1039020" cy="1484313"/>
          </a:xfrm>
        </p:grpSpPr>
        <p:sp>
          <p:nvSpPr>
            <p:cNvPr id="27" name="任意多边形 26"/>
            <p:cNvSpPr/>
            <p:nvPr/>
          </p:nvSpPr>
          <p:spPr>
            <a:xfrm>
              <a:off x="1523998" y="1398178"/>
              <a:ext cx="1038932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>
              <a:gsLst>
                <a:gs pos="100000">
                  <a:srgbClr val="6DAA2D">
                    <a:lumMod val="20000"/>
                    <a:lumOff val="80000"/>
                  </a:srgbClr>
                </a:gs>
                <a:gs pos="51657">
                  <a:srgbClr val="6DAA2D">
                    <a:lumMod val="60000"/>
                    <a:lumOff val="40000"/>
                  </a:srgbClr>
                </a:gs>
                <a:gs pos="0">
                  <a:srgbClr val="6DAA2D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6DAA2D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 lIns="17146" tIns="180000" rIns="17146" bIns="536654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549398" y="1466850"/>
              <a:ext cx="988220" cy="137477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 rotWithShape="1">
              <a:gsLst>
                <a:gs pos="98000">
                  <a:srgbClr val="6DAA2D">
                    <a:lumMod val="60000"/>
                    <a:lumOff val="40000"/>
                  </a:srgbClr>
                </a:gs>
                <a:gs pos="100000">
                  <a:srgbClr val="6DAA2D">
                    <a:lumMod val="40000"/>
                    <a:lumOff val="60000"/>
                  </a:srgbClr>
                </a:gs>
                <a:gs pos="51657">
                  <a:srgbClr val="6DAA2D"/>
                </a:gs>
                <a:gs pos="50000">
                  <a:srgbClr val="6DAA2D">
                    <a:alpha val="70000"/>
                  </a:srgbClr>
                </a:gs>
                <a:gs pos="8000">
                  <a:srgbClr val="6DAA2D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tIns="180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57"/>
          <p:cNvGrpSpPr/>
          <p:nvPr/>
        </p:nvGrpSpPr>
        <p:grpSpPr>
          <a:xfrm>
            <a:off x="561975" y="5673725"/>
            <a:ext cx="703262" cy="614362"/>
            <a:chOff x="1523998" y="1398178"/>
            <a:chExt cx="1039020" cy="1484313"/>
          </a:xfrm>
        </p:grpSpPr>
        <p:sp>
          <p:nvSpPr>
            <p:cNvPr id="34" name="任意多边形 33"/>
            <p:cNvSpPr/>
            <p:nvPr/>
          </p:nvSpPr>
          <p:spPr>
            <a:xfrm>
              <a:off x="1523998" y="1398178"/>
              <a:ext cx="1038932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>
              <a:gsLst>
                <a:gs pos="100000">
                  <a:srgbClr val="6DAA2D">
                    <a:lumMod val="20000"/>
                    <a:lumOff val="80000"/>
                  </a:srgbClr>
                </a:gs>
                <a:gs pos="51657">
                  <a:srgbClr val="6DAA2D">
                    <a:lumMod val="60000"/>
                    <a:lumOff val="40000"/>
                  </a:srgbClr>
                </a:gs>
                <a:gs pos="0">
                  <a:srgbClr val="6DAA2D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6DAA2D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  <p:txBody>
            <a:bodyPr lIns="17146" tIns="180000" rIns="17146" bIns="536654" spcCol="127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001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549398" y="1466850"/>
              <a:ext cx="988220" cy="1374776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gradFill rotWithShape="1">
              <a:gsLst>
                <a:gs pos="98000">
                  <a:srgbClr val="6DAA2D">
                    <a:lumMod val="60000"/>
                    <a:lumOff val="40000"/>
                  </a:srgbClr>
                </a:gs>
                <a:gs pos="100000">
                  <a:srgbClr val="6DAA2D">
                    <a:lumMod val="40000"/>
                    <a:lumOff val="60000"/>
                  </a:srgbClr>
                </a:gs>
                <a:gs pos="51657">
                  <a:srgbClr val="6DAA2D"/>
                </a:gs>
                <a:gs pos="50000">
                  <a:srgbClr val="6DAA2D">
                    <a:alpha val="70000"/>
                  </a:srgbClr>
                </a:gs>
                <a:gs pos="8000">
                  <a:srgbClr val="6DAA2D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tIns="180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3"/>
          <p:cNvSpPr/>
          <p:nvPr/>
        </p:nvSpPr>
        <p:spPr>
          <a:xfrm>
            <a:off x="2484437" y="3759199"/>
            <a:ext cx="7772400" cy="100488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r>
              <a:rPr lang="en-US" altLang="zh-C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habits does Wang Bing have?</a:t>
            </a:r>
          </a:p>
          <a:p>
            <a:pPr lvl="0"/>
            <a:r>
              <a:rPr lang="en-US" altLang="zh-C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habits does Liu Tao have?</a:t>
            </a:r>
          </a:p>
        </p:txBody>
      </p:sp>
      <p:sp>
        <p:nvSpPr>
          <p:cNvPr id="39" name="AutoShape 4"/>
          <p:cNvSpPr/>
          <p:nvPr/>
        </p:nvSpPr>
        <p:spPr>
          <a:xfrm>
            <a:off x="2484437" y="4840287"/>
            <a:ext cx="7772400" cy="6858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r>
              <a:rPr lang="zh-CN" altLang="zh-CN" dirty="0" smtClean="0"/>
              <a:t>书</a:t>
            </a:r>
            <a:r>
              <a:rPr lang="en-US" altLang="zh-CN" dirty="0" smtClean="0"/>
              <a:t>P18 “Think and write”——Good habits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AutoShape 7"/>
          <p:cNvSpPr/>
          <p:nvPr/>
        </p:nvSpPr>
        <p:spPr>
          <a:xfrm>
            <a:off x="2484437" y="5678487"/>
            <a:ext cx="7772400" cy="636588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r>
              <a:rPr lang="zh-CN" altLang="zh-CN" dirty="0" smtClean="0"/>
              <a:t>课课练</a:t>
            </a:r>
            <a:r>
              <a:rPr lang="en-US" altLang="zh-CN" dirty="0" smtClean="0"/>
              <a:t>25</a:t>
            </a:r>
            <a:r>
              <a:rPr lang="zh-CN" altLang="zh-CN" dirty="0" smtClean="0"/>
              <a:t>页的写一写你自己的好习惯与坏习惯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5913437" y="4078287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5761037" y="4306887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23037" y="392588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Which are good habits?</a:t>
            </a:r>
          </a:p>
          <a:p>
            <a:pPr lvl="0"/>
            <a:r>
              <a:rPr lang="en-US" altLang="zh-CN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What other good habits do you know?</a:t>
            </a:r>
            <a:endParaRPr lang="zh-CN" altLang="en-US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742237" y="2401887"/>
            <a:ext cx="3703638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22237" y="2401887"/>
            <a:ext cx="3276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960437" y="1182687"/>
            <a:ext cx="7239562" cy="1054371"/>
            <a:chOff x="665" y="1472"/>
            <a:chExt cx="4368" cy="664"/>
          </a:xfrm>
        </p:grpSpPr>
        <p:sp>
          <p:nvSpPr>
            <p:cNvPr id="3" name="圆角矩形 2"/>
            <p:cNvSpPr/>
            <p:nvPr/>
          </p:nvSpPr>
          <p:spPr>
            <a:xfrm>
              <a:off x="1062" y="1570"/>
              <a:ext cx="3913" cy="441"/>
            </a:xfrm>
            <a:prstGeom prst="roundRect">
              <a:avLst>
                <a:gd name="adj" fmla="val 20785"/>
              </a:avLst>
            </a:prstGeom>
            <a:noFill/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组合 12"/>
            <p:cNvGrpSpPr/>
            <p:nvPr/>
          </p:nvGrpSpPr>
          <p:grpSpPr>
            <a:xfrm>
              <a:off x="665" y="1472"/>
              <a:ext cx="827" cy="664"/>
              <a:chOff x="1571604" y="1677056"/>
              <a:chExt cx="1041090" cy="1115215"/>
            </a:xfrm>
          </p:grpSpPr>
          <p:pic>
            <p:nvPicPr>
              <p:cNvPr id="6" name="Picture 3" descr="C:\Documents and Settings\鱼不愚\桌面\00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71604" y="1677056"/>
                <a:ext cx="1000809" cy="11152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684283" y="1922541"/>
                <a:ext cx="928411" cy="488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策略</a:t>
                </a:r>
                <a:r>
                  <a:rPr lang="en-US" altLang="zh-CN" sz="2400" dirty="0" smtClean="0">
                    <a:solidFill>
                      <a:srgbClr val="F2F2F2"/>
                    </a:solidFill>
                    <a:latin typeface="Dutch801 XBd BT" pitchFamily="18" charset="0"/>
                    <a:ea typeface="方正超粗黑简体" pitchFamily="2" charset="-122"/>
                  </a:rPr>
                  <a:t>4</a:t>
                </a:r>
                <a:endParaRPr lang="zh-CN" altLang="en-US" sz="2400" dirty="0">
                  <a:solidFill>
                    <a:srgbClr val="F2F2F2"/>
                  </a:solidFill>
                  <a:latin typeface="Dutch801 XBd BT" pitchFamily="18" charset="0"/>
                  <a:ea typeface="方正超粗黑简体" pitchFamily="2" charset="-122"/>
                </a:endParaRPr>
              </a:p>
            </p:txBody>
          </p:sp>
        </p:grpSp>
        <p:sp>
          <p:nvSpPr>
            <p:cNvPr id="5" name="TextBox 21"/>
            <p:cNvSpPr txBox="1"/>
            <p:nvPr/>
          </p:nvSpPr>
          <p:spPr>
            <a:xfrm>
              <a:off x="1459" y="1635"/>
              <a:ext cx="357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/>
                <a:t>讲练结合，精讲精练</a:t>
              </a:r>
              <a:endParaRPr lang="zh-CN" altLang="zh-CN" sz="2800" dirty="0"/>
            </a:p>
          </p:txBody>
        </p:sp>
      </p:grpSp>
      <p:sp>
        <p:nvSpPr>
          <p:cNvPr id="125953" name="矩形 20"/>
          <p:cNvSpPr>
            <a:spLocks noChangeArrowheads="1"/>
          </p:cNvSpPr>
          <p:nvPr/>
        </p:nvSpPr>
        <p:spPr bwMode="auto">
          <a:xfrm>
            <a:off x="7894637" y="2859087"/>
            <a:ext cx="3429000" cy="327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Mike is a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(happy/happily) boy. He is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(good/well) at PE. He runs very fast and he plays ball games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(good/well). He always laughs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(loud/loudly). Yesterday afternoon, he saw a little girl crying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(sad/sadly) beside a bus stop. She could not find her mother. Mike helped her find her home. He felt very </a:t>
            </a:r>
            <a:r>
              <a:rPr kumimoji="0" lang="en-US" altLang="zh-CN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(happy/happily).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4637" y="2478087"/>
            <a:ext cx="2990156" cy="3616770"/>
            <a:chOff x="274637" y="2478087"/>
            <a:chExt cx="2990156" cy="3616770"/>
          </a:xfrm>
        </p:grpSpPr>
        <p:pic>
          <p:nvPicPr>
            <p:cNvPr id="35" name="图片 34" descr="新文档 05-04-2020 17.27.13_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37" y="2935287"/>
              <a:ext cx="2990156" cy="315957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74637" y="2478087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Unit 1 Grammar time</a:t>
              </a:r>
              <a:endParaRPr lang="zh-CN" alt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666037" y="2489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《课课练》</a:t>
            </a:r>
            <a:r>
              <a:rPr lang="en-US" altLang="zh-CN" sz="1600" dirty="0" smtClean="0"/>
              <a:t>Period 2  Choose and write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3703637" y="2401887"/>
            <a:ext cx="3810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27437" y="248975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《课课练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语法点播</a:t>
            </a:r>
            <a:endParaRPr lang="zh-CN" altLang="en-US" dirty="0"/>
          </a:p>
        </p:txBody>
      </p:sp>
      <p:pic>
        <p:nvPicPr>
          <p:cNvPr id="17" name="图片 16" descr="新文档 05-06-2020 12.51.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837" y="2859087"/>
            <a:ext cx="3657600" cy="3276600"/>
          </a:xfrm>
          <a:prstGeom prst="rect">
            <a:avLst/>
          </a:prstGeom>
        </p:spPr>
      </p:pic>
      <p:sp>
        <p:nvSpPr>
          <p:cNvPr id="19" name="十字形 18"/>
          <p:cNvSpPr/>
          <p:nvPr/>
        </p:nvSpPr>
        <p:spPr>
          <a:xfrm>
            <a:off x="3322637" y="4459287"/>
            <a:ext cx="457200" cy="457200"/>
          </a:xfrm>
          <a:prstGeom prst="plus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十字形 19"/>
          <p:cNvSpPr/>
          <p:nvPr/>
        </p:nvSpPr>
        <p:spPr>
          <a:xfrm>
            <a:off x="7437437" y="4459287"/>
            <a:ext cx="457200" cy="457200"/>
          </a:xfrm>
          <a:prstGeom prst="plus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2563" y="-36513"/>
            <a:ext cx="11785919" cy="1219200"/>
            <a:chOff x="-182563" y="-36513"/>
            <a:chExt cx="11785919" cy="1219200"/>
          </a:xfrm>
        </p:grpSpPr>
        <p:sp>
          <p:nvSpPr>
            <p:cNvPr id="3" name="矩形 2"/>
            <p:cNvSpPr/>
            <p:nvPr/>
          </p:nvSpPr>
          <p:spPr>
            <a:xfrm>
              <a:off x="0" y="-36513"/>
              <a:ext cx="11522075" cy="1219200"/>
            </a:xfrm>
            <a:prstGeom prst="rect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-182563" y="105469"/>
              <a:ext cx="1178591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306388" rtl="0"/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问题</a:t>
              </a:r>
              <a:r>
                <a:rPr lang="en-US" altLang="zh-CN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2</a:t>
              </a:r>
              <a:r>
                <a:rPr lang="zh-CN" altLang="en-US" sz="3200" b="1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：</a:t>
              </a:r>
              <a:r>
                <a:rPr lang="zh-CN" altLang="en-US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虽开展了线上导学，但学生的学习效果不一，教师如何</a:t>
              </a:r>
              <a:endParaRPr lang="en-US" altLang="zh-CN" sz="3200" dirty="0" smtClean="0">
                <a:latin typeface="楷体" pitchFamily="49" charset="-122"/>
                <a:ea typeface="楷体" pitchFamily="49" charset="-122"/>
                <a:cs typeface="Calibri" pitchFamily="34" charset="0"/>
              </a:endParaRPr>
            </a:p>
            <a:p>
              <a:pPr lvl="0" indent="306388" rtl="0"/>
              <a:r>
                <a:rPr lang="en-US" altLang="zh-CN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       </a:t>
              </a:r>
              <a:r>
                <a:rPr lang="zh-CN" altLang="en-US" sz="3200" dirty="0" smtClean="0">
                  <a:latin typeface="楷体" pitchFamily="49" charset="-122"/>
                  <a:ea typeface="楷体" pitchFamily="49" charset="-122"/>
                  <a:cs typeface="Calibri" pitchFamily="34" charset="0"/>
                </a:rPr>
                <a:t>在教学中缩小两极分化之间的差异？</a:t>
              </a:r>
            </a:p>
          </p:txBody>
        </p:sp>
      </p:grpSp>
      <p:pic>
        <p:nvPicPr>
          <p:cNvPr id="5" name="图片 4" descr="0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37" y="1411287"/>
            <a:ext cx="8382000" cy="882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60437" y="1639887"/>
            <a:ext cx="6833810" cy="533400"/>
            <a:chOff x="960437" y="1639887"/>
            <a:chExt cx="6833810" cy="533400"/>
          </a:xfrm>
        </p:grpSpPr>
        <p:sp>
          <p:nvSpPr>
            <p:cNvPr id="6" name="TextBox 5"/>
            <p:cNvSpPr txBox="1"/>
            <p:nvPr/>
          </p:nvSpPr>
          <p:spPr>
            <a:xfrm>
              <a:off x="960437" y="1639887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</a:rPr>
                <a:t>策略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41637" y="1650067"/>
              <a:ext cx="4852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接纳差异，关注学生身心健康</a:t>
              </a:r>
              <a:endParaRPr lang="zh-CN" alt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12837" y="2706687"/>
            <a:ext cx="844333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1.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调整好自己的心态，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医病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先要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医心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”;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2.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主动与学困生沟通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3.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积极表扬学困生的闪光点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4.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积极与家长交流，对家长提出恰当的建议。</a:t>
            </a:r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3CC2B5"/>
      </a:accent1>
      <a:accent2>
        <a:srgbClr val="81A551"/>
      </a:accent2>
      <a:accent3>
        <a:srgbClr val="FFFFFF"/>
      </a:accent3>
      <a:accent4>
        <a:srgbClr val="000000"/>
      </a:accent4>
      <a:accent5>
        <a:srgbClr val="AFDDD6"/>
      </a:accent5>
      <a:accent6>
        <a:srgbClr val="739448"/>
      </a:accent6>
      <a:hlink>
        <a:srgbClr val="F1B50D"/>
      </a:hlink>
      <a:folHlink>
        <a:srgbClr val="85E70F"/>
      </a:folHlink>
    </a:clrScheme>
    <a:fontScheme name="">
      <a:majorFont>
        <a:latin typeface="黑体"/>
        <a:ea typeface="黑体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6"/>
        </a:accent5>
        <a:accent6>
          <a:srgbClr val="739448"/>
        </a:accent6>
        <a:hlink>
          <a:srgbClr val="F1B50D"/>
        </a:hlink>
        <a:folHlink>
          <a:srgbClr val="15AC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253451"/>
        </a:dk2>
        <a:lt2>
          <a:srgbClr val="4D4D4D"/>
        </a:lt2>
        <a:accent1>
          <a:srgbClr val="88B43A"/>
        </a:accent1>
        <a:accent2>
          <a:srgbClr val="D0C644"/>
        </a:accent2>
        <a:accent3>
          <a:srgbClr val="FFFFFF"/>
        </a:accent3>
        <a:accent4>
          <a:srgbClr val="000000"/>
        </a:accent4>
        <a:accent5>
          <a:srgbClr val="C4D6AE"/>
        </a:accent5>
        <a:accent6>
          <a:srgbClr val="BAB13C"/>
        </a:accent6>
        <a:hlink>
          <a:srgbClr val="DD93B4"/>
        </a:hlink>
        <a:folHlink>
          <a:srgbClr val="87A5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00"/>
        </a:dk2>
        <a:lt2>
          <a:srgbClr val="4D4D4D"/>
        </a:lt2>
        <a:accent1>
          <a:srgbClr val="F5B80B"/>
        </a:accent1>
        <a:accent2>
          <a:srgbClr val="6292C6"/>
        </a:accent2>
        <a:accent3>
          <a:srgbClr val="FFFFFF"/>
        </a:accent3>
        <a:accent4>
          <a:srgbClr val="000000"/>
        </a:accent4>
        <a:accent5>
          <a:srgbClr val="F9D8AA"/>
        </a:accent5>
        <a:accent6>
          <a:srgbClr val="5782B1"/>
        </a:accent6>
        <a:hlink>
          <a:srgbClr val="74BD43"/>
        </a:hlink>
        <a:folHlink>
          <a:srgbClr val="C4B7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6"/>
        </a:accent5>
        <a:accent6>
          <a:srgbClr val="739448"/>
        </a:accent6>
        <a:hlink>
          <a:srgbClr val="F1B50D"/>
        </a:hlink>
        <a:folHlink>
          <a:srgbClr val="1AE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CC2B5"/>
        </a:accent1>
        <a:accent2>
          <a:srgbClr val="81A551"/>
        </a:accent2>
        <a:accent3>
          <a:srgbClr val="FFFFFF"/>
        </a:accent3>
        <a:accent4>
          <a:srgbClr val="000000"/>
        </a:accent4>
        <a:accent5>
          <a:srgbClr val="AFDDD6"/>
        </a:accent5>
        <a:accent6>
          <a:srgbClr val="739448"/>
        </a:accent6>
        <a:hlink>
          <a:srgbClr val="F1B50D"/>
        </a:hlink>
        <a:folHlink>
          <a:srgbClr val="85E7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1982</Words>
  <Application>Microsoft Office PowerPoint</Application>
  <PresentationFormat>自定义</PresentationFormat>
  <Paragraphs>179</Paragraphs>
  <Slides>20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Default Design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Guild Desing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烟草局PPT-2</dc:title>
  <dc:creator/>
  <cp:lastModifiedBy>Administrator</cp:lastModifiedBy>
  <cp:revision>333</cp:revision>
  <dcterms:created xsi:type="dcterms:W3CDTF">2007-12-26T02:32:00Z</dcterms:created>
  <dcterms:modified xsi:type="dcterms:W3CDTF">2020-05-06T23:57:10Z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