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14-3-9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14-3-9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14-3-9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14-3-9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14-3-9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14-3-9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14-3-9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14-3-9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14-3-9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14-3-9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14-3-9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14-3-9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zh-CN" altLang="en-US" dirty="0" smtClean="0"/>
              <a:t>常州终身教育掌上学院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zh-CN" altLang="en-US" dirty="0" smtClean="0"/>
              <a:t>简易使用说明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1225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B1754600CDB15043CF8A74E5440B298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99" y="2491598"/>
            <a:ext cx="5661287" cy="4245965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在</a:t>
            </a:r>
            <a:r>
              <a:rPr kumimoji="1" lang="en-US" altLang="zh-CN" dirty="0" err="1" smtClean="0"/>
              <a:t>iP</a:t>
            </a:r>
            <a:r>
              <a:rPr kumimoji="1" lang="en-US" altLang="zh-CN" dirty="0" err="1" smtClean="0"/>
              <a:t>ad</a:t>
            </a:r>
            <a:r>
              <a:rPr kumimoji="1" lang="zh-CN" altLang="en-US" dirty="0" smtClean="0"/>
              <a:t>上的使用说</a:t>
            </a:r>
            <a:r>
              <a:rPr kumimoji="1" lang="zh-CN" altLang="en-US" dirty="0"/>
              <a:t>明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78752" y="1881057"/>
            <a:ext cx="2802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 smtClean="0">
                <a:solidFill>
                  <a:srgbClr val="FF0000"/>
                </a:solidFill>
              </a:rPr>
              <a:t>学习资源中心界面：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  <p:pic>
        <p:nvPicPr>
          <p:cNvPr id="10" name="图片 9" descr="E4918CD17D5AD3FC9513E91A9A6D7016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33444" y="3325317"/>
            <a:ext cx="4403680" cy="330276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160096" y="4894075"/>
            <a:ext cx="361271" cy="229923"/>
          </a:xfrm>
          <a:prstGeom prst="rect">
            <a:avLst/>
          </a:prstGeom>
          <a:noFill/>
          <a:ln w="12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圆角矩形标注 8"/>
          <p:cNvSpPr/>
          <p:nvPr/>
        </p:nvSpPr>
        <p:spPr>
          <a:xfrm>
            <a:off x="3984934" y="5244433"/>
            <a:ext cx="1193290" cy="558385"/>
          </a:xfrm>
          <a:prstGeom prst="wedgeRoundRectCallout">
            <a:avLst>
              <a:gd name="adj1" fmla="val -20833"/>
              <a:gd name="adj2" fmla="val -70833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 smtClean="0">
                <a:solidFill>
                  <a:srgbClr val="FF0000"/>
                </a:solidFill>
              </a:rPr>
              <a:t>点击加载更多资源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37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B1754600CDB15043CF8A74E5440B298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99" y="2491598"/>
            <a:ext cx="5661287" cy="4245965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在</a:t>
            </a:r>
            <a:r>
              <a:rPr kumimoji="1" lang="en-US" altLang="zh-CN" dirty="0" err="1" smtClean="0"/>
              <a:t>iP</a:t>
            </a:r>
            <a:r>
              <a:rPr kumimoji="1" lang="en-US" altLang="zh-CN" dirty="0" err="1" smtClean="0"/>
              <a:t>ad</a:t>
            </a:r>
            <a:r>
              <a:rPr kumimoji="1" lang="zh-CN" altLang="en-US" dirty="0" smtClean="0"/>
              <a:t>上的使用说</a:t>
            </a:r>
            <a:r>
              <a:rPr kumimoji="1" lang="zh-CN" altLang="en-US" dirty="0"/>
              <a:t>明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78752" y="1881057"/>
            <a:ext cx="2802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 smtClean="0">
                <a:solidFill>
                  <a:srgbClr val="FF0000"/>
                </a:solidFill>
              </a:rPr>
              <a:t>学习资源中心界面：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50715" y="2594846"/>
            <a:ext cx="361271" cy="229923"/>
          </a:xfrm>
          <a:prstGeom prst="rect">
            <a:avLst/>
          </a:prstGeom>
          <a:noFill/>
          <a:ln w="12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4" name="图片 3" descr="E5AD9D09FFDC37D4ED47A60F8570B61D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44" t="-3033" b="42207"/>
          <a:stretch/>
        </p:blipFill>
        <p:spPr>
          <a:xfrm>
            <a:off x="5633234" y="3591177"/>
            <a:ext cx="2110017" cy="2775499"/>
          </a:xfrm>
          <a:prstGeom prst="rect">
            <a:avLst/>
          </a:prstGeom>
        </p:spPr>
      </p:pic>
      <p:cxnSp>
        <p:nvCxnSpPr>
          <p:cNvPr id="10" name="直线箭头连接符 9"/>
          <p:cNvCxnSpPr/>
          <p:nvPr/>
        </p:nvCxnSpPr>
        <p:spPr>
          <a:xfrm>
            <a:off x="6311986" y="2824769"/>
            <a:ext cx="333220" cy="897793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6645206" y="2594846"/>
            <a:ext cx="187204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 smtClean="0">
                <a:solidFill>
                  <a:srgbClr val="FF0000"/>
                </a:solidFill>
              </a:rPr>
              <a:t>点击搜索，打开如下窗口，在此窗口可以按关键字搜索资源，也可按类别搜索相关资源</a:t>
            </a:r>
            <a:endParaRPr kumimoji="1" lang="zh-CN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931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在</a:t>
            </a:r>
            <a:r>
              <a:rPr kumimoji="1" lang="en-US" altLang="zh-CN" dirty="0" err="1" smtClean="0"/>
              <a:t>iP</a:t>
            </a:r>
            <a:r>
              <a:rPr kumimoji="1" lang="en-US" altLang="zh-CN" dirty="0" err="1" smtClean="0"/>
              <a:t>ad</a:t>
            </a:r>
            <a:r>
              <a:rPr kumimoji="1" lang="zh-CN" altLang="en-US" dirty="0" smtClean="0"/>
              <a:t>上的使用说</a:t>
            </a:r>
            <a:r>
              <a:rPr kumimoji="1" lang="zh-CN" altLang="en-US" dirty="0"/>
              <a:t>明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78752" y="1881057"/>
            <a:ext cx="2802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 smtClean="0">
                <a:solidFill>
                  <a:srgbClr val="FF0000"/>
                </a:solidFill>
              </a:rPr>
              <a:t>查看课程资源详情：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  <p:pic>
        <p:nvPicPr>
          <p:cNvPr id="5" name="图片 4" descr="DA36E24E273196B480734A4C2D6C616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039" y="2250389"/>
            <a:ext cx="5914451" cy="4435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780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815B65D2625F8F18A83BFA0AF824D7C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65" y="1995204"/>
            <a:ext cx="6483728" cy="4862796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在</a:t>
            </a:r>
            <a:r>
              <a:rPr kumimoji="1" lang="en-US" altLang="zh-CN" dirty="0" err="1" smtClean="0"/>
              <a:t>iP</a:t>
            </a:r>
            <a:r>
              <a:rPr kumimoji="1" lang="en-US" altLang="zh-CN" dirty="0" err="1" smtClean="0"/>
              <a:t>ad</a:t>
            </a:r>
            <a:r>
              <a:rPr kumimoji="1" lang="zh-CN" altLang="en-US" dirty="0" smtClean="0"/>
              <a:t>上的使用说</a:t>
            </a:r>
            <a:r>
              <a:rPr kumimoji="1" lang="zh-CN" altLang="en-US" dirty="0"/>
              <a:t>明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78752" y="1881057"/>
            <a:ext cx="2802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 smtClean="0">
                <a:solidFill>
                  <a:srgbClr val="FF0000"/>
                </a:solidFill>
              </a:rPr>
              <a:t>播放课程资源：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  <p:pic>
        <p:nvPicPr>
          <p:cNvPr id="2" name="图片 1" descr="F26980C78D0AF9B1E861E52989DBF0D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15"/>
          <a:stretch/>
        </p:blipFill>
        <p:spPr>
          <a:xfrm>
            <a:off x="5113906" y="3007850"/>
            <a:ext cx="3505973" cy="376255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481343" y="3383152"/>
            <a:ext cx="634962" cy="273718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9" name="直线箭头连接符 8"/>
          <p:cNvCxnSpPr/>
          <p:nvPr/>
        </p:nvCxnSpPr>
        <p:spPr>
          <a:xfrm>
            <a:off x="4116305" y="3547383"/>
            <a:ext cx="997601" cy="10949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3600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在</a:t>
            </a:r>
            <a:r>
              <a:rPr kumimoji="1" lang="en-US" altLang="zh-CN" dirty="0" err="1" smtClean="0"/>
              <a:t>iP</a:t>
            </a:r>
            <a:r>
              <a:rPr kumimoji="1" lang="en-US" altLang="zh-CN" dirty="0" err="1" smtClean="0"/>
              <a:t>ad</a:t>
            </a:r>
            <a:r>
              <a:rPr kumimoji="1" lang="zh-CN" altLang="en-US" dirty="0" smtClean="0"/>
              <a:t>上的使用说</a:t>
            </a:r>
            <a:r>
              <a:rPr kumimoji="1" lang="zh-CN" altLang="en-US" dirty="0"/>
              <a:t>明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78752" y="1881057"/>
            <a:ext cx="2802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 smtClean="0">
                <a:solidFill>
                  <a:srgbClr val="FF0000"/>
                </a:solidFill>
              </a:rPr>
              <a:t>离线下载的课程资源：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  <p:pic>
        <p:nvPicPr>
          <p:cNvPr id="5" name="图片 4" descr="65B21CB550E6E0B9B04A4304EC292E3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123" y="2496023"/>
            <a:ext cx="5708305" cy="428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614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在</a:t>
            </a:r>
            <a:r>
              <a:rPr kumimoji="1" lang="en-US" altLang="zh-CN" dirty="0" smtClean="0"/>
              <a:t>iPhone</a:t>
            </a:r>
            <a:r>
              <a:rPr kumimoji="1" lang="zh-CN" altLang="en-US" dirty="0" smtClean="0"/>
              <a:t>手机上的使用说明</a:t>
            </a:r>
            <a:endParaRPr kumimoji="1" lang="zh-CN" altLang="en-US" dirty="0"/>
          </a:p>
        </p:txBody>
      </p:sp>
      <p:pic>
        <p:nvPicPr>
          <p:cNvPr id="5" name="图片 4" descr="屏幕快照 2014-03-09 下午4.49.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82" y="2209073"/>
            <a:ext cx="821529" cy="73633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20654" y="2105119"/>
            <a:ext cx="22092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>
                <a:solidFill>
                  <a:srgbClr val="FF0000"/>
                </a:solidFill>
              </a:rPr>
              <a:t>1</a:t>
            </a:r>
            <a:r>
              <a:rPr kumimoji="1" lang="zh-CN" altLang="en-US" sz="1600" dirty="0" smtClean="0">
                <a:solidFill>
                  <a:srgbClr val="FF0000"/>
                </a:solidFill>
              </a:rPr>
              <a:t>、打开</a:t>
            </a:r>
            <a:r>
              <a:rPr kumimoji="1" lang="en-US" altLang="zh-CN" sz="1600" dirty="0" smtClean="0">
                <a:solidFill>
                  <a:srgbClr val="FF0000"/>
                </a:solidFill>
              </a:rPr>
              <a:t>App Store</a:t>
            </a:r>
            <a:r>
              <a:rPr kumimoji="1" lang="zh-CN" altLang="en-US" sz="1600" dirty="0" smtClean="0">
                <a:solidFill>
                  <a:srgbClr val="FF0000"/>
                </a:solidFill>
              </a:rPr>
              <a:t>，搜索关键字“掌上学院”，找到项目，免费下载安装。如下图所示</a:t>
            </a:r>
            <a:endParaRPr kumimoji="1" lang="zh-CN" altLang="en-US" sz="1600" dirty="0">
              <a:solidFill>
                <a:srgbClr val="FF0000"/>
              </a:solidFill>
            </a:endParaRPr>
          </a:p>
        </p:txBody>
      </p:sp>
      <p:pic>
        <p:nvPicPr>
          <p:cNvPr id="7" name="图片 6" descr="6B4AA1DDAB6A288D3E1FE7EA164CE31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11" t="59444" r="2378" b="23128"/>
          <a:stretch/>
        </p:blipFill>
        <p:spPr>
          <a:xfrm>
            <a:off x="4347510" y="3632068"/>
            <a:ext cx="704410" cy="77339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332463" y="3636443"/>
            <a:ext cx="20958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>
                <a:solidFill>
                  <a:srgbClr val="FF0000"/>
                </a:solidFill>
              </a:rPr>
              <a:t>2</a:t>
            </a:r>
            <a:r>
              <a:rPr kumimoji="1" lang="zh-CN" altLang="en-US" sz="1600" dirty="0" smtClean="0">
                <a:solidFill>
                  <a:srgbClr val="FF0000"/>
                </a:solidFill>
              </a:rPr>
              <a:t>、安装完成后会在桌面上出现掌上学院图标（见左图）。</a:t>
            </a:r>
            <a:endParaRPr kumimoji="1" lang="zh-CN" altLang="en-US" sz="1600" dirty="0">
              <a:solidFill>
                <a:srgbClr val="FF0000"/>
              </a:solidFill>
            </a:endParaRPr>
          </a:p>
        </p:txBody>
      </p:sp>
      <p:pic>
        <p:nvPicPr>
          <p:cNvPr id="9" name="图片 8" descr="7D7BB090489ACA8F032D9E4DBB41110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3"/>
          <a:stretch/>
        </p:blipFill>
        <p:spPr>
          <a:xfrm>
            <a:off x="992511" y="3201556"/>
            <a:ext cx="2465506" cy="351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017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在</a:t>
            </a:r>
            <a:r>
              <a:rPr kumimoji="1" lang="en-US" altLang="zh-CN" dirty="0"/>
              <a:t>iPhone</a:t>
            </a:r>
            <a:r>
              <a:rPr kumimoji="1" lang="zh-CN" altLang="en-US" dirty="0"/>
              <a:t>手机上的使用说明</a:t>
            </a:r>
          </a:p>
        </p:txBody>
      </p:sp>
      <p:pic>
        <p:nvPicPr>
          <p:cNvPr id="5" name="图片 4" descr="79C8705757D2518D2943F2CF4E54F3A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76068"/>
            <a:ext cx="2358709" cy="353806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06620" y="2251761"/>
            <a:ext cx="1942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b="1" dirty="0" smtClean="0">
                <a:solidFill>
                  <a:srgbClr val="FF0000"/>
                </a:solidFill>
              </a:rPr>
              <a:t>掌上学院封面</a:t>
            </a:r>
            <a:endParaRPr kumimoji="1"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7" name="图片 6" descr="AFA4A545BA758D76B68B2A493F94950F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128" y="2621093"/>
            <a:ext cx="2328692" cy="3493039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921448" y="6337053"/>
            <a:ext cx="1942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b="1" dirty="0" smtClean="0">
                <a:solidFill>
                  <a:srgbClr val="FF0000"/>
                </a:solidFill>
              </a:rPr>
              <a:t>主界面</a:t>
            </a:r>
            <a:endParaRPr kumimoji="1"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92128" y="5773473"/>
            <a:ext cx="2328692" cy="340659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圆角矩形标注 9"/>
          <p:cNvSpPr/>
          <p:nvPr/>
        </p:nvSpPr>
        <p:spPr>
          <a:xfrm>
            <a:off x="7246893" y="5410630"/>
            <a:ext cx="1323439" cy="362843"/>
          </a:xfrm>
          <a:prstGeom prst="wedgeRoundRectCallout">
            <a:avLst>
              <a:gd name="adj1" fmla="val -57861"/>
              <a:gd name="adj2" fmla="val 127206"/>
              <a:gd name="adj3" fmla="val 16667"/>
            </a:avLst>
          </a:prstGeom>
          <a:noFill/>
          <a:ln w="12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600" dirty="0" smtClean="0">
                <a:solidFill>
                  <a:srgbClr val="FF0000"/>
                </a:solidFill>
              </a:rPr>
              <a:t>主菜单区</a:t>
            </a:r>
            <a:endParaRPr kumimoji="1"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92128" y="2621093"/>
            <a:ext cx="2328692" cy="340659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圆角矩形标注 12"/>
          <p:cNvSpPr/>
          <p:nvPr/>
        </p:nvSpPr>
        <p:spPr>
          <a:xfrm>
            <a:off x="7246893" y="2961752"/>
            <a:ext cx="1323439" cy="362843"/>
          </a:xfrm>
          <a:prstGeom prst="wedgeRoundRectCallout">
            <a:avLst>
              <a:gd name="adj1" fmla="val -57861"/>
              <a:gd name="adj2" fmla="val -122794"/>
              <a:gd name="adj3" fmla="val 16667"/>
            </a:avLst>
          </a:prstGeom>
          <a:noFill/>
          <a:ln w="12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600" dirty="0" smtClean="0">
                <a:solidFill>
                  <a:srgbClr val="FF0000"/>
                </a:solidFill>
              </a:rPr>
              <a:t>标题栏</a:t>
            </a:r>
            <a:endParaRPr kumimoji="1"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92128" y="3041478"/>
            <a:ext cx="2328692" cy="2571917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圆角矩形标注 14"/>
          <p:cNvSpPr/>
          <p:nvPr/>
        </p:nvSpPr>
        <p:spPr>
          <a:xfrm>
            <a:off x="7246893" y="3605058"/>
            <a:ext cx="1664972" cy="362843"/>
          </a:xfrm>
          <a:prstGeom prst="wedgeRoundRectCallout">
            <a:avLst>
              <a:gd name="adj1" fmla="val -57861"/>
              <a:gd name="adj2" fmla="val 127206"/>
              <a:gd name="adj3" fmla="val 16667"/>
            </a:avLst>
          </a:prstGeom>
          <a:noFill/>
          <a:ln w="12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600" dirty="0" smtClean="0">
                <a:solidFill>
                  <a:srgbClr val="FF0000"/>
                </a:solidFill>
              </a:rPr>
              <a:t>主内容显示区</a:t>
            </a:r>
            <a:endParaRPr kumimoji="1" lang="zh-CN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268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在</a:t>
            </a:r>
            <a:r>
              <a:rPr kumimoji="1" lang="en-US" altLang="zh-CN" dirty="0"/>
              <a:t>iPhone</a:t>
            </a:r>
            <a:r>
              <a:rPr kumimoji="1" lang="zh-CN" altLang="en-US" dirty="0"/>
              <a:t>手机上的使用说明</a:t>
            </a:r>
          </a:p>
        </p:txBody>
      </p:sp>
      <p:pic>
        <p:nvPicPr>
          <p:cNvPr id="7" name="图片 6" descr="AFA4A545BA758D76B68B2A493F94950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0434"/>
            <a:ext cx="2328692" cy="3493039"/>
          </a:xfrm>
          <a:prstGeom prst="rect">
            <a:avLst/>
          </a:prstGeom>
        </p:spPr>
      </p:pic>
      <p:pic>
        <p:nvPicPr>
          <p:cNvPr id="4" name="图片 3" descr="BF56F5DAE7F327E0BF5929DE095649A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801" y="2280434"/>
            <a:ext cx="2392729" cy="3589094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051582" y="2453570"/>
            <a:ext cx="137125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600" dirty="0" smtClean="0">
                <a:solidFill>
                  <a:srgbClr val="FF0000"/>
                </a:solidFill>
              </a:rPr>
              <a:t>新闻中心：</a:t>
            </a:r>
            <a:endParaRPr kumimoji="1" lang="en-US" altLang="zh-CN" sz="1600" dirty="0" smtClean="0">
              <a:solidFill>
                <a:srgbClr val="FF0000"/>
              </a:solidFill>
            </a:endParaRPr>
          </a:p>
          <a:p>
            <a:r>
              <a:rPr kumimoji="1" lang="zh-CN" altLang="en-US" sz="1600" dirty="0" smtClean="0">
                <a:solidFill>
                  <a:srgbClr val="FF0000"/>
                </a:solidFill>
              </a:rPr>
              <a:t>直接点击新闻列表可查看新闻详情，点击标题栏左边的“返回”按钮可返回新闻中心</a:t>
            </a:r>
            <a:endParaRPr kumimoji="1"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2606" y="2682611"/>
            <a:ext cx="137125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600" dirty="0" smtClean="0">
                <a:solidFill>
                  <a:srgbClr val="FF0000"/>
                </a:solidFill>
              </a:rPr>
              <a:t>个人中心：</a:t>
            </a:r>
          </a:p>
          <a:p>
            <a:r>
              <a:rPr kumimoji="1" lang="zh-CN" altLang="en-US" sz="1600" dirty="0" smtClean="0">
                <a:solidFill>
                  <a:srgbClr val="FF0000"/>
                </a:solidFill>
              </a:rPr>
              <a:t>登录以后可以查看学分和学习过的课程，包括修改密码。如果要退出登录只要在“切换账号”里退出。</a:t>
            </a:r>
            <a:endParaRPr kumimoji="1" lang="en-US" altLang="zh-CN" sz="16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823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在</a:t>
            </a:r>
            <a:r>
              <a:rPr kumimoji="1" lang="en-US" altLang="zh-CN" dirty="0"/>
              <a:t>iPhone</a:t>
            </a:r>
            <a:r>
              <a:rPr kumimoji="1" lang="zh-CN" altLang="en-US" dirty="0"/>
              <a:t>手机上的使用说明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139162" y="2453570"/>
            <a:ext cx="157926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600" dirty="0" smtClean="0">
                <a:solidFill>
                  <a:srgbClr val="FF0000"/>
                </a:solidFill>
              </a:rPr>
              <a:t>学习资源中心：</a:t>
            </a:r>
          </a:p>
          <a:p>
            <a:r>
              <a:rPr kumimoji="1" lang="zh-CN" altLang="en-US" sz="1600" dirty="0" smtClean="0">
                <a:solidFill>
                  <a:srgbClr val="FF0000"/>
                </a:solidFill>
              </a:rPr>
              <a:t>常州终身教育在线上的所有视频课程都在此列出，选择相应类别进一步选择课程，如右图。</a:t>
            </a:r>
            <a:endParaRPr kumimoji="1" lang="en-US" altLang="zh-CN" sz="1600" dirty="0" smtClean="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2606" y="2682611"/>
            <a:ext cx="137125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600" dirty="0" smtClean="0">
                <a:solidFill>
                  <a:srgbClr val="FF0000"/>
                </a:solidFill>
              </a:rPr>
              <a:t>视屏列表：</a:t>
            </a:r>
            <a:endParaRPr kumimoji="1" lang="en-US" altLang="zh-CN" sz="1600" dirty="0" smtClean="0">
              <a:solidFill>
                <a:srgbClr val="FF0000"/>
              </a:solidFill>
            </a:endParaRPr>
          </a:p>
          <a:p>
            <a:r>
              <a:rPr kumimoji="1" lang="zh-CN" altLang="en-US" sz="1600" dirty="0" smtClean="0">
                <a:solidFill>
                  <a:srgbClr val="FF0000"/>
                </a:solidFill>
              </a:rPr>
              <a:t>点击相应视屏可进入课程详情介绍，选择相关课件即可进入学习。但没有注册登录的用户将无法记录学习时间，无法获得学分累积。</a:t>
            </a:r>
            <a:endParaRPr kumimoji="1" lang="en-US" altLang="zh-CN" sz="1600" dirty="0" smtClean="0">
              <a:solidFill>
                <a:srgbClr val="FF0000"/>
              </a:solidFill>
            </a:endParaRPr>
          </a:p>
        </p:txBody>
      </p:sp>
      <p:pic>
        <p:nvPicPr>
          <p:cNvPr id="2" name="图片 1" descr="D2D7E56C75C8C1C997D7DBFA359A92C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82" y="2058081"/>
            <a:ext cx="2732800" cy="4099200"/>
          </a:xfrm>
          <a:prstGeom prst="rect">
            <a:avLst/>
          </a:prstGeom>
        </p:spPr>
      </p:pic>
      <p:pic>
        <p:nvPicPr>
          <p:cNvPr id="5" name="图片 4" descr="4F37F0310C259EC7EA2433572EA0F32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014" y="2058081"/>
            <a:ext cx="2783592" cy="4175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781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在</a:t>
            </a:r>
            <a:r>
              <a:rPr kumimoji="1" lang="en-US" altLang="zh-CN" dirty="0" err="1" smtClean="0"/>
              <a:t>iP</a:t>
            </a:r>
            <a:r>
              <a:rPr kumimoji="1" lang="en-US" altLang="zh-CN" dirty="0" err="1" smtClean="0"/>
              <a:t>ad</a:t>
            </a:r>
            <a:r>
              <a:rPr kumimoji="1" lang="zh-CN" altLang="en-US" dirty="0" smtClean="0"/>
              <a:t>上的使用说</a:t>
            </a:r>
            <a:r>
              <a:rPr kumimoji="1" lang="zh-CN" altLang="en-US" dirty="0"/>
              <a:t>明</a:t>
            </a:r>
          </a:p>
        </p:txBody>
      </p:sp>
      <p:pic>
        <p:nvPicPr>
          <p:cNvPr id="4" name="图片 3" descr="7EE8078C67531ED0A518EF3083E19E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937" y="2619204"/>
            <a:ext cx="5476547" cy="41074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74338" y="1940847"/>
            <a:ext cx="1309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 err="1" smtClean="0">
                <a:solidFill>
                  <a:srgbClr val="FF0000"/>
                </a:solidFill>
              </a:rPr>
              <a:t>Ipad</a:t>
            </a:r>
            <a:r>
              <a:rPr kumimoji="1" lang="zh-CN" altLang="en-US" b="1" dirty="0" smtClean="0">
                <a:solidFill>
                  <a:srgbClr val="FF0000"/>
                </a:solidFill>
              </a:rPr>
              <a:t>版封面</a:t>
            </a:r>
            <a:endParaRPr kumimoji="1"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94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在</a:t>
            </a:r>
            <a:r>
              <a:rPr kumimoji="1" lang="en-US" altLang="zh-CN" dirty="0" err="1" smtClean="0"/>
              <a:t>iP</a:t>
            </a:r>
            <a:r>
              <a:rPr kumimoji="1" lang="en-US" altLang="zh-CN" dirty="0" err="1" smtClean="0"/>
              <a:t>ad</a:t>
            </a:r>
            <a:r>
              <a:rPr kumimoji="1" lang="zh-CN" altLang="en-US" dirty="0" smtClean="0"/>
              <a:t>上的使用说</a:t>
            </a:r>
            <a:r>
              <a:rPr kumimoji="1" lang="zh-CN" altLang="en-US" dirty="0"/>
              <a:t>明</a:t>
            </a:r>
          </a:p>
        </p:txBody>
      </p:sp>
      <p:pic>
        <p:nvPicPr>
          <p:cNvPr id="2" name="图片 1" descr="6086D9D0598C0E51887D0A489E42897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802"/>
          <a:stretch/>
        </p:blipFill>
        <p:spPr>
          <a:xfrm>
            <a:off x="974337" y="3153229"/>
            <a:ext cx="6623311" cy="3285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78752" y="1881057"/>
            <a:ext cx="28025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 smtClean="0">
                <a:solidFill>
                  <a:srgbClr val="FF0000"/>
                </a:solidFill>
              </a:rPr>
              <a:t>打开</a:t>
            </a:r>
            <a:r>
              <a:rPr kumimoji="1" lang="en-US" altLang="zh-CN" dirty="0" smtClean="0">
                <a:solidFill>
                  <a:srgbClr val="FF0000"/>
                </a:solidFill>
              </a:rPr>
              <a:t>App Store</a:t>
            </a:r>
            <a:r>
              <a:rPr kumimoji="1" lang="zh-CN" altLang="en-US" dirty="0" smtClean="0">
                <a:solidFill>
                  <a:srgbClr val="FF0000"/>
                </a:solidFill>
              </a:rPr>
              <a:t>，搜索关键字“掌上学院”，找到项目，免费下载安装。如下图所示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852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在</a:t>
            </a:r>
            <a:r>
              <a:rPr kumimoji="1" lang="en-US" altLang="zh-CN" dirty="0" err="1" smtClean="0"/>
              <a:t>iP</a:t>
            </a:r>
            <a:r>
              <a:rPr kumimoji="1" lang="en-US" altLang="zh-CN" dirty="0" err="1" smtClean="0"/>
              <a:t>ad</a:t>
            </a:r>
            <a:r>
              <a:rPr kumimoji="1" lang="zh-CN" altLang="en-US" dirty="0" smtClean="0"/>
              <a:t>上的使用说</a:t>
            </a:r>
            <a:r>
              <a:rPr kumimoji="1" lang="zh-CN" altLang="en-US" dirty="0"/>
              <a:t>明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78752" y="1881057"/>
            <a:ext cx="2802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 smtClean="0">
                <a:solidFill>
                  <a:srgbClr val="FF0000"/>
                </a:solidFill>
              </a:rPr>
              <a:t>横屏时的进入后界面：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  <p:pic>
        <p:nvPicPr>
          <p:cNvPr id="4" name="图片 3" descr="8EB1B9DC30416C21B828019A2A7B876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48" y="2457309"/>
            <a:ext cx="3856162" cy="2892122"/>
          </a:xfrm>
          <a:prstGeom prst="rect">
            <a:avLst/>
          </a:prstGeom>
        </p:spPr>
      </p:pic>
      <p:pic>
        <p:nvPicPr>
          <p:cNvPr id="5" name="图片 4" descr="92587D711DCB25A901A188B930D8DD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875" y="2835715"/>
            <a:ext cx="2529470" cy="337262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405415" y="2619721"/>
            <a:ext cx="931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 smtClean="0">
                <a:solidFill>
                  <a:srgbClr val="FF0000"/>
                </a:solidFill>
              </a:rPr>
              <a:t>竖屏时的进入后界面：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11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在</a:t>
            </a:r>
            <a:r>
              <a:rPr kumimoji="1" lang="en-US" altLang="zh-CN" dirty="0" err="1" smtClean="0"/>
              <a:t>iP</a:t>
            </a:r>
            <a:r>
              <a:rPr kumimoji="1" lang="en-US" altLang="zh-CN" dirty="0" err="1" smtClean="0"/>
              <a:t>ad</a:t>
            </a:r>
            <a:r>
              <a:rPr kumimoji="1" lang="zh-CN" altLang="en-US" dirty="0" smtClean="0"/>
              <a:t>上的使用说</a:t>
            </a:r>
            <a:r>
              <a:rPr kumimoji="1" lang="zh-CN" altLang="en-US" dirty="0"/>
              <a:t>明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57200" y="2065723"/>
            <a:ext cx="2802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 smtClean="0">
                <a:solidFill>
                  <a:srgbClr val="FF0000"/>
                </a:solidFill>
              </a:rPr>
              <a:t>新闻中心：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  <p:pic>
        <p:nvPicPr>
          <p:cNvPr id="2" name="图片 1" descr="7BF82AC3FD4BA80B85D3CD861367298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267" y="2780973"/>
            <a:ext cx="2726533" cy="3635378"/>
          </a:xfrm>
          <a:prstGeom prst="rect">
            <a:avLst/>
          </a:prstGeom>
        </p:spPr>
      </p:pic>
      <p:pic>
        <p:nvPicPr>
          <p:cNvPr id="6" name="图片 5" descr="B0276288A6F46959DD47154FD97BD26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04" y="2660536"/>
            <a:ext cx="4949359" cy="3712019"/>
          </a:xfrm>
          <a:prstGeom prst="rect">
            <a:avLst/>
          </a:prstGeom>
        </p:spPr>
      </p:pic>
      <p:cxnSp>
        <p:nvCxnSpPr>
          <p:cNvPr id="10" name="直线箭头连接符 9"/>
          <p:cNvCxnSpPr/>
          <p:nvPr/>
        </p:nvCxnSpPr>
        <p:spPr>
          <a:xfrm>
            <a:off x="4510420" y="4379485"/>
            <a:ext cx="1449847" cy="1"/>
          </a:xfrm>
          <a:prstGeom prst="straightConnector1">
            <a:avLst/>
          </a:prstGeom>
          <a:ln w="190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948676" y="4182408"/>
            <a:ext cx="2561744" cy="459846"/>
          </a:xfrm>
          <a:prstGeom prst="rect">
            <a:avLst/>
          </a:prstGeom>
          <a:noFill/>
          <a:ln w="12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748065" y="399774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 smtClean="0">
                <a:solidFill>
                  <a:srgbClr val="FF0000"/>
                </a:solidFill>
              </a:rPr>
              <a:t>点击打开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378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波形.thmx</Template>
  <TotalTime>277</TotalTime>
  <Words>205</Words>
  <Application>Microsoft Macintosh PowerPoint</Application>
  <PresentationFormat>全屏显示(4:3)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波形</vt:lpstr>
      <vt:lpstr>常州终身教育掌上学院</vt:lpstr>
      <vt:lpstr>在iPhone手机上的使用说明</vt:lpstr>
      <vt:lpstr>在iPhone手机上的使用说明</vt:lpstr>
      <vt:lpstr>在iPhone手机上的使用说明</vt:lpstr>
      <vt:lpstr>在iPhone手机上的使用说明</vt:lpstr>
      <vt:lpstr>在iPad上的使用说明</vt:lpstr>
      <vt:lpstr>在iPad上的使用说明</vt:lpstr>
      <vt:lpstr>在iPad上的使用说明</vt:lpstr>
      <vt:lpstr>在iPad上的使用说明</vt:lpstr>
      <vt:lpstr>在iPad上的使用说明</vt:lpstr>
      <vt:lpstr>在iPad上的使用说明</vt:lpstr>
      <vt:lpstr>在iPad上的使用说明</vt:lpstr>
      <vt:lpstr>在iPad上的使用说明</vt:lpstr>
      <vt:lpstr>在iPad上的使用说明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常州终身教育掌上学院</dc:title>
  <dc:creator>cztvu</dc:creator>
  <cp:lastModifiedBy>cztvu</cp:lastModifiedBy>
  <cp:revision>10</cp:revision>
  <dcterms:created xsi:type="dcterms:W3CDTF">2014-03-09T08:44:25Z</dcterms:created>
  <dcterms:modified xsi:type="dcterms:W3CDTF">2014-03-09T13:22:15Z</dcterms:modified>
</cp:coreProperties>
</file>