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61" r:id="rId3"/>
    <p:sldId id="263" r:id="rId5"/>
    <p:sldId id="264" r:id="rId6"/>
    <p:sldId id="305" r:id="rId7"/>
    <p:sldId id="306" r:id="rId8"/>
    <p:sldId id="307" r:id="rId9"/>
    <p:sldId id="302" r:id="rId10"/>
    <p:sldId id="303" r:id="rId11"/>
    <p:sldId id="312" r:id="rId12"/>
    <p:sldId id="314" r:id="rId13"/>
    <p:sldId id="300" r:id="rId14"/>
  </p:sldIdLst>
  <p:sldSz cx="12192000" cy="6858000"/>
  <p:notesSz cx="6858000" cy="9144000"/>
  <p:embeddedFontLst>
    <p:embeddedFont>
      <p:font typeface="华文新魏" panose="02010800040101010101" charset="-122"/>
      <p:regular r:id="rId18"/>
    </p:embeddedFont>
    <p:embeddedFont>
      <p:font typeface="微软雅黑" panose="020B0503020204020204" charset="-122"/>
      <p:regular r:id="rId19"/>
    </p:embeddedFont>
    <p:embeddedFont>
      <p:font typeface="Impact" panose="020B0806030902050204" pitchFamily="34" charset="0"/>
      <p:regular r:id="rId20"/>
    </p:embeddedFont>
    <p:embeddedFont>
      <p:font typeface="华文细黑" panose="02010600040101010101" pitchFamily="2" charset="-122"/>
      <p:regular r:id="rId21"/>
    </p:embeddedFont>
    <p:embeddedFont>
      <p:font typeface="Calibri" panose="020F0502020204030204" charset="0"/>
      <p:regular r:id="rId22"/>
      <p:bold r:id="rId23"/>
      <p:italic r:id="rId24"/>
      <p:boldItalic r:id="rId25"/>
    </p:embeddedFont>
    <p:embeddedFont>
      <p:font typeface="汉仪雪君体简" panose="02010600000101010101" charset="-122"/>
      <p:regular r:id="rId26"/>
    </p:embeddedFont>
    <p:embeddedFont>
      <p:font typeface="华文中宋" panose="02010600040101010101" charset="-122"/>
      <p:regular r:id="rId27"/>
    </p:embeddedFont>
    <p:embeddedFont>
      <p:font typeface="Calibri Light" panose="020F0302020204030204" charset="0"/>
      <p:regular r:id="rId28"/>
      <p:italic r:id="rId2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E5E35"/>
    <a:srgbClr val="F3112C"/>
    <a:srgbClr val="2318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-714" y="-96"/>
      </p:cViewPr>
      <p:guideLst>
        <p:guide orient="horz" pos="2158"/>
        <p:guide pos="38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font" Target="fonts/font12.fntdata"/><Relationship Id="rId28" Type="http://schemas.openxmlformats.org/officeDocument/2006/relationships/font" Target="fonts/font11.fntdata"/><Relationship Id="rId27" Type="http://schemas.openxmlformats.org/officeDocument/2006/relationships/font" Target="fonts/font10.fntdata"/><Relationship Id="rId26" Type="http://schemas.openxmlformats.org/officeDocument/2006/relationships/font" Target="fonts/font9.fntdata"/><Relationship Id="rId25" Type="http://schemas.openxmlformats.org/officeDocument/2006/relationships/font" Target="fonts/font8.fntdata"/><Relationship Id="rId24" Type="http://schemas.openxmlformats.org/officeDocument/2006/relationships/font" Target="fonts/font7.fntdata"/><Relationship Id="rId23" Type="http://schemas.openxmlformats.org/officeDocument/2006/relationships/font" Target="fonts/font6.fntdata"/><Relationship Id="rId22" Type="http://schemas.openxmlformats.org/officeDocument/2006/relationships/font" Target="fonts/font5.fntdata"/><Relationship Id="rId21" Type="http://schemas.openxmlformats.org/officeDocument/2006/relationships/font" Target="fonts/font4.fntdata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FBA9D-8DD2-4D01-B3CD-041B52B185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F2BB6-2C67-400D-BF0C-0FCC8C65DA2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F2BB6-2C67-400D-BF0C-0FCC8C65DA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F2BB6-2C67-400D-BF0C-0FCC8C65DA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F2BB6-2C67-400D-BF0C-0FCC8C65DA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F2BB6-2C67-400D-BF0C-0FCC8C65DA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F2BB6-2C67-400D-BF0C-0FCC8C65DA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F2BB6-2C67-400D-BF0C-0FCC8C65DA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F2BB6-2C67-400D-BF0C-0FCC8C65DA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F2BB6-2C67-400D-BF0C-0FCC8C65DA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F2BB6-2C67-400D-BF0C-0FCC8C65DA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F2BB6-2C67-400D-BF0C-0FCC8C65DA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F2BB6-2C67-400D-BF0C-0FCC8C65DA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F52F-BC26-40A1-BDD3-16F489267F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517C-8D35-4386-A109-F721FE9C33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F52F-BC26-40A1-BDD3-16F489267F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517C-8D35-4386-A109-F721FE9C33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F52F-BC26-40A1-BDD3-16F489267F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517C-8D35-4386-A109-F721FE9C33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F52F-BC26-40A1-BDD3-16F489267F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517C-8D35-4386-A109-F721FE9C33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F52F-BC26-40A1-BDD3-16F489267F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517C-8D35-4386-A109-F721FE9C33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F52F-BC26-40A1-BDD3-16F489267F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517C-8D35-4386-A109-F721FE9C33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F52F-BC26-40A1-BDD3-16F489267F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517C-8D35-4386-A109-F721FE9C33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F52F-BC26-40A1-BDD3-16F489267F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517C-8D35-4386-A109-F721FE9C33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F52F-BC26-40A1-BDD3-16F489267F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517C-8D35-4386-A109-F721FE9C33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F52F-BC26-40A1-BDD3-16F489267F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517C-8D35-4386-A109-F721FE9C33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DF52F-BC26-40A1-BDD3-16F489267F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0517C-8D35-4386-A109-F721FE9C330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02"/>
          <a:stretch>
            <a:fillRect/>
          </a:stretch>
        </p:blipFill>
        <p:spPr>
          <a:xfrm>
            <a:off x="0" y="4992913"/>
            <a:ext cx="12308114" cy="186508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" t="13334" r="60368" b="58730"/>
          <a:stretch>
            <a:fillRect/>
          </a:stretch>
        </p:blipFill>
        <p:spPr>
          <a:xfrm>
            <a:off x="8287385" y="-1"/>
            <a:ext cx="3904344" cy="191588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" t="56931" r="87205" b="27196"/>
          <a:stretch>
            <a:fillRect/>
          </a:stretch>
        </p:blipFill>
        <p:spPr>
          <a:xfrm>
            <a:off x="231594" y="4588963"/>
            <a:ext cx="957943" cy="108857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354166" y="1447079"/>
            <a:ext cx="8211904" cy="24301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 smtClean="0">
                <a:gradFill>
                  <a:gsLst>
                    <a:gs pos="0">
                      <a:srgbClr val="23185F"/>
                    </a:gs>
                    <a:gs pos="67000">
                      <a:srgbClr val="F3112C"/>
                    </a:gs>
                    <a:gs pos="100000">
                      <a:srgbClr val="FE5E35"/>
                    </a:gs>
                  </a:gsLst>
                  <a:lin ang="3600000" scaled="0"/>
                </a:gradFill>
                <a:latin typeface="造字工房力黑（非商用）常规体" charset="-122"/>
                <a:ea typeface="造字工房力黑（非商用）常规体" charset="-122"/>
              </a:rPr>
              <a:t>阅读领航 课例优化</a:t>
            </a:r>
            <a:endParaRPr lang="zh-CN" altLang="en-US" sz="7200" b="1" dirty="0" smtClean="0">
              <a:gradFill>
                <a:gsLst>
                  <a:gs pos="0">
                    <a:srgbClr val="23185F"/>
                  </a:gs>
                  <a:gs pos="67000">
                    <a:srgbClr val="F3112C"/>
                  </a:gs>
                  <a:gs pos="100000">
                    <a:srgbClr val="FE5E35"/>
                  </a:gs>
                </a:gsLst>
                <a:lin ang="3600000" scaled="0"/>
              </a:gradFill>
              <a:latin typeface="造字工房力黑（非商用）常规体" charset="-122"/>
              <a:ea typeface="造字工房力黑（非商用）常规体" charset="-122"/>
            </a:endParaRPr>
          </a:p>
          <a:p>
            <a:pPr algn="ctr"/>
            <a:endParaRPr lang="en-US" altLang="zh-CN" sz="4000" b="1" dirty="0" smtClean="0">
              <a:gradFill>
                <a:gsLst>
                  <a:gs pos="0">
                    <a:srgbClr val="23185F"/>
                  </a:gs>
                  <a:gs pos="67000">
                    <a:srgbClr val="F3112C"/>
                  </a:gs>
                  <a:gs pos="100000">
                    <a:srgbClr val="FE5E35"/>
                  </a:gs>
                </a:gsLst>
                <a:lin ang="3600000" scaled="0"/>
              </a:gradFill>
              <a:latin typeface="造字工房力黑（非商用）常规体" charset="-122"/>
              <a:ea typeface="造字工房力黑（非商用）常规体" charset="-122"/>
            </a:endParaRPr>
          </a:p>
          <a:p>
            <a:pPr algn="ctr"/>
            <a:r>
              <a:rPr lang="en-US" altLang="zh-CN" sz="4000" b="1" dirty="0" smtClean="0">
                <a:gradFill>
                  <a:gsLst>
                    <a:gs pos="0">
                      <a:srgbClr val="23185F"/>
                    </a:gs>
                    <a:gs pos="67000">
                      <a:srgbClr val="F3112C"/>
                    </a:gs>
                    <a:gs pos="100000">
                      <a:srgbClr val="FE5E35"/>
                    </a:gs>
                  </a:gsLst>
                  <a:lin ang="3600000" scaled="0"/>
                </a:gradFill>
                <a:latin typeface="造字工房力黑（非商用）常规体" charset="-122"/>
                <a:ea typeface="造字工房力黑（非商用）常规体" charset="-122"/>
              </a:rPr>
              <a:t>——</a:t>
            </a:r>
            <a:r>
              <a:rPr lang="zh-CN" altLang="en-US" sz="4000" b="1" dirty="0" smtClean="0">
                <a:gradFill>
                  <a:gsLst>
                    <a:gs pos="0">
                      <a:srgbClr val="23185F"/>
                    </a:gs>
                    <a:gs pos="67000">
                      <a:srgbClr val="F3112C"/>
                    </a:gs>
                    <a:gs pos="100000">
                      <a:srgbClr val="FE5E35"/>
                    </a:gs>
                  </a:gsLst>
                  <a:lin ang="3600000" scaled="0"/>
                </a:gradFill>
                <a:latin typeface="造字工房力黑（非商用）常规体" charset="-122"/>
                <a:ea typeface="造字工房力黑（非商用）常规体" charset="-122"/>
              </a:rPr>
              <a:t>全息阅读工作室第</a:t>
            </a:r>
            <a:r>
              <a:rPr lang="en-US" altLang="zh-CN" sz="4000" b="1" dirty="0" smtClean="0">
                <a:gradFill>
                  <a:gsLst>
                    <a:gs pos="0">
                      <a:srgbClr val="23185F"/>
                    </a:gs>
                    <a:gs pos="67000">
                      <a:srgbClr val="F3112C"/>
                    </a:gs>
                    <a:gs pos="100000">
                      <a:srgbClr val="FE5E35"/>
                    </a:gs>
                  </a:gsLst>
                  <a:lin ang="3600000" scaled="0"/>
                </a:gradFill>
                <a:latin typeface="造字工房力黑（非商用）常规体" charset="-122"/>
                <a:ea typeface="造字工房力黑（非商用）常规体" charset="-122"/>
              </a:rPr>
              <a:t>2</a:t>
            </a:r>
            <a:r>
              <a:rPr lang="zh-CN" altLang="en-US" sz="4000" b="1" dirty="0" smtClean="0">
                <a:gradFill>
                  <a:gsLst>
                    <a:gs pos="0">
                      <a:srgbClr val="23185F"/>
                    </a:gs>
                    <a:gs pos="67000">
                      <a:srgbClr val="F3112C"/>
                    </a:gs>
                    <a:gs pos="100000">
                      <a:srgbClr val="FE5E35"/>
                    </a:gs>
                  </a:gsLst>
                  <a:lin ang="3600000" scaled="0"/>
                </a:gradFill>
                <a:latin typeface="造字工房力黑（非商用）常规体" charset="-122"/>
                <a:ea typeface="造字工房力黑（非商用）常规体" charset="-122"/>
              </a:rPr>
              <a:t>次活动</a:t>
            </a:r>
            <a:endParaRPr lang="zh-CN" altLang="en-US" sz="4000" b="1" dirty="0" smtClean="0">
              <a:gradFill>
                <a:gsLst>
                  <a:gs pos="0">
                    <a:srgbClr val="23185F"/>
                  </a:gs>
                  <a:gs pos="67000">
                    <a:srgbClr val="F3112C"/>
                  </a:gs>
                  <a:gs pos="100000">
                    <a:srgbClr val="FE5E35"/>
                  </a:gs>
                </a:gsLst>
                <a:lin ang="3600000" scaled="0"/>
              </a:gradFill>
              <a:latin typeface="造字工房力黑（非商用）常规体" charset="-122"/>
              <a:ea typeface="造字工房力黑（非商用）常规体" charset="-122"/>
            </a:endParaRPr>
          </a:p>
        </p:txBody>
      </p:sp>
      <p:sp>
        <p:nvSpPr>
          <p:cNvPr id="10" name="4"/>
          <p:cNvSpPr>
            <a:spLocks noChangeArrowheads="1"/>
          </p:cNvSpPr>
          <p:nvPr/>
        </p:nvSpPr>
        <p:spPr bwMode="auto">
          <a:xfrm>
            <a:off x="4621632" y="4589176"/>
            <a:ext cx="5749945" cy="86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 dirty="0" smtClean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Arial" panose="020B0604020202020204" pitchFamily="34" charset="0"/>
              </a:rPr>
              <a:t>新北区三井实验小学</a:t>
            </a:r>
            <a:endParaRPr lang="en-US" altLang="zh-CN" sz="2800" b="1" dirty="0" smtClean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2800" b="1" dirty="0" smtClean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Arial" panose="020B0604020202020204" pitchFamily="34" charset="0"/>
              </a:rPr>
              <a:t>2019</a:t>
            </a:r>
            <a:r>
              <a:rPr lang="zh-CN" altLang="en-US" sz="2800" b="1" dirty="0" smtClean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Arial" panose="020B0604020202020204" pitchFamily="34" charset="0"/>
              </a:rPr>
              <a:t>年</a:t>
            </a:r>
            <a:r>
              <a:rPr lang="en-US" altLang="zh-CN" sz="2800" b="1" dirty="0" smtClean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Arial" panose="020B0604020202020204" pitchFamily="34" charset="0"/>
              </a:rPr>
              <a:t>12</a:t>
            </a:r>
            <a:r>
              <a:rPr lang="zh-CN" altLang="en-US" sz="2800" b="1" dirty="0" smtClean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Arial" panose="020B0604020202020204" pitchFamily="34" charset="0"/>
              </a:rPr>
              <a:t>月</a:t>
            </a:r>
            <a:r>
              <a:rPr lang="en-US" altLang="zh-CN" sz="2800" b="1" dirty="0" smtClean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Arial" panose="020B0604020202020204" pitchFamily="34" charset="0"/>
              </a:rPr>
              <a:t>19</a:t>
            </a:r>
            <a:r>
              <a:rPr lang="zh-CN" altLang="en-US" sz="2800" b="1" dirty="0" smtClean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Arial" panose="020B0604020202020204" pitchFamily="34" charset="0"/>
              </a:rPr>
              <a:t>日</a:t>
            </a:r>
            <a:endParaRPr lang="zh-CN" altLang="en-US" sz="2800" b="1" dirty="0" smtClean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Arial" panose="020B0604020202020204" pitchFamily="34" charset="0"/>
            </a:endParaRPr>
          </a:p>
        </p:txBody>
      </p:sp>
      <p:pic>
        <p:nvPicPr>
          <p:cNvPr id="34" name="钢琴曲 - 绿野仙踪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-1245552" y="34834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689">
        <p14:ripple/>
      </p:transition>
    </mc:Choice>
    <mc:Fallback>
      <p:transition spd="slow" advClick="0" advTm="76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文本框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" y="8890"/>
            <a:ext cx="12153265" cy="6835775"/>
          </a:xfrm>
          <a:prstGeom prst="rect">
            <a:avLst/>
          </a:prstGeom>
          <a:noFill/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17"/>
          <a:stretch>
            <a:fillRect/>
          </a:stretch>
        </p:blipFill>
        <p:spPr>
          <a:xfrm flipV="1">
            <a:off x="196215" y="5205092"/>
            <a:ext cx="12192000" cy="157117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455" y="15240"/>
            <a:ext cx="8987790" cy="6772910"/>
          </a:xfrm>
          <a:prstGeom prst="rect">
            <a:avLst/>
          </a:prstGeom>
        </p:spPr>
      </p:pic>
    </p:spTree>
  </p:cSld>
  <p:clrMapOvr>
    <a:masterClrMapping/>
  </p:clrMapOvr>
  <p:transition spd="slow" advClick="0" advTm="4885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02"/>
          <a:stretch>
            <a:fillRect/>
          </a:stretch>
        </p:blipFill>
        <p:spPr>
          <a:xfrm>
            <a:off x="0" y="4992913"/>
            <a:ext cx="12308114" cy="186508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" t="13334" r="60368" b="58730"/>
          <a:stretch>
            <a:fillRect/>
          </a:stretch>
        </p:blipFill>
        <p:spPr>
          <a:xfrm>
            <a:off x="101600" y="-1"/>
            <a:ext cx="3904344" cy="1915886"/>
          </a:xfrm>
          <a:prstGeom prst="rect">
            <a:avLst/>
          </a:prstGeom>
        </p:spPr>
      </p:pic>
      <p:sp>
        <p:nvSpPr>
          <p:cNvPr id="9" name="5"/>
          <p:cNvSpPr>
            <a:spLocks noChangeArrowheads="1"/>
          </p:cNvSpPr>
          <p:nvPr/>
        </p:nvSpPr>
        <p:spPr bwMode="auto">
          <a:xfrm>
            <a:off x="2064792" y="1623745"/>
            <a:ext cx="8394700" cy="203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zh-CN" altLang="en-US" sz="6600" dirty="0">
                <a:gradFill>
                  <a:gsLst>
                    <a:gs pos="0">
                      <a:srgbClr val="23185F"/>
                    </a:gs>
                    <a:gs pos="67000">
                      <a:srgbClr val="F3112C"/>
                    </a:gs>
                    <a:gs pos="100000">
                      <a:srgbClr val="FE5E35"/>
                    </a:gs>
                  </a:gsLst>
                  <a:lin ang="3600000" scaled="0"/>
                </a:gradFill>
                <a:latin typeface="汉仪雪君体简" panose="02010600000101010101" charset="-122"/>
                <a:ea typeface="汉仪雪君体简" panose="02010600000101010101" charset="-122"/>
                <a:cs typeface="宋体" panose="02010600030101010101" pitchFamily="2" charset="-122"/>
              </a:rPr>
              <a:t>读书、读你、读</a:t>
            </a:r>
            <a:r>
              <a:rPr lang="zh-CN" altLang="en-US" sz="6600" dirty="0">
                <a:gradFill>
                  <a:gsLst>
                    <a:gs pos="0">
                      <a:srgbClr val="23185F"/>
                    </a:gs>
                    <a:gs pos="67000">
                      <a:srgbClr val="F3112C"/>
                    </a:gs>
                    <a:gs pos="100000">
                      <a:srgbClr val="FE5E35"/>
                    </a:gs>
                  </a:gsLst>
                  <a:lin ang="3600000" scaled="0"/>
                </a:gradFill>
                <a:latin typeface="汉仪雪君体简" panose="02010600000101010101" charset="-122"/>
                <a:ea typeface="汉仪雪君体简" panose="02010600000101010101" charset="-122"/>
                <a:cs typeface="宋体" panose="02010600030101010101" pitchFamily="2" charset="-122"/>
              </a:rPr>
              <a:t>世界</a:t>
            </a:r>
            <a:r>
              <a:rPr lang="zh-CN" altLang="en-US" sz="6600" b="1" dirty="0">
                <a:gradFill>
                  <a:gsLst>
                    <a:gs pos="0">
                      <a:srgbClr val="23185F"/>
                    </a:gs>
                    <a:gs pos="67000">
                      <a:srgbClr val="F3112C"/>
                    </a:gs>
                    <a:gs pos="100000">
                      <a:srgbClr val="FE5E35"/>
                    </a:gs>
                  </a:gsLst>
                  <a:lin ang="3600000" scaled="0"/>
                </a:gra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！</a:t>
            </a:r>
            <a:endParaRPr lang="zh-CN" altLang="en-US" sz="6600" b="1" dirty="0">
              <a:gradFill>
                <a:gsLst>
                  <a:gs pos="0">
                    <a:srgbClr val="23185F"/>
                  </a:gs>
                  <a:gs pos="67000">
                    <a:srgbClr val="F3112C"/>
                  </a:gs>
                  <a:gs pos="100000">
                    <a:srgbClr val="FE5E35"/>
                  </a:gs>
                </a:gsLst>
                <a:lin ang="3600000" scaled="0"/>
              </a:gradFill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0">
                      <a:srgbClr val="23185F"/>
                    </a:gs>
                    <a:gs pos="67000">
                      <a:srgbClr val="F3112C"/>
                    </a:gs>
                    <a:gs pos="100000">
                      <a:srgbClr val="FE5E35"/>
                    </a:gs>
                  </a:gsLst>
                  <a:lin ang="3600000" scaled="0"/>
                </a:gra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阅读、悦心、阅未来！</a:t>
            </a:r>
            <a:endParaRPr lang="zh-CN" altLang="en-US" sz="6600" b="1" dirty="0">
              <a:gradFill>
                <a:gsLst>
                  <a:gs pos="0">
                    <a:srgbClr val="23185F"/>
                  </a:gs>
                  <a:gs pos="67000">
                    <a:srgbClr val="F3112C"/>
                  </a:gs>
                  <a:gs pos="100000">
                    <a:srgbClr val="FE5E35"/>
                  </a:gs>
                </a:gsLst>
                <a:lin ang="3600000" scaled="0"/>
              </a:gradFill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8329">
        <p14:ripple/>
      </p:transition>
    </mc:Choice>
    <mc:Fallback>
      <p:transition spd="slow" advClick="0" advTm="83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文本框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55"/>
            <a:ext cx="12192000" cy="6858000"/>
          </a:xfrm>
          <a:prstGeom prst="rect">
            <a:avLst/>
          </a:prstGeom>
          <a:noFill/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17"/>
          <a:stretch>
            <a:fillRect/>
          </a:stretch>
        </p:blipFill>
        <p:spPr>
          <a:xfrm flipV="1">
            <a:off x="196215" y="5205092"/>
            <a:ext cx="12192000" cy="1571171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9376261" y="1128530"/>
            <a:ext cx="1815881" cy="3114891"/>
            <a:chOff x="302624" y="1342594"/>
            <a:chExt cx="1815880" cy="3114891"/>
          </a:xfrm>
        </p:grpSpPr>
        <p:sp>
          <p:nvSpPr>
            <p:cNvPr id="37" name="TextBox 67"/>
            <p:cNvSpPr txBox="1"/>
            <p:nvPr/>
          </p:nvSpPr>
          <p:spPr>
            <a:xfrm>
              <a:off x="302624" y="1342594"/>
              <a:ext cx="1415771" cy="229780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8000" b="1" spc="599" dirty="0">
                  <a:gradFill>
                    <a:gsLst>
                      <a:gs pos="0">
                        <a:srgbClr val="23185F"/>
                      </a:gs>
                      <a:gs pos="66000">
                        <a:srgbClr val="F3112C"/>
                      </a:gs>
                      <a:gs pos="100000">
                        <a:srgbClr val="FE5E35"/>
                      </a:gs>
                    </a:gsLst>
                    <a:lin ang="168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目录</a:t>
              </a:r>
              <a:endParaRPr lang="zh-CN" altLang="en-US" sz="8000" b="1" spc="599" dirty="0">
                <a:gradFill>
                  <a:gsLst>
                    <a:gs pos="0">
                      <a:srgbClr val="23185F"/>
                    </a:gs>
                    <a:gs pos="66000">
                      <a:srgbClr val="F3112C"/>
                    </a:gs>
                    <a:gs pos="100000">
                      <a:srgbClr val="FE5E35"/>
                    </a:gs>
                  </a:gsLst>
                  <a:lin ang="16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TextBox 68"/>
            <p:cNvSpPr txBox="1"/>
            <p:nvPr/>
          </p:nvSpPr>
          <p:spPr>
            <a:xfrm>
              <a:off x="1318285" y="1984692"/>
              <a:ext cx="800219" cy="247279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4000" b="1" spc="300" dirty="0">
                  <a:gradFill>
                    <a:gsLst>
                      <a:gs pos="0">
                        <a:srgbClr val="23185F"/>
                      </a:gs>
                      <a:gs pos="66000">
                        <a:srgbClr val="F3112C"/>
                      </a:gs>
                      <a:gs pos="100000">
                        <a:srgbClr val="FE5E35"/>
                      </a:gs>
                    </a:gsLst>
                    <a:lin ang="168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  <a:cs typeface="Arial" panose="020B0604020202020204" pitchFamily="34" charset="0"/>
                </a:rPr>
                <a:t>CONTENTS</a:t>
              </a:r>
              <a:endParaRPr lang="zh-CN" altLang="en-US" sz="4000" b="1" spc="300" dirty="0">
                <a:gradFill>
                  <a:gsLst>
                    <a:gs pos="0">
                      <a:srgbClr val="23185F"/>
                    </a:gs>
                    <a:gs pos="66000">
                      <a:srgbClr val="F3112C"/>
                    </a:gs>
                    <a:gs pos="100000">
                      <a:srgbClr val="FE5E35"/>
                    </a:gs>
                  </a:gsLst>
                  <a:lin ang="16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4466590" y="178435"/>
            <a:ext cx="26212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b="1">
                <a:gradFill>
                  <a:gsLst>
                    <a:gs pos="0">
                      <a:srgbClr val="23185F"/>
                    </a:gs>
                    <a:gs pos="65000">
                      <a:srgbClr val="F3112C"/>
                    </a:gs>
                    <a:gs pos="100000">
                      <a:srgbClr val="FE5E35"/>
                    </a:gs>
                  </a:gsLst>
                  <a:lin ang="4200000" scaled="0"/>
                </a:gra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zh-CN" altLang="en-US" sz="4800" b="0" dirty="0" smtClean="0">
                <a:solidFill>
                  <a:schemeClr val="tx1"/>
                </a:solidFill>
                <a:latin typeface="造字工房力黑（非商用）常规体" charset="-122"/>
                <a:ea typeface="造字工房力黑（非商用）常规体" charset="-122"/>
              </a:rPr>
              <a:t>新书赠阅</a:t>
            </a:r>
            <a:endParaRPr lang="zh-CN" altLang="en-US" sz="4800" b="0" dirty="0" smtClean="0">
              <a:solidFill>
                <a:schemeClr val="tx1"/>
              </a:solidFill>
              <a:latin typeface="造字工房力黑（非商用）常规体" charset="-122"/>
              <a:ea typeface="造字工房力黑（非商用）常规体" charset="-122"/>
            </a:endParaRPr>
          </a:p>
        </p:txBody>
      </p:sp>
      <p:sp>
        <p:nvSpPr>
          <p:cNvPr id="41" name="矩形: 圆角 1"/>
          <p:cNvSpPr/>
          <p:nvPr/>
        </p:nvSpPr>
        <p:spPr>
          <a:xfrm>
            <a:off x="2788920" y="534035"/>
            <a:ext cx="870585" cy="493395"/>
          </a:xfrm>
          <a:prstGeom prst="roundRect">
            <a:avLst/>
          </a:prstGeom>
          <a:gradFill>
            <a:gsLst>
              <a:gs pos="0">
                <a:srgbClr val="23185F"/>
              </a:gs>
              <a:gs pos="65000">
                <a:srgbClr val="F3112C"/>
              </a:gs>
              <a:gs pos="100000">
                <a:srgbClr val="FE5E35"/>
              </a:gs>
            </a:gsLst>
            <a:lin ang="4200000" scaled="0"/>
          </a:gradFill>
          <a:ln w="19050">
            <a:noFill/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  <a:ea typeface="华文细黑" panose="02010600040101010101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964815" y="548005"/>
            <a:ext cx="5219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l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01</a:t>
            </a:r>
            <a:endParaRPr lang="zh-CN" altLang="en-US" sz="2400" b="1" dirty="0">
              <a:solidFill>
                <a:schemeClr val="l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974465" y="1302385"/>
            <a:ext cx="38404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b="1">
                <a:gradFill>
                  <a:gsLst>
                    <a:gs pos="0">
                      <a:srgbClr val="23185F"/>
                    </a:gs>
                    <a:gs pos="65000">
                      <a:srgbClr val="F3112C"/>
                    </a:gs>
                    <a:gs pos="100000">
                      <a:srgbClr val="FE5E35"/>
                    </a:gs>
                  </a:gsLst>
                  <a:lin ang="4200000" scaled="0"/>
                </a:gra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en-US" altLang="zh-CN" sz="4800" b="0" dirty="0" smtClean="0">
                <a:solidFill>
                  <a:schemeClr val="tx1"/>
                </a:solidFill>
                <a:latin typeface="造字工房力黑（非商用）常规体" charset="-122"/>
                <a:ea typeface="造字工房力黑（非商用）常规体" charset="-122"/>
              </a:rPr>
              <a:t>“</a:t>
            </a:r>
            <a:r>
              <a:rPr lang="zh-CN" altLang="en-US" sz="4800" b="0" dirty="0" smtClean="0">
                <a:solidFill>
                  <a:schemeClr val="tx1"/>
                </a:solidFill>
                <a:latin typeface="造字工房力黑（非商用）常规体" charset="-122"/>
                <a:ea typeface="造字工房力黑（非商用）常规体" charset="-122"/>
              </a:rPr>
              <a:t>阅读</a:t>
            </a:r>
            <a:r>
              <a:rPr lang="en-US" altLang="zh-CN" sz="4800" b="0" dirty="0" smtClean="0">
                <a:solidFill>
                  <a:schemeClr val="tx1"/>
                </a:solidFill>
                <a:latin typeface="造字工房力黑（非商用）常规体" charset="-122"/>
                <a:ea typeface="造字工房力黑（非商用）常规体" charset="-122"/>
              </a:rPr>
              <a:t>”</a:t>
            </a:r>
            <a:r>
              <a:rPr lang="zh-CN" altLang="en-US" sz="4800" b="0" dirty="0" smtClean="0">
                <a:solidFill>
                  <a:schemeClr val="tx1"/>
                </a:solidFill>
                <a:latin typeface="造字工房力黑（非商用）常规体" charset="-122"/>
                <a:ea typeface="造字工房力黑（非商用）常规体" charset="-122"/>
              </a:rPr>
              <a:t>赏鉴</a:t>
            </a:r>
            <a:endParaRPr lang="zh-CN" altLang="en-US" sz="4800" b="0" dirty="0" smtClean="0">
              <a:solidFill>
                <a:schemeClr val="tx1"/>
              </a:solidFill>
              <a:latin typeface="造字工房力黑（非商用）常规体" charset="-122"/>
              <a:ea typeface="造字工房力黑（非商用）常规体" charset="-122"/>
            </a:endParaRPr>
          </a:p>
        </p:txBody>
      </p:sp>
      <p:sp>
        <p:nvSpPr>
          <p:cNvPr id="47" name="矩形: 圆角 34"/>
          <p:cNvSpPr/>
          <p:nvPr/>
        </p:nvSpPr>
        <p:spPr>
          <a:xfrm>
            <a:off x="2788920" y="1725295"/>
            <a:ext cx="870585" cy="493395"/>
          </a:xfrm>
          <a:prstGeom prst="roundRect">
            <a:avLst/>
          </a:prstGeom>
          <a:gradFill>
            <a:gsLst>
              <a:gs pos="0">
                <a:srgbClr val="23185F"/>
              </a:gs>
              <a:gs pos="65000">
                <a:srgbClr val="F3112C"/>
              </a:gs>
              <a:gs pos="100000">
                <a:srgbClr val="FE5E35"/>
              </a:gs>
            </a:gsLst>
            <a:lin ang="4200000" scaled="0"/>
          </a:gradFill>
          <a:ln w="19050">
            <a:noFill/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2964815" y="1741170"/>
            <a:ext cx="5219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l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02</a:t>
            </a:r>
            <a:endParaRPr lang="zh-CN" altLang="en-US" sz="2400" b="1" dirty="0">
              <a:solidFill>
                <a:schemeClr val="l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450715" y="2435860"/>
            <a:ext cx="26212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b="1">
                <a:gradFill>
                  <a:gsLst>
                    <a:gs pos="0">
                      <a:srgbClr val="23185F"/>
                    </a:gs>
                    <a:gs pos="65000">
                      <a:srgbClr val="F3112C"/>
                    </a:gs>
                    <a:gs pos="100000">
                      <a:srgbClr val="FE5E35"/>
                    </a:gs>
                  </a:gsLst>
                  <a:lin ang="4200000" scaled="0"/>
                </a:gra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zh-CN" altLang="en-US" sz="4800" b="0" dirty="0" smtClean="0">
                <a:solidFill>
                  <a:schemeClr val="tx1"/>
                </a:solidFill>
                <a:latin typeface="造字工房力黑（非商用）常规体" charset="-122"/>
                <a:ea typeface="造字工房力黑（非商用）常规体" charset="-122"/>
              </a:rPr>
              <a:t>课例研讨</a:t>
            </a:r>
            <a:endParaRPr lang="zh-CN" altLang="en-US" sz="4800" b="0" dirty="0" smtClean="0">
              <a:solidFill>
                <a:schemeClr val="tx1"/>
              </a:solidFill>
              <a:latin typeface="造字工房力黑（非商用）常规体" charset="-122"/>
              <a:ea typeface="造字工房力黑（非商用）常规体" charset="-122"/>
            </a:endParaRPr>
          </a:p>
        </p:txBody>
      </p:sp>
      <p:sp>
        <p:nvSpPr>
          <p:cNvPr id="53" name="矩形: 圆角 39"/>
          <p:cNvSpPr/>
          <p:nvPr/>
        </p:nvSpPr>
        <p:spPr>
          <a:xfrm>
            <a:off x="2773045" y="2954655"/>
            <a:ext cx="870585" cy="493395"/>
          </a:xfrm>
          <a:prstGeom prst="roundRect">
            <a:avLst/>
          </a:prstGeom>
          <a:gradFill>
            <a:gsLst>
              <a:gs pos="0">
                <a:srgbClr val="23185F"/>
              </a:gs>
              <a:gs pos="65000">
                <a:srgbClr val="F3112C"/>
              </a:gs>
              <a:gs pos="100000">
                <a:srgbClr val="FE5E35"/>
              </a:gs>
            </a:gsLst>
            <a:lin ang="4200000" scaled="0"/>
          </a:gradFill>
          <a:ln w="19050">
            <a:noFill/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2948940" y="2971165"/>
            <a:ext cx="5219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l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03</a:t>
            </a:r>
            <a:endParaRPr lang="en-US" altLang="zh-CN" sz="2400" b="1" dirty="0">
              <a:solidFill>
                <a:schemeClr val="l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97070" y="3584575"/>
            <a:ext cx="38404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b="1">
                <a:gradFill>
                  <a:gsLst>
                    <a:gs pos="0">
                      <a:srgbClr val="23185F"/>
                    </a:gs>
                    <a:gs pos="65000">
                      <a:srgbClr val="F3112C"/>
                    </a:gs>
                    <a:gs pos="100000">
                      <a:srgbClr val="FE5E35"/>
                    </a:gs>
                  </a:gsLst>
                  <a:lin ang="4200000" scaled="0"/>
                </a:gra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zh-CN" altLang="en-US" sz="4800" b="0" dirty="0" smtClean="0">
                <a:solidFill>
                  <a:schemeClr val="tx1"/>
                </a:solidFill>
                <a:latin typeface="造字工房力黑（非商用）常规体" charset="-122"/>
                <a:ea typeface="造字工房力黑（非商用）常规体" charset="-122"/>
              </a:rPr>
              <a:t>研究计划解读</a:t>
            </a:r>
            <a:endParaRPr lang="zh-CN" altLang="en-US" sz="4800" b="0" dirty="0" smtClean="0">
              <a:solidFill>
                <a:schemeClr val="tx1"/>
              </a:solidFill>
              <a:latin typeface="造字工房力黑（非商用）常规体" charset="-122"/>
              <a:ea typeface="造字工房力黑（非商用）常规体" charset="-122"/>
            </a:endParaRPr>
          </a:p>
        </p:txBody>
      </p:sp>
      <p:sp>
        <p:nvSpPr>
          <p:cNvPr id="4" name="矩形: 圆角 39"/>
          <p:cNvSpPr/>
          <p:nvPr/>
        </p:nvSpPr>
        <p:spPr>
          <a:xfrm>
            <a:off x="2788920" y="4103370"/>
            <a:ext cx="870585" cy="493395"/>
          </a:xfrm>
          <a:prstGeom prst="roundRect">
            <a:avLst/>
          </a:prstGeom>
          <a:gradFill>
            <a:gsLst>
              <a:gs pos="0">
                <a:srgbClr val="23185F"/>
              </a:gs>
              <a:gs pos="65000">
                <a:srgbClr val="F3112C"/>
              </a:gs>
              <a:gs pos="100000">
                <a:srgbClr val="FE5E35"/>
              </a:gs>
            </a:gsLst>
            <a:lin ang="4200000" scaled="0"/>
          </a:gradFill>
          <a:ln w="19050">
            <a:noFill/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64815" y="4119880"/>
            <a:ext cx="5219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l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04</a:t>
            </a:r>
            <a:endParaRPr lang="en-US" altLang="zh-CN" sz="2400" b="1" dirty="0">
              <a:solidFill>
                <a:schemeClr val="l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spd="slow" advClick="0" advTm="4885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02"/>
          <a:stretch>
            <a:fillRect/>
          </a:stretch>
        </p:blipFill>
        <p:spPr>
          <a:xfrm>
            <a:off x="0" y="4992913"/>
            <a:ext cx="12308114" cy="186508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" t="13334" r="60368" b="58730"/>
          <a:stretch>
            <a:fillRect/>
          </a:stretch>
        </p:blipFill>
        <p:spPr>
          <a:xfrm>
            <a:off x="101600" y="-1"/>
            <a:ext cx="3904344" cy="1915886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4415155" y="347980"/>
            <a:ext cx="43643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gradFill>
                  <a:gsLst>
                    <a:gs pos="0">
                      <a:srgbClr val="23185F"/>
                    </a:gs>
                    <a:gs pos="64000">
                      <a:srgbClr val="F3112C"/>
                    </a:gs>
                    <a:gs pos="100000">
                      <a:srgbClr val="FE5E35"/>
                    </a:gs>
                  </a:gsLst>
                  <a:lin ang="3000000" scaled="0"/>
                </a:gradFill>
                <a:latin typeface="造字工房力黑（非商用）常规体" charset="-122"/>
                <a:ea typeface="造字工房力黑（非商用）常规体" charset="-122"/>
                <a:sym typeface="+mn-ea"/>
              </a:rPr>
              <a:t>新 书 赠 阅</a:t>
            </a:r>
            <a:endParaRPr lang="en-US" altLang="zh-CN" sz="4400" b="1" dirty="0" smtClean="0">
              <a:gradFill>
                <a:gsLst>
                  <a:gs pos="0">
                    <a:srgbClr val="23185F"/>
                  </a:gs>
                  <a:gs pos="64000">
                    <a:srgbClr val="F3112C"/>
                  </a:gs>
                  <a:gs pos="100000">
                    <a:srgbClr val="FE5E35"/>
                  </a:gs>
                </a:gsLst>
                <a:lin ang="3000000" scaled="0"/>
              </a:gradFill>
              <a:latin typeface="造字工房力黑（非商用）常规体" charset="-122"/>
              <a:ea typeface="造字工房力黑（非商用）常规体" charset="-122"/>
            </a:endParaRPr>
          </a:p>
        </p:txBody>
      </p:sp>
      <p:pic>
        <p:nvPicPr>
          <p:cNvPr id="7" name="图片 6" descr="专著《为儿童打开一个新世界》0封面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7625" y="96520"/>
            <a:ext cx="3129915" cy="4677410"/>
          </a:xfrm>
          <a:prstGeom prst="rect">
            <a:avLst/>
          </a:prstGeom>
        </p:spPr>
      </p:pic>
      <p:pic>
        <p:nvPicPr>
          <p:cNvPr id="8" name="图片 7" descr="专著《为儿童打开一个新世界》1扉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65" y="2130425"/>
            <a:ext cx="5209540" cy="3907790"/>
          </a:xfrm>
          <a:prstGeom prst="rect">
            <a:avLst/>
          </a:prstGeom>
        </p:spPr>
      </p:pic>
      <p:pic>
        <p:nvPicPr>
          <p:cNvPr id="9" name="图片 8" descr="专著《儿童“全息阅读”教学指导手册》0封面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3380" y="1177290"/>
            <a:ext cx="3326130" cy="4731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573">
        <p14:warp dir="in"/>
      </p:transition>
    </mc:Choice>
    <mc:Fallback>
      <p:transition spd="slow" advClick="0" advTm="557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文本框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" y="8255"/>
            <a:ext cx="12192000" cy="6858000"/>
          </a:xfrm>
          <a:prstGeom prst="rect">
            <a:avLst/>
          </a:prstGeom>
          <a:noFill/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17"/>
          <a:stretch>
            <a:fillRect/>
          </a:stretch>
        </p:blipFill>
        <p:spPr>
          <a:xfrm flipV="1">
            <a:off x="196215" y="5205092"/>
            <a:ext cx="12192000" cy="1571171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3665220" y="1730375"/>
            <a:ext cx="460248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b="1">
                <a:gradFill>
                  <a:gsLst>
                    <a:gs pos="0">
                      <a:srgbClr val="23185F"/>
                    </a:gs>
                    <a:gs pos="65000">
                      <a:srgbClr val="F3112C"/>
                    </a:gs>
                    <a:gs pos="100000">
                      <a:srgbClr val="FE5E35"/>
                    </a:gs>
                  </a:gsLst>
                  <a:lin ang="4200000" scaled="0"/>
                </a:gra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en-US" altLang="zh-CN" sz="4800" b="0" dirty="0" smtClean="0">
                <a:solidFill>
                  <a:schemeClr val="tx1"/>
                </a:solidFill>
                <a:latin typeface="造字工房力黑（非商用）常规体" charset="-122"/>
                <a:ea typeface="造字工房力黑（非商用）常规体" charset="-122"/>
              </a:rPr>
              <a:t>“</a:t>
            </a:r>
            <a:r>
              <a:rPr lang="zh-CN" altLang="en-US" sz="6000" b="0" dirty="0" smtClean="0">
                <a:solidFill>
                  <a:schemeClr val="tx1"/>
                </a:solidFill>
                <a:latin typeface="造字工房力黑（非商用）常规体" charset="-122"/>
                <a:ea typeface="造字工房力黑（非商用）常规体" charset="-122"/>
              </a:rPr>
              <a:t>阅读</a:t>
            </a:r>
            <a:r>
              <a:rPr lang="en-US" altLang="zh-CN" sz="6000" b="0" dirty="0" smtClean="0">
                <a:solidFill>
                  <a:schemeClr val="tx1"/>
                </a:solidFill>
                <a:latin typeface="造字工房力黑（非商用）常规体" charset="-122"/>
                <a:ea typeface="造字工房力黑（非商用）常规体" charset="-122"/>
              </a:rPr>
              <a:t>”</a:t>
            </a:r>
            <a:r>
              <a:rPr lang="zh-CN" altLang="en-US" sz="6000" b="0" dirty="0" smtClean="0">
                <a:solidFill>
                  <a:schemeClr val="tx1"/>
                </a:solidFill>
                <a:latin typeface="造字工房力黑（非商用）常规体" charset="-122"/>
                <a:ea typeface="造字工房力黑（非商用）常规体" charset="-122"/>
              </a:rPr>
              <a:t>赏鉴</a:t>
            </a:r>
            <a:endParaRPr lang="zh-CN" altLang="en-US" sz="6000" b="0" dirty="0" smtClean="0">
              <a:solidFill>
                <a:schemeClr val="tx1"/>
              </a:solidFill>
              <a:latin typeface="造字工房力黑（非商用）常规体" charset="-122"/>
              <a:ea typeface="造字工房力黑（非商用）常规体" charset="-122"/>
            </a:endParaRPr>
          </a:p>
        </p:txBody>
      </p:sp>
    </p:spTree>
  </p:cSld>
  <p:clrMapOvr>
    <a:masterClrMapping/>
  </p:clrMapOvr>
  <p:transition spd="slow" advClick="0" advTm="4885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文本框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" y="8255"/>
            <a:ext cx="12192000" cy="6858000"/>
          </a:xfrm>
          <a:prstGeom prst="rect">
            <a:avLst/>
          </a:prstGeom>
          <a:noFill/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17"/>
          <a:stretch>
            <a:fillRect/>
          </a:stretch>
        </p:blipFill>
        <p:spPr>
          <a:xfrm flipV="1">
            <a:off x="196215" y="5205092"/>
            <a:ext cx="12192000" cy="1571171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3794760" y="843280"/>
            <a:ext cx="533082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b="1">
                <a:gradFill>
                  <a:gsLst>
                    <a:gs pos="0">
                      <a:srgbClr val="23185F"/>
                    </a:gs>
                    <a:gs pos="65000">
                      <a:srgbClr val="F3112C"/>
                    </a:gs>
                    <a:gs pos="100000">
                      <a:srgbClr val="FE5E35"/>
                    </a:gs>
                  </a:gsLst>
                  <a:lin ang="4200000" scaled="0"/>
                </a:gra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zh-CN" altLang="en-US" sz="6000" b="0" dirty="0" smtClean="0">
                <a:solidFill>
                  <a:schemeClr val="tx1"/>
                </a:solidFill>
              </a:rPr>
              <a:t>↙↘</a:t>
            </a:r>
            <a:r>
              <a:rPr lang="zh-CN" altLang="en-US" sz="6000" b="0" dirty="0" smtClean="0">
                <a:solidFill>
                  <a:schemeClr val="tx1"/>
                </a:solidFill>
                <a:latin typeface="造字工房力黑（非商用）常规体" charset="-122"/>
                <a:ea typeface="造字工房力黑（非商用）常规体" charset="-122"/>
              </a:rPr>
              <a:t>课例研讨</a:t>
            </a:r>
            <a:endParaRPr lang="zh-CN" altLang="en-US" sz="6000" b="0" dirty="0" smtClean="0">
              <a:solidFill>
                <a:schemeClr val="tx1"/>
              </a:solidFill>
              <a:latin typeface="造字工房力黑（非商用）常规体" charset="-122"/>
              <a:ea typeface="造字工房力黑（非商用）常规体" charset="-122"/>
            </a:endParaRPr>
          </a:p>
        </p:txBody>
      </p:sp>
    </p:spTree>
  </p:cSld>
  <p:clrMapOvr>
    <a:masterClrMapping/>
  </p:clrMapOvr>
  <p:transition spd="slow" advClick="0" advTm="4885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文本框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" y="8890"/>
            <a:ext cx="12153265" cy="6835775"/>
          </a:xfrm>
          <a:prstGeom prst="rect">
            <a:avLst/>
          </a:prstGeom>
          <a:noFill/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17"/>
          <a:stretch>
            <a:fillRect/>
          </a:stretch>
        </p:blipFill>
        <p:spPr>
          <a:xfrm flipV="1">
            <a:off x="196215" y="5205092"/>
            <a:ext cx="12192000" cy="1571171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1819275" y="1730375"/>
            <a:ext cx="644842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b="1">
                <a:gradFill>
                  <a:gsLst>
                    <a:gs pos="0">
                      <a:srgbClr val="23185F"/>
                    </a:gs>
                    <a:gs pos="65000">
                      <a:srgbClr val="F3112C"/>
                    </a:gs>
                    <a:gs pos="100000">
                      <a:srgbClr val="FE5E35"/>
                    </a:gs>
                  </a:gsLst>
                  <a:lin ang="4200000" scaled="0"/>
                </a:gra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en-US" altLang="zh-CN" sz="6600" b="0" dirty="0" smtClean="0">
                <a:solidFill>
                  <a:schemeClr val="tx1"/>
                </a:solidFill>
                <a:latin typeface="造字工房力黑（非商用）常规体" charset="-122"/>
                <a:ea typeface="造字工房力黑（非商用）常规体" charset="-122"/>
              </a:rPr>
              <a:t>“</a:t>
            </a:r>
            <a:r>
              <a:rPr lang="zh-CN" altLang="en-US" sz="8000" b="0" dirty="0" smtClean="0">
                <a:solidFill>
                  <a:schemeClr val="tx1"/>
                </a:solidFill>
                <a:latin typeface="造字工房力黑（非商用）常规体" charset="-122"/>
                <a:ea typeface="造字工房力黑（非商用）常规体" charset="-122"/>
              </a:rPr>
              <a:t>阅读</a:t>
            </a:r>
            <a:r>
              <a:rPr lang="en-US" altLang="zh-CN" sz="8000" b="0" dirty="0" smtClean="0">
                <a:solidFill>
                  <a:schemeClr val="tx1"/>
                </a:solidFill>
                <a:latin typeface="造字工房力黑（非商用）常规体" charset="-122"/>
                <a:ea typeface="造字工房力黑（非商用）常规体" charset="-122"/>
              </a:rPr>
              <a:t>”</a:t>
            </a:r>
            <a:r>
              <a:rPr lang="zh-CN" altLang="en-US" sz="8000" b="0" dirty="0" smtClean="0">
                <a:solidFill>
                  <a:schemeClr val="tx1"/>
                </a:solidFill>
                <a:latin typeface="造字工房力黑（非商用）常规体" charset="-122"/>
                <a:ea typeface="造字工房力黑（非商用）常规体" charset="-122"/>
              </a:rPr>
              <a:t>赏鉴</a:t>
            </a:r>
            <a:endParaRPr lang="zh-CN" altLang="en-US" sz="8000" b="0" dirty="0" smtClean="0">
              <a:solidFill>
                <a:schemeClr val="tx1"/>
              </a:solidFill>
              <a:latin typeface="造字工房力黑（非商用）常规体" charset="-122"/>
              <a:ea typeface="造字工房力黑（非商用）常规体" charset="-122"/>
            </a:endParaRPr>
          </a:p>
        </p:txBody>
      </p:sp>
    </p:spTree>
  </p:cSld>
  <p:clrMapOvr>
    <a:masterClrMapping/>
  </p:clrMapOvr>
  <p:transition spd="slow" advClick="0" advTm="4885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02"/>
          <a:stretch>
            <a:fillRect/>
          </a:stretch>
        </p:blipFill>
        <p:spPr>
          <a:xfrm>
            <a:off x="0" y="4992913"/>
            <a:ext cx="12308114" cy="186508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" t="13334" r="60368" b="58730"/>
          <a:stretch>
            <a:fillRect/>
          </a:stretch>
        </p:blipFill>
        <p:spPr>
          <a:xfrm>
            <a:off x="101600" y="-1"/>
            <a:ext cx="3904344" cy="1915886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5114386" y="308030"/>
            <a:ext cx="339725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 smtClean="0">
                <a:gradFill>
                  <a:gsLst>
                    <a:gs pos="0">
                      <a:srgbClr val="23185F"/>
                    </a:gs>
                    <a:gs pos="64000">
                      <a:srgbClr val="F3112C"/>
                    </a:gs>
                    <a:gs pos="100000">
                      <a:srgbClr val="FE5E35"/>
                    </a:gs>
                  </a:gsLst>
                  <a:lin ang="3000000" scaled="0"/>
                </a:gradFill>
                <a:latin typeface="造字工房力黑（非商用）常规体" charset="-122"/>
                <a:ea typeface="造字工房力黑（非商用）常规体" charset="-122"/>
              </a:rPr>
              <a:t>工作</a:t>
            </a:r>
            <a:r>
              <a:rPr lang="zh-CN" altLang="en-US" sz="6000" b="1" dirty="0" smtClean="0">
                <a:gradFill>
                  <a:gsLst>
                    <a:gs pos="0">
                      <a:srgbClr val="23185F"/>
                    </a:gs>
                    <a:gs pos="64000">
                      <a:srgbClr val="F3112C"/>
                    </a:gs>
                    <a:gs pos="100000">
                      <a:srgbClr val="FE5E35"/>
                    </a:gs>
                  </a:gsLst>
                  <a:lin ang="3000000" scaled="0"/>
                </a:gradFill>
                <a:latin typeface="造字工房力黑（非商用）常规体" charset="-122"/>
                <a:ea typeface="造字工房力黑（非商用）常规体" charset="-122"/>
              </a:rPr>
              <a:t>目标</a:t>
            </a:r>
            <a:r>
              <a:rPr lang="zh-CN" altLang="en-US" sz="4400" b="1" dirty="0" smtClean="0">
                <a:gradFill>
                  <a:gsLst>
                    <a:gs pos="0">
                      <a:srgbClr val="23185F"/>
                    </a:gs>
                    <a:gs pos="64000">
                      <a:srgbClr val="F3112C"/>
                    </a:gs>
                    <a:gs pos="100000">
                      <a:srgbClr val="FE5E35"/>
                    </a:gs>
                  </a:gsLst>
                  <a:lin ang="3000000" scaled="0"/>
                </a:gradFill>
                <a:latin typeface="造字工房力黑（非商用）常规体" charset="-122"/>
                <a:ea typeface="造字工房力黑（非商用）常规体" charset="-122"/>
              </a:rPr>
              <a:t>：</a:t>
            </a:r>
            <a:endParaRPr lang="en-US" altLang="zh-CN" sz="4400" b="1" dirty="0" smtClean="0">
              <a:gradFill>
                <a:gsLst>
                  <a:gs pos="0">
                    <a:srgbClr val="23185F"/>
                  </a:gs>
                  <a:gs pos="64000">
                    <a:srgbClr val="F3112C"/>
                  </a:gs>
                  <a:gs pos="100000">
                    <a:srgbClr val="FE5E35"/>
                  </a:gs>
                </a:gsLst>
                <a:lin ang="3000000" scaled="0"/>
              </a:gradFill>
              <a:latin typeface="造字工房力黑（非商用）常规体" charset="-122"/>
              <a:ea typeface="造字工房力黑（非商用）常规体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671955" y="1322705"/>
            <a:ext cx="9639935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12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zh-CN" sz="1200" b="1">
                <a:ea typeface="宋体" panose="02010600030101010101" pitchFamily="2" charset="-122"/>
              </a:rPr>
              <a:t>【</a:t>
            </a:r>
            <a:r>
              <a:rPr lang="zh-CN" sz="2400" b="1">
                <a:ea typeface="宋体" panose="02010600030101010101" pitchFamily="2" charset="-122"/>
              </a:rPr>
              <a:t>目标】</a:t>
            </a:r>
            <a:r>
              <a:rPr lang="zh-CN" sz="2400" b="1">
                <a:ea typeface="宋体" panose="02010600030101010101" pitchFamily="2" charset="-122"/>
                <a:cs typeface="Times New Roman" panose="02020603050405020304" charset="0"/>
              </a:rPr>
              <a:t>    1.研究目标：</a:t>
            </a:r>
            <a:endParaRPr lang="zh-CN" sz="2400" b="1"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zh-CN" sz="2400" b="0">
                <a:ea typeface="宋体" panose="02010600030101010101" pitchFamily="2" charset="-122"/>
              </a:rPr>
              <a:t>        做好一个</a:t>
            </a:r>
            <a:r>
              <a:rPr 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省级前瞻性项目</a:t>
            </a:r>
            <a:r>
              <a:rPr lang="zh-CN" sz="2400" b="0">
                <a:ea typeface="宋体" panose="02010600030101010101" pitchFamily="2" charset="-122"/>
              </a:rPr>
              <a:t>《全息阅读：创新儿童成长方式的校本实践》；领衔好一个</a:t>
            </a:r>
            <a:r>
              <a:rPr 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省级课题研究</a:t>
            </a:r>
            <a:r>
              <a:rPr lang="zh-CN" sz="2400" b="0">
                <a:ea typeface="宋体" panose="02010600030101010101" pitchFamily="2" charset="-122"/>
              </a:rPr>
              <a:t>《基于部编版教材的</a:t>
            </a:r>
            <a:r>
              <a:rPr lang="zh-CN" sz="2400" b="0">
                <a:ea typeface="宋体" panose="02010600030101010101" pitchFamily="2" charset="-122"/>
                <a:cs typeface="Times New Roman" panose="02020603050405020304" charset="0"/>
              </a:rPr>
              <a:t>“全息阅读”实践研究》。</a:t>
            </a:r>
            <a:r>
              <a:rPr lang="zh-CN" sz="2400" b="1">
                <a:ea typeface="宋体" panose="02010600030101010101" pitchFamily="2" charset="-122"/>
                <a:cs typeface="Times New Roman" panose="02020603050405020304" charset="0"/>
              </a:rPr>
              <a:t>    2.活动目标：</a:t>
            </a:r>
            <a:r>
              <a:rPr lang="zh-CN" sz="2400" b="0">
                <a:ea typeface="宋体" panose="02010600030101010101" pitchFamily="2" charset="-122"/>
              </a:rPr>
              <a:t>每位成员每学期要</a:t>
            </a:r>
            <a:r>
              <a:rPr 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带领备课组承办一次全息阅读研究活动</a:t>
            </a:r>
            <a:r>
              <a:rPr lang="zh-CN" sz="2400" b="0">
                <a:ea typeface="宋体" panose="02010600030101010101" pitchFamily="2" charset="-122"/>
              </a:rPr>
              <a:t>，并承担</a:t>
            </a:r>
            <a:r>
              <a:rPr 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一次公开教学</a:t>
            </a:r>
            <a:r>
              <a:rPr lang="zh-CN" sz="2400" b="0">
                <a:ea typeface="宋体" panose="02010600030101010101" pitchFamily="2" charset="-122"/>
              </a:rPr>
              <a:t>，</a:t>
            </a:r>
            <a:r>
              <a:rPr lang="zh-CN" sz="2400" b="0">
                <a:ea typeface="宋体" panose="02010600030101010101" pitchFamily="2" charset="-122"/>
                <a:cs typeface="Times New Roman" panose="02020603050405020304" charset="0"/>
              </a:rPr>
              <a:t>1-2位成员参加区级及以上阅读教学评优课或基本功竞赛或</a:t>
            </a:r>
            <a:r>
              <a:rPr lang="zh-CN" sz="2400" b="1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charset="0"/>
              </a:rPr>
              <a:t>阅读教学展示</a:t>
            </a:r>
            <a:r>
              <a:rPr lang="zh-CN" sz="2400" b="0">
                <a:ea typeface="宋体" panose="02010600030101010101" pitchFamily="2" charset="-122"/>
                <a:cs typeface="Times New Roman" panose="02020603050405020304" charset="0"/>
              </a:rPr>
              <a:t>；每位成员每学期在备课组及以上级别开展一次讲座或进行一次交流。</a:t>
            </a:r>
            <a:r>
              <a:rPr lang="en-US" sz="24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      3.</a:t>
            </a:r>
            <a:r>
              <a:rPr lang="zh-CN" sz="2400" b="1">
                <a:ea typeface="宋体" panose="02010600030101010101" pitchFamily="2" charset="-122"/>
              </a:rPr>
              <a:t>梯队成长目标：</a:t>
            </a:r>
            <a:r>
              <a:rPr lang="zh-CN" sz="2400" b="0">
                <a:ea typeface="宋体" panose="02010600030101010101" pitchFamily="2" charset="-122"/>
              </a:rPr>
              <a:t>两年内</a:t>
            </a:r>
            <a:r>
              <a:rPr lang="zh-CN" sz="2400" b="0">
                <a:ea typeface="宋体" panose="02010600030101010101" pitchFamily="2" charset="-122"/>
                <a:cs typeface="Times New Roman" panose="02020603050405020304" charset="0"/>
              </a:rPr>
              <a:t>1-2人在五级</a:t>
            </a:r>
            <a:r>
              <a:rPr lang="zh-CN" sz="2400" b="1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charset="0"/>
              </a:rPr>
              <a:t>梯队评比中有晋升</a:t>
            </a:r>
            <a:r>
              <a:rPr lang="zh-CN" sz="2400" b="0">
                <a:ea typeface="宋体" panose="02010600030101010101" pitchFamily="2" charset="-122"/>
                <a:cs typeface="Times New Roman" panose="02020603050405020304" charset="0"/>
              </a:rPr>
              <a:t>。</a:t>
            </a:r>
            <a:r>
              <a:rPr lang="zh-CN" sz="2400" b="1">
                <a:ea typeface="宋体" panose="02010600030101010101" pitchFamily="2" charset="-122"/>
                <a:cs typeface="Times New Roman" panose="02020603050405020304" charset="0"/>
              </a:rPr>
              <a:t>    4.成果目标：</a:t>
            </a:r>
            <a:r>
              <a:rPr lang="zh-CN" sz="2400" b="0">
                <a:ea typeface="宋体" panose="02010600030101010101" pitchFamily="2" charset="-122"/>
              </a:rPr>
              <a:t>每年每位成员至少有</a:t>
            </a:r>
            <a:r>
              <a:rPr 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一篇文章发表</a:t>
            </a:r>
            <a:r>
              <a:rPr lang="zh-CN" sz="2400" b="0">
                <a:ea typeface="宋体" panose="02010600030101010101" pitchFamily="2" charset="-122"/>
              </a:rPr>
              <a:t>（或区级以上获奖）；为拟写专著撰写</a:t>
            </a:r>
            <a:r>
              <a:rPr 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案例</a:t>
            </a:r>
            <a:r>
              <a:rPr lang="zh-CN" sz="2400" b="1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charset="0"/>
              </a:rPr>
              <a:t>1篇</a:t>
            </a:r>
            <a:r>
              <a:rPr lang="zh-CN" sz="1200" b="0">
                <a:ea typeface="宋体" panose="02010600030101010101" pitchFamily="2" charset="-122"/>
                <a:cs typeface="Times New Roman" panose="02020603050405020304" charset="0"/>
              </a:rPr>
              <a:t>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573">
        <p14:warp dir="in"/>
      </p:transition>
    </mc:Choice>
    <mc:Fallback>
      <p:transition spd="slow" advClick="0" advTm="557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02"/>
          <a:stretch>
            <a:fillRect/>
          </a:stretch>
        </p:blipFill>
        <p:spPr>
          <a:xfrm>
            <a:off x="0" y="4992913"/>
            <a:ext cx="12308114" cy="186508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" t="13334" r="60368" b="58730"/>
          <a:stretch>
            <a:fillRect/>
          </a:stretch>
        </p:blipFill>
        <p:spPr>
          <a:xfrm>
            <a:off x="101600" y="-1"/>
            <a:ext cx="3904344" cy="1915886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913130" y="1721485"/>
            <a:ext cx="1014984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造字工房力黑（非商用）常规体" charset="-122"/>
                <a:ea typeface="造字工房力黑（非商用）常规体" charset="-122"/>
              </a:rPr>
              <a:t>1.</a:t>
            </a:r>
            <a:r>
              <a:rPr lang="zh-CN" altLang="en-US" sz="36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造字工房力黑（非商用）常规体" charset="-122"/>
                <a:ea typeface="造字工房力黑（非商用）常规体" charset="-122"/>
              </a:rPr>
              <a:t>研究儿童阅读、探索全息阅读的实施策略，旨在以全息阅读促进</a:t>
            </a:r>
            <a:r>
              <a:rPr lang="zh-CN" altLang="en-US" sz="3600" dirty="0" smtClean="0">
                <a:solidFill>
                  <a:srgbClr val="FF0000"/>
                </a:solidFill>
                <a:latin typeface="造字工房力黑（非商用）常规体" charset="-122"/>
                <a:ea typeface="造字工房力黑（非商用）常规体" charset="-122"/>
              </a:rPr>
              <a:t>学生全面素养的提升</a:t>
            </a:r>
            <a:r>
              <a:rPr lang="zh-CN" altLang="en-US" sz="36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造字工房力黑（非商用）常规体" charset="-122"/>
                <a:ea typeface="造字工房力黑（非商用）常规体" charset="-122"/>
              </a:rPr>
              <a:t>；</a:t>
            </a:r>
            <a:endParaRPr lang="zh-CN" altLang="en-US" sz="3600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造字工房力黑（非商用）常规体" charset="-122"/>
              <a:ea typeface="造字工房力黑（非商用）常规体" charset="-122"/>
            </a:endParaRPr>
          </a:p>
          <a:p>
            <a:pPr algn="l"/>
            <a:r>
              <a:rPr lang="en-US" altLang="zh-CN" sz="36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造字工房力黑（非商用）常规体" charset="-122"/>
                <a:ea typeface="造字工房力黑（非商用）常规体" charset="-122"/>
              </a:rPr>
              <a:t>2.</a:t>
            </a:r>
            <a:r>
              <a:rPr lang="zh-CN" altLang="en-US" sz="36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造字工房力黑（非商用）常规体" charset="-122"/>
                <a:ea typeface="造字工房力黑（非商用）常规体" charset="-122"/>
              </a:rPr>
              <a:t>以全息阅读课程的架构、课堂的建模、评价的科学多元，培养出以阅读为专长的</a:t>
            </a:r>
            <a:r>
              <a:rPr lang="zh-CN" altLang="en-US" sz="3600" dirty="0" smtClean="0">
                <a:solidFill>
                  <a:srgbClr val="FF0000"/>
                </a:solidFill>
                <a:latin typeface="造字工房力黑（非商用）常规体" charset="-122"/>
                <a:ea typeface="造字工房力黑（非商用）常规体" charset="-122"/>
              </a:rPr>
              <a:t>优秀型特色教师</a:t>
            </a:r>
            <a:r>
              <a:rPr lang="zh-CN" altLang="en-US" sz="36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造字工房力黑（非商用）常规体" charset="-122"/>
                <a:ea typeface="造字工房力黑（非商用）常规体" charset="-122"/>
              </a:rPr>
              <a:t>，并促进教师在“五级梯队”中得到晋升。</a:t>
            </a:r>
            <a:endParaRPr lang="zh-CN" altLang="en-US" sz="3600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造字工房力黑（非商用）常规体" charset="-122"/>
              <a:ea typeface="造字工房力黑（非商用）常规体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32066" y="411535"/>
            <a:ext cx="426466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4400" b="1" dirty="0" smtClean="0">
                <a:solidFill>
                  <a:schemeClr val="tx1"/>
                </a:solidFill>
                <a:latin typeface="造字工房力黑（非商用）常规体" charset="-122"/>
                <a:ea typeface="造字工房力黑（非商用）常规体" charset="-122"/>
              </a:rPr>
              <a:t>工作室</a:t>
            </a:r>
            <a:r>
              <a:rPr lang="zh-CN" altLang="en-US" sz="7200" b="1" dirty="0" smtClean="0">
                <a:gradFill>
                  <a:gsLst>
                    <a:gs pos="0">
                      <a:srgbClr val="23185F"/>
                    </a:gs>
                    <a:gs pos="64000">
                      <a:srgbClr val="F3112C"/>
                    </a:gs>
                    <a:gs pos="100000">
                      <a:srgbClr val="FE5E35"/>
                    </a:gs>
                  </a:gsLst>
                  <a:lin ang="3000000" scaled="0"/>
                </a:gradFill>
                <a:latin typeface="造字工房力黑（非商用）常规体" charset="-122"/>
                <a:ea typeface="造字工房力黑（非商用）常规体" charset="-122"/>
              </a:rPr>
              <a:t>定位</a:t>
            </a:r>
            <a:r>
              <a:rPr lang="zh-CN" altLang="en-US" sz="4400" b="1" dirty="0" smtClean="0">
                <a:gradFill>
                  <a:gsLst>
                    <a:gs pos="0">
                      <a:srgbClr val="23185F"/>
                    </a:gs>
                    <a:gs pos="64000">
                      <a:srgbClr val="F3112C"/>
                    </a:gs>
                    <a:gs pos="100000">
                      <a:srgbClr val="FE5E35"/>
                    </a:gs>
                  </a:gsLst>
                  <a:lin ang="3000000" scaled="0"/>
                </a:gradFill>
                <a:latin typeface="造字工房力黑（非商用）常规体" charset="-122"/>
                <a:ea typeface="造字工房力黑（非商用）常规体" charset="-122"/>
              </a:rPr>
              <a:t>：</a:t>
            </a:r>
            <a:endParaRPr lang="en-US" altLang="zh-CN" sz="4400" b="1" dirty="0" smtClean="0">
              <a:gradFill>
                <a:gsLst>
                  <a:gs pos="0">
                    <a:srgbClr val="23185F"/>
                  </a:gs>
                  <a:gs pos="64000">
                    <a:srgbClr val="F3112C"/>
                  </a:gs>
                  <a:gs pos="100000">
                    <a:srgbClr val="FE5E35"/>
                  </a:gs>
                </a:gsLst>
                <a:lin ang="3000000" scaled="0"/>
              </a:gradFill>
              <a:latin typeface="造字工房力黑（非商用）常规体" charset="-122"/>
              <a:ea typeface="造字工房力黑（非商用）常规体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573">
        <p14:warp dir="in"/>
      </p:transition>
    </mc:Choice>
    <mc:Fallback>
      <p:transition spd="slow" advClick="0" advTm="557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02"/>
          <a:stretch>
            <a:fillRect/>
          </a:stretch>
        </p:blipFill>
        <p:spPr>
          <a:xfrm>
            <a:off x="0" y="4992913"/>
            <a:ext cx="12308114" cy="186508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" t="13334" r="60368" b="58730"/>
          <a:stretch>
            <a:fillRect/>
          </a:stretch>
        </p:blipFill>
        <p:spPr>
          <a:xfrm>
            <a:off x="101600" y="-1"/>
            <a:ext cx="3904344" cy="1915886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3636741" y="132770"/>
            <a:ext cx="467360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 smtClean="0">
                <a:gradFill>
                  <a:gsLst>
                    <a:gs pos="0">
                      <a:srgbClr val="23185F"/>
                    </a:gs>
                    <a:gs pos="64000">
                      <a:srgbClr val="F3112C"/>
                    </a:gs>
                    <a:gs pos="100000">
                      <a:srgbClr val="FE5E35"/>
                    </a:gs>
                  </a:gsLst>
                  <a:lin ang="3000000" scaled="0"/>
                </a:gradFill>
                <a:latin typeface="造字工房力黑（非商用）常规体" charset="-122"/>
                <a:ea typeface="造字工房力黑（非商用）常规体" charset="-122"/>
              </a:rPr>
              <a:t>工作室计划解读</a:t>
            </a:r>
            <a:r>
              <a:rPr lang="zh-CN" altLang="en-US" sz="4400" b="1" dirty="0" smtClean="0">
                <a:gradFill>
                  <a:gsLst>
                    <a:gs pos="0">
                      <a:srgbClr val="23185F"/>
                    </a:gs>
                    <a:gs pos="64000">
                      <a:srgbClr val="F3112C"/>
                    </a:gs>
                    <a:gs pos="100000">
                      <a:srgbClr val="FE5E35"/>
                    </a:gs>
                  </a:gsLst>
                  <a:lin ang="3000000" scaled="0"/>
                </a:gradFill>
                <a:latin typeface="造字工房力黑（非商用）常规体" charset="-122"/>
                <a:ea typeface="造字工房力黑（非商用）常规体" charset="-122"/>
              </a:rPr>
              <a:t>：</a:t>
            </a:r>
            <a:endParaRPr lang="en-US" altLang="zh-CN" sz="4400" b="1" dirty="0" smtClean="0">
              <a:gradFill>
                <a:gsLst>
                  <a:gs pos="0">
                    <a:srgbClr val="23185F"/>
                  </a:gs>
                  <a:gs pos="64000">
                    <a:srgbClr val="F3112C"/>
                  </a:gs>
                  <a:gs pos="100000">
                    <a:srgbClr val="FE5E35"/>
                  </a:gs>
                </a:gsLst>
                <a:lin ang="3000000" scaled="0"/>
              </a:gradFill>
              <a:latin typeface="造字工房力黑（非商用）常规体" charset="-122"/>
              <a:ea typeface="造字工房力黑（非商用）常规体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4"/>
            </p:custDataLst>
          </p:nvPr>
        </p:nvGraphicFramePr>
        <p:xfrm>
          <a:off x="965200" y="901065"/>
          <a:ext cx="10016490" cy="52990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8055"/>
                <a:gridCol w="825500"/>
                <a:gridCol w="3404235"/>
                <a:gridCol w="1708785"/>
                <a:gridCol w="3129915"/>
              </a:tblGrid>
              <a:tr h="285115"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研究项目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《全息阅读：创新儿童成长方式的校本实践》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85115"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领 衔 人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奚峰艳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85115"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成    员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范玉婷、秦嘉乐、黄新恬、张婧、朱萌萌、王淳怡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70865"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共读书目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《和大人一起读书》、</a:t>
                      </a:r>
                      <a:r>
                        <a:rPr lang="en-US" sz="1800" b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《书，儿童与成人》《打造儿童阅读环境》《童书评论与教学》</a:t>
                      </a:r>
                      <a:r>
                        <a:rPr lang="en-US" sz="1800" b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《课堂策》</a:t>
                      </a:r>
                      <a:endParaRPr lang="en-US" altLang="en-US" sz="1800" b="0">
                        <a:solidFill>
                          <a:srgbClr val="333333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85115"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2019-2020研究计划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851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月份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研究内容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研究方式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计划成果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九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工作室方案制定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解读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出台新一届工作室方案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51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十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阅读教学课例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课例设计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年段案例集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353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十一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教材1+1教学研究班级全息阅读特色建设计划全息阅读牵手辐射送教入乡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研究发布会</a:t>
                      </a:r>
                      <a:endParaRPr 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实地交流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教学开放学习分享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51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十二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全息阅读课堂教学实践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课例论证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案例集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02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一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苏教版教材“快乐读书吧”整本书教学研究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课例设计与论证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《设计新思维·阅读教学设计读本》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三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理论学习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阅读论坛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“求原书吧读本”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51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四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参观乡村阅读站（宜兴）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牵手活动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活动设计案例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51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五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班级儿童全息阅读特色建设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展评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案例集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51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六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论文主题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专家指导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论文评选或发表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573">
        <p14:warp dir="in"/>
      </p:transition>
    </mc:Choice>
    <mc:Fallback>
      <p:transition spd="slow" advClick="0" advTm="557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smartTable{f5251c0b-ce4a-4098-90a7-910d5317c2cf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1244</Words>
  <Application>WPS 演示</Application>
  <PresentationFormat>自定义</PresentationFormat>
  <Paragraphs>205</Paragraphs>
  <Slides>11</Slides>
  <Notes>7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7" baseType="lpstr">
      <vt:lpstr>Arial</vt:lpstr>
      <vt:lpstr>宋体</vt:lpstr>
      <vt:lpstr>Wingdings</vt:lpstr>
      <vt:lpstr>造字工房力黑（非商用）常规体</vt:lpstr>
      <vt:lpstr>黑体</vt:lpstr>
      <vt:lpstr>华文新魏</vt:lpstr>
      <vt:lpstr>微软雅黑</vt:lpstr>
      <vt:lpstr>Impact</vt:lpstr>
      <vt:lpstr>华文细黑</vt:lpstr>
      <vt:lpstr>Times New Roman</vt:lpstr>
      <vt:lpstr>Calibri</vt:lpstr>
      <vt:lpstr>汉仪雪君体简</vt:lpstr>
      <vt:lpstr>华文中宋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www.33ppt.com</dc:title>
  <dc:creator>Windows</dc:creator>
  <cp:lastModifiedBy>Administrator</cp:lastModifiedBy>
  <cp:revision>54</cp:revision>
  <dcterms:created xsi:type="dcterms:W3CDTF">2016-11-10T17:41:00Z</dcterms:created>
  <dcterms:modified xsi:type="dcterms:W3CDTF">2019-12-19T09:05:04Z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  <property fmtid="{D5CDD505-2E9C-101B-9397-08002B2CF9AE}" pid="3" name="KSORubyTemplateID">
    <vt:lpwstr>8</vt:lpwstr>
  </property>
</Properties>
</file>