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75" r:id="rId2"/>
    <p:sldId id="694" r:id="rId3"/>
    <p:sldId id="695" r:id="rId4"/>
    <p:sldId id="716" r:id="rId5"/>
    <p:sldId id="665" r:id="rId6"/>
    <p:sldId id="679" r:id="rId7"/>
    <p:sldId id="703" r:id="rId8"/>
    <p:sldId id="701" r:id="rId9"/>
    <p:sldId id="717" r:id="rId10"/>
    <p:sldId id="702" r:id="rId11"/>
    <p:sldId id="698" r:id="rId12"/>
    <p:sldId id="715" r:id="rId13"/>
    <p:sldId id="713" r:id="rId14"/>
    <p:sldId id="699" r:id="rId15"/>
    <p:sldId id="705" r:id="rId16"/>
    <p:sldId id="706" r:id="rId17"/>
    <p:sldId id="707" r:id="rId18"/>
    <p:sldId id="708" r:id="rId19"/>
    <p:sldId id="709" r:id="rId20"/>
    <p:sldId id="710" r:id="rId21"/>
    <p:sldId id="711" r:id="rId22"/>
    <p:sldId id="712" r:id="rId23"/>
    <p:sldId id="700" r:id="rId24"/>
    <p:sldId id="714" r:id="rId25"/>
    <p:sldId id="704" r:id="rId26"/>
    <p:sldId id="688" r:id="rId27"/>
    <p:sldId id="685" r:id="rId28"/>
    <p:sldId id="628" r:id="rId29"/>
  </p:sldIdLst>
  <p:sldSz cx="9144000" cy="5143500" type="screen16x9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AB6B"/>
    <a:srgbClr val="67240B"/>
    <a:srgbClr val="EC4A8F"/>
    <a:srgbClr val="C00000"/>
    <a:srgbClr val="FD9A2F"/>
    <a:srgbClr val="4BAE73"/>
    <a:srgbClr val="DA5F5C"/>
    <a:srgbClr val="682913"/>
    <a:srgbClr val="FDFCF9"/>
    <a:srgbClr val="F7F0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2804" autoAdjust="0"/>
  </p:normalViewPr>
  <p:slideViewPr>
    <p:cSldViewPr>
      <p:cViewPr>
        <p:scale>
          <a:sx n="78" d="100"/>
          <a:sy n="78" d="100"/>
        </p:scale>
        <p:origin x="-588" y="-234"/>
      </p:cViewPr>
      <p:guideLst>
        <p:guide orient="horz" pos="1631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3148"/>
        <p:guide pos="21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DF740-374E-406E-A20D-CBC9D716FAA7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B1F93-D85B-48FD-90F0-930D9CA96F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D1CAA-0934-4887-8ABE-BB3948490C46}" type="datetime1">
              <a:rPr lang="zh-CN" altLang="en-US"/>
              <a:pPr>
                <a:defRPr/>
              </a:pPr>
              <a:t>2019/1/24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DB42C2-2A82-4DB5-89A9-807F5ED8894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106556" y="620477"/>
            <a:ext cx="8929940" cy="4420629"/>
          </a:xfrm>
          <a:prstGeom prst="roundRect">
            <a:avLst>
              <a:gd name="adj" fmla="val 4519"/>
            </a:avLst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26269" y="215503"/>
            <a:ext cx="8346578" cy="349548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bg1">
                    <a:lumMod val="9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660232" y="3764445"/>
            <a:ext cx="2540918" cy="1407630"/>
            <a:chOff x="4940300" y="2811629"/>
            <a:chExt cx="4260850" cy="2360446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300" y="3476809"/>
              <a:ext cx="3078126" cy="166669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900" y="2811629"/>
              <a:ext cx="2254250" cy="23604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SUS\Desktop\青青封面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738"/>
            <a:ext cx="8784976" cy="455429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2019/1/24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url.cn/5QIJMEk" TargetMode="External"/><Relationship Id="rId13" Type="http://schemas.openxmlformats.org/officeDocument/2006/relationships/image" Target="../media/image31.jpeg"/><Relationship Id="rId3" Type="http://schemas.openxmlformats.org/officeDocument/2006/relationships/image" Target="../media/image10.png"/><Relationship Id="rId7" Type="http://schemas.openxmlformats.org/officeDocument/2006/relationships/hyperlink" Target="http://url.cn/5Hvka2T" TargetMode="External"/><Relationship Id="rId12" Type="http://schemas.openxmlformats.org/officeDocument/2006/relationships/hyperlink" Target="http://url.cn/5WzP1o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rl.cn/5ognvgW" TargetMode="External"/><Relationship Id="rId11" Type="http://schemas.openxmlformats.org/officeDocument/2006/relationships/hyperlink" Target="http://url.cn/5aLh3kt" TargetMode="External"/><Relationship Id="rId5" Type="http://schemas.openxmlformats.org/officeDocument/2006/relationships/hyperlink" Target="http://url.cn/5YRqFzJ" TargetMode="External"/><Relationship Id="rId10" Type="http://schemas.openxmlformats.org/officeDocument/2006/relationships/hyperlink" Target="http://url.cn/5nXK0ad" TargetMode="External"/><Relationship Id="rId4" Type="http://schemas.openxmlformats.org/officeDocument/2006/relationships/hyperlink" Target="https://mp.weixin.qq.com/s?__biz=MzI3MzE2OTEzNA==&amp;mid=2650247576&amp;idx=1&amp;sn=2593091f3b8d19de3e4b85fe7377ce06&amp;chksm=f3245e19c453d70fc587397faa722160ed12db7208550a724a0c150a6b2c84ec9e1ca9d12c5e&amp;mpshare=1&amp;scene=23&amp;srcid=1215fkPn8SJnvd6g29bSEIzj" TargetMode="External"/><Relationship Id="rId9" Type="http://schemas.openxmlformats.org/officeDocument/2006/relationships/hyperlink" Target="http://url.cn/5yGTGem" TargetMode="External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png"/><Relationship Id="rId7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背景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997" y="1082229"/>
            <a:ext cx="515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“全息”聚核</a:t>
            </a:r>
            <a:endParaRPr lang="zh-CN" altLang="en-US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95936" y="1082229"/>
            <a:ext cx="46283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向“美” 而生</a:t>
            </a:r>
            <a:endParaRPr lang="zh-CN" altLang="en-US" sz="4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7158" y="2275007"/>
            <a:ext cx="87868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itchFamily="2" charset="-122"/>
                <a:ea typeface="方正姚体" pitchFamily="2" charset="-122"/>
              </a:rPr>
              <a:t>——</a:t>
            </a:r>
            <a:r>
              <a:rPr lang="zh-CN" alt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itchFamily="2" charset="-122"/>
                <a:ea typeface="方正姚体" pitchFamily="2" charset="-122"/>
              </a:rPr>
              <a:t>奚峰艳工作室</a:t>
            </a:r>
            <a:r>
              <a:rPr lang="en-US" altLang="zh-CN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itchFamily="2" charset="-122"/>
                <a:ea typeface="方正姚体" pitchFamily="2" charset="-122"/>
              </a:rPr>
              <a:t>2018</a:t>
            </a:r>
            <a:r>
              <a:rPr lang="zh-CN" alt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itchFamily="2" charset="-122"/>
                <a:ea typeface="方正姚体" pitchFamily="2" charset="-122"/>
              </a:rPr>
              <a:t>年度总结</a:t>
            </a:r>
            <a:endParaRPr lang="zh-CN" altLang="en-US" sz="32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43702" y="3857634"/>
            <a:ext cx="220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2019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年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1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月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24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日</a:t>
            </a:r>
            <a:endParaRPr lang="zh-CN" altLang="en-US" sz="3200" b="1" dirty="0" smtClean="0">
              <a:solidFill>
                <a:srgbClr val="67240B"/>
              </a:solidFill>
              <a:latin typeface="方正姚体" pitchFamily="2" charset="-122"/>
              <a:ea typeface="方正姚体" pitchFamily="2" charset="-122"/>
            </a:endParaRPr>
          </a:p>
        </p:txBody>
      </p:sp>
      <p:pic>
        <p:nvPicPr>
          <p:cNvPr id="14" name="图片 13" descr="校名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210" y="4400558"/>
            <a:ext cx="3571900" cy="488841"/>
          </a:xfrm>
          <a:prstGeom prst="rect">
            <a:avLst/>
          </a:prstGeom>
        </p:spPr>
      </p:pic>
      <p:pic>
        <p:nvPicPr>
          <p:cNvPr id="6" name="图片 5" descr="无标题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" y="3029898"/>
            <a:ext cx="4480949" cy="211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求学展视野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3242" y="134761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邀请专家来校指导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2771800" y="1419620"/>
          <a:ext cx="6120680" cy="2914288"/>
        </p:xfrm>
        <a:graphic>
          <a:graphicData uri="http://schemas.openxmlformats.org/drawingml/2006/table">
            <a:tbl>
              <a:tblPr/>
              <a:tblGrid>
                <a:gridCol w="553225"/>
                <a:gridCol w="864032"/>
                <a:gridCol w="2207480"/>
                <a:gridCol w="2495943"/>
              </a:tblGrid>
              <a:tr h="3600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序号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latin typeface="Calibri"/>
                          <a:ea typeface="宋体"/>
                          <a:cs typeface="Times New Roman"/>
                        </a:rPr>
                        <a:t>时间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latin typeface="Calibri"/>
                          <a:ea typeface="宋体"/>
                          <a:cs typeface="Times New Roman"/>
                        </a:rPr>
                        <a:t>专家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>
                          <a:latin typeface="Calibri"/>
                          <a:ea typeface="宋体"/>
                          <a:cs typeface="Times New Roman"/>
                        </a:rPr>
                        <a:t>指导内容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每月一次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吴永军</a:t>
                      </a:r>
                      <a:r>
                        <a:rPr lang="zh-CN" sz="1100" kern="100">
                          <a:latin typeface="Calibri"/>
                          <a:ea typeface="宋体"/>
                          <a:cs typeface="Times New Roman"/>
                        </a:rPr>
                        <a:t>（南师大课程中心主任）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课题把脉、理论引领、资源引进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张俊平</a:t>
                      </a:r>
                      <a:r>
                        <a:rPr lang="zh-CN" sz="1100" kern="100">
                          <a:latin typeface="Calibri"/>
                          <a:ea typeface="宋体"/>
                          <a:cs typeface="Times New Roman"/>
                        </a:rPr>
                        <a:t>（《江苏教育》主编）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成果提炼，论文撰写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8</a:t>
                      </a: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李亮</a:t>
                      </a:r>
                      <a:r>
                        <a:rPr lang="zh-CN" sz="1100" kern="100">
                          <a:latin typeface="Calibri"/>
                          <a:ea typeface="宋体"/>
                          <a:cs typeface="Times New Roman"/>
                        </a:rPr>
                        <a:t>（江苏省教研室、博士）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阅读课程校本化实施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薛辉</a:t>
                      </a:r>
                      <a:r>
                        <a:rPr lang="zh-CN" sz="900" kern="100">
                          <a:latin typeface="Calibri"/>
                          <a:ea typeface="宋体"/>
                          <a:cs typeface="Times New Roman"/>
                        </a:rPr>
                        <a:t>（新北区教研室、语文特级教师）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整本书课堂教学、教师素养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9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9</a:t>
                      </a: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徐士强</a:t>
                      </a:r>
                      <a:r>
                        <a:rPr lang="zh-CN" sz="1100" kern="100">
                          <a:latin typeface="Calibri"/>
                          <a:ea typeface="宋体"/>
                          <a:cs typeface="Times New Roman"/>
                        </a:rPr>
                        <a:t>（《上海教育科研》主编）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成果提炼，论文撰写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9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/>
                          <a:cs typeface="Times New Roman"/>
                        </a:rPr>
                        <a:t>11-12</a:t>
                      </a: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latin typeface="Calibri"/>
                          <a:ea typeface="宋体"/>
                          <a:cs typeface="Times New Roman"/>
                        </a:rPr>
                        <a:t>吴美云</a:t>
                      </a:r>
                      <a:r>
                        <a:rPr lang="zh-CN" sz="1100" kern="100">
                          <a:latin typeface="Calibri"/>
                          <a:ea typeface="宋体"/>
                          <a:cs typeface="Times New Roman"/>
                        </a:rPr>
                        <a:t>（《原钟楼区小教科科长》）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latin typeface="Calibri"/>
                          <a:ea typeface="宋体"/>
                          <a:cs typeface="Times New Roman"/>
                        </a:rPr>
                        <a:t>书稿撰写、理论引领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图片 18" descr="摄影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7894"/>
            <a:ext cx="1671112" cy="1114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图片 19" descr="求原创客公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612" y="1707654"/>
            <a:ext cx="1702955" cy="1135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图片 20" descr="求原创客公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2787774"/>
            <a:ext cx="1614186" cy="107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究  凝  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47664" y="1635646"/>
            <a:ext cx="7148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聚所有，我们教研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那些生活中遇到的难题往往是靠研究揭开谜题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087018" y="2139702"/>
            <a:ext cx="3517430" cy="716210"/>
            <a:chOff x="6710516" y="3790335"/>
            <a:chExt cx="3517430" cy="1106129"/>
          </a:xfrm>
        </p:grpSpPr>
        <p:sp>
          <p:nvSpPr>
            <p:cNvPr id="19" name="流程图: 库存数据 18"/>
            <p:cNvSpPr/>
            <p:nvPr/>
          </p:nvSpPr>
          <p:spPr>
            <a:xfrm>
              <a:off x="6710516" y="3790335"/>
              <a:ext cx="3517430" cy="1106129"/>
            </a:xfrm>
            <a:prstGeom prst="flowChartOnlineStora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6866587" y="4117988"/>
              <a:ext cx="2538267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0" hangingPunct="0">
                <a:lnSpc>
                  <a:spcPts val="2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跨学科聚焦</a:t>
              </a:r>
              <a:endPara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98673" y="2139702"/>
            <a:ext cx="3588326" cy="720080"/>
            <a:chOff x="3122171" y="3786463"/>
            <a:chExt cx="3588326" cy="1168995"/>
          </a:xfrm>
        </p:grpSpPr>
        <p:sp>
          <p:nvSpPr>
            <p:cNvPr id="22" name="流程图: 库存数据 21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3122171" y="3786463"/>
              <a:ext cx="2829151" cy="59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教研成为常态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4" name="图片 23" descr="范玉婷上课照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8626" y="3115411"/>
            <a:ext cx="3414099" cy="1760595"/>
          </a:xfrm>
          <a:prstGeom prst="rect">
            <a:avLst/>
          </a:prstGeom>
        </p:spPr>
      </p:pic>
      <p:pic>
        <p:nvPicPr>
          <p:cNvPr id="25" name="Picture 1" descr="D:\我的文档\Tencent\QQ\763465691\Image\C2C\1C1FD791BEC49E9CAEC5380218FFA6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066" y="3003797"/>
            <a:ext cx="2880320" cy="192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1308" y="3002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5608" y="4145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84746" y="767689"/>
            <a:ext cx="83592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1308" y="3002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任意多边形: 形状 10"/>
          <p:cNvSpPr/>
          <p:nvPr/>
        </p:nvSpPr>
        <p:spPr>
          <a:xfrm rot="2700000">
            <a:off x="7677144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任意多边形: 形状 11"/>
          <p:cNvSpPr/>
          <p:nvPr/>
        </p:nvSpPr>
        <p:spPr>
          <a:xfrm rot="2700000">
            <a:off x="8016011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任意多边形: 形状 12"/>
          <p:cNvSpPr/>
          <p:nvPr/>
        </p:nvSpPr>
        <p:spPr>
          <a:xfrm rot="2700000">
            <a:off x="8354876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840" y="2871790"/>
            <a:ext cx="150018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必修选修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兼顾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2567" y="1679939"/>
            <a:ext cx="180022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周五</a:t>
            </a:r>
            <a:endParaRPr lang="zh-CN" altLang="en-US" sz="1500" dirty="0" smtClean="0"/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“全息阅读研究日”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8668" y="3975493"/>
            <a:ext cx="1398381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rgbClr val="FFFF99"/>
                </a:solidFill>
              </a:rPr>
              <a:t>20</a:t>
            </a:r>
            <a:r>
              <a:rPr lang="zh-CN" altLang="en-US" b="1" dirty="0" smtClean="0">
                <a:solidFill>
                  <a:srgbClr val="FFFF99"/>
                </a:solidFill>
              </a:rPr>
              <a:t>课时</a:t>
            </a:r>
            <a:r>
              <a:rPr lang="en-US" altLang="zh-CN" sz="2400" b="1" dirty="0" smtClean="0">
                <a:solidFill>
                  <a:srgbClr val="FFFF99"/>
                </a:solidFill>
              </a:rPr>
              <a:t>/</a:t>
            </a:r>
            <a:r>
              <a:rPr lang="zh-CN" altLang="en-US" b="1" dirty="0" smtClean="0">
                <a:solidFill>
                  <a:srgbClr val="FFFF99"/>
                </a:solidFill>
              </a:rPr>
              <a:t>学期</a:t>
            </a:r>
            <a:endParaRPr lang="zh-CN" altLang="en-US" b="1" dirty="0">
              <a:solidFill>
                <a:srgbClr val="FFFF9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99879" y="2728916"/>
            <a:ext cx="180022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</a:rPr>
              <a:t>20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分钟</a:t>
            </a:r>
            <a:endParaRPr lang="en-US" altLang="zh-CN" sz="15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阅读短课</a:t>
            </a:r>
            <a:r>
              <a:rPr lang="en-US" altLang="zh-CN" sz="2100" b="1" dirty="0" smtClean="0">
                <a:solidFill>
                  <a:schemeClr val="bg1"/>
                </a:solidFill>
              </a:rPr>
              <a:t>/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周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组合 41"/>
          <p:cNvGrpSpPr/>
          <p:nvPr/>
        </p:nvGrpSpPr>
        <p:grpSpPr>
          <a:xfrm>
            <a:off x="4800600" y="993473"/>
            <a:ext cx="4258592" cy="3873495"/>
            <a:chOff x="6681019" y="1324630"/>
            <a:chExt cx="5397903" cy="4928686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321" r="6422"/>
            <a:stretch>
              <a:fillRect/>
            </a:stretch>
          </p:blipFill>
          <p:spPr bwMode="auto">
            <a:xfrm>
              <a:off x="6681019" y="1324630"/>
              <a:ext cx="5397903" cy="4928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椭圆 38"/>
            <p:cNvSpPr/>
            <p:nvPr/>
          </p:nvSpPr>
          <p:spPr>
            <a:xfrm>
              <a:off x="8692330" y="2607238"/>
              <a:ext cx="1115347" cy="46042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8697246" y="4114801"/>
              <a:ext cx="1375902" cy="70792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2"/>
          <p:cNvGrpSpPr/>
          <p:nvPr/>
        </p:nvGrpSpPr>
        <p:grpSpPr>
          <a:xfrm>
            <a:off x="353962" y="956038"/>
            <a:ext cx="4247535" cy="3745404"/>
            <a:chOff x="471949" y="1274717"/>
            <a:chExt cx="5663380" cy="49938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949" y="1274717"/>
              <a:ext cx="5663380" cy="499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椭圆 36"/>
            <p:cNvSpPr/>
            <p:nvPr/>
          </p:nvSpPr>
          <p:spPr>
            <a:xfrm>
              <a:off x="2148963" y="1578077"/>
              <a:ext cx="1213669" cy="84065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2119464" y="4131236"/>
              <a:ext cx="1198922" cy="92745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2"/>
          <p:cNvGrpSpPr/>
          <p:nvPr/>
        </p:nvGrpSpPr>
        <p:grpSpPr>
          <a:xfrm>
            <a:off x="1691680" y="123478"/>
            <a:ext cx="5112568" cy="699542"/>
            <a:chOff x="2071688" y="669754"/>
            <a:chExt cx="5000625" cy="671513"/>
          </a:xfrm>
        </p:grpSpPr>
        <p:grpSp>
          <p:nvGrpSpPr>
            <p:cNvPr id="49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3203848" y="186194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究  凝  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472608" y="123478"/>
            <a:ext cx="3635896" cy="648072"/>
            <a:chOff x="3122171" y="3786463"/>
            <a:chExt cx="3588326" cy="1168995"/>
          </a:xfrm>
        </p:grpSpPr>
        <p:sp>
          <p:nvSpPr>
            <p:cNvPr id="43" name="流程图: 库存数据 42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矩形 43"/>
            <p:cNvSpPr>
              <a:spLocks noChangeArrowheads="1"/>
            </p:cNvSpPr>
            <p:nvPr/>
          </p:nvSpPr>
          <p:spPr bwMode="auto">
            <a:xfrm>
              <a:off x="3122171" y="3786463"/>
              <a:ext cx="2829151" cy="59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教研成为常态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6846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究  凝  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1203598"/>
            <a:ext cx="7416511" cy="349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3419872" y="1203598"/>
            <a:ext cx="2304256" cy="348813"/>
          </a:xfrm>
          <a:prstGeom prst="rect">
            <a:avLst/>
          </a:prstGeom>
          <a:solidFill>
            <a:schemeClr val="accent3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0" hangingPunct="0">
              <a:lnSpc>
                <a:spcPts val="2000"/>
              </a:lnSpc>
              <a:spcAft>
                <a:spcPts val="0"/>
              </a:spcAft>
            </a:pPr>
            <a:r>
              <a:rPr lang="zh-CN" altLang="en-US" sz="20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全息阅读课型建模</a:t>
            </a:r>
            <a:endParaRPr lang="zh-CN" altLang="zh-CN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375050" y="267494"/>
            <a:ext cx="3517430" cy="504056"/>
            <a:chOff x="6710516" y="3790335"/>
            <a:chExt cx="3517430" cy="1106129"/>
          </a:xfrm>
        </p:grpSpPr>
        <p:sp>
          <p:nvSpPr>
            <p:cNvPr id="27" name="流程图: 库存数据 26"/>
            <p:cNvSpPr/>
            <p:nvPr/>
          </p:nvSpPr>
          <p:spPr>
            <a:xfrm>
              <a:off x="6710516" y="3790335"/>
              <a:ext cx="3517430" cy="1106129"/>
            </a:xfrm>
            <a:prstGeom prst="flowChartOnlineStora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6866587" y="4117988"/>
              <a:ext cx="2538267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0" hangingPunct="0">
                <a:lnSpc>
                  <a:spcPts val="2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跨学科聚焦</a:t>
              </a:r>
              <a:endPara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47664" y="1635646"/>
            <a:ext cx="645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聚所达，我们能行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没有到不了的地方，只有更辽阔的地方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115616" y="2139702"/>
            <a:ext cx="676875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      </a:t>
            </a:r>
            <a:endParaRPr lang="zh-CN" altLang="en-US" dirty="0">
              <a:solidFill>
                <a:schemeClr val="tx1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31640" y="2211710"/>
            <a:ext cx="648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         </a:t>
            </a:r>
            <a:r>
              <a:rPr lang="zh-CN" altLang="zh-CN" sz="2000" dirty="0" smtClean="0"/>
              <a:t>借助</a:t>
            </a:r>
            <a:r>
              <a:rPr lang="zh-CN" altLang="zh-CN" sz="2000" dirty="0" smtClean="0"/>
              <a:t>江苏省教科研十二五规划课题</a:t>
            </a:r>
            <a:r>
              <a:rPr lang="zh-CN" altLang="zh-CN" sz="2000" dirty="0" smtClean="0">
                <a:solidFill>
                  <a:srgbClr val="C00000"/>
                </a:solidFill>
              </a:rPr>
              <a:t>“儿童全息阅读的实践研究”</a:t>
            </a:r>
            <a:r>
              <a:rPr lang="zh-CN" altLang="zh-CN" sz="2000" dirty="0" smtClean="0"/>
              <a:t>的深入推进，不断学习、不断实践，基于原有的基础和今年的实践推进，实践成果逐步显现。</a:t>
            </a:r>
            <a:endParaRPr lang="zh-CN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论文纷呈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1619672" y="1419619"/>
          <a:ext cx="6480720" cy="2934656"/>
        </p:xfrm>
        <a:graphic>
          <a:graphicData uri="http://schemas.openxmlformats.org/drawingml/2006/table">
            <a:tbl>
              <a:tblPr/>
              <a:tblGrid>
                <a:gridCol w="624970"/>
                <a:gridCol w="758838"/>
                <a:gridCol w="5096912"/>
              </a:tblGrid>
              <a:tr h="342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序号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latin typeface="Calibri"/>
                          <a:ea typeface="宋体"/>
                          <a:cs typeface="Times New Roman"/>
                        </a:rPr>
                        <a:t>姓名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latin typeface="Calibri"/>
                          <a:ea typeface="宋体"/>
                          <a:cs typeface="Times New Roman"/>
                        </a:rPr>
                        <a:t>论文发表内容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奚峰艳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Calibri"/>
                          <a:ea typeface="宋体"/>
                          <a:cs typeface="Times New Roman"/>
                        </a:rPr>
                        <a:t>《儿童全息阅读的书目研制与推荐》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《儿童全息阅读，让阅读多彩起来》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《朗朗书声 ，朗朗乾坤》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Calibri"/>
                          <a:ea typeface="宋体"/>
                          <a:cs typeface="Times New Roman"/>
                        </a:rPr>
                        <a:t>李雯姝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《作文成功之路》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Calibri"/>
                          <a:ea typeface="宋体"/>
                          <a:cs typeface="Times New Roman"/>
                        </a:rPr>
                        <a:t>张婧</a:t>
                      </a: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《导读起航，开启有效阅读之旅——例谈中年段小学课外阅读导读课》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Calibri"/>
                          <a:ea typeface="宋体"/>
                          <a:cs typeface="Times New Roman"/>
                        </a:rPr>
                        <a:t>周莲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《画中有话，巧用插图，提升表达》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《浅谈低年级语文阅读作业的有效布置》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书稿初成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11" t="9112" r="35758"/>
          <a:stretch/>
        </p:blipFill>
        <p:spPr>
          <a:xfrm rot="10800000">
            <a:off x="1547664" y="1419622"/>
            <a:ext cx="2233532" cy="279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016" y="1226840"/>
            <a:ext cx="3133328" cy="391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书稿初成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363" y="987574"/>
            <a:ext cx="7212037" cy="410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51470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195486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活动闪亮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0320" y="915566"/>
            <a:ext cx="6228184" cy="3970318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</a:rPr>
              <a:t>1.</a:t>
            </a:r>
            <a:r>
              <a:rPr lang="zh-CN" altLang="en-US" sz="1400" dirty="0" smtClean="0">
                <a:solidFill>
                  <a:srgbClr val="C00000"/>
                </a:solidFill>
              </a:rPr>
              <a:t>童话里读童话：</a:t>
            </a:r>
            <a:r>
              <a:rPr lang="en-US" altLang="zh-CN" sz="1100" dirty="0" smtClean="0">
                <a:hlinkClick r:id="rId4"/>
              </a:rPr>
              <a:t>https://mp.weixin.qq.com/s?__biz=MzI3MzE2OTEzNA==&amp;mid=2650247576&amp;idx=1&amp;sn=2593091f3b8d19de3e4b85fe7377ce06&amp;chksm=f3245e19c453d70fc587397faa722160ed12db7208550a724a0c150a6b2c84ec9e1ca9d12c5e&amp;mpshare=1&amp;scene=23&amp;srcid=1215fkPn8SJnvd6g29bSEIzj#rd</a:t>
            </a:r>
            <a:endParaRPr lang="en-US" altLang="zh-CN" sz="1100" dirty="0" smtClean="0"/>
          </a:p>
          <a:p>
            <a:endParaRPr lang="en-US" altLang="zh-CN" sz="11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2.</a:t>
            </a:r>
            <a:r>
              <a:rPr lang="zh-CN" altLang="en-US" sz="1200" dirty="0" smtClean="0">
                <a:solidFill>
                  <a:srgbClr val="C00000"/>
                </a:solidFill>
              </a:rPr>
              <a:t> “心随阅读去远方” </a:t>
            </a:r>
            <a:r>
              <a:rPr lang="en-US" altLang="zh-CN" sz="1200" dirty="0" smtClean="0">
                <a:solidFill>
                  <a:srgbClr val="C00000"/>
                </a:solidFill>
              </a:rPr>
              <a:t>——</a:t>
            </a:r>
            <a:r>
              <a:rPr lang="zh-CN" altLang="en-US" sz="1200" dirty="0" smtClean="0">
                <a:solidFill>
                  <a:srgbClr val="C00000"/>
                </a:solidFill>
              </a:rPr>
              <a:t>记三井实验小学</a:t>
            </a:r>
            <a:r>
              <a:rPr lang="en-US" altLang="zh-CN" sz="1200" dirty="0" smtClean="0">
                <a:solidFill>
                  <a:srgbClr val="C00000"/>
                </a:solidFill>
              </a:rPr>
              <a:t>2018</a:t>
            </a:r>
            <a:r>
              <a:rPr lang="zh-CN" altLang="en-US" sz="1200" dirty="0" smtClean="0">
                <a:solidFill>
                  <a:srgbClr val="C00000"/>
                </a:solidFill>
              </a:rPr>
              <a:t>年全息阅读读书节系列活动</a:t>
            </a:r>
          </a:p>
          <a:p>
            <a:r>
              <a:rPr lang="en-US" altLang="zh-CN" sz="1200" dirty="0" smtClean="0">
                <a:hlinkClick r:id="rId5"/>
              </a:rPr>
              <a:t>http://url.cn/5YRqFzJ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3.</a:t>
            </a:r>
            <a:r>
              <a:rPr lang="zh-CN" altLang="en-US" sz="1200" dirty="0" smtClean="0">
                <a:solidFill>
                  <a:srgbClr val="C00000"/>
                </a:solidFill>
              </a:rPr>
              <a:t>全息阅读人物秀 秀出新精彩</a:t>
            </a:r>
            <a:endParaRPr lang="en-US" altLang="zh-CN" sz="1200" dirty="0" smtClean="0">
              <a:solidFill>
                <a:srgbClr val="C00000"/>
              </a:solidFill>
            </a:endParaRPr>
          </a:p>
          <a:p>
            <a:r>
              <a:rPr lang="en-US" altLang="zh-CN" sz="1200" dirty="0" smtClean="0">
                <a:hlinkClick r:id="rId6"/>
              </a:rPr>
              <a:t>http://url.cn/5ognvgW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4.</a:t>
            </a:r>
            <a:r>
              <a:rPr lang="zh-CN" altLang="en-US" sz="1200" dirty="0" smtClean="0">
                <a:solidFill>
                  <a:srgbClr val="C00000"/>
                </a:solidFill>
              </a:rPr>
              <a:t>我从书中来 </a:t>
            </a:r>
            <a:r>
              <a:rPr lang="en-US" altLang="zh-CN" sz="1200" dirty="0" smtClean="0">
                <a:solidFill>
                  <a:srgbClr val="C00000"/>
                </a:solidFill>
              </a:rPr>
              <a:t>——</a:t>
            </a:r>
            <a:r>
              <a:rPr lang="zh-CN" altLang="en-US" sz="1200" dirty="0" smtClean="0">
                <a:solidFill>
                  <a:srgbClr val="C00000"/>
                </a:solidFill>
              </a:rPr>
              <a:t>三井实验小学</a:t>
            </a:r>
            <a:r>
              <a:rPr lang="en-US" altLang="zh-CN" sz="1200" dirty="0" smtClean="0">
                <a:solidFill>
                  <a:srgbClr val="C00000"/>
                </a:solidFill>
              </a:rPr>
              <a:t>2018</a:t>
            </a:r>
            <a:r>
              <a:rPr lang="zh-CN" altLang="en-US" sz="1200" dirty="0" smtClean="0">
                <a:solidFill>
                  <a:srgbClr val="C00000"/>
                </a:solidFill>
              </a:rPr>
              <a:t>开学迎新课程</a:t>
            </a:r>
          </a:p>
          <a:p>
            <a:r>
              <a:rPr lang="en-US" altLang="zh-CN" sz="1200" dirty="0" smtClean="0">
                <a:hlinkClick r:id="rId7"/>
              </a:rPr>
              <a:t>http://url.cn/5Hvka2T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5.</a:t>
            </a:r>
            <a:r>
              <a:rPr lang="zh-CN" altLang="en-US" sz="1200" dirty="0" smtClean="0">
                <a:solidFill>
                  <a:srgbClr val="C00000"/>
                </a:solidFill>
              </a:rPr>
              <a:t>给孩子童年最好的礼物</a:t>
            </a:r>
            <a:r>
              <a:rPr lang="en-US" altLang="zh-CN" sz="1200" dirty="0" smtClean="0">
                <a:solidFill>
                  <a:srgbClr val="C00000"/>
                </a:solidFill>
              </a:rPr>
              <a:t>——</a:t>
            </a:r>
            <a:r>
              <a:rPr lang="zh-CN" altLang="en-US" sz="1200" dirty="0" smtClean="0">
                <a:solidFill>
                  <a:srgbClr val="C00000"/>
                </a:solidFill>
              </a:rPr>
              <a:t>这才是全息阅读</a:t>
            </a:r>
            <a:endParaRPr lang="en-US" altLang="zh-CN" sz="1200" dirty="0" smtClean="0">
              <a:solidFill>
                <a:srgbClr val="C00000"/>
              </a:solidFill>
            </a:endParaRPr>
          </a:p>
          <a:p>
            <a:r>
              <a:rPr lang="en-US" altLang="zh-CN" sz="1200" dirty="0" smtClean="0">
                <a:hlinkClick r:id="rId8"/>
              </a:rPr>
              <a:t>http://url.cn/5QIJMEk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6.</a:t>
            </a:r>
            <a:r>
              <a:rPr lang="zh-CN" altLang="en-US" sz="1200" dirty="0" smtClean="0">
                <a:solidFill>
                  <a:srgbClr val="C00000"/>
                </a:solidFill>
              </a:rPr>
              <a:t>冬天的味道</a:t>
            </a:r>
            <a:r>
              <a:rPr lang="en-US" altLang="zh-CN" sz="1200" dirty="0" smtClean="0">
                <a:solidFill>
                  <a:srgbClr val="C00000"/>
                </a:solidFill>
              </a:rPr>
              <a:t>—</a:t>
            </a:r>
            <a:r>
              <a:rPr lang="zh-CN" altLang="en-US" sz="1200" dirty="0" smtClean="0">
                <a:solidFill>
                  <a:srgbClr val="C00000"/>
                </a:solidFill>
              </a:rPr>
              <a:t>雪 </a:t>
            </a:r>
            <a:r>
              <a:rPr lang="en-US" altLang="zh-CN" sz="1200" dirty="0" smtClean="0">
                <a:solidFill>
                  <a:srgbClr val="C00000"/>
                </a:solidFill>
              </a:rPr>
              <a:t>——《</a:t>
            </a:r>
            <a:r>
              <a:rPr lang="zh-CN" altLang="en-US" sz="1200" dirty="0" smtClean="0">
                <a:solidFill>
                  <a:srgbClr val="C00000"/>
                </a:solidFill>
              </a:rPr>
              <a:t>窗边的小豆豆</a:t>
            </a:r>
            <a:r>
              <a:rPr lang="en-US" altLang="zh-CN" sz="1200" dirty="0" smtClean="0">
                <a:solidFill>
                  <a:srgbClr val="C00000"/>
                </a:solidFill>
              </a:rPr>
              <a:t>》</a:t>
            </a:r>
            <a:r>
              <a:rPr lang="zh-CN" altLang="en-US" sz="1200" dirty="0" smtClean="0">
                <a:solidFill>
                  <a:srgbClr val="C00000"/>
                </a:solidFill>
              </a:rPr>
              <a:t>生活拓展课程之一</a:t>
            </a:r>
          </a:p>
          <a:p>
            <a:r>
              <a:rPr lang="en-US" altLang="zh-CN" sz="1200" dirty="0" smtClean="0"/>
              <a:t> </a:t>
            </a:r>
            <a:r>
              <a:rPr lang="en-US" altLang="zh-CN" sz="1200" dirty="0" smtClean="0">
                <a:hlinkClick r:id="rId9"/>
              </a:rPr>
              <a:t>http://url.cn/5yGTGem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7.</a:t>
            </a:r>
            <a:r>
              <a:rPr lang="zh-CN" altLang="en-US" sz="1200" dirty="0" smtClean="0">
                <a:solidFill>
                  <a:srgbClr val="C00000"/>
                </a:solidFill>
              </a:rPr>
              <a:t>陪伴孩子，一起“悦”读，一起成长 </a:t>
            </a:r>
            <a:r>
              <a:rPr lang="en-US" altLang="zh-CN" sz="1200" dirty="0" smtClean="0">
                <a:solidFill>
                  <a:srgbClr val="C00000"/>
                </a:solidFill>
              </a:rPr>
              <a:t>——</a:t>
            </a:r>
            <a:r>
              <a:rPr lang="zh-CN" altLang="en-US" sz="1200" dirty="0" smtClean="0">
                <a:solidFill>
                  <a:srgbClr val="C00000"/>
                </a:solidFill>
              </a:rPr>
              <a:t>记三井实验小学家长学堂第四期</a:t>
            </a:r>
          </a:p>
          <a:p>
            <a:r>
              <a:rPr lang="en-US" altLang="zh-CN" sz="1200" dirty="0" smtClean="0">
                <a:hlinkClick r:id="rId10"/>
              </a:rPr>
              <a:t>http://url.cn/5nXK0ad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8.</a:t>
            </a:r>
            <a:r>
              <a:rPr lang="zh-CN" altLang="en-US" sz="1200" dirty="0" smtClean="0">
                <a:solidFill>
                  <a:srgbClr val="C00000"/>
                </a:solidFill>
              </a:rPr>
              <a:t>我们来“造纸”： </a:t>
            </a:r>
            <a:r>
              <a:rPr lang="en-US" altLang="zh-CN" sz="1200" dirty="0" smtClean="0">
                <a:solidFill>
                  <a:srgbClr val="C00000"/>
                </a:solidFill>
              </a:rPr>
              <a:t>------</a:t>
            </a:r>
            <a:r>
              <a:rPr lang="zh-CN" altLang="en-US" sz="1200" dirty="0" smtClean="0">
                <a:solidFill>
                  <a:srgbClr val="C00000"/>
                </a:solidFill>
              </a:rPr>
              <a:t>全息阅读课程</a:t>
            </a:r>
            <a:r>
              <a:rPr lang="en-US" altLang="zh-CN" sz="1200" dirty="0" smtClean="0">
                <a:solidFill>
                  <a:srgbClr val="C00000"/>
                </a:solidFill>
              </a:rPr>
              <a:t>《</a:t>
            </a:r>
            <a:r>
              <a:rPr lang="zh-CN" altLang="en-US" sz="1200" dirty="0" smtClean="0">
                <a:solidFill>
                  <a:srgbClr val="C00000"/>
                </a:solidFill>
              </a:rPr>
              <a:t>闻香识书</a:t>
            </a:r>
            <a:r>
              <a:rPr lang="en-US" altLang="zh-CN" sz="1200" dirty="0" smtClean="0">
                <a:solidFill>
                  <a:srgbClr val="C00000"/>
                </a:solidFill>
              </a:rPr>
              <a:t>》</a:t>
            </a:r>
            <a:r>
              <a:rPr lang="zh-CN" altLang="en-US" sz="1200" dirty="0" smtClean="0">
                <a:solidFill>
                  <a:srgbClr val="C00000"/>
                </a:solidFill>
              </a:rPr>
              <a:t>活动第一期</a:t>
            </a:r>
          </a:p>
          <a:p>
            <a:r>
              <a:rPr lang="en-US" altLang="zh-CN" sz="1200" dirty="0" smtClean="0"/>
              <a:t> </a:t>
            </a:r>
            <a:r>
              <a:rPr lang="en-US" altLang="zh-CN" sz="1200" dirty="0" smtClean="0">
                <a:hlinkClick r:id="rId11"/>
              </a:rPr>
              <a:t>http://url.cn/5aLh3kt</a:t>
            </a:r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C00000"/>
                </a:solidFill>
              </a:rPr>
              <a:t>9.</a:t>
            </a:r>
            <a:r>
              <a:rPr lang="zh-CN" altLang="en-US" sz="1200" dirty="0" smtClean="0">
                <a:solidFill>
                  <a:srgbClr val="C00000"/>
                </a:solidFill>
              </a:rPr>
              <a:t>全息阅读：给孩子童年最好的礼物</a:t>
            </a:r>
            <a:r>
              <a:rPr lang="en-US" altLang="zh-CN" sz="1200" dirty="0" smtClean="0">
                <a:solidFill>
                  <a:srgbClr val="C00000"/>
                </a:solidFill>
              </a:rPr>
              <a:t>----《</a:t>
            </a:r>
            <a:r>
              <a:rPr lang="zh-CN" altLang="en-US" sz="1200" dirty="0" smtClean="0">
                <a:solidFill>
                  <a:srgbClr val="C00000"/>
                </a:solidFill>
              </a:rPr>
              <a:t>扬子晚报</a:t>
            </a:r>
            <a:r>
              <a:rPr lang="en-US" altLang="zh-CN" sz="1200" dirty="0" smtClean="0">
                <a:solidFill>
                  <a:srgbClr val="C00000"/>
                </a:solidFill>
              </a:rPr>
              <a:t>》10</a:t>
            </a:r>
            <a:r>
              <a:rPr lang="zh-CN" altLang="en-US" sz="1200" dirty="0" smtClean="0">
                <a:solidFill>
                  <a:srgbClr val="C00000"/>
                </a:solidFill>
              </a:rPr>
              <a:t>月</a:t>
            </a:r>
            <a:r>
              <a:rPr lang="en-US" altLang="zh-CN" sz="1200" dirty="0" smtClean="0">
                <a:solidFill>
                  <a:srgbClr val="C00000"/>
                </a:solidFill>
              </a:rPr>
              <a:t>20</a:t>
            </a:r>
            <a:r>
              <a:rPr lang="zh-CN" altLang="en-US" sz="1200" dirty="0" smtClean="0">
                <a:solidFill>
                  <a:srgbClr val="C00000"/>
                </a:solidFill>
              </a:rPr>
              <a:t>号三井实验小学专刊</a:t>
            </a:r>
            <a:endParaRPr lang="en-US" altLang="zh-CN" sz="1200" dirty="0" smtClean="0">
              <a:solidFill>
                <a:srgbClr val="C00000"/>
              </a:solidFill>
            </a:endParaRPr>
          </a:p>
          <a:p>
            <a:r>
              <a:rPr lang="en-US" altLang="zh-CN" sz="1200" dirty="0" smtClean="0">
                <a:hlinkClick r:id="rId12"/>
              </a:rPr>
              <a:t>http://</a:t>
            </a:r>
            <a:r>
              <a:rPr lang="en-US" altLang="zh-CN" sz="1200" dirty="0" smtClean="0">
                <a:hlinkClick r:id="rId12"/>
              </a:rPr>
              <a:t>url.cn/5WzP1oE</a:t>
            </a:r>
            <a:endParaRPr lang="zh-CN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3" y="4312503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方正粗倩简体" pitchFamily="65" charset="-122"/>
                <a:ea typeface="方正粗倩简体" pitchFamily="65" charset="-122"/>
              </a:rPr>
              <a:t>三井实验小学公众号</a:t>
            </a: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方正粗倩简体" pitchFamily="65" charset="-122"/>
              <a:ea typeface="方正粗倩简体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方正粗倩简体" pitchFamily="65" charset="-122"/>
                <a:ea typeface="方正粗倩简体" pitchFamily="65" charset="-122"/>
              </a:rPr>
              <a:t>了解更多校园资讯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方正粗倩简体" pitchFamily="65" charset="-122"/>
              <a:ea typeface="方正粗倩简体" pitchFamily="65" charset="-122"/>
            </a:endParaRPr>
          </a:p>
        </p:txBody>
      </p:sp>
      <p:pic>
        <p:nvPicPr>
          <p:cNvPr id="19" name="图片 18" descr="井小公众号二维码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1560" y="2139702"/>
            <a:ext cx="2324588" cy="2324588"/>
          </a:xfrm>
          <a:prstGeom prst="rect">
            <a:avLst/>
          </a:prstGeom>
        </p:spPr>
      </p:pic>
      <p:pic>
        <p:nvPicPr>
          <p:cNvPr id="20" name="Picture 2" descr="C:\Users\Administrator\Desktop\常州市新优质学校高品质项目汇报\全息阅读高品质项目现场视导19.1.11\照片、课件素材\全息阅读照片素材2\图片集\照片素材1\全息阅读中的我.webp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801586"/>
            <a:ext cx="2115185" cy="1410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辐射远行（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来校房山区参观.jpg"/>
          <p:cNvPicPr>
            <a:picLocks noChangeAspect="1"/>
          </p:cNvPicPr>
          <p:nvPr/>
        </p:nvPicPr>
        <p:blipFill>
          <a:blip r:embed="rId4" cstate="print"/>
          <a:srcRect t="10792" r="-612" b="11650"/>
          <a:stretch>
            <a:fillRect/>
          </a:stretch>
        </p:blipFill>
        <p:spPr>
          <a:xfrm>
            <a:off x="2915816" y="1275606"/>
            <a:ext cx="3085859" cy="178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 Box 27"/>
          <p:cNvSpPr>
            <a:spLocks noChangeArrowheads="1"/>
          </p:cNvSpPr>
          <p:nvPr/>
        </p:nvSpPr>
        <p:spPr bwMode="auto">
          <a:xfrm>
            <a:off x="2987824" y="3075806"/>
            <a:ext cx="2952328" cy="5847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rgbClr val="0000FF"/>
                </a:solidFill>
              </a:rPr>
              <a:t>北京房山区</a:t>
            </a:r>
            <a:endParaRPr lang="en-US" altLang="zh-CN" sz="1600" b="1" dirty="0" smtClean="0">
              <a:solidFill>
                <a:srgbClr val="0000FF"/>
              </a:solidFill>
            </a:endParaRPr>
          </a:p>
          <a:p>
            <a:r>
              <a:rPr lang="zh-CN" altLang="en-US" sz="1600" b="1" dirty="0" smtClean="0">
                <a:solidFill>
                  <a:srgbClr val="0000FF"/>
                </a:solidFill>
              </a:rPr>
              <a:t>大阅读项目推广教师组团来访</a:t>
            </a:r>
          </a:p>
        </p:txBody>
      </p:sp>
      <p:sp>
        <p:nvSpPr>
          <p:cNvPr id="33" name="Text Box 31"/>
          <p:cNvSpPr>
            <a:spLocks noChangeArrowheads="1"/>
          </p:cNvSpPr>
          <p:nvPr/>
        </p:nvSpPr>
        <p:spPr bwMode="auto">
          <a:xfrm>
            <a:off x="5940152" y="3147814"/>
            <a:ext cx="3024336" cy="646331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2018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年</a:t>
            </a:r>
            <a:r>
              <a:rPr lang="en-US" altLang="zh-CN" sz="1200" b="1" dirty="0" smtClean="0">
                <a:solidFill>
                  <a:srgbClr val="0000FF"/>
                </a:solidFill>
              </a:rPr>
              <a:t>12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月奚峰艳副校长受邀参加</a:t>
            </a:r>
            <a:endParaRPr lang="en-US" altLang="zh-CN" sz="1200" b="1" dirty="0" smtClean="0">
              <a:solidFill>
                <a:srgbClr val="0000FF"/>
              </a:solidFill>
            </a:endParaRPr>
          </a:p>
          <a:p>
            <a:r>
              <a:rPr lang="zh-CN" altLang="zh-CN" sz="1200" b="1" dirty="0" smtClean="0">
                <a:solidFill>
                  <a:srgbClr val="0000FF"/>
                </a:solidFill>
              </a:rPr>
              <a:t>北京大兴区教委组织的阅读项目推广活动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，</a:t>
            </a:r>
            <a:endParaRPr lang="en-US" altLang="zh-CN" sz="1200" b="1" dirty="0" smtClean="0">
              <a:solidFill>
                <a:srgbClr val="0000FF"/>
              </a:solidFill>
            </a:endParaRPr>
          </a:p>
          <a:p>
            <a:r>
              <a:rPr lang="zh-CN" altLang="zh-CN" sz="1200" b="1" dirty="0" smtClean="0">
                <a:solidFill>
                  <a:srgbClr val="0000FF"/>
                </a:solidFill>
              </a:rPr>
              <a:t>做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专题汇报</a:t>
            </a:r>
            <a:endParaRPr lang="zh-CN" altLang="en-US" sz="1200" b="1" dirty="0" smtClean="0">
              <a:solidFill>
                <a:srgbClr val="0000FF"/>
              </a:solidFill>
            </a:endParaRPr>
          </a:p>
        </p:txBody>
      </p:sp>
      <p:pic>
        <p:nvPicPr>
          <p:cNvPr id="34" name="图片 33" descr="奚北京讲座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26129" b="11935"/>
          <a:stretch>
            <a:fillRect/>
          </a:stretch>
        </p:blipFill>
        <p:spPr>
          <a:xfrm>
            <a:off x="6161848" y="1275606"/>
            <a:ext cx="2802640" cy="169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107504" y="3126288"/>
            <a:ext cx="2880320" cy="46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江苏教育电视台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“凡事知礼”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 smtClean="0">
                <a:solidFill>
                  <a:srgbClr val="0000FF"/>
                </a:solidFill>
                <a:sym typeface="Wingdings" pitchFamily="2" charset="2"/>
              </a:rPr>
              <a:t>（</a:t>
            </a:r>
            <a:r>
              <a:rPr lang="en-US" altLang="zh-CN" sz="1600" b="1" dirty="0" smtClean="0">
                <a:solidFill>
                  <a:srgbClr val="0000FF"/>
                </a:solidFill>
                <a:sym typeface="Wingdings" pitchFamily="2" charset="2"/>
              </a:rPr>
              <a:t>2018.12.14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井小名片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——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全息阅读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图片 36" descr="5.JPG"/>
          <p:cNvPicPr>
            <a:picLocks noChangeAspect="1"/>
          </p:cNvPicPr>
          <p:nvPr/>
        </p:nvPicPr>
        <p:blipFill>
          <a:blip r:embed="rId6" cstate="print"/>
          <a:srcRect t="7094" r="1831" b="7323"/>
          <a:stretch>
            <a:fillRect/>
          </a:stretch>
        </p:blipFill>
        <p:spPr>
          <a:xfrm>
            <a:off x="179512" y="1283779"/>
            <a:ext cx="2667905" cy="172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28794" y="287962"/>
            <a:ext cx="5608320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428992" y="3571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聚一群人：工作室成员分工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14428"/>
            <a:ext cx="7072362" cy="347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教师成长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Box 27"/>
          <p:cNvSpPr>
            <a:spLocks noChangeArrowheads="1"/>
          </p:cNvSpPr>
          <p:nvPr/>
        </p:nvSpPr>
        <p:spPr bwMode="auto">
          <a:xfrm>
            <a:off x="1403648" y="1275606"/>
            <a:ext cx="7272808" cy="255454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</a:rPr>
              <a:t>领衔人梯队晋升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1600" b="1" dirty="0" smtClean="0"/>
              <a:t>奚峰艳</a:t>
            </a:r>
            <a:r>
              <a:rPr lang="zh-CN" altLang="zh-CN" sz="1600" dirty="0" smtClean="0"/>
              <a:t>停滞</a:t>
            </a:r>
            <a:r>
              <a:rPr lang="zh-CN" altLang="zh-CN" sz="1600" dirty="0" smtClean="0"/>
              <a:t>了</a:t>
            </a:r>
            <a:r>
              <a:rPr lang="en-US" altLang="zh-CN" sz="1600" dirty="0" smtClean="0"/>
              <a:t>10</a:t>
            </a:r>
            <a:r>
              <a:rPr lang="zh-CN" altLang="zh-CN" sz="1600" dirty="0" smtClean="0"/>
              <a:t>年的专业成长路今年突破，</a:t>
            </a:r>
            <a:r>
              <a:rPr lang="zh-CN" altLang="zh-CN" sz="1600" dirty="0" smtClean="0"/>
              <a:t>被评为</a:t>
            </a:r>
            <a:r>
              <a:rPr lang="zh-CN" altLang="en-US" sz="1600" dirty="0" smtClean="0"/>
              <a:t>第十三批</a:t>
            </a:r>
            <a:r>
              <a:rPr lang="zh-CN" altLang="zh-CN" sz="1600" dirty="0" smtClean="0">
                <a:solidFill>
                  <a:srgbClr val="C00000"/>
                </a:solidFill>
              </a:rPr>
              <a:t>常州</a:t>
            </a:r>
            <a:r>
              <a:rPr lang="zh-CN" altLang="zh-CN" sz="1600" dirty="0" smtClean="0">
                <a:solidFill>
                  <a:srgbClr val="C00000"/>
                </a:solidFill>
              </a:rPr>
              <a:t>市学科</a:t>
            </a:r>
            <a:r>
              <a:rPr lang="zh-CN" altLang="zh-CN" sz="1600" dirty="0" smtClean="0">
                <a:solidFill>
                  <a:srgbClr val="C00000"/>
                </a:solidFill>
              </a:rPr>
              <a:t>带头人</a:t>
            </a:r>
            <a:r>
              <a:rPr lang="zh-CN" altLang="en-US" sz="1600" dirty="0" smtClean="0">
                <a:solidFill>
                  <a:srgbClr val="C00000"/>
                </a:solidFill>
              </a:rPr>
              <a:t>。</a:t>
            </a:r>
            <a:endParaRPr lang="en-US" altLang="zh-CN" sz="1600" b="1" dirty="0" smtClean="0">
              <a:solidFill>
                <a:srgbClr val="C00000"/>
              </a:solidFill>
            </a:endParaRPr>
          </a:p>
          <a:p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新教师拔节成长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en-US" altLang="zh-CN" sz="1600" dirty="0" smtClean="0"/>
              <a:t>        </a:t>
            </a:r>
            <a:r>
              <a:rPr lang="zh-CN" altLang="zh-CN" sz="1600" dirty="0" smtClean="0"/>
              <a:t>工作</a:t>
            </a:r>
            <a:r>
              <a:rPr lang="zh-CN" altLang="zh-CN" sz="1600" dirty="0" smtClean="0"/>
              <a:t>第四年的</a:t>
            </a:r>
            <a:r>
              <a:rPr lang="zh-CN" altLang="zh-CN" sz="1600" b="1" dirty="0" smtClean="0"/>
              <a:t>秦嘉乐</a:t>
            </a:r>
            <a:r>
              <a:rPr lang="zh-CN" altLang="zh-CN" sz="1600" dirty="0" smtClean="0"/>
              <a:t>老师更是伴随全息阅读</a:t>
            </a:r>
            <a:r>
              <a:rPr lang="zh-CN" altLang="zh-CN" sz="1600" dirty="0" smtClean="0">
                <a:solidFill>
                  <a:srgbClr val="C00000"/>
                </a:solidFill>
              </a:rPr>
              <a:t>向下扎根，向上拔节</a:t>
            </a:r>
            <a:r>
              <a:rPr lang="zh-CN" altLang="zh-CN" sz="1600" dirty="0" smtClean="0"/>
              <a:t>，近两年获得骏马杯</a:t>
            </a:r>
            <a:r>
              <a:rPr lang="zh-CN" altLang="zh-CN" sz="1600" dirty="0" smtClean="0">
                <a:solidFill>
                  <a:srgbClr val="C00000"/>
                </a:solidFill>
              </a:rPr>
              <a:t>区一等奖</a:t>
            </a:r>
            <a:r>
              <a:rPr lang="zh-CN" altLang="zh-CN" sz="1600" dirty="0" smtClean="0"/>
              <a:t>，青年教师</a:t>
            </a:r>
            <a:r>
              <a:rPr lang="zh-CN" altLang="zh-CN" sz="1600" dirty="0" smtClean="0">
                <a:solidFill>
                  <a:srgbClr val="C00000"/>
                </a:solidFill>
              </a:rPr>
              <a:t>评优课一等奖</a:t>
            </a:r>
            <a:r>
              <a:rPr lang="zh-CN" altLang="zh-CN" sz="1600" dirty="0" smtClean="0"/>
              <a:t>，被推荐代表区参加明年的</a:t>
            </a:r>
            <a:r>
              <a:rPr lang="zh-CN" altLang="zh-CN" sz="1600" dirty="0" smtClean="0">
                <a:solidFill>
                  <a:srgbClr val="C00000"/>
                </a:solidFill>
              </a:rPr>
              <a:t>市基本功竞赛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r>
              <a:rPr lang="en-US" altLang="zh-CN" sz="1600" dirty="0" smtClean="0"/>
              <a:t> </a:t>
            </a:r>
            <a:r>
              <a:rPr lang="en-US" altLang="zh-CN" sz="1600" dirty="0" smtClean="0"/>
              <a:t>       </a:t>
            </a:r>
            <a:r>
              <a:rPr lang="zh-CN" altLang="zh-CN" sz="1600" dirty="0" smtClean="0"/>
              <a:t>其</a:t>
            </a:r>
            <a:r>
              <a:rPr lang="zh-CN" altLang="zh-CN" sz="1600" dirty="0" smtClean="0"/>
              <a:t>成长路径成为新教师成长可借鉴的典范。</a:t>
            </a:r>
          </a:p>
          <a:p>
            <a:endParaRPr lang="zh-CN" altLang="en-US" sz="20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教师成长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3"/>
          <p:cNvSpPr txBox="1"/>
          <p:nvPr/>
        </p:nvSpPr>
        <p:spPr>
          <a:xfrm>
            <a:off x="355361" y="1291971"/>
            <a:ext cx="2610006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*</a:t>
            </a:r>
            <a:r>
              <a:rPr lang="zh-CN" altLang="en-US" b="1" dirty="0" smtClean="0">
                <a:solidFill>
                  <a:srgbClr val="0070C0"/>
                </a:solidFill>
              </a:rPr>
              <a:t>一个</a:t>
            </a:r>
            <a:r>
              <a:rPr lang="zh-CN" altLang="zh-CN" b="1" dirty="0" smtClean="0">
                <a:solidFill>
                  <a:srgbClr val="0070C0"/>
                </a:solidFill>
              </a:rPr>
              <a:t>新教师的三年拔节</a:t>
            </a:r>
            <a:endParaRPr lang="en-US" altLang="zh-CN" b="1" dirty="0" smtClean="0">
              <a:solidFill>
                <a:srgbClr val="0070C0"/>
              </a:solidFill>
            </a:endParaRP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880974" y="3732450"/>
            <a:ext cx="1310879" cy="571655"/>
            <a:chOff x="0" y="44226"/>
            <a:chExt cx="1748142" cy="761894"/>
          </a:xfrm>
        </p:grpSpPr>
        <p:sp>
          <p:nvSpPr>
            <p:cNvPr id="19" name="直接连接符 37"/>
            <p:cNvSpPr>
              <a:spLocks noChangeShapeType="1"/>
            </p:cNvSpPr>
            <p:nvPr/>
          </p:nvSpPr>
          <p:spPr bwMode="auto">
            <a:xfrm>
              <a:off x="128610" y="660130"/>
              <a:ext cx="1619532" cy="1586"/>
            </a:xfrm>
            <a:prstGeom prst="line">
              <a:avLst/>
            </a:prstGeom>
            <a:noFill/>
            <a:ln w="76200" cap="rnd" cmpd="sng">
              <a:solidFill>
                <a:srgbClr val="91C6F7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矩形 28"/>
            <p:cNvSpPr>
              <a:spLocks noChangeArrowheads="1"/>
            </p:cNvSpPr>
            <p:nvPr/>
          </p:nvSpPr>
          <p:spPr bwMode="auto">
            <a:xfrm>
              <a:off x="295011" y="44226"/>
              <a:ext cx="1323668" cy="55377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100" dirty="0" smtClean="0"/>
                <a:t>秦嘉乐</a:t>
              </a:r>
              <a:endParaRPr lang="zh-CN" altLang="en-US" sz="2100" dirty="0"/>
            </a:p>
          </p:txBody>
        </p:sp>
        <p:sp>
          <p:nvSpPr>
            <p:cNvPr id="21" name="椭圆 39"/>
            <p:cNvSpPr>
              <a:spLocks noChangeArrowheads="1"/>
            </p:cNvSpPr>
            <p:nvPr/>
          </p:nvSpPr>
          <p:spPr bwMode="auto">
            <a:xfrm>
              <a:off x="0" y="517313"/>
              <a:ext cx="287388" cy="288807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rgbClr val="8EC5F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onstantia" pitchFamily="18" charset="0"/>
                <a:ea typeface="微软雅黑" pitchFamily="34" charset="-122"/>
                <a:sym typeface="Constantia" pitchFamily="18" charset="0"/>
              </a:endParaRPr>
            </a:p>
          </p:txBody>
        </p:sp>
      </p:grpSp>
      <p:pic>
        <p:nvPicPr>
          <p:cNvPr id="22" name="Picture 1" descr="D:\我的文档\Tencent\QQ\763465691\Image\C2C\1C1FD791BEC49E9CAEC5380218FFA6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51670"/>
            <a:ext cx="2145891" cy="143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 descr="IMG_40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277850" y="2578844"/>
            <a:ext cx="1882493" cy="2897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图片 23" descr="IMG_40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697750" y="705594"/>
            <a:ext cx="1653276" cy="2505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图片 24" descr="IMG_40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816173" y="1031861"/>
            <a:ext cx="1526416" cy="2079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图片 25" descr="IMG_403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2953309" y="2901339"/>
            <a:ext cx="1732590" cy="2426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教师成长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3"/>
          <p:cNvSpPr txBox="1"/>
          <p:nvPr/>
        </p:nvSpPr>
        <p:spPr>
          <a:xfrm>
            <a:off x="179512" y="1779662"/>
            <a:ext cx="1835696" cy="160043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*</a:t>
            </a:r>
            <a:r>
              <a:rPr lang="zh-CN" altLang="zh-CN" sz="1600" b="1" dirty="0" smtClean="0">
                <a:solidFill>
                  <a:srgbClr val="002060"/>
                </a:solidFill>
              </a:rPr>
              <a:t>年轻教师借助这一平台也不断拔节向上。每学期多次执教组内公开课，积极参与各级各类评选。</a:t>
            </a:r>
            <a:endParaRPr lang="en-US" altLang="zh-CN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2267744" y="1563638"/>
          <a:ext cx="6371030" cy="2878554"/>
        </p:xfrm>
        <a:graphic>
          <a:graphicData uri="http://schemas.openxmlformats.org/drawingml/2006/table">
            <a:tbl>
              <a:tblPr/>
              <a:tblGrid>
                <a:gridCol w="746827"/>
                <a:gridCol w="922399"/>
                <a:gridCol w="4701804"/>
              </a:tblGrid>
              <a:tr h="411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序号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latin typeface="Calibri"/>
                          <a:ea typeface="宋体"/>
                          <a:cs typeface="Times New Roman"/>
                        </a:rPr>
                        <a:t>姓名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公开课内容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李雯姝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《一粒种子的旅行》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何瑜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《窗边的小豆豆·我心中的巴学园》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茅丽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《水浒传·水浒英雄人物》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秦嘉乐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《汤姆索亚历险记》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张婧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《绿野仙踪》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2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周莲</a:t>
                      </a:r>
                      <a:endParaRPr lang="zh-CN" sz="16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《马提与祖父》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  怀  至  远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47664" y="1275606"/>
            <a:ext cx="668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聚所耀，我们喜悦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每一次数字的变动，都是真心实意的打动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横卷形 17"/>
          <p:cNvSpPr/>
          <p:nvPr/>
        </p:nvSpPr>
        <p:spPr>
          <a:xfrm>
            <a:off x="971600" y="1491630"/>
            <a:ext cx="2808312" cy="3024336"/>
          </a:xfrm>
          <a:prstGeom prst="horizontalScroll">
            <a:avLst/>
          </a:prstGeom>
          <a:solidFill>
            <a:srgbClr val="EC4A8F">
              <a:alpha val="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1</a:t>
            </a:r>
            <a:r>
              <a:rPr lang="zh-CN" altLang="zh-CN" b="1" dirty="0" smtClean="0">
                <a:solidFill>
                  <a:srgbClr val="67240B"/>
                </a:solidFill>
              </a:rPr>
              <a:t>位领衔者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8</a:t>
            </a:r>
            <a:r>
              <a:rPr lang="zh-CN" altLang="zh-CN" b="1" dirty="0" smtClean="0">
                <a:solidFill>
                  <a:srgbClr val="67240B"/>
                </a:solidFill>
              </a:rPr>
              <a:t>位成员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8</a:t>
            </a:r>
            <a:r>
              <a:rPr lang="zh-CN" altLang="zh-CN" b="1" dirty="0" smtClean="0">
                <a:solidFill>
                  <a:srgbClr val="67240B"/>
                </a:solidFill>
              </a:rPr>
              <a:t>次活动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6</a:t>
            </a:r>
            <a:r>
              <a:rPr lang="zh-CN" altLang="zh-CN" b="1" dirty="0" smtClean="0">
                <a:solidFill>
                  <a:srgbClr val="67240B"/>
                </a:solidFill>
              </a:rPr>
              <a:t>篇论文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16</a:t>
            </a:r>
            <a:r>
              <a:rPr lang="zh-CN" altLang="zh-CN" b="1" dirty="0" smtClean="0">
                <a:solidFill>
                  <a:srgbClr val="67240B"/>
                </a:solidFill>
              </a:rPr>
              <a:t>节教研课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10</a:t>
            </a:r>
            <a:r>
              <a:rPr lang="zh-CN" altLang="zh-CN" b="1" dirty="0" smtClean="0">
                <a:solidFill>
                  <a:srgbClr val="67240B"/>
                </a:solidFill>
              </a:rPr>
              <a:t>次讲座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5</a:t>
            </a:r>
            <a:r>
              <a:rPr lang="zh-CN" altLang="zh-CN" b="1" dirty="0" smtClean="0">
                <a:solidFill>
                  <a:srgbClr val="67240B"/>
                </a:solidFill>
              </a:rPr>
              <a:t>次学习培训，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67240B"/>
                </a:solidFill>
              </a:rPr>
              <a:t>20</a:t>
            </a:r>
            <a:r>
              <a:rPr lang="zh-CN" altLang="zh-CN" b="1" dirty="0" smtClean="0">
                <a:solidFill>
                  <a:srgbClr val="67240B"/>
                </a:solidFill>
              </a:rPr>
              <a:t>万字成果……</a:t>
            </a:r>
          </a:p>
          <a:p>
            <a:pPr algn="ctr"/>
            <a:endParaRPr lang="zh-CN" altLang="en-US" dirty="0"/>
          </a:p>
        </p:txBody>
      </p:sp>
      <p:sp>
        <p:nvSpPr>
          <p:cNvPr id="20" name="波形 19"/>
          <p:cNvSpPr/>
          <p:nvPr/>
        </p:nvSpPr>
        <p:spPr>
          <a:xfrm>
            <a:off x="4283968" y="1635646"/>
            <a:ext cx="4248472" cy="3096344"/>
          </a:xfrm>
          <a:prstGeom prst="wave">
            <a:avLst>
              <a:gd name="adj1" fmla="val 12500"/>
              <a:gd name="adj2" fmla="val 1665"/>
            </a:avLst>
          </a:prstGeom>
          <a:solidFill>
            <a:schemeClr val="accent2">
              <a:lumMod val="40000"/>
              <a:lumOff val="6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b="1" dirty="0" smtClean="0">
                <a:solidFill>
                  <a:srgbClr val="67240B"/>
                </a:solidFill>
              </a:rPr>
              <a:t>每一个足迹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都是一次全息阅读研究的闪耀，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也是成员内生力的滋养</a:t>
            </a:r>
            <a:r>
              <a:rPr lang="zh-CN" altLang="en-US" b="1" dirty="0" smtClean="0">
                <a:solidFill>
                  <a:srgbClr val="67240B"/>
                </a:solidFill>
              </a:rPr>
              <a:t>；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每一次数字的变动，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都在真心实意的被打动。</a:t>
            </a: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聚一群人，做一件事，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r>
              <a:rPr lang="zh-CN" altLang="zh-CN" b="1" dirty="0" smtClean="0">
                <a:solidFill>
                  <a:srgbClr val="67240B"/>
                </a:solidFill>
              </a:rPr>
              <a:t>怀揣</a:t>
            </a:r>
            <a:r>
              <a:rPr lang="zh-CN" altLang="en-US" b="1" dirty="0" smtClean="0">
                <a:solidFill>
                  <a:srgbClr val="67240B"/>
                </a:solidFill>
              </a:rPr>
              <a:t>梦</a:t>
            </a:r>
            <a:r>
              <a:rPr lang="zh-CN" altLang="zh-CN" b="1" dirty="0" smtClean="0">
                <a:solidFill>
                  <a:srgbClr val="67240B"/>
                </a:solidFill>
              </a:rPr>
              <a:t>想，我们继续前行……</a:t>
            </a:r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  怀  至  远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47664" y="1275606"/>
            <a:ext cx="668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聚所耀，我们喜悦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每一次数字的变动，都是真心实意的打动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波形 19"/>
          <p:cNvSpPr/>
          <p:nvPr/>
        </p:nvSpPr>
        <p:spPr>
          <a:xfrm>
            <a:off x="827584" y="1635646"/>
            <a:ext cx="7704856" cy="3096344"/>
          </a:xfrm>
          <a:prstGeom prst="wave">
            <a:avLst>
              <a:gd name="adj1" fmla="val 12500"/>
              <a:gd name="adj2" fmla="val 1665"/>
            </a:avLst>
          </a:prstGeom>
          <a:solidFill>
            <a:schemeClr val="accent2">
              <a:lumMod val="40000"/>
              <a:lumOff val="6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rgbClr val="67240B"/>
                </a:solidFill>
              </a:rPr>
              <a:t>2019</a:t>
            </a:r>
            <a:r>
              <a:rPr lang="zh-CN" altLang="en-US" b="1" dirty="0" smtClean="0">
                <a:solidFill>
                  <a:srgbClr val="67240B"/>
                </a:solidFill>
              </a:rPr>
              <a:t>年</a:t>
            </a:r>
            <a:r>
              <a:rPr lang="zh-CN" altLang="zh-CN" b="1" dirty="0" smtClean="0">
                <a:solidFill>
                  <a:srgbClr val="67240B"/>
                </a:solidFill>
              </a:rPr>
              <a:t>前行</a:t>
            </a:r>
            <a:r>
              <a:rPr lang="zh-CN" altLang="en-US" b="1" dirty="0" smtClean="0">
                <a:solidFill>
                  <a:srgbClr val="67240B"/>
                </a:solidFill>
              </a:rPr>
              <a:t>目标：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“全息阅读”课题进阶，突破省级领域，勇敢攀登国家级课题高峰。</a:t>
            </a:r>
            <a:endParaRPr lang="en-US" altLang="zh-CN" b="1" dirty="0" smtClean="0">
              <a:solidFill>
                <a:srgbClr val="00206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筹备好省级“名师名校”全息阅读课程现场展示。</a:t>
            </a:r>
            <a:endParaRPr lang="en-US" altLang="zh-CN" b="1" dirty="0" smtClean="0">
              <a:solidFill>
                <a:srgbClr val="00206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3.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成员梯队晋升。</a:t>
            </a:r>
            <a:endParaRPr lang="en-US" altLang="zh-CN" b="1" dirty="0" smtClean="0">
              <a:solidFill>
                <a:srgbClr val="00206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4.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</a:rPr>
              <a:t>吸纳新生力量入队。</a:t>
            </a:r>
            <a:endParaRPr lang="zh-CN" altLang="zh-CN" b="1" dirty="0" smtClean="0">
              <a:solidFill>
                <a:srgbClr val="002060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36912" y="1275606"/>
            <a:ext cx="482055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谢谢！</a:t>
            </a:r>
            <a:endParaRPr lang="en-US" altLang="zh-CN" sz="6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CN" altLang="en-US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恳请</a:t>
            </a:r>
            <a:r>
              <a:rPr lang="zh-CN" altLang="en-US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批评指正</a:t>
            </a:r>
            <a:endParaRPr lang="zh-CN" altLang="en-US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生长学校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5082" cy="5143500"/>
          </a:xfrm>
          <a:prstGeom prst="rect">
            <a:avLst/>
          </a:prstGeom>
        </p:spPr>
      </p:pic>
      <p:pic>
        <p:nvPicPr>
          <p:cNvPr id="6" name="图片 5" descr="qiuyu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426" y="303656"/>
            <a:ext cx="1935134" cy="180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8295" y="1106805"/>
            <a:ext cx="5921375" cy="57531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一滴小水花，融入大海，奔向世界！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28794" y="287962"/>
            <a:ext cx="5608320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428992" y="35717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聚一群人：工作室辐射团队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275606"/>
            <a:ext cx="8753100" cy="350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椭圆 16"/>
          <p:cNvSpPr/>
          <p:nvPr/>
        </p:nvSpPr>
        <p:spPr>
          <a:xfrm>
            <a:off x="7236296" y="1347614"/>
            <a:ext cx="1691680" cy="10801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899592" y="2211710"/>
            <a:ext cx="64087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28794" y="287962"/>
            <a:ext cx="5608320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428992" y="35717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忆多次活动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：工作室砥砺前行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1389886"/>
            <a:ext cx="8442022" cy="247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sp>
        <p:nvSpPr>
          <p:cNvPr id="26" name="TextBox 22"/>
          <p:cNvSpPr txBox="1"/>
          <p:nvPr/>
        </p:nvSpPr>
        <p:spPr>
          <a:xfrm>
            <a:off x="6305997" y="41378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839214" y="55780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concents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331640" y="116993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" name="组合 3"/>
          <p:cNvGrpSpPr/>
          <p:nvPr/>
        </p:nvGrpSpPr>
        <p:grpSpPr>
          <a:xfrm>
            <a:off x="755576" y="1748155"/>
            <a:ext cx="0" cy="2197735"/>
            <a:chOff x="5633" y="3431"/>
            <a:chExt cx="0" cy="3461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633" y="3431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>
            <a:xfrm>
              <a:off x="5633" y="4332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6" name="直接连接符 45"/>
            <p:cNvCxnSpPr/>
            <p:nvPr/>
          </p:nvCxnSpPr>
          <p:spPr>
            <a:xfrm>
              <a:off x="5633" y="5284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51" name="直接连接符 50"/>
            <p:cNvCxnSpPr/>
            <p:nvPr/>
          </p:nvCxnSpPr>
          <p:spPr>
            <a:xfrm>
              <a:off x="5633" y="6236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1014167" y="1653194"/>
            <a:ext cx="6870201" cy="2304256"/>
            <a:chOff x="2674" y="3008"/>
            <a:chExt cx="10819" cy="3629"/>
          </a:xfrm>
        </p:grpSpPr>
        <p:sp>
          <p:nvSpPr>
            <p:cNvPr id="29" name="标题层"/>
            <p:cNvSpPr txBox="1"/>
            <p:nvPr/>
          </p:nvSpPr>
          <p:spPr bwMode="auto">
            <a:xfrm>
              <a:off x="2674" y="3008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标题层"/>
            <p:cNvSpPr txBox="1"/>
            <p:nvPr/>
          </p:nvSpPr>
          <p:spPr bwMode="auto">
            <a:xfrm>
              <a:off x="3883" y="3122"/>
              <a:ext cx="6987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学习聚能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标题层"/>
            <p:cNvSpPr txBox="1"/>
            <p:nvPr/>
          </p:nvSpPr>
          <p:spPr bwMode="auto">
            <a:xfrm>
              <a:off x="2674" y="3909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标题层"/>
            <p:cNvSpPr txBox="1"/>
            <p:nvPr/>
          </p:nvSpPr>
          <p:spPr bwMode="auto">
            <a:xfrm>
              <a:off x="3883" y="4028"/>
              <a:ext cx="9610" cy="72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教研凝华</a:t>
              </a:r>
              <a:endPara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标题层"/>
            <p:cNvSpPr txBox="1"/>
            <p:nvPr/>
          </p:nvSpPr>
          <p:spPr bwMode="auto">
            <a:xfrm>
              <a:off x="2674" y="4861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标题层"/>
            <p:cNvSpPr txBox="1"/>
            <p:nvPr/>
          </p:nvSpPr>
          <p:spPr bwMode="auto">
            <a:xfrm>
              <a:off x="3883" y="4936"/>
              <a:ext cx="8564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实践集成</a:t>
              </a:r>
              <a:endPara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标题层"/>
            <p:cNvSpPr txBox="1"/>
            <p:nvPr/>
          </p:nvSpPr>
          <p:spPr bwMode="auto">
            <a:xfrm>
              <a:off x="2674" y="5813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标题层"/>
            <p:cNvSpPr txBox="1"/>
            <p:nvPr/>
          </p:nvSpPr>
          <p:spPr bwMode="auto">
            <a:xfrm>
              <a:off x="3883" y="5906"/>
              <a:ext cx="8564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EC4A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感怀至远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8261"/>
            <a:ext cx="2930588" cy="1321495"/>
          </a:xfrm>
          <a:prstGeom prst="rect">
            <a:avLst/>
          </a:prstGeom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/>
          <a:srcRect l="5626" t="27503"/>
          <a:stretch>
            <a:fillRect/>
          </a:stretch>
        </p:blipFill>
        <p:spPr bwMode="auto">
          <a:xfrm>
            <a:off x="3347864" y="1356202"/>
            <a:ext cx="5359321" cy="3087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46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3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44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47664" y="1635646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聚所向，我们学习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最好的时光莫过于一起充盈的时光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775969" y="2359596"/>
            <a:ext cx="3517430" cy="1106129"/>
            <a:chOff x="6710516" y="3790335"/>
            <a:chExt cx="3517430" cy="1106129"/>
          </a:xfrm>
        </p:grpSpPr>
        <p:sp>
          <p:nvSpPr>
            <p:cNvPr id="19" name="流程图: 库存数据 18"/>
            <p:cNvSpPr/>
            <p:nvPr/>
          </p:nvSpPr>
          <p:spPr>
            <a:xfrm>
              <a:off x="6710516" y="3790335"/>
              <a:ext cx="3517430" cy="1106129"/>
            </a:xfrm>
            <a:prstGeom prst="flowChartOnlineStora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6916997" y="4212332"/>
              <a:ext cx="2538267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0" hangingPunct="0">
                <a:lnSpc>
                  <a:spcPts val="2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求学展视野</a:t>
              </a:r>
              <a:endPara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87624" y="2355726"/>
            <a:ext cx="3588326" cy="1154245"/>
            <a:chOff x="3122171" y="3786465"/>
            <a:chExt cx="3588326" cy="1168993"/>
          </a:xfrm>
        </p:grpSpPr>
        <p:sp>
          <p:nvSpPr>
            <p:cNvPr id="22" name="流程图: 库存数据 21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3129182" y="3999190"/>
              <a:ext cx="2829151" cy="59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阅书阅儿童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阅书阅儿童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214810" y="1419622"/>
            <a:ext cx="3786214" cy="2880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姚体" pitchFamily="2" charset="-122"/>
                <a:ea typeface="方正姚体" pitchFamily="2" charset="-122"/>
              </a:rPr>
              <a:t>      </a:t>
            </a:r>
            <a:endParaRPr lang="zh-CN" altLang="en-US" dirty="0">
              <a:solidFill>
                <a:schemeClr val="tx1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43438" y="1428742"/>
            <a:ext cx="314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朗读手册</a:t>
            </a:r>
            <a:r>
              <a:rPr lang="en-US" altLang="zh-CN" sz="2000" dirty="0" smtClean="0"/>
              <a:t>》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说来听听</a:t>
            </a:r>
            <a:r>
              <a:rPr lang="en-US" altLang="zh-CN" sz="2000" dirty="0" smtClean="0"/>
              <a:t>》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书，儿童与成人</a:t>
            </a:r>
            <a:r>
              <a:rPr lang="en-US" altLang="zh-CN" sz="2000" dirty="0" smtClean="0"/>
              <a:t>》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打造儿童阅读环境</a:t>
            </a:r>
            <a:r>
              <a:rPr lang="en-US" altLang="zh-CN" sz="2000" dirty="0" smtClean="0"/>
              <a:t>》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《</a:t>
            </a:r>
            <a:r>
              <a:rPr lang="zh-CN" altLang="en-US" sz="2000" dirty="0" smtClean="0"/>
              <a:t>童书评论与教学</a:t>
            </a:r>
            <a:r>
              <a:rPr lang="en-US" altLang="zh-CN" sz="2000" dirty="0" smtClean="0"/>
              <a:t>》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方正姚体" pitchFamily="2" charset="-122"/>
                <a:ea typeface="方正姚体" pitchFamily="2" charset="-122"/>
              </a:rPr>
              <a:t>《</a:t>
            </a:r>
            <a:r>
              <a:rPr lang="zh-CN" altLang="en-US" sz="2000" dirty="0" smtClean="0">
                <a:latin typeface="方正姚体" pitchFamily="2" charset="-122"/>
                <a:ea typeface="方正姚体" pitchFamily="2" charset="-122"/>
              </a:rPr>
              <a:t>儿童立场</a:t>
            </a:r>
            <a:r>
              <a:rPr lang="en-US" altLang="zh-CN" sz="2000" dirty="0" smtClean="0">
                <a:latin typeface="方正姚体" pitchFamily="2" charset="-122"/>
                <a:ea typeface="方正姚体" pitchFamily="2" charset="-122"/>
              </a:rPr>
              <a:t>》</a:t>
            </a:r>
            <a:endParaRPr lang="zh-CN" altLang="en-US" sz="2000" dirty="0">
              <a:latin typeface="方正姚体" pitchFamily="2" charset="-122"/>
              <a:ea typeface="方正姚体" pitchFamily="2" charset="-122"/>
            </a:endParaRPr>
          </a:p>
        </p:txBody>
      </p:sp>
      <p:pic>
        <p:nvPicPr>
          <p:cNvPr id="20" name="图片 19" descr="IMG_149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857238"/>
            <a:ext cx="3214697" cy="428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阅书阅儿童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 descr="IMG_1483.JPG"/>
          <p:cNvPicPr>
            <a:picLocks noChangeAspect="1"/>
          </p:cNvPicPr>
          <p:nvPr/>
        </p:nvPicPr>
        <p:blipFill>
          <a:blip r:embed="rId4"/>
          <a:srcRect r="3703"/>
          <a:stretch>
            <a:fillRect/>
          </a:stretch>
        </p:blipFill>
        <p:spPr>
          <a:xfrm>
            <a:off x="714348" y="1142990"/>
            <a:ext cx="2571768" cy="3560897"/>
          </a:xfrm>
          <a:prstGeom prst="rect">
            <a:avLst/>
          </a:prstGeom>
        </p:spPr>
      </p:pic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3428992" y="1428742"/>
          <a:ext cx="5000660" cy="2849300"/>
        </p:xfrm>
        <a:graphic>
          <a:graphicData uri="http://schemas.openxmlformats.org/drawingml/2006/table">
            <a:tbl>
              <a:tblPr/>
              <a:tblGrid>
                <a:gridCol w="1298958"/>
                <a:gridCol w="2701570"/>
                <a:gridCol w="1000132"/>
              </a:tblGrid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类别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内容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分享者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儿童读物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/>
                          <a:cs typeface="Times New Roman"/>
                        </a:rPr>
                        <a:t>书名、类别、阅读价值……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阅读推进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/>
                          <a:cs typeface="Times New Roman"/>
                        </a:rPr>
                        <a:t>方式、策略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52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精彩案例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/>
                          <a:cs typeface="Times New Roman"/>
                        </a:rPr>
                        <a:t>列举案例</a:t>
                      </a:r>
                      <a:r>
                        <a:rPr lang="zh-CN" sz="1400" kern="100" dirty="0" smtClean="0">
                          <a:latin typeface="Calibri"/>
                          <a:ea typeface="宋体"/>
                          <a:cs typeface="Times New Roman"/>
                        </a:rPr>
                        <a:t>，</a:t>
                      </a:r>
                      <a:endParaRPr lang="en-US" altLang="zh-CN" sz="1400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latin typeface="Calibri"/>
                          <a:ea typeface="宋体"/>
                          <a:cs typeface="Times New Roman"/>
                        </a:rPr>
                        <a:t>结合</a:t>
                      </a:r>
                      <a:r>
                        <a:rPr lang="zh-CN" sz="1400" kern="100" dirty="0">
                          <a:latin typeface="Calibri"/>
                          <a:ea typeface="宋体"/>
                          <a:cs typeface="Times New Roman"/>
                        </a:rPr>
                        <a:t>学习设计实践案例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其他收获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/>
                          <a:cs typeface="Times New Roman"/>
                        </a:rPr>
                        <a:t>自主挖掘资源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点评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smtClean="0">
                          <a:latin typeface="Calibri"/>
                          <a:ea typeface="宋体"/>
                          <a:cs typeface="Times New Roman"/>
                        </a:rPr>
                        <a:t>我收获、我建议</a:t>
                      </a:r>
                      <a:endParaRPr lang="en-US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0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rgbClr val="002060"/>
                          </a:solidFill>
                          <a:latin typeface="Calibri"/>
                          <a:ea typeface="宋体"/>
                          <a:cs typeface="Times New Roman"/>
                        </a:rPr>
                        <a:t>下本荐读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Calibri"/>
                          <a:ea typeface="宋体"/>
                          <a:cs typeface="Times New Roman"/>
                        </a:rPr>
                        <a:t>《</a:t>
                      </a:r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阅读的力量</a:t>
                      </a:r>
                      <a:r>
                        <a:rPr lang="en-US" altLang="zh-CN" sz="1400" kern="100" dirty="0" smtClean="0">
                          <a:latin typeface="Calibri"/>
                          <a:ea typeface="宋体"/>
                          <a:cs typeface="Times New Roman"/>
                        </a:rPr>
                        <a:t>》</a:t>
                      </a:r>
                      <a:endParaRPr lang="en-US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求学展视野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3528" y="91556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外出求学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1547664" y="1491630"/>
          <a:ext cx="4201959" cy="2560320"/>
        </p:xfrm>
        <a:graphic>
          <a:graphicData uri="http://schemas.openxmlformats.org/drawingml/2006/table">
            <a:tbl>
              <a:tblPr/>
              <a:tblGrid>
                <a:gridCol w="650591"/>
                <a:gridCol w="3551368"/>
              </a:tblGrid>
              <a:tr h="3466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序号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latin typeface="Calibri"/>
                          <a:ea typeface="宋体"/>
                          <a:cs typeface="Times New Roman"/>
                        </a:rPr>
                        <a:t>求学之旅</a:t>
                      </a:r>
                      <a:endParaRPr lang="zh-CN" sz="12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“现代与经典”阅读教学观摩活动（</a:t>
                      </a: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月、</a:t>
                      </a: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11</a:t>
                      </a: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月）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2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Calibri"/>
                          <a:ea typeface="宋体"/>
                          <a:cs typeface="Times New Roman"/>
                        </a:rPr>
                        <a:t>2018</a:t>
                      </a: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年“亲近母语”教育论坛论坛（</a:t>
                      </a:r>
                      <a:r>
                        <a:rPr lang="en-US" sz="1600" b="1" kern="100" dirty="0">
                          <a:latin typeface="Calibri"/>
                          <a:ea typeface="宋体"/>
                          <a:cs typeface="Times New Roman"/>
                        </a:rPr>
                        <a:t>11</a:t>
                      </a:r>
                      <a:r>
                        <a:rPr lang="zh-CN" sz="1600" b="1" kern="100" dirty="0">
                          <a:latin typeface="Calibri"/>
                          <a:ea typeface="宋体"/>
                          <a:cs typeface="Times New Roman"/>
                        </a:rPr>
                        <a:t>月）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4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2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江苏省“名师名校”语文学科展示活动（</a:t>
                      </a: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11</a:t>
                      </a:r>
                      <a:r>
                        <a:rPr lang="zh-CN" sz="1600" kern="100" dirty="0">
                          <a:latin typeface="Calibri"/>
                          <a:ea typeface="宋体"/>
                          <a:cs typeface="Times New Roman"/>
                        </a:rPr>
                        <a:t>月）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图片 22" descr="工作室外出学习1.JPG"/>
          <p:cNvPicPr>
            <a:picLocks noChangeAspect="1"/>
          </p:cNvPicPr>
          <p:nvPr/>
        </p:nvPicPr>
        <p:blipFill>
          <a:blip r:embed="rId4"/>
          <a:srcRect l="2561" t="25487"/>
          <a:stretch>
            <a:fillRect/>
          </a:stretch>
        </p:blipFill>
        <p:spPr>
          <a:xfrm>
            <a:off x="6069531" y="2886304"/>
            <a:ext cx="2966965" cy="170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 descr="工作室外出学习2.JPG"/>
          <p:cNvPicPr>
            <a:picLocks noChangeAspect="1"/>
          </p:cNvPicPr>
          <p:nvPr/>
        </p:nvPicPr>
        <p:blipFill>
          <a:blip r:embed="rId5"/>
          <a:srcRect t="22072"/>
          <a:stretch>
            <a:fillRect/>
          </a:stretch>
        </p:blipFill>
        <p:spPr>
          <a:xfrm>
            <a:off x="6063547" y="1008112"/>
            <a:ext cx="3044957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水彩四色精美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4F9154"/>
      </a:accent1>
      <a:accent2>
        <a:srgbClr val="D05B6D"/>
      </a:accent2>
      <a:accent3>
        <a:srgbClr val="9ED6D5"/>
      </a:accent3>
      <a:accent4>
        <a:srgbClr val="94C494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373</TotalTime>
  <Words>1201</Words>
  <Application>Microsoft Office PowerPoint</Application>
  <PresentationFormat>全屏显示(16:9)</PresentationFormat>
  <Paragraphs>264</Paragraphs>
  <Slides>28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Company>Users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奚峰艳</cp:lastModifiedBy>
  <cp:revision>426</cp:revision>
  <dcterms:created xsi:type="dcterms:W3CDTF">2015-08-22T03:26:00Z</dcterms:created>
  <dcterms:modified xsi:type="dcterms:W3CDTF">2019-01-24T06:19:51Z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