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slideLayouts/slideLayout16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</p:sldMasterIdLst>
  <p:notesMasterIdLst>
    <p:notesMasterId r:id="rId24"/>
  </p:notesMasterIdLst>
  <p:handoutMasterIdLst>
    <p:handoutMasterId r:id="rId25"/>
  </p:handoutMasterIdLst>
  <p:sldIdLst>
    <p:sldId id="476" r:id="rId3"/>
    <p:sldId id="359" r:id="rId4"/>
    <p:sldId id="458" r:id="rId5"/>
    <p:sldId id="465" r:id="rId6"/>
    <p:sldId id="482" r:id="rId7"/>
    <p:sldId id="460" r:id="rId8"/>
    <p:sldId id="471" r:id="rId9"/>
    <p:sldId id="466" r:id="rId10"/>
    <p:sldId id="486" r:id="rId11"/>
    <p:sldId id="480" r:id="rId12"/>
    <p:sldId id="483" r:id="rId13"/>
    <p:sldId id="487" r:id="rId14"/>
    <p:sldId id="461" r:id="rId15"/>
    <p:sldId id="484" r:id="rId16"/>
    <p:sldId id="481" r:id="rId17"/>
    <p:sldId id="485" r:id="rId18"/>
    <p:sldId id="489" r:id="rId19"/>
    <p:sldId id="474" r:id="rId20"/>
    <p:sldId id="488" r:id="rId21"/>
    <p:sldId id="475" r:id="rId22"/>
    <p:sldId id="478" r:id="rId23"/>
  </p:sldIdLst>
  <p:sldSz cx="9144000" cy="5143500" type="screen16x9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2" pos="2880" userDrawn="1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36699"/>
    <a:srgbClr val="006699"/>
    <a:srgbClr val="006600"/>
    <a:srgbClr val="0408BC"/>
    <a:srgbClr val="50706D"/>
    <a:srgbClr val="000000"/>
    <a:srgbClr val="90B0AD"/>
    <a:srgbClr val="F0F5E1"/>
    <a:srgbClr val="6EC5B5"/>
    <a:srgbClr val="528D2B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1935" autoAdjust="0"/>
    <p:restoredTop sz="94660" autoAdjust="0"/>
  </p:normalViewPr>
  <p:slideViewPr>
    <p:cSldViewPr>
      <p:cViewPr varScale="1">
        <p:scale>
          <a:sx n="94" d="100"/>
          <a:sy n="94" d="100"/>
        </p:scale>
        <p:origin x="-846" y="-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810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49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53A075-29DF-4CAE-8BA7-CDA0ED456C88}" type="datetimeFigureOut">
              <a:rPr lang="zh-CN" altLang="en-US" smtClean="0"/>
              <a:pPr/>
              <a:t>2020/3/18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3924EE-29F1-4E68-A53A-86CBCBDF827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2138443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2B73EA-EE91-4E33-A9C1-8BF5DD7139A2}" type="datetimeFigureOut">
              <a:rPr lang="zh-CN" altLang="en-US" smtClean="0"/>
              <a:pPr/>
              <a:t>2020/3/18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2B679-AE23-4750-8FB0-6513430B895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29930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5123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12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888B95B-21A2-4FE1-B0B3-15FB4F622797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1932818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1932818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1932818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1932818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1932818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1932818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1932818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1932818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1932818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1932818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0102316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1932818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1932818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1932818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1932818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1932818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1932818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1932818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193281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 advTm="0">
        <p15:prstTrans prst="airplane"/>
      </p:transition>
    </mc:Choice>
    <mc:Fallback>
      <p:transition spd="slow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bg>
      <p:bgPr>
        <a:gradFill>
          <a:gsLst>
            <a:gs pos="0">
              <a:srgbClr val="FFFFFF"/>
            </a:gs>
            <a:gs pos="100000">
              <a:srgbClr val="FFFFFF"/>
            </a:gs>
            <a:gs pos="0">
              <a:srgbClr val="FF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" y="1"/>
            <a:ext cx="9143499" cy="51434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Requires="p14" p14:dur="1250" advClick="0" advTm="0">
        <p15:prstTrans prst="pageCurlDouble"/>
      </p:transition>
    </mc:Choice>
    <mc:Fallback>
      <p:transition spd="slow" advClick="0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3238500" y="2228850"/>
            <a:ext cx="2667000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5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感谢您下载包图网平台上提供的</a:t>
            </a:r>
            <a:r>
              <a:rPr lang="en-US" altLang="zh-CN" sz="225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PPT</a:t>
            </a:r>
            <a:r>
              <a:rPr lang="zh-CN" altLang="en-US" sz="225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45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ibaotu.com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2D5B-3EED-41BA-94D9-90B1F1B196BA}" type="datetimeFigureOut">
              <a:rPr lang="zh-CN" altLang="en-US" smtClean="0"/>
              <a:pPr/>
              <a:t>2020/3/18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B17AC-5819-47CE-B884-001938CF9DB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标题 12"/>
          <p:cNvSpPr>
            <a:spLocks noGrp="1"/>
          </p:cNvSpPr>
          <p:nvPr>
            <p:ph type="title" hasCustomPrompt="1"/>
          </p:nvPr>
        </p:nvSpPr>
        <p:spPr>
          <a:xfrm>
            <a:off x="1457324" y="74117"/>
            <a:ext cx="6651679" cy="446213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700" b="1" spc="6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defRPr>
            </a:lvl1pPr>
          </a:lstStyle>
          <a:p>
            <a:r>
              <a:rPr lang="zh-CN" altLang="en-US" dirty="0"/>
              <a:t>标题</a:t>
            </a:r>
          </a:p>
        </p:txBody>
      </p:sp>
    </p:spTree>
  </p:cSld>
  <p:clrMapOvr>
    <a:masterClrMapping/>
  </p:clrMapOvr>
  <p:transition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9"/>
          <p:cNvSpPr>
            <a:spLocks noGrp="1"/>
          </p:cNvSpPr>
          <p:nvPr>
            <p:ph type="body" sz="quarter" idx="10" hasCustomPrompt="1"/>
          </p:nvPr>
        </p:nvSpPr>
        <p:spPr>
          <a:xfrm>
            <a:off x="4182308" y="485181"/>
            <a:ext cx="780503" cy="692498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>
            <a:lvl1pPr marL="0" indent="0" algn="ctr">
              <a:buNone/>
              <a:defRPr lang="zh-CN" altLang="en-US" sz="4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YouYuan" panose="02010509060101010101" pitchFamily="49" charset="-122"/>
                <a:cs typeface="+mn-ea"/>
              </a:defRPr>
            </a:lvl1pPr>
          </a:lstStyle>
          <a:p>
            <a:pPr marL="0" lvl="0"/>
            <a:r>
              <a:rPr lang="en-US" altLang="zh-CN" dirty="0"/>
              <a:t>00</a:t>
            </a:r>
            <a:endParaRPr lang="zh-CN" altLang="en-US" dirty="0"/>
          </a:p>
        </p:txBody>
      </p:sp>
      <p:sp>
        <p:nvSpPr>
          <p:cNvPr id="5" name="文本占位符 9"/>
          <p:cNvSpPr>
            <a:spLocks noGrp="1"/>
          </p:cNvSpPr>
          <p:nvPr>
            <p:ph type="body" sz="quarter" idx="11" hasCustomPrompt="1"/>
          </p:nvPr>
        </p:nvSpPr>
        <p:spPr>
          <a:xfrm>
            <a:off x="2121268" y="2731262"/>
            <a:ext cx="5034157" cy="22857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lang="zh-CN" altLang="en-US" sz="790" spc="300">
                <a:solidFill>
                  <a:schemeClr val="tx1"/>
                </a:solidFill>
                <a:latin typeface="Arial" panose="020B0604020202020204" pitchFamily="34" charset="0"/>
                <a:ea typeface="YouYuan" panose="02010509060101010101" pitchFamily="49" charset="-122"/>
                <a:cs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dirty="0"/>
              <a:t>Please input your text here, please input your text here.</a:t>
            </a:r>
          </a:p>
        </p:txBody>
      </p:sp>
      <p:sp>
        <p:nvSpPr>
          <p:cNvPr id="6" name="标题 12"/>
          <p:cNvSpPr>
            <a:spLocks noGrp="1"/>
          </p:cNvSpPr>
          <p:nvPr>
            <p:ph type="title" hasCustomPrompt="1"/>
          </p:nvPr>
        </p:nvSpPr>
        <p:spPr>
          <a:xfrm>
            <a:off x="2121268" y="1984927"/>
            <a:ext cx="4901465" cy="586823"/>
          </a:xfrm>
          <a:prstGeom prst="rect">
            <a:avLst/>
          </a:prstGeom>
        </p:spPr>
        <p:txBody>
          <a:bodyPr/>
          <a:lstStyle>
            <a:lvl1pPr algn="ctr">
              <a:defRPr sz="3750" b="0" spc="600">
                <a:solidFill>
                  <a:schemeClr val="tx1"/>
                </a:solidFill>
                <a:latin typeface="庞门正道标题体" panose="02010600030101010101" pitchFamily="2" charset="-122"/>
                <a:ea typeface="庞门正道标题体" panose="02010600030101010101" pitchFamily="2" charset="-122"/>
              </a:defRPr>
            </a:lvl1pPr>
          </a:lstStyle>
          <a:p>
            <a:r>
              <a:rPr lang="zh-CN" altLang="en-US" dirty="0"/>
              <a:t>在此输入标题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>
        <p:tmplLst>
          <p:tmpl lvl="1">
            <p:tnLst>
              <p:par>
                <p:cTn presetID="2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</p:spPr>
        <p:txBody>
          <a:bodyPr/>
          <a:lstStyle/>
          <a:p>
            <a:fld id="{E8779BA1-CAA4-4761-82B5-1E349CC9EA64}" type="datetimeFigureOut">
              <a:rPr lang="zh-CN" altLang="en-US" smtClean="0"/>
              <a:pPr/>
              <a:t>2020/3/18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/>
          <a:p>
            <a:fld id="{17DD837B-44AC-4AB8-ABC2-E5CB101F10A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515B04F3-EEF7-4533-B6C6-AB561BF34A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3878" b="11808"/>
          <a:stretch/>
        </p:blipFill>
        <p:spPr>
          <a:xfrm>
            <a:off x="0" y="1"/>
            <a:ext cx="9140407" cy="5143500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="" xmlns:a16="http://schemas.microsoft.com/office/drawing/2014/main" id="{05D54B73-94CA-4308-A97F-AFB93BB03AC7}"/>
              </a:ext>
            </a:extLst>
          </p:cNvPr>
          <p:cNvSpPr/>
          <p:nvPr userDrawn="1"/>
        </p:nvSpPr>
        <p:spPr>
          <a:xfrm>
            <a:off x="179512" y="141480"/>
            <a:ext cx="8784976" cy="4860540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98311488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 advTm="0">
        <p15:prstTrans prst="airplane"/>
      </p:transition>
    </mc:Choice>
    <mc:Fallback>
      <p:transition spd="slow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04512128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 advTm="0">
        <p15:prstTrans prst="airplane"/>
      </p:transition>
    </mc:Choice>
    <mc:Fallback>
      <p:transition spd="slow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2020/3/18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 advTm="0">
        <p15:prstTrans prst="airplane"/>
      </p:transition>
    </mc:Choice>
    <mc:Fallback>
      <p:transition spd="slow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2020/3/18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 advTm="0">
        <p15:prstTrans prst="airplane"/>
      </p:transition>
    </mc:Choice>
    <mc:Fallback>
      <p:transition spd="slow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2D5B-3EED-41BA-94D9-90B1F1B196BA}" type="datetimeFigureOut">
              <a:rPr lang="zh-CN" altLang="en-US" smtClean="0"/>
              <a:pPr/>
              <a:t>2020/3/18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B17AC-5819-47CE-B884-001938CF9DB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和内容">
    <p:bg>
      <p:bgPr>
        <a:gradFill>
          <a:gsLst>
            <a:gs pos="0">
              <a:srgbClr val="FFFFFF"/>
            </a:gs>
            <a:gs pos="100000">
              <a:srgbClr val="FFFFFF"/>
            </a:gs>
            <a:gs pos="0">
              <a:srgbClr val="FF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bg>
      <p:bgPr>
        <a:gradFill>
          <a:gsLst>
            <a:gs pos="0">
              <a:srgbClr val="FFFFFF"/>
            </a:gs>
            <a:gs pos="100000">
              <a:srgbClr val="FFFFFF"/>
            </a:gs>
            <a:gs pos="0">
              <a:srgbClr val="FF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2020/3/18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="" xmlns:a16="http://schemas.microsoft.com/office/drawing/2014/main" id="{8FF0CC9C-4855-47CB-8608-C72C1E8424FF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0" r:id="rId2"/>
    <p:sldLayoutId id="2147483661" r:id="rId3"/>
    <p:sldLayoutId id="2147483654" r:id="rId4"/>
    <p:sldLayoutId id="2147483655" r:id="rId5"/>
    <p:sldLayoutId id="2147483662" r:id="rId6"/>
  </p:sldLayoutIdLst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 advTm="0">
        <p15:prstTrans prst="airplane"/>
      </p:transition>
    </mc:Choice>
    <mc:Fallback>
      <p:transition spd="slow" advTm="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</p:sldLayoutIdLst>
  <mc:AlternateContent xmlns:mc="http://schemas.openxmlformats.org/markup-compatibility/2006">
    <mc:Choice xmlns=""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1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1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19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19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19.emf"/><Relationship Id="rId4" Type="http://schemas.openxmlformats.org/officeDocument/2006/relationships/image" Target="../media/image29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jpeg"/><Relationship Id="rId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8.png"/><Relationship Id="rId4" Type="http://schemas.openxmlformats.org/officeDocument/2006/relationships/image" Target="../media/image19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jpeg"/><Relationship Id="rId4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2.emf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5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emf"/><Relationship Id="rId7" Type="http://schemas.openxmlformats.org/officeDocument/2006/relationships/image" Target="../media/image23.jpe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11" Type="http://schemas.openxmlformats.org/officeDocument/2006/relationships/image" Target="../media/image27.png"/><Relationship Id="rId5" Type="http://schemas.openxmlformats.org/officeDocument/2006/relationships/image" Target="../media/image21.jpeg"/><Relationship Id="rId10" Type="http://schemas.openxmlformats.org/officeDocument/2006/relationships/image" Target="../media/image26.png"/><Relationship Id="rId4" Type="http://schemas.openxmlformats.org/officeDocument/2006/relationships/image" Target="../media/image20.jpeg"/><Relationship Id="rId9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1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emf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1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1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2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2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/>
          <a:srcRect r="39577" b="25000"/>
          <a:stretch>
            <a:fillRect/>
          </a:stretch>
        </p:blipFill>
        <p:spPr bwMode="auto">
          <a:xfrm>
            <a:off x="0" y="1"/>
            <a:ext cx="5521325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/>
          <a:srcRect l="39993" t="63148"/>
          <a:stretch>
            <a:fillRect/>
          </a:stretch>
        </p:blipFill>
        <p:spPr bwMode="auto">
          <a:xfrm>
            <a:off x="3657601" y="3248026"/>
            <a:ext cx="5483225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 cstate="print"/>
          <a:srcRect r="47498" b="51852"/>
          <a:stretch>
            <a:fillRect/>
          </a:stretch>
        </p:blipFill>
        <p:spPr bwMode="auto">
          <a:xfrm>
            <a:off x="3176" y="0"/>
            <a:ext cx="4797425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 cstate="print"/>
          <a:srcRect l="53961" t="74074"/>
          <a:stretch>
            <a:fillRect/>
          </a:stretch>
        </p:blipFill>
        <p:spPr bwMode="auto">
          <a:xfrm>
            <a:off x="4933951" y="3810000"/>
            <a:ext cx="4206875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 cstate="print"/>
          <a:srcRect r="60423" b="45370"/>
          <a:stretch>
            <a:fillRect/>
          </a:stretch>
        </p:blipFill>
        <p:spPr bwMode="auto">
          <a:xfrm>
            <a:off x="3176" y="1"/>
            <a:ext cx="3616325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9" cstate="print"/>
          <a:srcRect l="67198" t="71667"/>
          <a:stretch>
            <a:fillRect/>
          </a:stretch>
        </p:blipFill>
        <p:spPr bwMode="auto">
          <a:xfrm>
            <a:off x="6143625" y="3686176"/>
            <a:ext cx="299720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10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b="4617"/>
          <a:stretch>
            <a:fillRect/>
          </a:stretch>
        </p:blipFill>
        <p:spPr>
          <a:xfrm>
            <a:off x="-1219206" y="4028980"/>
            <a:ext cx="7658099" cy="1114520"/>
          </a:xfrm>
          <a:prstGeom prst="rect">
            <a:avLst/>
          </a:prstGeom>
        </p:spPr>
      </p:pic>
      <p:sp>
        <p:nvSpPr>
          <p:cNvPr id="2058" name="文本框 40"/>
          <p:cNvSpPr txBox="1">
            <a:spLocks noChangeArrowheads="1"/>
          </p:cNvSpPr>
          <p:nvPr/>
        </p:nvSpPr>
        <p:spPr bwMode="auto">
          <a:xfrm>
            <a:off x="1055190" y="1465049"/>
            <a:ext cx="7372350" cy="33832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35" tIns="45717" rIns="91435" bIns="45717">
            <a:spAutoFit/>
          </a:bodyPr>
          <a:lstStyle/>
          <a:p>
            <a:pPr algn="ctr"/>
            <a:r>
              <a:rPr kumimoji="1" lang="zh-CN" altLang="en-US" sz="6000" dirty="0" smtClean="0">
                <a:solidFill>
                  <a:schemeClr val="bg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华文隶书" panose="02010800040101010101" charset="-122"/>
              </a:rPr>
              <a:t>综合课程导学</a:t>
            </a:r>
            <a:endParaRPr kumimoji="1" lang="zh-CN" altLang="en-US" sz="4800" dirty="0" smtClean="0">
              <a:solidFill>
                <a:srgbClr val="FFFFFF"/>
              </a:solidFill>
              <a:latin typeface="楷体" panose="02010609060101010101" charset="-122"/>
              <a:ea typeface="楷体" panose="02010609060101010101" charset="-122"/>
              <a:cs typeface="华文隶书" panose="02010800040101010101" charset="-122"/>
            </a:endParaRPr>
          </a:p>
          <a:p>
            <a:pPr algn="ctr"/>
            <a:endParaRPr kumimoji="1" lang="en-US" altLang="zh-CN" sz="1400" dirty="0" smtClean="0">
              <a:solidFill>
                <a:srgbClr val="FFFFFF"/>
              </a:solidFill>
              <a:latin typeface="楷体" panose="02010609060101010101" charset="-122"/>
              <a:ea typeface="楷体" panose="02010609060101010101" charset="-122"/>
              <a:cs typeface="华文隶书" panose="02010800040101010101" charset="-122"/>
            </a:endParaRPr>
          </a:p>
          <a:p>
            <a:pPr algn="ctr"/>
            <a:r>
              <a:rPr kumimoji="1" lang="en-US" altLang="zh-CN" sz="3200" dirty="0" smtClean="0">
                <a:solidFill>
                  <a:srgbClr val="FFFFFF"/>
                </a:solidFill>
                <a:latin typeface="楷体" panose="02010609060101010101" charset="-122"/>
                <a:ea typeface="楷体" panose="02010609060101010101" charset="-122"/>
                <a:cs typeface="华文隶书" panose="02010800040101010101" charset="-122"/>
              </a:rPr>
              <a:t>——</a:t>
            </a:r>
            <a:r>
              <a:rPr kumimoji="1" lang="zh-CN" altLang="en-US" sz="3200" dirty="0" smtClean="0">
                <a:solidFill>
                  <a:srgbClr val="FFFFFF"/>
                </a:solidFill>
                <a:latin typeface="楷体" panose="02010609060101010101" charset="-122"/>
                <a:ea typeface="楷体" panose="02010609060101010101" charset="-122"/>
                <a:cs typeface="华文隶书" panose="02010800040101010101" charset="-122"/>
              </a:rPr>
              <a:t>二年级科学课程线上互动</a:t>
            </a:r>
            <a:endParaRPr kumimoji="1" lang="zh-CN" altLang="en-US" sz="2000" dirty="0" smtClean="0">
              <a:solidFill>
                <a:srgbClr val="FFFFFF"/>
              </a:solidFill>
              <a:latin typeface="楷体" panose="02010609060101010101" charset="-122"/>
              <a:ea typeface="楷体" panose="02010609060101010101" charset="-122"/>
              <a:cs typeface="华文隶书" panose="02010800040101010101" charset="-122"/>
            </a:endParaRPr>
          </a:p>
          <a:p>
            <a:pPr algn="ctr"/>
            <a:r>
              <a:rPr kumimoji="1" lang="zh-CN" altLang="en-US" sz="2000" dirty="0" smtClean="0">
                <a:solidFill>
                  <a:srgbClr val="FFFFFF"/>
                </a:solidFill>
                <a:latin typeface="楷体" panose="02010609060101010101" charset="-122"/>
                <a:ea typeface="楷体" panose="02010609060101010101" charset="-122"/>
                <a:cs typeface="华文隶书" panose="02010800040101010101" charset="-122"/>
              </a:rPr>
              <a:t>常州市新北区三井实验小学</a:t>
            </a:r>
            <a:r>
              <a:rPr kumimoji="1" lang="en-US" altLang="zh-CN" sz="4800" dirty="0" smtClean="0">
                <a:solidFill>
                  <a:srgbClr val="FFFFFF"/>
                </a:solidFill>
                <a:latin typeface="楷体" panose="02010609060101010101" charset="-122"/>
                <a:ea typeface="楷体" panose="02010609060101010101" charset="-122"/>
                <a:cs typeface="华文隶书" panose="02010800040101010101" charset="-122"/>
              </a:rPr>
              <a:t>  </a:t>
            </a:r>
          </a:p>
          <a:p>
            <a:pPr algn="ctr"/>
            <a:endParaRPr kumimoji="1" lang="en-US" altLang="zh-CN" sz="3000" dirty="0" smtClean="0">
              <a:solidFill>
                <a:srgbClr val="FFFFFF"/>
              </a:solidFill>
              <a:latin typeface="华文隶书" panose="02010800040101010101" charset="-122"/>
              <a:ea typeface="华文隶书" panose="02010800040101010101" charset="-122"/>
              <a:cs typeface="华文隶书" panose="02010800040101010101" charset="-122"/>
            </a:endParaRPr>
          </a:p>
          <a:p>
            <a:pPr algn="ctr"/>
            <a:endParaRPr kumimoji="1" lang="en-US" altLang="zh-CN" sz="3000" i="1" dirty="0">
              <a:solidFill>
                <a:srgbClr val="FFFFFF"/>
              </a:solidFill>
              <a:latin typeface="华文隶书" panose="02010800040101010101" charset="-122"/>
              <a:ea typeface="华文隶书" panose="02010800040101010101" charset="-122"/>
              <a:cs typeface="华文隶书" panose="02010800040101010101" charset="-122"/>
            </a:endParaRPr>
          </a:p>
        </p:txBody>
      </p:sp>
      <p:pic>
        <p:nvPicPr>
          <p:cNvPr id="42" name="图片 41" descr="qiuyuan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120064" y="4275138"/>
            <a:ext cx="928687" cy="8683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60" name="图片 42" descr="ccc.pn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42875" y="190500"/>
            <a:ext cx="2590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图片 2" descr="aaa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628950" y="112890"/>
            <a:ext cx="720704" cy="1208676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2" name="图片 1" descr="bbb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8319185" y="144375"/>
            <a:ext cx="678692" cy="1166998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2E5A2D82-787E-4D22-8D2F-97C772F80F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142858"/>
            <a:ext cx="1552338" cy="139588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E4B5D032-2261-4CEC-8020-B6AFD88314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304" y="3214692"/>
            <a:ext cx="3093696" cy="1689953"/>
          </a:xfrm>
          <a:prstGeom prst="rect">
            <a:avLst/>
          </a:prstGeom>
        </p:spPr>
      </p:pic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1357304"/>
            <a:ext cx="2886075" cy="2638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400000">
            <a:off x="3259050" y="1241494"/>
            <a:ext cx="2643207" cy="28748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29322" y="1357304"/>
            <a:ext cx="2714644" cy="2648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5830090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2E5A2D82-787E-4D22-8D2F-97C772F80F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142858"/>
            <a:ext cx="1552338" cy="139588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E4B5D032-2261-4CEC-8020-B6AFD88314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304" y="3214692"/>
            <a:ext cx="3093696" cy="1689953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1285866"/>
            <a:ext cx="9144000" cy="61015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r>
              <a:rPr lang="zh-CN" altLang="en-US" sz="7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泡泡当球玩？</a:t>
            </a:r>
            <a:endParaRPr lang="en-GB" altLang="zh-CN" sz="60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86116" y="2214560"/>
            <a:ext cx="205740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5830090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2E5A2D82-787E-4D22-8D2F-97C772F80F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142858"/>
            <a:ext cx="1552338" cy="139588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E4B5D032-2261-4CEC-8020-B6AFD88314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304" y="3214692"/>
            <a:ext cx="3093696" cy="1689953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1285866"/>
            <a:ext cx="9144000" cy="61015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r>
              <a:rPr lang="zh-CN" altLang="en-US" sz="7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泡泡当球玩？</a:t>
            </a:r>
            <a:endParaRPr lang="en-GB" altLang="zh-CN" sz="60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00364" y="2000246"/>
            <a:ext cx="2805132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5830090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 rot="736980">
            <a:off x="5748840" y="1924829"/>
            <a:ext cx="2714644" cy="61015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r>
              <a:rPr lang="zh-CN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什么材料？</a:t>
            </a:r>
            <a:endParaRPr lang="en-GB" altLang="zh-CN" sz="18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2E5A2D82-787E-4D22-8D2F-97C772F80F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142858"/>
            <a:ext cx="1552338" cy="139588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E4B5D032-2261-4CEC-8020-B6AFD88314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304" y="3214692"/>
            <a:ext cx="3093696" cy="1689953"/>
          </a:xfrm>
          <a:prstGeom prst="rect">
            <a:avLst/>
          </a:prstGeom>
        </p:spPr>
      </p:pic>
      <p:pic>
        <p:nvPicPr>
          <p:cNvPr id="32771" name="Picture 3" descr="https://icweiliimg1.pstatp.com/weili/bl/38846552414381670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1538" y="1142990"/>
            <a:ext cx="4395777" cy="29305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0" y="428610"/>
            <a:ext cx="9144000" cy="61015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r>
              <a:rPr lang="zh-CN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借助工具</a:t>
            </a:r>
            <a:endParaRPr lang="en-GB" altLang="zh-CN" sz="28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830090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214942" y="2214560"/>
            <a:ext cx="2714644" cy="61015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r>
              <a:rPr lang="zh-CN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毛线手套</a:t>
            </a:r>
            <a:endParaRPr lang="en-GB" altLang="zh-CN" sz="18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58082" y="142858"/>
            <a:ext cx="1618556" cy="215807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2E5A2D82-787E-4D22-8D2F-97C772F80F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44" y="142858"/>
            <a:ext cx="1552338" cy="139588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E4B5D032-2261-4CEC-8020-B6AFD88314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0304" y="3214692"/>
            <a:ext cx="3093696" cy="1689953"/>
          </a:xfrm>
          <a:prstGeom prst="rect">
            <a:avLst/>
          </a:prstGeom>
        </p:spPr>
      </p:pic>
      <p:pic>
        <p:nvPicPr>
          <p:cNvPr id="32771" name="Picture 3" descr="https://icweiliimg1.pstatp.com/weili/bl/38846552414381670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71538" y="1142990"/>
            <a:ext cx="4395777" cy="29305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0" y="428610"/>
            <a:ext cx="9144000" cy="61015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r>
              <a:rPr lang="zh-CN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还可以借助哪些工具？</a:t>
            </a:r>
            <a:endParaRPr lang="en-GB" altLang="zh-CN" sz="28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830090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/>
          <p:cNvSpPr txBox="1">
            <a:spLocks/>
          </p:cNvSpPr>
          <p:nvPr/>
        </p:nvSpPr>
        <p:spPr>
          <a:xfrm>
            <a:off x="0" y="175643"/>
            <a:ext cx="9144000" cy="61015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r>
              <a:rPr lang="zh-CN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借助它们可以把泡泡当球玩吗？</a:t>
            </a:r>
            <a:endParaRPr lang="en-GB" altLang="zh-CN" sz="18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987318"/>
            <a:ext cx="1857388" cy="1441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826386"/>
            <a:ext cx="2643206" cy="1816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48" y="2857502"/>
            <a:ext cx="2017704" cy="1590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388" y="928676"/>
            <a:ext cx="1928826" cy="1645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9" name="Picture 7" descr="http://www.360changshi.com/uploadfile/2015/0824/2015082412294395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00430" y="3071816"/>
            <a:ext cx="1857388" cy="1271985"/>
          </a:xfrm>
          <a:prstGeom prst="rect">
            <a:avLst/>
          </a:prstGeom>
          <a:noFill/>
        </p:spPr>
      </p:pic>
      <p:pic>
        <p:nvPicPr>
          <p:cNvPr id="28682" name="Picture 1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16200000">
            <a:off x="6680220" y="2678109"/>
            <a:ext cx="1284288" cy="2071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TextBox 19"/>
          <p:cNvSpPr txBox="1"/>
          <p:nvPr/>
        </p:nvSpPr>
        <p:spPr>
          <a:xfrm>
            <a:off x="1214414" y="2478287"/>
            <a:ext cx="10001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KT</a:t>
            </a:r>
            <a:r>
              <a:rPr lang="zh-CN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板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857620" y="2549725"/>
            <a:ext cx="11430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、毛</a:t>
            </a:r>
            <a:r>
              <a:rPr lang="zh-CN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线袜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786578" y="2643188"/>
            <a:ext cx="11430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、湿</a:t>
            </a:r>
            <a:r>
              <a:rPr lang="zh-CN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毛巾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00100" y="4572014"/>
            <a:ext cx="1285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、干</a:t>
            </a:r>
            <a:r>
              <a:rPr lang="zh-CN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毛巾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643306" y="4572014"/>
            <a:ext cx="12144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、乒乓</a:t>
            </a:r>
            <a:r>
              <a:rPr lang="zh-CN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球拍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86578" y="4572014"/>
            <a:ext cx="10001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、板刷</a:t>
            </a:r>
            <a:endParaRPr lang="zh-CN" altLang="en-US" sz="1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830090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2E5A2D82-787E-4D22-8D2F-97C772F80F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142858"/>
            <a:ext cx="1552338" cy="139588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E4B5D032-2261-4CEC-8020-B6AFD88314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304" y="3214692"/>
            <a:ext cx="3093696" cy="1689953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0" y="428610"/>
            <a:ext cx="9144000" cy="61015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r>
              <a:rPr lang="zh-CN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这些材料有什么共同特点？</a:t>
            </a:r>
            <a:endParaRPr lang="en-GB" altLang="zh-CN" sz="28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00364" y="1500180"/>
            <a:ext cx="2816437" cy="2545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43636" y="1428742"/>
            <a:ext cx="2643206" cy="1816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1472" y="1785932"/>
            <a:ext cx="2017704" cy="1590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5830090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/>
          <p:cNvSpPr txBox="1">
            <a:spLocks/>
          </p:cNvSpPr>
          <p:nvPr/>
        </p:nvSpPr>
        <p:spPr>
          <a:xfrm>
            <a:off x="0" y="175643"/>
            <a:ext cx="9144000" cy="61015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r>
              <a:rPr lang="zh-CN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为什么其他材料不行？</a:t>
            </a:r>
            <a:endParaRPr lang="en-GB" altLang="zh-CN" sz="18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987318"/>
            <a:ext cx="1857388" cy="1441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826386"/>
            <a:ext cx="2643206" cy="1816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48" y="2857502"/>
            <a:ext cx="2017704" cy="1590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388" y="928676"/>
            <a:ext cx="1928826" cy="1645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9" name="Picture 7" descr="http://www.360changshi.com/uploadfile/2015/0824/2015082412294395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00430" y="3071816"/>
            <a:ext cx="1857388" cy="1271985"/>
          </a:xfrm>
          <a:prstGeom prst="rect">
            <a:avLst/>
          </a:prstGeom>
          <a:noFill/>
        </p:spPr>
      </p:pic>
      <p:pic>
        <p:nvPicPr>
          <p:cNvPr id="28682" name="Picture 1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16200000">
            <a:off x="6680220" y="2678109"/>
            <a:ext cx="1284288" cy="2071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TextBox 19"/>
          <p:cNvSpPr txBox="1"/>
          <p:nvPr/>
        </p:nvSpPr>
        <p:spPr>
          <a:xfrm>
            <a:off x="1214414" y="2478287"/>
            <a:ext cx="10001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KT</a:t>
            </a:r>
            <a:r>
              <a:rPr lang="zh-CN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板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857620" y="2549725"/>
            <a:ext cx="11430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、毛</a:t>
            </a:r>
            <a:r>
              <a:rPr lang="zh-CN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线袜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786578" y="2643188"/>
            <a:ext cx="11430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、湿</a:t>
            </a:r>
            <a:r>
              <a:rPr lang="zh-CN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毛巾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00100" y="4572014"/>
            <a:ext cx="1285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、干</a:t>
            </a:r>
            <a:r>
              <a:rPr lang="zh-CN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毛巾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643306" y="4572014"/>
            <a:ext cx="12144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、乒乓</a:t>
            </a:r>
            <a:r>
              <a:rPr lang="zh-CN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球拍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86578" y="4572014"/>
            <a:ext cx="10001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、板刷</a:t>
            </a:r>
            <a:endParaRPr lang="zh-CN" altLang="en-US" sz="1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830090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2E5A2D82-787E-4D22-8D2F-97C772F80F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142858"/>
            <a:ext cx="1552338" cy="1395886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E4B5D032-2261-4CEC-8020-B6AFD88314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304" y="3214692"/>
            <a:ext cx="3093696" cy="1689953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1643056"/>
            <a:ext cx="9144000" cy="1571636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r>
              <a:rPr lang="zh-CN" altLang="en-US" sz="6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高手玩泡泡</a:t>
            </a:r>
            <a:endParaRPr lang="en-GB" altLang="zh-CN" sz="60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830090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2E5A2D82-787E-4D22-8D2F-97C772F80F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142858"/>
            <a:ext cx="1552338" cy="1395886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E4B5D032-2261-4CEC-8020-B6AFD88314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304" y="3214692"/>
            <a:ext cx="3093696" cy="1689953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214296"/>
            <a:ext cx="9144000" cy="4214842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r>
              <a:rPr lang="zh-CN" altLang="en-US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下期，争做小主播</a:t>
            </a:r>
            <a:endParaRPr lang="en-US" altLang="zh-CN" sz="4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520000" algn="l">
              <a:lnSpc>
                <a:spcPct val="150000"/>
              </a:lnSpc>
              <a:buFont typeface="Wingdings" pitchFamily="2" charset="2"/>
              <a:buChar char="l"/>
            </a:pPr>
            <a:r>
              <a:rPr lang="zh-CN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完成制作实验视频，</a:t>
            </a:r>
            <a:endParaRPr lang="en-US" altLang="zh-CN" sz="2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520000" algn="l">
              <a:lnSpc>
                <a:spcPct val="150000"/>
              </a:lnSpc>
              <a:buFont typeface="Wingdings" pitchFamily="2" charset="2"/>
              <a:buChar char="l"/>
            </a:pPr>
            <a:r>
              <a:rPr lang="zh-CN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分享你的精彩实验，</a:t>
            </a:r>
            <a:endParaRPr lang="en-US" altLang="zh-CN" sz="2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520000" algn="l">
              <a:lnSpc>
                <a:spcPct val="150000"/>
              </a:lnSpc>
              <a:buFont typeface="Wingdings" pitchFamily="2" charset="2"/>
              <a:buChar char="l"/>
            </a:pPr>
            <a:r>
              <a:rPr lang="zh-CN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揭开实验背后的奥秘吧！</a:t>
            </a:r>
            <a:endParaRPr lang="en-US" altLang="zh-CN" sz="2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Wingdings" pitchFamily="2" charset="2"/>
              <a:buChar char="l"/>
            </a:pPr>
            <a:endParaRPr lang="en-GB" altLang="zh-CN" sz="60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910" y="3286130"/>
            <a:ext cx="5429288" cy="1422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投稿方式：</a:t>
            </a:r>
            <a:endParaRPr lang="en-US" altLang="zh-CN" sz="20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、发给班主任老师转交给二年级科学老师</a:t>
            </a:r>
            <a:endParaRPr lang="en-US" altLang="zh-CN" sz="20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0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、直接私发给我</a:t>
            </a:r>
            <a:r>
              <a:rPr lang="en-US" altLang="zh-CN" sz="2000" dirty="0" err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CCtalk</a:t>
            </a:r>
            <a:r>
              <a:rPr lang="en-US" altLang="zh-CN" sz="20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20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注明班级姓名</a:t>
            </a:r>
            <a:r>
              <a:rPr lang="en-US" altLang="zh-CN" sz="20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zh-CN" altLang="en-US" sz="20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830090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604577EA-0427-4C86-8BE1-25EBBE70EC0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878" b="11808"/>
          <a:stretch/>
        </p:blipFill>
        <p:spPr>
          <a:xfrm>
            <a:off x="0" y="0"/>
            <a:ext cx="9140407" cy="5143500"/>
          </a:xfrm>
          <a:prstGeom prst="rect">
            <a:avLst/>
          </a:prstGeom>
        </p:spPr>
      </p:pic>
      <p:sp>
        <p:nvSpPr>
          <p:cNvPr id="15" name="矩形 14">
            <a:extLst>
              <a:ext uri="{FF2B5EF4-FFF2-40B4-BE49-F238E27FC236}">
                <a16:creationId xmlns="" xmlns:a16="http://schemas.microsoft.com/office/drawing/2014/main" id="{53349AF3-A64F-41FC-A376-B8777DE7440D}"/>
              </a:ext>
            </a:extLst>
          </p:cNvPr>
          <p:cNvSpPr/>
          <p:nvPr/>
        </p:nvSpPr>
        <p:spPr>
          <a:xfrm>
            <a:off x="2643174" y="1571618"/>
            <a:ext cx="372959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6600" b="1" spc="300" dirty="0" smtClean="0">
                <a:solidFill>
                  <a:srgbClr val="FFC000"/>
                </a:solidFill>
                <a:latin typeface="华文彩云" pitchFamily="2" charset="-122"/>
                <a:ea typeface="华文彩云" pitchFamily="2" charset="-122"/>
                <a:cs typeface="Adobe Arabic" panose="02040503050201020203" pitchFamily="18" charset="-78"/>
                <a:sym typeface="微软雅黑" pitchFamily="34" charset="-122"/>
              </a:rPr>
              <a:t>欢迎来到</a:t>
            </a:r>
            <a:r>
              <a:rPr lang="zh-CN" altLang="en-US" sz="6600" b="1" spc="300" dirty="0" smtClean="0">
                <a:solidFill>
                  <a:srgbClr val="006699"/>
                </a:solidFill>
                <a:latin typeface="华文彩云" pitchFamily="2" charset="-122"/>
                <a:ea typeface="华文彩云" pitchFamily="2" charset="-122"/>
                <a:cs typeface="Adobe Arabic" panose="02040503050201020203" pitchFamily="18" charset="-78"/>
                <a:sym typeface="微软雅黑" pitchFamily="34" charset="-122"/>
              </a:rPr>
              <a:t>科学课堂</a:t>
            </a:r>
            <a:endParaRPr lang="zh-CN" altLang="en-US" sz="6600" b="1" spc="300" dirty="0">
              <a:solidFill>
                <a:srgbClr val="006699"/>
              </a:solidFill>
              <a:latin typeface="华文彩云" pitchFamily="2" charset="-122"/>
              <a:ea typeface="华文彩云" pitchFamily="2" charset="-122"/>
              <a:cs typeface="Adobe Arabic" panose="02040503050201020203" pitchFamily="18" charset="-78"/>
              <a:sym typeface="微软雅黑" pitchFamily="34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480654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2E5A2D82-787E-4D22-8D2F-97C772F80F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142858"/>
            <a:ext cx="1552338" cy="1395886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E4B5D032-2261-4CEC-8020-B6AFD88314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304" y="3214692"/>
            <a:ext cx="3093696" cy="1689953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="" xmlns:a16="http://schemas.microsoft.com/office/drawing/2014/main" id="{53349AF3-A64F-41FC-A376-B8777DE7440D}"/>
              </a:ext>
            </a:extLst>
          </p:cNvPr>
          <p:cNvSpPr/>
          <p:nvPr/>
        </p:nvSpPr>
        <p:spPr>
          <a:xfrm>
            <a:off x="1357290" y="1285866"/>
            <a:ext cx="642942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6600" b="1" spc="300" dirty="0" smtClean="0">
                <a:solidFill>
                  <a:srgbClr val="FFC000"/>
                </a:solidFill>
                <a:latin typeface="华文彩云" pitchFamily="2" charset="-122"/>
                <a:ea typeface="华文彩云" pitchFamily="2" charset="-122"/>
                <a:cs typeface="Adobe Arabic" panose="02040503050201020203" pitchFamily="18" charset="-78"/>
                <a:sym typeface="微软雅黑" pitchFamily="34" charset="-122"/>
              </a:rPr>
              <a:t>敬请期待下周</a:t>
            </a:r>
            <a:endParaRPr lang="en-US" altLang="zh-CN" sz="6600" b="1" spc="300" dirty="0" smtClean="0">
              <a:solidFill>
                <a:srgbClr val="FFC000"/>
              </a:solidFill>
              <a:latin typeface="华文彩云" pitchFamily="2" charset="-122"/>
              <a:ea typeface="华文彩云" pitchFamily="2" charset="-122"/>
              <a:cs typeface="Adobe Arabic" panose="02040503050201020203" pitchFamily="18" charset="-78"/>
              <a:sym typeface="微软雅黑" pitchFamily="34" charset="-122"/>
            </a:endParaRPr>
          </a:p>
          <a:p>
            <a:pPr algn="ctr"/>
            <a:r>
              <a:rPr lang="zh-CN" altLang="en-US" sz="6600" b="1" spc="300" dirty="0" smtClean="0">
                <a:solidFill>
                  <a:srgbClr val="006699"/>
                </a:solidFill>
                <a:latin typeface="华文彩云" pitchFamily="2" charset="-122"/>
                <a:ea typeface="华文彩云" pitchFamily="2" charset="-122"/>
                <a:cs typeface="Adobe Arabic" panose="02040503050201020203" pitchFamily="18" charset="-78"/>
                <a:sym typeface="微软雅黑" pitchFamily="34" charset="-122"/>
              </a:rPr>
              <a:t>科学课堂</a:t>
            </a:r>
            <a:endParaRPr lang="en-US" altLang="zh-CN" sz="6600" b="1" spc="300" dirty="0" smtClean="0">
              <a:solidFill>
                <a:srgbClr val="006699"/>
              </a:solidFill>
              <a:latin typeface="华文彩云" pitchFamily="2" charset="-122"/>
              <a:ea typeface="华文彩云" pitchFamily="2" charset="-122"/>
              <a:cs typeface="Adobe Arabic" panose="02040503050201020203" pitchFamily="18" charset="-78"/>
              <a:sym typeface="微软雅黑" pitchFamily="34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830090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9577" b="25000"/>
          <a:stretch>
            <a:fillRect/>
          </a:stretch>
        </p:blipFill>
        <p:spPr>
          <a:xfrm>
            <a:off x="1" y="0"/>
            <a:ext cx="5521643" cy="38576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9994" t="63148"/>
          <a:stretch>
            <a:fillRect/>
          </a:stretch>
        </p:blipFill>
        <p:spPr>
          <a:xfrm>
            <a:off x="3657600" y="3248025"/>
            <a:ext cx="5483542" cy="189547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7498" b="51852"/>
          <a:stretch>
            <a:fillRect/>
          </a:stretch>
        </p:blipFill>
        <p:spPr>
          <a:xfrm>
            <a:off x="2858" y="0"/>
            <a:ext cx="4797743" cy="24765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3961" t="74074"/>
          <a:stretch>
            <a:fillRect/>
          </a:stretch>
        </p:blipFill>
        <p:spPr>
          <a:xfrm>
            <a:off x="4933950" y="3810000"/>
            <a:ext cx="4207192" cy="13335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60423" b="45370"/>
          <a:stretch>
            <a:fillRect/>
          </a:stretch>
        </p:blipFill>
        <p:spPr>
          <a:xfrm>
            <a:off x="2858" y="13335"/>
            <a:ext cx="3616643" cy="28098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7198" t="71667"/>
          <a:stretch>
            <a:fillRect/>
          </a:stretch>
        </p:blipFill>
        <p:spPr>
          <a:xfrm>
            <a:off x="6143625" y="3686175"/>
            <a:ext cx="2997517" cy="1457325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10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617"/>
          <a:stretch>
            <a:fillRect/>
          </a:stretch>
        </p:blipFill>
        <p:spPr>
          <a:xfrm>
            <a:off x="-1219205" y="4028981"/>
            <a:ext cx="7658099" cy="1114520"/>
          </a:xfrm>
          <a:prstGeom prst="rect">
            <a:avLst/>
          </a:prstGeom>
        </p:spPr>
      </p:pic>
      <p:sp>
        <p:nvSpPr>
          <p:cNvPr id="41" name="文本框 40"/>
          <p:cNvSpPr txBox="1"/>
          <p:nvPr/>
        </p:nvSpPr>
        <p:spPr>
          <a:xfrm>
            <a:off x="3735705" y="2072640"/>
            <a:ext cx="2373630" cy="1174750"/>
          </a:xfrm>
          <a:prstGeom prst="rect">
            <a:avLst/>
          </a:prstGeom>
          <a:noFill/>
        </p:spPr>
        <p:txBody>
          <a:bodyPr wrap="square" lIns="68578" tIns="34289" rIns="68578" bIns="34289" rtlCol="0">
            <a:spAutoFit/>
          </a:bodyPr>
          <a:lstStyle/>
          <a:p>
            <a:pPr>
              <a:lnSpc>
                <a:spcPct val="100000"/>
              </a:lnSpc>
            </a:pPr>
            <a:r>
              <a:rPr kumimoji="1" lang="zh-CN" altLang="en-US" sz="7200" dirty="0">
                <a:solidFill>
                  <a:srgbClr val="FFFFFF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再见</a:t>
            </a:r>
            <a:r>
              <a:rPr kumimoji="1" lang="en-US" altLang="zh-CN" sz="2700" dirty="0">
                <a:solidFill>
                  <a:srgbClr val="FFFFFF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          </a:t>
            </a:r>
            <a:endParaRPr kumimoji="1" lang="zh-CN" altLang="en-US" sz="4050" dirty="0">
              <a:solidFill>
                <a:srgbClr val="FFFFFF"/>
              </a:solidFill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</p:txBody>
      </p:sp>
      <p:pic>
        <p:nvPicPr>
          <p:cNvPr id="42" name="图片 41" descr="qiuyuan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120540" y="4275296"/>
            <a:ext cx="928211" cy="86820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3" name="图片 42" descr="ccc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42136" y="190500"/>
            <a:ext cx="2592288" cy="400308"/>
          </a:xfrm>
          <a:prstGeom prst="rect">
            <a:avLst/>
          </a:prstGeom>
        </p:spPr>
      </p:pic>
      <p:pic>
        <p:nvPicPr>
          <p:cNvPr id="3" name="图片 2" descr="aaa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400995" y="1946770"/>
            <a:ext cx="720704" cy="1208676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2" name="图片 1" descr="bbb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438950" y="2072870"/>
            <a:ext cx="678692" cy="1166998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5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E4B5D032-2261-4CEC-8020-B6AFD88314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0304" y="3214692"/>
            <a:ext cx="3093696" cy="1689953"/>
          </a:xfrm>
          <a:prstGeom prst="rect">
            <a:avLst/>
          </a:prstGeom>
        </p:spPr>
      </p:pic>
      <p:sp>
        <p:nvSpPr>
          <p:cNvPr id="31" name="Title 1"/>
          <p:cNvSpPr txBox="1">
            <a:spLocks/>
          </p:cNvSpPr>
          <p:nvPr/>
        </p:nvSpPr>
        <p:spPr>
          <a:xfrm>
            <a:off x="0" y="175643"/>
            <a:ext cx="9144000" cy="61015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r>
              <a:rPr lang="zh-CN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泡泡作品</a:t>
            </a:r>
            <a:endParaRPr lang="en-GB" altLang="zh-CN" sz="18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6" name="Picture 2" descr="C:\Users\Administrator\Documents\Tencent Files\344813519\FileRecv\MobileFile\IMG_5760(20200318-084618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72024" y="2857502"/>
            <a:ext cx="1529132" cy="20388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 descr="C:\Users\Administrator\Documents\Tencent Files\344813519\FileRecv\MobileFile\IMG_5750(20200318-084455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15206" y="214296"/>
            <a:ext cx="1643042" cy="25518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30" name="Picture 6" descr="C:\Users\Administrator\Documents\Tencent Files\344813519\FileRecv\MobileFile\IMG_5755(20200318-084529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782" y="2786064"/>
            <a:ext cx="1571012" cy="209468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33" name="Picture 9" descr="C:\Users\Administrator\Documents\Tencent Files\344813519\FileRecv\MobileFile\IMG_5758(20200318-084543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57818" y="571486"/>
            <a:ext cx="1571636" cy="20951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643174" y="714362"/>
            <a:ext cx="2279511" cy="21145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57158" y="285734"/>
            <a:ext cx="2143140" cy="232218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928794" y="3000378"/>
            <a:ext cx="1868018" cy="164307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500694" y="2857502"/>
            <a:ext cx="1881440" cy="19859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786182" y="2928940"/>
            <a:ext cx="1571636" cy="18319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5830090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/>
          <p:cNvSpPr txBox="1">
            <a:spLocks/>
          </p:cNvSpPr>
          <p:nvPr/>
        </p:nvSpPr>
        <p:spPr>
          <a:xfrm>
            <a:off x="0" y="2071684"/>
            <a:ext cx="9144000" cy="61015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r>
              <a:rPr lang="zh-CN" altLang="en-US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你还知道泡泡有哪些</a:t>
            </a:r>
            <a:r>
              <a:rPr lang="zh-CN" altLang="en-US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新玩</a:t>
            </a:r>
            <a:r>
              <a:rPr lang="zh-CN" altLang="en-US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法吗？</a:t>
            </a:r>
            <a:endParaRPr lang="en-GB" altLang="zh-CN" sz="32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2E5A2D82-787E-4D22-8D2F-97C772F80F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142858"/>
            <a:ext cx="1552338" cy="1395886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E4B5D032-2261-4CEC-8020-B6AFD88314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304" y="3214692"/>
            <a:ext cx="3093696" cy="168995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830090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/>
          <p:cNvSpPr txBox="1">
            <a:spLocks/>
          </p:cNvSpPr>
          <p:nvPr/>
        </p:nvSpPr>
        <p:spPr>
          <a:xfrm>
            <a:off x="0" y="175643"/>
            <a:ext cx="9144000" cy="61015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r>
              <a:rPr lang="zh-CN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泡泡新玩法</a:t>
            </a:r>
            <a:endParaRPr lang="en-GB" altLang="zh-CN" sz="18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Picture 20" descr="C:\Users\user\Desktop\泡泡图库\299533208001624715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428742"/>
            <a:ext cx="3219450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1" descr="C:\Users\user\Desktop\泡泡图库\839753886695039360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3306" y="785800"/>
            <a:ext cx="2238375" cy="335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3" descr="C:\Users\user\Desktop\泡泡图库\下载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62650" y="1071552"/>
            <a:ext cx="3181350" cy="211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2E5A2D82-787E-4D22-8D2F-97C772F80F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2844" y="142858"/>
            <a:ext cx="1552338" cy="139588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E4B5D032-2261-4CEC-8020-B6AFD883147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50304" y="3214692"/>
            <a:ext cx="3093696" cy="168995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830090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2E5A2D82-787E-4D22-8D2F-97C772F80F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142858"/>
            <a:ext cx="1552338" cy="139588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E4B5D032-2261-4CEC-8020-B6AFD88314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304" y="3214692"/>
            <a:ext cx="3093696" cy="1689953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2071684"/>
            <a:ext cx="9144000" cy="61015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r>
              <a:rPr lang="zh-CN" altLang="en-US" sz="7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泡泡当球玩？</a:t>
            </a:r>
            <a:endParaRPr lang="en-GB" altLang="zh-CN" sz="60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58082" y="142858"/>
            <a:ext cx="1618556" cy="215807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57356" y="3500444"/>
            <a:ext cx="4286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 panose="020B0306030504020204" pitchFamily="34" charset="0"/>
              </a:rPr>
              <a:t>1=</a:t>
            </a:r>
            <a:r>
              <a:rPr lang="zh-CN" altLang="en-US" sz="2800" b="1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 panose="020B0306030504020204" pitchFamily="34" charset="0"/>
              </a:rPr>
              <a:t>不可以       </a:t>
            </a:r>
            <a:r>
              <a:rPr lang="en-US" altLang="zh-CN" sz="2800" b="1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 panose="020B0306030504020204" pitchFamily="34" charset="0"/>
              </a:rPr>
              <a:t>2=</a:t>
            </a:r>
            <a:r>
              <a:rPr lang="zh-CN" altLang="en-US" sz="2800" b="1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 panose="020B0306030504020204" pitchFamily="34" charset="0"/>
              </a:rPr>
              <a:t>可以  </a:t>
            </a:r>
          </a:p>
        </p:txBody>
      </p:sp>
    </p:spTree>
    <p:extLst>
      <p:ext uri="{BB962C8B-B14F-4D97-AF65-F5344CB8AC3E}">
        <p14:creationId xmlns="" xmlns:p14="http://schemas.microsoft.com/office/powerpoint/2010/main" val="15830090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/>
          <p:cNvSpPr txBox="1">
            <a:spLocks/>
          </p:cNvSpPr>
          <p:nvPr/>
        </p:nvSpPr>
        <p:spPr>
          <a:xfrm>
            <a:off x="0" y="175643"/>
            <a:ext cx="9144000" cy="61015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r>
              <a:rPr lang="zh-CN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乒乓球是怎么玩的？</a:t>
            </a:r>
            <a:endParaRPr lang="en-GB" altLang="zh-CN" sz="28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2E5A2D82-787E-4D22-8D2F-97C772F80F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142858"/>
            <a:ext cx="1552338" cy="139588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E4B5D032-2261-4CEC-8020-B6AFD88314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304" y="3214692"/>
            <a:ext cx="3093696" cy="168995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58082" y="142858"/>
            <a:ext cx="1618556" cy="2158074"/>
          </a:xfrm>
          <a:prstGeom prst="rect">
            <a:avLst/>
          </a:prstGeom>
        </p:spPr>
      </p:pic>
      <p:pic>
        <p:nvPicPr>
          <p:cNvPr id="36866" name="Picture 2" descr="http://vdposter.bdstatic.com/fcfb456ab8b82e7e013682fd1d015c79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85852" y="928676"/>
            <a:ext cx="6534150" cy="36766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5830090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E4B5D032-2261-4CEC-8020-B6AFD88314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0304" y="3214692"/>
            <a:ext cx="3093696" cy="1689953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000100" y="1000114"/>
            <a:ext cx="6500858" cy="3143272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4800" b="1" dirty="0" smtClean="0">
                <a:solidFill>
                  <a:srgbClr val="3366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泡泡    </a:t>
            </a:r>
            <a:r>
              <a:rPr lang="zh-CN" altLang="en-US" sz="4800" b="1" dirty="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球</a:t>
            </a:r>
            <a:endParaRPr lang="en-US" altLang="zh-CN" sz="4800" b="1" dirty="0" smtClean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4800" b="1" dirty="0" smtClean="0">
                <a:solidFill>
                  <a:srgbClr val="0066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zh-CN" altLang="en-US" sz="4800" b="1" dirty="0" smtClean="0">
                <a:solidFill>
                  <a:srgbClr val="3366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手</a:t>
            </a:r>
            <a:r>
              <a:rPr lang="zh-CN" altLang="en-US" sz="4800" b="1" dirty="0" smtClean="0">
                <a:solidFill>
                  <a:srgbClr val="0066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</a:t>
            </a:r>
            <a:r>
              <a:rPr lang="zh-CN" altLang="en-US" sz="4800" b="1" dirty="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球拍</a:t>
            </a:r>
            <a:endParaRPr lang="en-GB" altLang="zh-CN" sz="4000" b="1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2E5A2D82-787E-4D22-8D2F-97C772F80F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44" y="142858"/>
            <a:ext cx="1552338" cy="1395886"/>
          </a:xfrm>
          <a:prstGeom prst="rect">
            <a:avLst/>
          </a:prstGeom>
        </p:spPr>
      </p:pic>
      <p:sp>
        <p:nvSpPr>
          <p:cNvPr id="7" name="右箭头 6"/>
          <p:cNvSpPr/>
          <p:nvPr/>
        </p:nvSpPr>
        <p:spPr>
          <a:xfrm>
            <a:off x="4143372" y="2071684"/>
            <a:ext cx="857256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右箭头 7"/>
          <p:cNvSpPr/>
          <p:nvPr/>
        </p:nvSpPr>
        <p:spPr>
          <a:xfrm>
            <a:off x="4143372" y="3143254"/>
            <a:ext cx="857256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428610"/>
            <a:ext cx="9144000" cy="61015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r>
              <a:rPr lang="zh-CN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你觉得会成功吗？</a:t>
            </a:r>
            <a:endParaRPr lang="en-GB" altLang="zh-CN" sz="28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58082" y="142858"/>
            <a:ext cx="1618556" cy="215807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42844" y="4286262"/>
            <a:ext cx="80724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 panose="020B0306030504020204" pitchFamily="34" charset="0"/>
              </a:rPr>
              <a:t>1</a:t>
            </a:r>
            <a:r>
              <a:rPr lang="en-US" altLang="zh-CN" sz="2800" b="1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 panose="020B0306030504020204" pitchFamily="34" charset="0"/>
              </a:rPr>
              <a:t>=</a:t>
            </a:r>
            <a:r>
              <a:rPr lang="zh-CN" altLang="en-US" sz="2800" b="1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 panose="020B0306030504020204" pitchFamily="34" charset="0"/>
              </a:rPr>
              <a:t>会成功     </a:t>
            </a:r>
            <a:r>
              <a:rPr lang="en-US" altLang="zh-CN" sz="2800" b="1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 panose="020B0306030504020204" pitchFamily="34" charset="0"/>
              </a:rPr>
              <a:t>2</a:t>
            </a:r>
            <a:r>
              <a:rPr lang="en-US" altLang="zh-CN" sz="2800" b="1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 panose="020B0306030504020204" pitchFamily="34" charset="0"/>
              </a:rPr>
              <a:t>=</a:t>
            </a:r>
            <a:r>
              <a:rPr lang="zh-CN" altLang="en-US" sz="2800" b="1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 panose="020B0306030504020204" pitchFamily="34" charset="0"/>
              </a:rPr>
              <a:t>不会成功    </a:t>
            </a:r>
            <a:r>
              <a:rPr lang="en-US" altLang="zh-CN" sz="2800" b="1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 panose="020B0306030504020204" pitchFamily="34" charset="0"/>
              </a:rPr>
              <a:t>3=</a:t>
            </a:r>
            <a:r>
              <a:rPr lang="zh-CN" altLang="en-US" sz="2800" b="1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 panose="020B0306030504020204" pitchFamily="34" charset="0"/>
              </a:rPr>
              <a:t>不确定  </a:t>
            </a:r>
            <a:endParaRPr lang="zh-CN" altLang="en-US" sz="2800" b="1" dirty="0" smtClean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830090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E4B5D032-2261-4CEC-8020-B6AFD88314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0304" y="3214692"/>
            <a:ext cx="3093696" cy="1689953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643142" y="642924"/>
            <a:ext cx="6500858" cy="3143272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4800" b="1" dirty="0" smtClean="0">
                <a:solidFill>
                  <a:srgbClr val="3366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泡泡    </a:t>
            </a:r>
            <a:r>
              <a:rPr lang="zh-CN" altLang="en-US" sz="4800" b="1" dirty="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球</a:t>
            </a:r>
            <a:endParaRPr lang="en-US" altLang="zh-CN" sz="4800" b="1" dirty="0" smtClean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4800" b="1" dirty="0" smtClean="0">
                <a:solidFill>
                  <a:srgbClr val="0066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zh-CN" altLang="en-US" sz="4800" b="1" dirty="0" smtClean="0">
                <a:solidFill>
                  <a:srgbClr val="3366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手</a:t>
            </a:r>
            <a:r>
              <a:rPr lang="zh-CN" altLang="en-US" sz="4800" b="1" dirty="0" smtClean="0">
                <a:solidFill>
                  <a:srgbClr val="0066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</a:t>
            </a:r>
            <a:r>
              <a:rPr lang="zh-CN" altLang="en-US" sz="4800" b="1" dirty="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球拍</a:t>
            </a:r>
            <a:endParaRPr lang="en-GB" altLang="zh-CN" sz="4000" b="1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2E5A2D82-787E-4D22-8D2F-97C772F80F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44" y="142858"/>
            <a:ext cx="1552338" cy="1395886"/>
          </a:xfrm>
          <a:prstGeom prst="rect">
            <a:avLst/>
          </a:prstGeom>
        </p:spPr>
      </p:pic>
      <p:sp>
        <p:nvSpPr>
          <p:cNvPr id="7" name="右箭头 6"/>
          <p:cNvSpPr/>
          <p:nvPr/>
        </p:nvSpPr>
        <p:spPr>
          <a:xfrm>
            <a:off x="5715008" y="1643056"/>
            <a:ext cx="857256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右箭头 7"/>
          <p:cNvSpPr/>
          <p:nvPr/>
        </p:nvSpPr>
        <p:spPr>
          <a:xfrm>
            <a:off x="5715008" y="2714626"/>
            <a:ext cx="857256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428610"/>
            <a:ext cx="9144000" cy="61015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r>
              <a:rPr lang="zh-CN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你觉得会成功吗？</a:t>
            </a:r>
            <a:endParaRPr lang="en-GB" altLang="zh-CN" sz="28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2285998"/>
            <a:ext cx="3367094" cy="2577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5830090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第一PPT模板网-WWW.1PPT.COM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theme/theme1.xml><?xml version="1.0" encoding="utf-8"?>
<a:theme xmlns:a="http://schemas.openxmlformats.org/drawingml/2006/main" name="第一PPT，www.1ppt.com">
  <a:themeElements>
    <a:clrScheme name="自定义 23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5BBAAA"/>
      </a:accent1>
      <a:accent2>
        <a:srgbClr val="FF672E"/>
      </a:accent2>
      <a:accent3>
        <a:srgbClr val="FFDF39"/>
      </a:accent3>
      <a:accent4>
        <a:srgbClr val="5BBAAA"/>
      </a:accent4>
      <a:accent5>
        <a:srgbClr val="FFDF39"/>
      </a:accent5>
      <a:accent6>
        <a:srgbClr val="FF672E"/>
      </a:accent6>
      <a:hlink>
        <a:srgbClr val="528D2B"/>
      </a:hlink>
      <a:folHlink>
        <a:srgbClr val="99A87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主题​​">
  <a:themeElements>
    <a:clrScheme name="自定义 3376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204674"/>
      </a:accent1>
      <a:accent2>
        <a:srgbClr val="204674"/>
      </a:accent2>
      <a:accent3>
        <a:srgbClr val="204674"/>
      </a:accent3>
      <a:accent4>
        <a:srgbClr val="204674"/>
      </a:accent4>
      <a:accent5>
        <a:srgbClr val="204674"/>
      </a:accent5>
      <a:accent6>
        <a:srgbClr val="204674"/>
      </a:accent6>
      <a:hlink>
        <a:srgbClr val="204674"/>
      </a:hlink>
      <a:folHlink>
        <a:srgbClr val="204674"/>
      </a:folHlink>
    </a:clrScheme>
    <a:fontScheme name="Temp">
      <a:majorFont>
        <a:latin typeface="汉仪小麦体简"/>
        <a:ea typeface="微软雅黑"/>
        <a:cs typeface=""/>
      </a:majorFont>
      <a:minorFont>
        <a:latin typeface="汉仪小麦体简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63500" algn="ctr" rotWithShape="0">
            <a:prstClr val="black">
              <a:alpha val="40000"/>
            </a:prstClr>
          </a:outerShdw>
        </a:effectLst>
      </a:spPr>
      <a:bodyPr rtlCol="0" anchor="ctr"/>
      <a:lstStyle>
        <a:defPPr algn="ctr" defTabSz="914400">
          <a:defRPr sz="1800">
            <a:cs typeface="+mn-ea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5BBAAA"/>
    </a:accent1>
    <a:accent2>
      <a:srgbClr val="FF672E"/>
    </a:accent2>
    <a:accent3>
      <a:srgbClr val="FFDF39"/>
    </a:accent3>
    <a:accent4>
      <a:srgbClr val="5BBAAA"/>
    </a:accent4>
    <a:accent5>
      <a:srgbClr val="FFDF39"/>
    </a:accent5>
    <a:accent6>
      <a:srgbClr val="FF672E"/>
    </a:accent6>
    <a:hlink>
      <a:srgbClr val="528D2B"/>
    </a:hlink>
    <a:folHlink>
      <a:srgbClr val="99A87D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4002</TotalTime>
  <Words>265</Words>
  <Application>Microsoft Office PowerPoint</Application>
  <PresentationFormat>全屏显示(16:9)</PresentationFormat>
  <Paragraphs>72</Paragraphs>
  <Slides>21</Slides>
  <Notes>21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21</vt:i4>
      </vt:variant>
    </vt:vector>
  </HeadingPairs>
  <TitlesOfParts>
    <vt:vector size="23" baseType="lpstr">
      <vt:lpstr>第一PPT，www.1ppt.com</vt:lpstr>
      <vt:lpstr>Office 主题​​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cp:lastModifiedBy>微软用户</cp:lastModifiedBy>
  <cp:revision>296</cp:revision>
  <dcterms:created xsi:type="dcterms:W3CDTF">2015-12-11T17:46:17Z</dcterms:created>
  <dcterms:modified xsi:type="dcterms:W3CDTF">2020-03-18T10:01:39Z</dcterms:modified>
</cp:coreProperties>
</file>