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4"/>
  </p:notesMasterIdLst>
  <p:handoutMasterIdLst>
    <p:handoutMasterId r:id="rId25"/>
  </p:handoutMasterIdLst>
  <p:sldIdLst>
    <p:sldId id="476" r:id="rId3"/>
    <p:sldId id="359" r:id="rId4"/>
    <p:sldId id="458" r:id="rId5"/>
    <p:sldId id="465" r:id="rId6"/>
    <p:sldId id="460" r:id="rId7"/>
    <p:sldId id="471" r:id="rId8"/>
    <p:sldId id="466" r:id="rId9"/>
    <p:sldId id="461" r:id="rId10"/>
    <p:sldId id="480" r:id="rId11"/>
    <p:sldId id="481" r:id="rId12"/>
    <p:sldId id="479" r:id="rId13"/>
    <p:sldId id="472" r:id="rId14"/>
    <p:sldId id="462" r:id="rId15"/>
    <p:sldId id="473" r:id="rId16"/>
    <p:sldId id="463" r:id="rId17"/>
    <p:sldId id="464" r:id="rId18"/>
    <p:sldId id="477" r:id="rId19"/>
    <p:sldId id="467" r:id="rId20"/>
    <p:sldId id="474" r:id="rId21"/>
    <p:sldId id="475" r:id="rId22"/>
    <p:sldId id="478" r:id="rId23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99"/>
    <a:srgbClr val="336699"/>
    <a:srgbClr val="006600"/>
    <a:srgbClr val="0408BC"/>
    <a:srgbClr val="50706D"/>
    <a:srgbClr val="000000"/>
    <a:srgbClr val="90B0AD"/>
    <a:srgbClr val="F0F5E1"/>
    <a:srgbClr val="6EC5B5"/>
    <a:srgbClr val="528D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935" autoAdjust="0"/>
    <p:restoredTop sz="94660" autoAdjust="0"/>
  </p:normalViewPr>
  <p:slideViewPr>
    <p:cSldViewPr>
      <p:cViewPr varScale="1">
        <p:scale>
          <a:sx n="94" d="100"/>
          <a:sy n="94" d="100"/>
        </p:scale>
        <p:origin x="-84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88B95B-21A2-4FE1-B0B3-15FB4F62279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10231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gradFill>
          <a:gsLst>
            <a:gs pos="0">
              <a:srgbClr val="FFFFFF"/>
            </a:gs>
            <a:gs pos="100000">
              <a:srgbClr val="FFFFFF"/>
            </a:gs>
            <a:gs pos="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1"/>
            <a:ext cx="9143499" cy="5143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238500" y="222885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ibaotu.com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2D5B-3EED-41BA-94D9-90B1F1B196BA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17AC-5819-47CE-B884-001938CF9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 hasCustomPrompt="1"/>
          </p:nvPr>
        </p:nvSpPr>
        <p:spPr>
          <a:xfrm>
            <a:off x="1457324" y="74117"/>
            <a:ext cx="6651679" cy="44621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1" spc="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dirty="0"/>
              <a:t>标题</a:t>
            </a:r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4182308" y="485181"/>
            <a:ext cx="780503" cy="692498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>
            <a:lvl1pPr marL="0" indent="0" algn="ctr">
              <a:buNone/>
              <a:defRPr lang="zh-CN" altLang="en-US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YouYuan" panose="02010509060101010101" pitchFamily="49" charset="-122"/>
                <a:cs typeface="+mn-ea"/>
              </a:defRPr>
            </a:lvl1pPr>
          </a:lstStyle>
          <a:p>
            <a:pPr marL="0" lvl="0"/>
            <a:r>
              <a:rPr lang="en-US" altLang="zh-CN" dirty="0"/>
              <a:t>00</a:t>
            </a:r>
            <a:endParaRPr lang="zh-CN" altLang="en-US" dirty="0"/>
          </a:p>
        </p:txBody>
      </p:sp>
      <p:sp>
        <p:nvSpPr>
          <p:cNvPr id="5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2121268" y="2731262"/>
            <a:ext cx="5034157" cy="2285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 sz="790" spc="300">
                <a:solidFill>
                  <a:schemeClr val="tx1"/>
                </a:solidFill>
                <a:latin typeface="Arial" panose="020B0604020202020204" pitchFamily="34" charset="0"/>
                <a:ea typeface="YouYuan" panose="02010509060101010101" pitchFamily="49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Please input your text here, please input your text here.</a:t>
            </a:r>
          </a:p>
        </p:txBody>
      </p:sp>
      <p:sp>
        <p:nvSpPr>
          <p:cNvPr id="6" name="标题 12"/>
          <p:cNvSpPr>
            <a:spLocks noGrp="1"/>
          </p:cNvSpPr>
          <p:nvPr>
            <p:ph type="title" hasCustomPrompt="1"/>
          </p:nvPr>
        </p:nvSpPr>
        <p:spPr>
          <a:xfrm>
            <a:off x="2121268" y="1984927"/>
            <a:ext cx="4901465" cy="586823"/>
          </a:xfrm>
          <a:prstGeom prst="rect">
            <a:avLst/>
          </a:prstGeom>
        </p:spPr>
        <p:txBody>
          <a:bodyPr/>
          <a:lstStyle>
            <a:lvl1pPr algn="ctr">
              <a:defRPr sz="3750" b="0" spc="600">
                <a:solidFill>
                  <a:schemeClr val="tx1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defRPr>
            </a:lvl1pPr>
          </a:lstStyle>
          <a:p>
            <a:r>
              <a:rPr lang="zh-CN" altLang="en-US" dirty="0"/>
              <a:t>在此输入标题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E8779BA1-CAA4-4761-82B5-1E349CC9EA64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17DD837B-44AC-4AB8-ABC2-E5CB101F10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515B04F3-EEF7-4533-B6C6-AB561BF34A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78" b="11808"/>
          <a:stretch/>
        </p:blipFill>
        <p:spPr>
          <a:xfrm>
            <a:off x="0" y="1"/>
            <a:ext cx="9140407" cy="51435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05D54B73-94CA-4308-A97F-AFB93BB03AC7}"/>
              </a:ext>
            </a:extLst>
          </p:cNvPr>
          <p:cNvSpPr/>
          <p:nvPr userDrawn="1"/>
        </p:nvSpPr>
        <p:spPr>
          <a:xfrm>
            <a:off x="179512" y="141480"/>
            <a:ext cx="8784976" cy="486054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2D5B-3EED-41BA-94D9-90B1F1B196BA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17AC-5819-47CE-B884-001938CF9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gradFill>
          <a:gsLst>
            <a:gs pos="0">
              <a:srgbClr val="FFFFFF"/>
            </a:gs>
            <a:gs pos="100000">
              <a:srgbClr val="FFFFFF"/>
            </a:gs>
            <a:gs pos="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gradFill>
          <a:gsLst>
            <a:gs pos="0">
              <a:srgbClr val="FFFFFF"/>
            </a:gs>
            <a:gs pos="100000">
              <a:srgbClr val="FFFFFF"/>
            </a:gs>
            <a:gs pos="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FF0CC9C-4855-47CB-8608-C72C1E8424F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  <p:sldLayoutId id="2147483662" r:id="rId6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9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9.e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21.emf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9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9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rcRect r="39577" b="25000"/>
          <a:stretch>
            <a:fillRect/>
          </a:stretch>
        </p:blipFill>
        <p:spPr bwMode="auto">
          <a:xfrm>
            <a:off x="0" y="1"/>
            <a:ext cx="55213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rcRect l="39993" t="63148"/>
          <a:stretch>
            <a:fillRect/>
          </a:stretch>
        </p:blipFill>
        <p:spPr bwMode="auto">
          <a:xfrm>
            <a:off x="3657601" y="3248026"/>
            <a:ext cx="54832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rcRect r="47498" b="51852"/>
          <a:stretch>
            <a:fillRect/>
          </a:stretch>
        </p:blipFill>
        <p:spPr bwMode="auto">
          <a:xfrm>
            <a:off x="3176" y="0"/>
            <a:ext cx="47974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/>
          <a:srcRect l="53961" t="74074"/>
          <a:stretch>
            <a:fillRect/>
          </a:stretch>
        </p:blipFill>
        <p:spPr bwMode="auto">
          <a:xfrm>
            <a:off x="4933951" y="3810000"/>
            <a:ext cx="42068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/>
          <a:srcRect r="60423" b="45370"/>
          <a:stretch>
            <a:fillRect/>
          </a:stretch>
        </p:blipFill>
        <p:spPr bwMode="auto">
          <a:xfrm>
            <a:off x="3176" y="1"/>
            <a:ext cx="36163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/>
          <a:srcRect l="67198" t="71667"/>
          <a:stretch>
            <a:fillRect/>
          </a:stretch>
        </p:blipFill>
        <p:spPr bwMode="auto">
          <a:xfrm>
            <a:off x="6143625" y="3686176"/>
            <a:ext cx="2997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4617"/>
          <a:stretch>
            <a:fillRect/>
          </a:stretch>
        </p:blipFill>
        <p:spPr>
          <a:xfrm>
            <a:off x="-1219206" y="4028980"/>
            <a:ext cx="7658099" cy="1114520"/>
          </a:xfrm>
          <a:prstGeom prst="rect">
            <a:avLst/>
          </a:prstGeom>
        </p:spPr>
      </p:pic>
      <p:sp>
        <p:nvSpPr>
          <p:cNvPr id="2058" name="文本框 40"/>
          <p:cNvSpPr txBox="1">
            <a:spLocks noChangeArrowheads="1"/>
          </p:cNvSpPr>
          <p:nvPr/>
        </p:nvSpPr>
        <p:spPr bwMode="auto">
          <a:xfrm>
            <a:off x="1055190" y="1465049"/>
            <a:ext cx="7372350" cy="3383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5" tIns="45717" rIns="91435" bIns="45717">
            <a:spAutoFit/>
          </a:bodyPr>
          <a:lstStyle/>
          <a:p>
            <a:pPr algn="ctr"/>
            <a:r>
              <a:rPr kumimoji="1" lang="zh-CN" altLang="en-US" sz="6000" dirty="0" smtClean="0"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华文隶书" panose="02010800040101010101" charset="-122"/>
              </a:rPr>
              <a:t>综合课程导学</a:t>
            </a:r>
            <a:endParaRPr kumimoji="1" lang="zh-CN" altLang="en-US" sz="4800" dirty="0" smtClean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华文隶书" panose="02010800040101010101" charset="-122"/>
            </a:endParaRPr>
          </a:p>
          <a:p>
            <a:pPr algn="ctr"/>
            <a:endParaRPr kumimoji="1" lang="en-US" altLang="zh-CN" sz="1400" dirty="0" smtClean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华文隶书" panose="02010800040101010101" charset="-122"/>
            </a:endParaRPr>
          </a:p>
          <a:p>
            <a:pPr algn="ctr"/>
            <a:r>
              <a:rPr kumimoji="1" lang="en-US" altLang="zh-CN" sz="3200" dirty="0" smtClean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华文隶书" panose="02010800040101010101" charset="-122"/>
              </a:rPr>
              <a:t>——</a:t>
            </a:r>
            <a:r>
              <a:rPr kumimoji="1" lang="zh-CN" altLang="en-US" sz="3200" dirty="0" smtClean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华文隶书" panose="02010800040101010101" charset="-122"/>
              </a:rPr>
              <a:t>二年级科学课程线上互动</a:t>
            </a:r>
            <a:endParaRPr kumimoji="1" lang="zh-CN" altLang="en-US" sz="2000" dirty="0" smtClean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华文隶书" panose="02010800040101010101" charset="-122"/>
            </a:endParaRPr>
          </a:p>
          <a:p>
            <a:pPr algn="ctr"/>
            <a:r>
              <a:rPr kumimoji="1" lang="zh-CN" altLang="en-US" sz="2000" dirty="0" smtClean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华文隶书" panose="02010800040101010101" charset="-122"/>
              </a:rPr>
              <a:t>常州市新北区三井实验小学</a:t>
            </a:r>
            <a:r>
              <a:rPr kumimoji="1" lang="en-US" altLang="zh-CN" sz="4800" dirty="0" smtClean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华文隶书" panose="02010800040101010101" charset="-122"/>
              </a:rPr>
              <a:t>  </a:t>
            </a:r>
          </a:p>
          <a:p>
            <a:pPr algn="ctr"/>
            <a:endParaRPr kumimoji="1" lang="en-US" altLang="zh-CN" sz="3000" dirty="0" smtClean="0">
              <a:solidFill>
                <a:srgbClr val="FFFFFF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 algn="ctr"/>
            <a:endParaRPr kumimoji="1" lang="en-US" altLang="zh-CN" sz="3000" i="1" dirty="0">
              <a:solidFill>
                <a:srgbClr val="FFFFFF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pic>
        <p:nvPicPr>
          <p:cNvPr id="42" name="图片 41" descr="qiuyua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20064" y="4275138"/>
            <a:ext cx="928687" cy="868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60" name="图片 42" descr="ccc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75" y="19050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aa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28950" y="112890"/>
            <a:ext cx="720704" cy="120867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" name="图片 1" descr="bbb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319185" y="144375"/>
            <a:ext cx="678692" cy="116699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0" y="175643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你会制作</a:t>
            </a:r>
            <a:r>
              <a:rPr lang="zh-CN" altLang="en-US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泡泡器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吗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29124" y="1714494"/>
            <a:ext cx="2928958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你想用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材料制作？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57686" y="2643188"/>
            <a:ext cx="3714776" cy="6815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说说你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的材料有什么好处？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5786" y="1714494"/>
            <a:ext cx="857256" cy="25296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</a:t>
            </a:r>
            <a:endParaRPr lang="en-GB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082" y="142858"/>
            <a:ext cx="1618556" cy="215807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1142990"/>
            <a:ext cx="2214578" cy="304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1472" y="3143254"/>
            <a:ext cx="1285884" cy="32440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手柄</a:t>
            </a:r>
            <a:endParaRPr lang="en-GB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0" y="175643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你会制作</a:t>
            </a:r>
            <a:r>
              <a:rPr lang="zh-CN" altLang="en-US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泡泡器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吗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142990"/>
            <a:ext cx="2809878" cy="283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7172"/>
            <a:ext cx="2643206" cy="211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1285866"/>
            <a:ext cx="2286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571750"/>
            <a:ext cx="2573249" cy="207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1214414" y="1071552"/>
            <a:ext cx="778671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不同形状的泡泡器，会吹出不同形状的</a:t>
            </a:r>
            <a:r>
              <a:rPr lang="zh-CN" altLang="en-US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泡泡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吗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857370"/>
            <a:ext cx="531173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0" y="175643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你会制作</a:t>
            </a:r>
            <a:r>
              <a:rPr lang="zh-CN" altLang="en-US" sz="24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泡泡液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吗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14744" y="2214560"/>
            <a:ext cx="4643438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在家里，用什么来制作泡泡液呢？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1142990"/>
            <a:ext cx="2555534" cy="25555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0" y="175643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你会制作</a:t>
            </a:r>
            <a:r>
              <a:rPr lang="zh-CN" altLang="en-US" sz="24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泡泡液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吗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8"/>
            <a:ext cx="679926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500180"/>
            <a:ext cx="16383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714494"/>
            <a:ext cx="1295404" cy="174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75643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最简单的</a:t>
            </a:r>
            <a:r>
              <a:rPr lang="zh-CN" altLang="en-US" sz="24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泡泡液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十字形 5"/>
          <p:cNvSpPr/>
          <p:nvPr/>
        </p:nvSpPr>
        <p:spPr>
          <a:xfrm>
            <a:off x="4214810" y="2285998"/>
            <a:ext cx="571504" cy="500066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0" y="175643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泡泡是怎样形成的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4276" name="Picture 4" descr="https://timgsa.baidu.com/timg?image&amp;quality=80&amp;size=b9999_10000&amp;sec=1583902203573&amp;di=c5c98f676616fe86dcdb3320f880323b&amp;imgtype=0&amp;src=http%3A%2F%2Fpic.90sjimg.com%2Fdesign%2F00%2F59%2F55%2F02%2F56d266283d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00114"/>
            <a:ext cx="3733800" cy="3371851"/>
          </a:xfrm>
          <a:prstGeom prst="rect">
            <a:avLst/>
          </a:prstGeom>
          <a:noFill/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pic>
        <p:nvPicPr>
          <p:cNvPr id="54278" name="Picture 6" descr="https://timgsa.baidu.com/timg?image&amp;quality=80&amp;size=b9999_10000&amp;sec=1583902221498&amp;di=acd5a66d5471e8b19ce8e138251f0676&amp;imgtype=0&amp;src=http%3A%2F%2Fwww.vrzmled.com%2Fupload%2Fsystem%2Fphoto%2Fphoto_13800965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2050" y="1000114"/>
            <a:ext cx="3371850" cy="3371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75643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改良后的</a:t>
            </a:r>
            <a:r>
              <a:rPr lang="zh-CN" altLang="en-US" sz="24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泡泡液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000114"/>
            <a:ext cx="6858016" cy="349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0" y="175643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你会做泡泡城堡吗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142990"/>
            <a:ext cx="3627180" cy="336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0" y="175643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你见过冰冻泡泡吗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785800"/>
            <a:ext cx="4214842" cy="392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604577EA-0427-4C86-8BE1-25EBBE70EC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78" b="11808"/>
          <a:stretch/>
        </p:blipFill>
        <p:spPr>
          <a:xfrm>
            <a:off x="0" y="0"/>
            <a:ext cx="9140407" cy="51435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53349AF3-A64F-41FC-A376-B8777DE7440D}"/>
              </a:ext>
            </a:extLst>
          </p:cNvPr>
          <p:cNvSpPr/>
          <p:nvPr/>
        </p:nvSpPr>
        <p:spPr>
          <a:xfrm>
            <a:off x="2643174" y="1571618"/>
            <a:ext cx="37295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spc="300" dirty="0" smtClean="0">
                <a:solidFill>
                  <a:srgbClr val="FFC000"/>
                </a:solidFill>
                <a:latin typeface="华文彩云" pitchFamily="2" charset="-122"/>
                <a:ea typeface="华文彩云" pitchFamily="2" charset="-122"/>
                <a:cs typeface="Adobe Arabic" panose="02040503050201020203" pitchFamily="18" charset="-78"/>
                <a:sym typeface="微软雅黑" pitchFamily="34" charset="-122"/>
              </a:rPr>
              <a:t>欢迎来到</a:t>
            </a:r>
            <a:r>
              <a:rPr lang="zh-CN" altLang="en-US" sz="6600" b="1" spc="300" dirty="0" smtClean="0">
                <a:solidFill>
                  <a:srgbClr val="006699"/>
                </a:solidFill>
                <a:latin typeface="华文彩云" pitchFamily="2" charset="-122"/>
                <a:ea typeface="华文彩云" pitchFamily="2" charset="-122"/>
                <a:cs typeface="Adobe Arabic" panose="02040503050201020203" pitchFamily="18" charset="-78"/>
                <a:sym typeface="微软雅黑" pitchFamily="34" charset="-122"/>
              </a:rPr>
              <a:t>科学课堂</a:t>
            </a:r>
            <a:endParaRPr lang="zh-CN" altLang="en-US" sz="6600" b="1" spc="300" dirty="0">
              <a:solidFill>
                <a:srgbClr val="006699"/>
              </a:solidFill>
              <a:latin typeface="华文彩云" pitchFamily="2" charset="-122"/>
              <a:ea typeface="华文彩云" pitchFamily="2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53349AF3-A64F-41FC-A376-B8777DE7440D}"/>
              </a:ext>
            </a:extLst>
          </p:cNvPr>
          <p:cNvSpPr/>
          <p:nvPr/>
        </p:nvSpPr>
        <p:spPr>
          <a:xfrm>
            <a:off x="1357290" y="1285866"/>
            <a:ext cx="64294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spc="300" dirty="0" smtClean="0">
                <a:solidFill>
                  <a:srgbClr val="FFC000"/>
                </a:solidFill>
                <a:latin typeface="华文彩云" pitchFamily="2" charset="-122"/>
                <a:ea typeface="华文彩云" pitchFamily="2" charset="-122"/>
                <a:cs typeface="Adobe Arabic" panose="02040503050201020203" pitchFamily="18" charset="-78"/>
                <a:sym typeface="微软雅黑" pitchFamily="34" charset="-122"/>
              </a:rPr>
              <a:t>敬请期待下周</a:t>
            </a:r>
            <a:endParaRPr lang="en-US" altLang="zh-CN" sz="6600" b="1" spc="300" dirty="0" smtClean="0">
              <a:solidFill>
                <a:srgbClr val="FFC000"/>
              </a:solidFill>
              <a:latin typeface="华文彩云" pitchFamily="2" charset="-122"/>
              <a:ea typeface="华文彩云" pitchFamily="2" charset="-122"/>
              <a:cs typeface="Adobe Arabic" panose="02040503050201020203" pitchFamily="18" charset="-78"/>
              <a:sym typeface="微软雅黑" pitchFamily="34" charset="-122"/>
            </a:endParaRPr>
          </a:p>
          <a:p>
            <a:pPr algn="ctr"/>
            <a:r>
              <a:rPr lang="zh-CN" altLang="en-US" sz="6600" b="1" spc="300" dirty="0" smtClean="0">
                <a:solidFill>
                  <a:srgbClr val="006699"/>
                </a:solidFill>
                <a:latin typeface="华文彩云" pitchFamily="2" charset="-122"/>
                <a:ea typeface="华文彩云" pitchFamily="2" charset="-122"/>
                <a:cs typeface="Adobe Arabic" panose="02040503050201020203" pitchFamily="18" charset="-78"/>
                <a:sym typeface="微软雅黑" pitchFamily="34" charset="-122"/>
              </a:rPr>
              <a:t>科学课堂</a:t>
            </a:r>
            <a:endParaRPr lang="en-US" altLang="zh-CN" sz="6600" b="1" spc="300" dirty="0" smtClean="0">
              <a:solidFill>
                <a:srgbClr val="006699"/>
              </a:solidFill>
              <a:latin typeface="华文彩云" pitchFamily="2" charset="-122"/>
              <a:ea typeface="华文彩云" pitchFamily="2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9577" b="25000"/>
          <a:stretch>
            <a:fillRect/>
          </a:stretch>
        </p:blipFill>
        <p:spPr>
          <a:xfrm>
            <a:off x="1" y="0"/>
            <a:ext cx="5521643" cy="3857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94" t="63148"/>
          <a:stretch>
            <a:fillRect/>
          </a:stretch>
        </p:blipFill>
        <p:spPr>
          <a:xfrm>
            <a:off x="3657600" y="3248025"/>
            <a:ext cx="5483542" cy="1895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498" b="51852"/>
          <a:stretch>
            <a:fillRect/>
          </a:stretch>
        </p:blipFill>
        <p:spPr>
          <a:xfrm>
            <a:off x="2858" y="0"/>
            <a:ext cx="4797743" cy="2476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961" t="74074"/>
          <a:stretch>
            <a:fillRect/>
          </a:stretch>
        </p:blipFill>
        <p:spPr>
          <a:xfrm>
            <a:off x="4933950" y="3810000"/>
            <a:ext cx="4207192" cy="133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0423" b="45370"/>
          <a:stretch>
            <a:fillRect/>
          </a:stretch>
        </p:blipFill>
        <p:spPr>
          <a:xfrm>
            <a:off x="2858" y="13335"/>
            <a:ext cx="3616643" cy="28098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198" t="71667"/>
          <a:stretch>
            <a:fillRect/>
          </a:stretch>
        </p:blipFill>
        <p:spPr>
          <a:xfrm>
            <a:off x="6143625" y="3686175"/>
            <a:ext cx="2997517" cy="14573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17"/>
          <a:stretch>
            <a:fillRect/>
          </a:stretch>
        </p:blipFill>
        <p:spPr>
          <a:xfrm>
            <a:off x="-1219205" y="4028981"/>
            <a:ext cx="7658099" cy="111452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3735705" y="2072640"/>
            <a:ext cx="2373630" cy="1174750"/>
          </a:xfrm>
          <a:prstGeom prst="rect">
            <a:avLst/>
          </a:prstGeom>
          <a:noFill/>
        </p:spPr>
        <p:txBody>
          <a:bodyPr wrap="square" lIns="68578" tIns="34289" rIns="68578" bIns="34289" rtlCol="0">
            <a:spAutoFit/>
          </a:bodyPr>
          <a:lstStyle/>
          <a:p>
            <a:pPr>
              <a:lnSpc>
                <a:spcPct val="100000"/>
              </a:lnSpc>
            </a:pPr>
            <a:r>
              <a:rPr kumimoji="1" lang="zh-CN" altLang="en-US" sz="7200" dirty="0">
                <a:solidFill>
                  <a:srgbClr val="FFFFFF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再见</a:t>
            </a:r>
            <a:r>
              <a:rPr kumimoji="1" lang="en-US" altLang="zh-CN" sz="2700" dirty="0">
                <a:solidFill>
                  <a:srgbClr val="FFFFFF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</a:t>
            </a:r>
            <a:endParaRPr kumimoji="1" lang="zh-CN" altLang="en-US" sz="4050" dirty="0">
              <a:solidFill>
                <a:srgbClr val="FFFFFF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42" name="图片 41" descr="qiuyua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20540" y="4275296"/>
            <a:ext cx="928211" cy="868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图片 42" descr="ccc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2136" y="190500"/>
            <a:ext cx="2592288" cy="400308"/>
          </a:xfrm>
          <a:prstGeom prst="rect">
            <a:avLst/>
          </a:prstGeom>
        </p:spPr>
      </p:pic>
      <p:pic>
        <p:nvPicPr>
          <p:cNvPr id="3" name="图片 2" descr="aa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00995" y="1946770"/>
            <a:ext cx="720704" cy="120867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" name="图片 1" descr="bbb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38950" y="2072870"/>
            <a:ext cx="678692" cy="116699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0" y="175643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你喜欢玩泡泡吗？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http://dpic.tiankong.com/ph/vz/QJ89070564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857238"/>
            <a:ext cx="5500726" cy="3886742"/>
          </a:xfrm>
          <a:prstGeom prst="rect">
            <a:avLst/>
          </a:prstGeom>
          <a:noFill/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0" y="175643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回忆自己玩泡泡，你会提出哪些问题呢？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https://timgsa.baidu.com/timg?image&amp;quality=80&amp;size=b9999_10000&amp;sec=1583866372028&amp;di=89d1e8b472f8eedcc294afc051c7cef0&amp;imgtype=0&amp;src=http%3A%2F%2Fm.360buyimg.com%2Fpop%2Fjfs%2Ft23947%2F12%2F1740009398%2F193495%2F63f09d74%2F5b697638Na907df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571618"/>
            <a:ext cx="6743700" cy="33718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2" descr="https://timgsa.baidu.com/timg?image&amp;quality=80&amp;size=b9999_10000&amp;sec=1583866340058&amp;di=65d5be31adcd82c7a7a75f371ea37d4f&amp;imgtype=0&amp;src=http%3A%2F%2F5b0988e595225.cdn.sohucs.com%2Fimages%2F20171012%2F95b81b4086fe4f2bb69ab07098f9760c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928676"/>
            <a:ext cx="3438525" cy="22860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0" y="175643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玩泡泡的必要条件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785800"/>
            <a:ext cx="3571900" cy="29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0" y="175643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玩泡泡的必要条件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785800"/>
            <a:ext cx="58483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0" y="175643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玩泡泡的必要条件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85852" y="3786196"/>
            <a:ext cx="6500858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48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泡泡器</a:t>
            </a:r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zh-CN" altLang="en-US" sz="48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泡泡液</a:t>
            </a:r>
            <a:endParaRPr lang="en-GB" altLang="zh-CN" sz="4000" b="1" dirty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785800"/>
            <a:ext cx="3571900" cy="29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0" y="175643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你会制作</a:t>
            </a:r>
            <a:r>
              <a:rPr lang="zh-CN" altLang="en-US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泡泡器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吗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57752" y="1928808"/>
            <a:ext cx="2928958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用什么材料？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082" y="142858"/>
            <a:ext cx="1618556" cy="215807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1214428"/>
            <a:ext cx="2214578" cy="304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0" y="175643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你会制作</a:t>
            </a:r>
            <a:r>
              <a:rPr lang="zh-CN" altLang="en-US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泡泡器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吗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57422" y="1643056"/>
            <a:ext cx="857256" cy="25296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</a:t>
            </a:r>
            <a:endParaRPr lang="en-GB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082" y="142858"/>
            <a:ext cx="1618556" cy="215807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1071552"/>
            <a:ext cx="2214578" cy="304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43108" y="3286130"/>
            <a:ext cx="1285884" cy="32440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手柄</a:t>
            </a:r>
            <a:endParaRPr lang="en-GB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BBAAA"/>
      </a:accent1>
      <a:accent2>
        <a:srgbClr val="FF672E"/>
      </a:accent2>
      <a:accent3>
        <a:srgbClr val="FFDF39"/>
      </a:accent3>
      <a:accent4>
        <a:srgbClr val="5BBAAA"/>
      </a:accent4>
      <a:accent5>
        <a:srgbClr val="FFDF39"/>
      </a:accent5>
      <a:accent6>
        <a:srgbClr val="FF672E"/>
      </a:accent6>
      <a:hlink>
        <a:srgbClr val="528D2B"/>
      </a:hlink>
      <a:folHlink>
        <a:srgbClr val="99A8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自定义 337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04674"/>
      </a:accent1>
      <a:accent2>
        <a:srgbClr val="204674"/>
      </a:accent2>
      <a:accent3>
        <a:srgbClr val="204674"/>
      </a:accent3>
      <a:accent4>
        <a:srgbClr val="204674"/>
      </a:accent4>
      <a:accent5>
        <a:srgbClr val="204674"/>
      </a:accent5>
      <a:accent6>
        <a:srgbClr val="204674"/>
      </a:accent6>
      <a:hlink>
        <a:srgbClr val="204674"/>
      </a:hlink>
      <a:folHlink>
        <a:srgbClr val="204674"/>
      </a:folHlink>
    </a:clrScheme>
    <a:fontScheme name="Temp">
      <a:majorFont>
        <a:latin typeface="汉仪小麦体简"/>
        <a:ea typeface="微软雅黑"/>
        <a:cs typeface=""/>
      </a:majorFont>
      <a:minorFont>
        <a:latin typeface="汉仪小麦体简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 defTabSz="914400">
          <a:defRPr sz="1800">
            <a:cs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3520</TotalTime>
  <Words>199</Words>
  <Application>Microsoft Office PowerPoint</Application>
  <PresentationFormat>全屏显示(16:9)</PresentationFormat>
  <Paragraphs>55</Paragraphs>
  <Slides>21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第一PPT，www.1ppt.com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微软用户</cp:lastModifiedBy>
  <cp:revision>277</cp:revision>
  <dcterms:created xsi:type="dcterms:W3CDTF">2015-12-11T17:46:17Z</dcterms:created>
  <dcterms:modified xsi:type="dcterms:W3CDTF">2020-03-11T06:43:46Z</dcterms:modified>
</cp:coreProperties>
</file>