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968" r:id="rId4"/>
    <p:sldId id="744" r:id="rId6"/>
    <p:sldId id="953" r:id="rId7"/>
    <p:sldId id="831" r:id="rId8"/>
    <p:sldId id="919" r:id="rId9"/>
    <p:sldId id="985" r:id="rId10"/>
    <p:sldId id="954" r:id="rId11"/>
    <p:sldId id="987" r:id="rId12"/>
    <p:sldId id="986" r:id="rId13"/>
    <p:sldId id="955" r:id="rId14"/>
    <p:sldId id="956" r:id="rId15"/>
    <p:sldId id="902" r:id="rId16"/>
    <p:sldId id="926" r:id="rId17"/>
    <p:sldId id="957" r:id="rId18"/>
    <p:sldId id="958" r:id="rId19"/>
    <p:sldId id="920" r:id="rId20"/>
    <p:sldId id="988" r:id="rId21"/>
    <p:sldId id="959" r:id="rId22"/>
    <p:sldId id="989" r:id="rId23"/>
    <p:sldId id="907" r:id="rId24"/>
    <p:sldId id="960" r:id="rId25"/>
    <p:sldId id="970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25998E"/>
    <a:srgbClr val="8AD378"/>
    <a:srgbClr val="6FC1B4"/>
    <a:srgbClr val="18665F"/>
    <a:srgbClr val="FFFFFF"/>
    <a:srgbClr val="499F46"/>
    <a:srgbClr val="CC6F6F"/>
    <a:srgbClr val="FEF8EC"/>
    <a:srgbClr val="DB9595"/>
    <a:srgbClr val="DCB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601" autoAdjust="0"/>
    <p:restoredTop sz="93099" autoAdjust="0"/>
  </p:normalViewPr>
  <p:slideViewPr>
    <p:cSldViewPr>
      <p:cViewPr>
        <p:scale>
          <a:sx n="66" d="100"/>
          <a:sy n="66" d="100"/>
        </p:scale>
        <p:origin x="-1770" y="-1326"/>
      </p:cViewPr>
      <p:guideLst>
        <p:guide orient="horz" pos="1668"/>
        <p:guide pos="285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8B95B-21A2-4FE1-B0B3-15FB4F6227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b="19350"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dministrator\Desktop\春天\0077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374"/>
          <a:stretch>
            <a:fillRect/>
          </a:stretch>
        </p:blipFill>
        <p:spPr bwMode="auto">
          <a:xfrm rot="10800000" flipH="1">
            <a:off x="1" y="0"/>
            <a:ext cx="2476500" cy="11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istrator\Desktop\春天\0077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5" b="41374"/>
          <a:stretch>
            <a:fillRect/>
          </a:stretch>
        </p:blipFill>
        <p:spPr bwMode="auto">
          <a:xfrm flipH="1">
            <a:off x="6515100" y="3104550"/>
            <a:ext cx="2628900" cy="20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Administrator\Desktop\春天\001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477">
            <a:off x="1125252" y="101859"/>
            <a:ext cx="1454025" cy="12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EDA6-12FE-49A1-9A2D-9D534DC30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986C-7824-4A46-8E48-7F2F253057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17.GI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30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30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17.GIF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jpeg"/><Relationship Id="rId2" Type="http://schemas.openxmlformats.org/officeDocument/2006/relationships/image" Target="../media/image17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8.jpeg"/><Relationship Id="rId7" Type="http://schemas.openxmlformats.org/officeDocument/2006/relationships/image" Target="../media/image57.jpeg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17.GIF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2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7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17.GIF"/><Relationship Id="rId4" Type="http://schemas.openxmlformats.org/officeDocument/2006/relationships/image" Target="../media/image23.GIF"/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12" Type="http://schemas.microsoft.com/office/2007/relationships/media" Target="../media/audio1.wav"/><Relationship Id="rId11" Type="http://schemas.openxmlformats.org/officeDocument/2006/relationships/audio" Target="../media/audio1.wav"/><Relationship Id="rId10" Type="http://schemas.openxmlformats.org/officeDocument/2006/relationships/image" Target="../media/image28.png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r="39577" b="25000"/>
          <a:stretch>
            <a:fillRect/>
          </a:stretch>
        </p:blipFill>
        <p:spPr bwMode="auto">
          <a:xfrm>
            <a:off x="0" y="1"/>
            <a:ext cx="5521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39993" t="63148"/>
          <a:stretch>
            <a:fillRect/>
          </a:stretch>
        </p:blipFill>
        <p:spPr bwMode="auto">
          <a:xfrm>
            <a:off x="3657601" y="3248026"/>
            <a:ext cx="5483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r="47498" b="51852"/>
          <a:stretch>
            <a:fillRect/>
          </a:stretch>
        </p:blipFill>
        <p:spPr bwMode="auto">
          <a:xfrm>
            <a:off x="3176" y="0"/>
            <a:ext cx="4797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l="53961" t="74074"/>
          <a:stretch>
            <a:fillRect/>
          </a:stretch>
        </p:blipFill>
        <p:spPr bwMode="auto">
          <a:xfrm>
            <a:off x="4933951" y="3810000"/>
            <a:ext cx="4206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rcRect r="60423" b="45370"/>
          <a:stretch>
            <a:fillRect/>
          </a:stretch>
        </p:blipFill>
        <p:spPr bwMode="auto">
          <a:xfrm>
            <a:off x="3176" y="1"/>
            <a:ext cx="3616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rcRect l="67198" t="71667"/>
          <a:stretch>
            <a:fillRect/>
          </a:stretch>
        </p:blipFill>
        <p:spPr bwMode="auto">
          <a:xfrm>
            <a:off x="6143625" y="3686176"/>
            <a:ext cx="299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4617"/>
          <a:stretch>
            <a:fillRect/>
          </a:stretch>
        </p:blipFill>
        <p:spPr>
          <a:xfrm>
            <a:off x="-1219206" y="4028980"/>
            <a:ext cx="7658099" cy="1114520"/>
          </a:xfrm>
          <a:prstGeom prst="rect">
            <a:avLst/>
          </a:prstGeom>
        </p:spPr>
      </p:pic>
      <p:sp>
        <p:nvSpPr>
          <p:cNvPr id="2058" name="文本框 40"/>
          <p:cNvSpPr txBox="1">
            <a:spLocks noChangeArrowheads="1"/>
          </p:cNvSpPr>
          <p:nvPr/>
        </p:nvSpPr>
        <p:spPr bwMode="auto">
          <a:xfrm>
            <a:off x="1055190" y="1465049"/>
            <a:ext cx="7372350" cy="338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5" tIns="45717" rIns="91435" bIns="45717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华文隶书" panose="02010800040101010101" charset="-122"/>
              </a:rPr>
              <a:t>综合课程导学</a:t>
            </a:r>
            <a:endParaRPr kumimoji="1" lang="zh-CN" altLang="en-US" sz="48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14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en-US" altLang="zh-CN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——</a:t>
            </a:r>
            <a:r>
              <a:rPr kumimoji="1" lang="zh-CN" altLang="en-US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二年级美术课程线上互动</a:t>
            </a:r>
            <a:endParaRPr kumimoji="1" lang="zh-CN" altLang="en-US" sz="20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zh-CN" altLang="en-US" sz="20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常州市新北区三井实验小学</a:t>
            </a:r>
            <a:r>
              <a:rPr kumimoji="1" lang="en-US" altLang="zh-CN" sz="48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  </a:t>
            </a:r>
            <a:endParaRPr kumimoji="1" lang="en-US" altLang="zh-CN" sz="48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3000" dirty="0" smtClean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3000" i="1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20064" y="4275138"/>
            <a:ext cx="928687" cy="868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图片 42" descr="ccc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1905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8950" y="11289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19185" y="144375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10490"/>
            <a:ext cx="2209165" cy="1483995"/>
          </a:xfrm>
          <a:prstGeom prst="rect">
            <a:avLst/>
          </a:prstGeom>
        </p:spPr>
      </p:pic>
      <p:pic>
        <p:nvPicPr>
          <p:cNvPr id="6" name="图片 5" descr="tim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5" y="1703070"/>
            <a:ext cx="1943735" cy="1943735"/>
          </a:xfrm>
          <a:prstGeom prst="rect">
            <a:avLst/>
          </a:prstGeom>
        </p:spPr>
      </p:pic>
      <p:pic>
        <p:nvPicPr>
          <p:cNvPr id="7" name="图片 6" descr="Unkn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" y="3754755"/>
            <a:ext cx="2028825" cy="1270000"/>
          </a:xfrm>
          <a:prstGeom prst="rect">
            <a:avLst/>
          </a:prstGeom>
        </p:spPr>
      </p:pic>
      <p:pic>
        <p:nvPicPr>
          <p:cNvPr id="8" name="图片 7" descr="u=1931946682,2457678364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25" y="1925320"/>
            <a:ext cx="1950085" cy="1626235"/>
          </a:xfrm>
          <a:prstGeom prst="rect">
            <a:avLst/>
          </a:prstGeom>
        </p:spPr>
      </p:pic>
      <p:pic>
        <p:nvPicPr>
          <p:cNvPr id="9" name="图片 8" descr="u=1214218513,807223685&amp;fm=26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495" y="110490"/>
            <a:ext cx="2450465" cy="1642745"/>
          </a:xfrm>
          <a:prstGeom prst="rect">
            <a:avLst/>
          </a:prstGeom>
        </p:spPr>
      </p:pic>
      <p:pic>
        <p:nvPicPr>
          <p:cNvPr id="10" name="图片 9" descr="u=679204489,3393900629&amp;fm=26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010" y="3646805"/>
            <a:ext cx="1830070" cy="140462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 rot="2940000">
            <a:off x="2543810" y="1538605"/>
            <a:ext cx="125031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2938780" y="2545080"/>
            <a:ext cx="63436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18960000">
            <a:off x="2516505" y="3510280"/>
            <a:ext cx="121856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36010" y="2211705"/>
            <a:ext cx="720090" cy="1007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91255" y="2199005"/>
            <a:ext cx="3765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</a:rPr>
              <a:t>益虫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25010" y="2225040"/>
            <a:ext cx="720090" cy="1007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7200000">
            <a:off x="5184140" y="1538605"/>
            <a:ext cx="125031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800000">
            <a:off x="5384800" y="2647315"/>
            <a:ext cx="63436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3140000">
            <a:off x="5152390" y="3696335"/>
            <a:ext cx="1565275" cy="259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25340" y="2225040"/>
            <a:ext cx="3765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</a:rPr>
              <a:t>害</a:t>
            </a:r>
            <a:r>
              <a:rPr lang="zh-CN" altLang="en-US" sz="3200" b="1">
                <a:solidFill>
                  <a:schemeClr val="accent1"/>
                </a:solidFill>
              </a:rPr>
              <a:t>虫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u=339653222,842819409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" y="920115"/>
            <a:ext cx="4155440" cy="2426970"/>
          </a:xfrm>
          <a:prstGeom prst="rect">
            <a:avLst/>
          </a:prstGeom>
        </p:spPr>
      </p:pic>
      <p:pic>
        <p:nvPicPr>
          <p:cNvPr id="3" name="图片 2" descr="Unknown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40" y="434975"/>
            <a:ext cx="4114800" cy="3086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3060" y="3521075"/>
            <a:ext cx="1548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2">
                    <a:lumMod val="50000"/>
                  </a:schemeClr>
                </a:solidFill>
              </a:rPr>
              <a:t>蚜  虫</a:t>
            </a:r>
            <a:endParaRPr lang="zh-CN" altLang="en-US" sz="32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6820" y="3832225"/>
            <a:ext cx="1548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2">
                    <a:lumMod val="50000"/>
                  </a:schemeClr>
                </a:solidFill>
              </a:rPr>
              <a:t>虱  子</a:t>
            </a:r>
            <a:endParaRPr lang="zh-CN" altLang="en-US" sz="32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8"/>
          <p:cNvSpPr txBox="1"/>
          <p:nvPr/>
        </p:nvSpPr>
        <p:spPr>
          <a:xfrm>
            <a:off x="3269169" y="5365359"/>
            <a:ext cx="2605663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字符延长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 descr="u=329047408,4057009386&amp;fm=26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420000">
            <a:off x="2904490" y="697865"/>
            <a:ext cx="2741295" cy="402082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634230" y="987425"/>
            <a:ext cx="1522095" cy="3663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555875" y="771525"/>
            <a:ext cx="1262380" cy="349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732020" y="1923415"/>
            <a:ext cx="1567815" cy="72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32020" y="3275965"/>
            <a:ext cx="1616710" cy="1670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691640" y="2856865"/>
            <a:ext cx="1510030" cy="579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187450" y="483235"/>
            <a:ext cx="1296035" cy="6343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32740" y="3155315"/>
            <a:ext cx="1296035" cy="6343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299835" y="486410"/>
            <a:ext cx="1296035" cy="6343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426835" y="1526540"/>
            <a:ext cx="1296035" cy="6343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496050" y="3155315"/>
            <a:ext cx="1296035" cy="6343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59205" y="628650"/>
            <a:ext cx="115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一对触角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9710" y="615950"/>
            <a:ext cx="115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头  部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8610" y="1659890"/>
            <a:ext cx="115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胸  部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58610" y="3288665"/>
            <a:ext cx="115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腹  部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5615" y="3288665"/>
            <a:ext cx="115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/>
                </a:solidFill>
              </a:rPr>
              <a:t>六条腿</a:t>
            </a:r>
            <a:endParaRPr lang="zh-CN" alt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/>
          <p:nvPr/>
        </p:nvSpPr>
        <p:spPr>
          <a:xfrm>
            <a:off x="3269169" y="5365359"/>
            <a:ext cx="2605663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字符延长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35269" y="156363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u=1790571810,1629933833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" y="436880"/>
            <a:ext cx="3781425" cy="4062095"/>
          </a:xfrm>
          <a:prstGeom prst="rect">
            <a:avLst/>
          </a:prstGeom>
        </p:spPr>
      </p:pic>
      <p:pic>
        <p:nvPicPr>
          <p:cNvPr id="3" name="图片 2" descr="Unkn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115" y="540385"/>
            <a:ext cx="4627880" cy="4062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timg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0" y="1878965"/>
            <a:ext cx="3034665" cy="2038350"/>
          </a:xfrm>
          <a:prstGeom prst="rect">
            <a:avLst/>
          </a:prstGeom>
        </p:spPr>
      </p:pic>
      <p:pic>
        <p:nvPicPr>
          <p:cNvPr id="19" name="图片 18" descr="Unknown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358900"/>
            <a:ext cx="3411220" cy="255841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V="1">
            <a:off x="2604135" y="915670"/>
            <a:ext cx="1463675" cy="13944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4932045" y="1059180"/>
            <a:ext cx="1080135" cy="10801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131820" y="555625"/>
            <a:ext cx="3240405" cy="360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347085" y="551815"/>
            <a:ext cx="347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透明的翅膀，网络状的纹路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076190" y="3014980"/>
            <a:ext cx="1657985" cy="1212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3964305" y="4345305"/>
            <a:ext cx="2236470" cy="360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067810" y="4345305"/>
            <a:ext cx="347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部分结构有绒毛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02849580,1357191599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6465" y="1262380"/>
            <a:ext cx="4426585" cy="294894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799965" y="1059180"/>
            <a:ext cx="59690" cy="7454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2339340" y="1131570"/>
            <a:ext cx="528320" cy="518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051685" y="3574415"/>
            <a:ext cx="1254125" cy="653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439920" y="3274695"/>
            <a:ext cx="132080" cy="10248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115695" y="411480"/>
            <a:ext cx="1265555" cy="648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322445" y="305435"/>
            <a:ext cx="1265555" cy="648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41350" y="3949065"/>
            <a:ext cx="1265555" cy="648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148455" y="4367530"/>
            <a:ext cx="2475230" cy="6483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40155" y="535940"/>
            <a:ext cx="1017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前翅膀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22445" y="430530"/>
            <a:ext cx="132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一对触角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4225" y="4074160"/>
            <a:ext cx="132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后翅膀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2120" y="4472940"/>
            <a:ext cx="2560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头部、胸部、腹部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972935" y="2192020"/>
            <a:ext cx="1289685" cy="760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36740" y="2372995"/>
            <a:ext cx="132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/>
                </a:solidFill>
              </a:rPr>
              <a:t>  </a:t>
            </a:r>
            <a:r>
              <a:rPr lang="zh-CN" altLang="en-US" sz="2000" b="1">
                <a:solidFill>
                  <a:schemeClr val="accent1"/>
                </a:solidFill>
              </a:rPr>
              <a:t>对    称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/>
          <p:nvPr/>
        </p:nvSpPr>
        <p:spPr>
          <a:xfrm>
            <a:off x="-294868" y="1528310"/>
            <a:ext cx="834950" cy="1228856"/>
          </a:xfrm>
          <a:prstGeom prst="rect">
            <a:avLst/>
          </a:prstGeom>
          <a:noFill/>
          <a:ln w="114300" cap="flat" cmpd="sng" algn="ctr">
            <a:solidFill>
              <a:srgbClr val="6FC1B4"/>
            </a:solidFill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图片占位符 12" descr="/Users/macbook/Desktop/u=1177941095,2150689127&amp;fm=26&amp;gp=0.jpgu=1177941095,2150689127&amp;fm=26&amp;gp=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42735" y="2726690"/>
            <a:ext cx="2015490" cy="133794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6" name="图片占位符 6" descr="/Users/macbook/Desktop/u=266008509,1964948388&amp;fm=26&amp;gp=0.jpgu=266008509,1964948388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2045" y="901700"/>
            <a:ext cx="1997710" cy="134175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7" name="图片占位符 8" descr="/Users/macbook/Desktop/虫虫虫/timg.jpegtim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6280" y="901700"/>
            <a:ext cx="2014855" cy="1301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8" name="图片占位符 9" descr="/Users/macbook/Desktop/u=1906336187,3372227896&amp;fm=26&amp;gp=0.jpgu=1906336187,3372227896&amp;fm=26&amp;gp=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2735" y="901700"/>
            <a:ext cx="2015490" cy="148717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9" name="图片占位符 11" descr="/Users/macbook/Desktop/u=2277396387,1435390450&amp;fm=26&amp;gp=0.jpgu=2277396387,1435390450&amp;fm=26&amp;gp=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26280" y="2621915"/>
            <a:ext cx="2015490" cy="146240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20" name="图片占位符 10" descr="/Users/macbook/Desktop/u=3024929126,4156144542&amp;fm=26&amp;gp=0.jpgu=3024929126,4156144542&amp;fm=26&amp;gp=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74265" y="2661920"/>
            <a:ext cx="2015490" cy="142240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sp>
        <p:nvSpPr>
          <p:cNvPr id="24" name="Text Placeholder 8"/>
          <p:cNvSpPr txBox="1"/>
          <p:nvPr/>
        </p:nvSpPr>
        <p:spPr>
          <a:xfrm>
            <a:off x="3269169" y="5365359"/>
            <a:ext cx="2605663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字符延长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/>
          <p:nvPr/>
        </p:nvSpPr>
        <p:spPr>
          <a:xfrm>
            <a:off x="-294868" y="1528310"/>
            <a:ext cx="834950" cy="1228856"/>
          </a:xfrm>
          <a:prstGeom prst="rect">
            <a:avLst/>
          </a:prstGeom>
          <a:noFill/>
          <a:ln w="114300" cap="flat" cmpd="sng" algn="ctr">
            <a:solidFill>
              <a:srgbClr val="6FC1B4"/>
            </a:solidFill>
            <a:prstDash val="solid"/>
            <a:miter lim="800000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图片占位符 12" descr="/Users/macbook/Desktop/u=1177941095,2150689127&amp;fm=26&amp;gp=0.jpgu=1177941095,2150689127&amp;fm=26&amp;gp=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42735" y="2726690"/>
            <a:ext cx="2015490" cy="133794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6" name="图片占位符 6" descr="/Users/macbook/Desktop/u=266008509,1964948388&amp;fm=26&amp;gp=0.jpgu=266008509,1964948388&amp;fm=26&amp;gp=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2045" y="901700"/>
            <a:ext cx="1997710" cy="134175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7" name="图片占位符 8" descr="/Users/macbook/Desktop/虫虫虫/timg.jpegtim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6280" y="901700"/>
            <a:ext cx="2014855" cy="1301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8" name="图片占位符 9" descr="/Users/macbook/Desktop/u=1906336187,3372227896&amp;fm=26&amp;gp=0.jpgu=1906336187,3372227896&amp;fm=26&amp;gp=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2735" y="901700"/>
            <a:ext cx="2015490" cy="148717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19" name="图片占位符 11" descr="/Users/macbook/Desktop/u=2277396387,1435390450&amp;fm=26&amp;gp=0.jpgu=2277396387,1435390450&amp;fm=26&amp;gp=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26280" y="2621915"/>
            <a:ext cx="2015490" cy="146240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20" name="图片占位符 10" descr="/Users/macbook/Desktop/u=3024929126,4156144542&amp;fm=26&amp;gp=0.jpgu=3024929126,4156144542&amp;fm=26&amp;gp=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74265" y="2661920"/>
            <a:ext cx="2015490" cy="142240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sp>
        <p:nvSpPr>
          <p:cNvPr id="24" name="Text Placeholder 8"/>
          <p:cNvSpPr txBox="1"/>
          <p:nvPr/>
        </p:nvSpPr>
        <p:spPr>
          <a:xfrm>
            <a:off x="3269169" y="5365359"/>
            <a:ext cx="2605663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字符延长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345" y="2096135"/>
            <a:ext cx="1475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色彩丰富</a:t>
            </a:r>
            <a:endParaRPr lang="zh-CN" altLang="en-US" sz="2400" b="1">
              <a:solidFill>
                <a:schemeClr val="tx2">
                  <a:lumMod val="50000"/>
                </a:schemeClr>
              </a:solidFill>
            </a:endParaRPr>
          </a:p>
          <a:p>
            <a:endParaRPr lang="zh-CN" altLang="en-US" sz="2400" b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花纹多样</a:t>
            </a:r>
            <a:endParaRPr lang="zh-CN" altLang="en-US" sz="2400" b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35269" y="156363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330200"/>
            <a:ext cx="3321050" cy="4657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5975" y="2479040"/>
            <a:ext cx="3541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</a:rPr>
              <a:t>一起来做一个昆虫折页书吧～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35269" y="156363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IMG_5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1110615"/>
            <a:ext cx="2366645" cy="3155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77665" y="1494155"/>
            <a:ext cx="34505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</a:rPr>
              <a:t>材料准备：</a:t>
            </a:r>
            <a:endParaRPr lang="zh-CN" altLang="en-US" sz="2800" b="1">
              <a:solidFill>
                <a:schemeClr val="accent1"/>
              </a:solidFill>
            </a:endParaRPr>
          </a:p>
          <a:p>
            <a:endParaRPr lang="zh-CN" altLang="en-US" sz="2800" b="1">
              <a:solidFill>
                <a:schemeClr val="accent1"/>
              </a:solidFill>
            </a:endParaRPr>
          </a:p>
          <a:p>
            <a:r>
              <a:rPr lang="zh-CN" altLang="en-US" sz="2800" b="1">
                <a:solidFill>
                  <a:schemeClr val="accent1"/>
                </a:solidFill>
              </a:rPr>
              <a:t>卡纸，彩笔，勾线笔，双面胶或者固体胶，剪刀（可有可无）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8"/>
          <p:cNvSpPr txBox="1"/>
          <p:nvPr/>
        </p:nvSpPr>
        <p:spPr>
          <a:xfrm>
            <a:off x="4280535" y="1149350"/>
            <a:ext cx="3547110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惊蛰（二十四节气之一）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11244" y="26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8694a4c27d1ed21bc6f6e7f2a26eddc451da3f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775970"/>
            <a:ext cx="2694940" cy="3591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80535" y="1949450"/>
            <a:ext cx="39738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惊蛰的意思是天气回暖，春雷始鸣，惊醒蛰伏于地下冬眠的昆虫。</a:t>
            </a:r>
            <a:r>
              <a:rPr lang="en-US" altLang="zh-CN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“</a:t>
            </a:r>
            <a:r>
              <a:rPr lang="zh-CN" altLang="en-US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惊蛰</a:t>
            </a:r>
            <a:r>
              <a:rPr lang="en-US" altLang="zh-CN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”</a:t>
            </a:r>
            <a:r>
              <a:rPr lang="zh-CN" altLang="en-US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标志着春天的开始。</a:t>
            </a:r>
            <a:endParaRPr lang="zh-CN" altLang="en-US">
              <a:solidFill>
                <a:schemeClr val="accent1"/>
              </a:solidFill>
              <a:latin typeface="系统字体" panose="00000300000000000000" charset="0"/>
              <a:ea typeface="宋体-简" panose="02010800040101010101" charset="-122"/>
            </a:endParaRPr>
          </a:p>
          <a:p>
            <a:r>
              <a:rPr lang="zh-CN" altLang="en-US">
                <a:solidFill>
                  <a:schemeClr val="accent1"/>
                </a:solidFill>
                <a:latin typeface="系统字体" panose="00000300000000000000" charset="0"/>
                <a:ea typeface="宋体-简" panose="02010800040101010101" charset="-122"/>
              </a:rPr>
              <a:t>惊蛰节气在农忙上有着相当重要的意思。我国劳动人民自古很重视惊蛰节气，被视为春耕开始的日子。</a:t>
            </a:r>
            <a:endParaRPr lang="zh-CN" altLang="en-US">
              <a:solidFill>
                <a:schemeClr val="accent1"/>
              </a:solidFill>
              <a:latin typeface="系统字体" panose="00000300000000000000" charset="0"/>
              <a:ea typeface="宋体-简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2155" y="88138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zhé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8"/>
          <p:cNvSpPr txBox="1"/>
          <p:nvPr/>
        </p:nvSpPr>
        <p:spPr>
          <a:xfrm>
            <a:off x="5060424" y="920145"/>
            <a:ext cx="2808312" cy="2880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b="1" dirty="0">
                <a:solidFill>
                  <a:srgbClr val="25998E"/>
                </a:solidFill>
                <a:latin typeface="微软雅黑" pitchFamily="34" charset="-122"/>
                <a:ea typeface="微软雅黑" pitchFamily="34" charset="-122"/>
              </a:rPr>
              <a:t>作业要求</a:t>
            </a:r>
            <a:endParaRPr lang="zh-CN" altLang="en-US" sz="2800" b="1" dirty="0">
              <a:solidFill>
                <a:srgbClr val="25998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C:\Users\Administrator\Desktop\春天\003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00" y="987574"/>
            <a:ext cx="3003776" cy="3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椭圆 16"/>
          <p:cNvSpPr/>
          <p:nvPr/>
        </p:nvSpPr>
        <p:spPr>
          <a:xfrm>
            <a:off x="5369284" y="1805395"/>
            <a:ext cx="1217236" cy="1218232"/>
          </a:xfrm>
          <a:prstGeom prst="ellipse">
            <a:avLst/>
          </a:prstGeom>
          <a:solidFill>
            <a:srgbClr val="6FC1B4"/>
          </a:solid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95572" y="1732680"/>
            <a:ext cx="1364660" cy="1363662"/>
          </a:xfrm>
          <a:prstGeom prst="ellipse">
            <a:avLst/>
          </a:prstGeom>
          <a:noFill/>
          <a:ln w="25400" cap="flat" cmpd="sng" algn="ctr">
            <a:solidFill>
              <a:srgbClr val="25998E">
                <a:alpha val="50000"/>
              </a:srgbClr>
            </a:solidFill>
            <a:prstDash val="sysDot"/>
          </a:ln>
          <a:effectLst/>
        </p:spPr>
        <p:txBody>
          <a:bodyPr lIns="98565" tIns="49282" rIns="98565" bIns="4928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446979" y="2170328"/>
            <a:ext cx="1061846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65" tIns="49282" rIns="98565" bIns="49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marL="0" marR="0" lvl="1" indent="-28575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01</a:t>
            </a:r>
            <a:endParaRPr kumimoji="0" lang="en-US" altLang="zh-CN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18"/>
          <p:cNvSpPr txBox="1"/>
          <p:nvPr/>
        </p:nvSpPr>
        <p:spPr bwMode="auto">
          <a:xfrm>
            <a:off x="5204460" y="3133725"/>
            <a:ext cx="3514090" cy="1360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在白纸上画5-6种昆虫，注意好色彩的搭配。</a:t>
            </a:r>
            <a:endParaRPr lang="zh-CN" altLang="en-US" sz="7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7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269448" y="2745989"/>
            <a:ext cx="1217236" cy="1218232"/>
          </a:xfrm>
          <a:prstGeom prst="ellipse">
            <a:avLst/>
          </a:prstGeom>
          <a:solidFill>
            <a:srgbClr val="25998E"/>
          </a:solid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195736" y="2673274"/>
            <a:ext cx="1364660" cy="1363662"/>
          </a:xfrm>
          <a:prstGeom prst="ellipse">
            <a:avLst/>
          </a:prstGeom>
          <a:noFill/>
          <a:ln w="25400" cap="flat" cmpd="sng" algn="ctr">
            <a:solidFill>
              <a:srgbClr val="25998E">
                <a:alpha val="50000"/>
              </a:srgbClr>
            </a:solidFill>
            <a:prstDash val="sysDot"/>
          </a:ln>
          <a:effectLst/>
        </p:spPr>
        <p:txBody>
          <a:bodyPr lIns="98565" tIns="49282" rIns="98565" bIns="4928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47143" y="3096317"/>
            <a:ext cx="1061846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565" tIns="49282" rIns="98565" bIns="49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marL="0" marR="0" lvl="1" indent="-28575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02</a:t>
            </a:r>
            <a:endParaRPr kumimoji="0" lang="en-US" altLang="zh-CN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18"/>
          <p:cNvSpPr txBox="1"/>
          <p:nvPr/>
        </p:nvSpPr>
        <p:spPr bwMode="auto">
          <a:xfrm>
            <a:off x="427990" y="920115"/>
            <a:ext cx="298069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选择一张自己喜欢颜色的卡纸制作折页书，内容越丰富越好。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3269169" y="5365359"/>
            <a:ext cx="2605663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字符延长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35269" y="156363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1" name="Group 5"/>
          <p:cNvGrpSpPr/>
          <p:nvPr/>
        </p:nvGrpSpPr>
        <p:grpSpPr>
          <a:xfrm>
            <a:off x="276860" y="249555"/>
            <a:ext cx="2759075" cy="2501900"/>
            <a:chOff x="0" y="0"/>
            <a:chExt cx="2784" cy="2544"/>
          </a:xfrm>
        </p:grpSpPr>
        <p:pic>
          <p:nvPicPr>
            <p:cNvPr id="29702" name="Picture 6" descr="蜻蜓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84" cy="2544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9703" name="Text Box 7"/>
            <p:cNvSpPr txBox="1"/>
            <p:nvPr/>
          </p:nvSpPr>
          <p:spPr>
            <a:xfrm>
              <a:off x="1151" y="125"/>
              <a:ext cx="1179" cy="280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E0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ahoma" panose="020B0804030504040204" pitchFamily="2" charset="0"/>
                </a:rPr>
                <a:t>蜻蜓</a:t>
              </a:r>
              <a:endParaRPr lang="zh-CN" altLang="en-US" sz="2400" dirty="0">
                <a:solidFill>
                  <a:srgbClr val="FE0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804030504040204" pitchFamily="2" charset="0"/>
              </a:endParaRPr>
            </a:p>
          </p:txBody>
        </p:sp>
      </p:grpSp>
      <p:grpSp>
        <p:nvGrpSpPr>
          <p:cNvPr id="29704" name="Group 8"/>
          <p:cNvGrpSpPr/>
          <p:nvPr/>
        </p:nvGrpSpPr>
        <p:grpSpPr>
          <a:xfrm>
            <a:off x="685800" y="2751455"/>
            <a:ext cx="2478405" cy="2082165"/>
            <a:chOff x="0" y="0"/>
            <a:chExt cx="2736" cy="2640"/>
          </a:xfrm>
        </p:grpSpPr>
        <p:pic>
          <p:nvPicPr>
            <p:cNvPr id="29705" name="Picture 9" descr="直升机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36" cy="2640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9706" name="Text Box 10"/>
            <p:cNvSpPr txBox="1"/>
            <p:nvPr/>
          </p:nvSpPr>
          <p:spPr>
            <a:xfrm>
              <a:off x="227" y="2076"/>
              <a:ext cx="1043" cy="288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hlink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ahoma" panose="020B0804030504040204" pitchFamily="2" charset="0"/>
                </a:rPr>
                <a:t>飞机</a:t>
              </a:r>
              <a:endParaRPr lang="zh-CN" altLang="en-US" sz="2400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804030504040204" pitchFamily="2" charset="0"/>
              </a:endParaRPr>
            </a:p>
          </p:txBody>
        </p:sp>
      </p:grpSp>
      <p:grpSp>
        <p:nvGrpSpPr>
          <p:cNvPr id="30725" name="Group 5"/>
          <p:cNvGrpSpPr/>
          <p:nvPr/>
        </p:nvGrpSpPr>
        <p:grpSpPr>
          <a:xfrm flipH="1">
            <a:off x="3609340" y="249555"/>
            <a:ext cx="2409190" cy="2209800"/>
            <a:chOff x="0" y="0"/>
            <a:chExt cx="2827" cy="2802"/>
          </a:xfrm>
        </p:grpSpPr>
        <p:pic>
          <p:nvPicPr>
            <p:cNvPr id="30726" name="Picture 6" descr="螳螂臂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784" cy="2802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0727" name="Text Box 7"/>
            <p:cNvSpPr txBox="1"/>
            <p:nvPr/>
          </p:nvSpPr>
          <p:spPr>
            <a:xfrm>
              <a:off x="1466" y="2238"/>
              <a:ext cx="1361" cy="290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E06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ahoma" panose="020B0804030504040204" pitchFamily="2" charset="0"/>
                </a:rPr>
                <a:t>螳螂臂</a:t>
              </a:r>
              <a:endParaRPr lang="zh-CN" altLang="en-US" sz="2400" dirty="0">
                <a:solidFill>
                  <a:srgbClr val="FE0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804030504040204" pitchFamily="2" charset="0"/>
              </a:endParaRPr>
            </a:p>
          </p:txBody>
        </p:sp>
      </p:grpSp>
      <p:grpSp>
        <p:nvGrpSpPr>
          <p:cNvPr id="30728" name="Group 8"/>
          <p:cNvGrpSpPr/>
          <p:nvPr/>
        </p:nvGrpSpPr>
        <p:grpSpPr>
          <a:xfrm flipH="1">
            <a:off x="5956300" y="97790"/>
            <a:ext cx="2289810" cy="2001520"/>
            <a:chOff x="0" y="0"/>
            <a:chExt cx="2688" cy="2784"/>
          </a:xfrm>
        </p:grpSpPr>
        <p:pic>
          <p:nvPicPr>
            <p:cNvPr id="30729" name="Picture 9" descr="锯子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688" cy="2784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0730" name="Text Box 10"/>
            <p:cNvSpPr txBox="1"/>
            <p:nvPr/>
          </p:nvSpPr>
          <p:spPr>
            <a:xfrm>
              <a:off x="270" y="314"/>
              <a:ext cx="1088" cy="288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ahoma" panose="020B0804030504040204" pitchFamily="2" charset="0"/>
                </a:rPr>
                <a:t>锯子</a:t>
              </a:r>
              <a:r>
                <a:rPr lang="zh-CN" altLang="en-US" sz="2400" dirty="0">
                  <a:solidFill>
                    <a:schemeClr val="accent1"/>
                  </a:solidFill>
                  <a:latin typeface="Tahoma" panose="020B0804030504040204" pitchFamily="2" charset="0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Tahoma" panose="020B0804030504040204" pitchFamily="2" charset="0"/>
              </a:endParaRPr>
            </a:p>
          </p:txBody>
        </p:sp>
      </p:grpSp>
      <p:grpSp>
        <p:nvGrpSpPr>
          <p:cNvPr id="31747" name="Group 3"/>
          <p:cNvGrpSpPr/>
          <p:nvPr/>
        </p:nvGrpSpPr>
        <p:grpSpPr>
          <a:xfrm>
            <a:off x="4140200" y="2877820"/>
            <a:ext cx="2488565" cy="2111375"/>
            <a:chOff x="0" y="0"/>
            <a:chExt cx="2767" cy="2903"/>
          </a:xfrm>
        </p:grpSpPr>
        <p:pic>
          <p:nvPicPr>
            <p:cNvPr id="31748" name="Picture 4" descr="蜜蜂巢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767" cy="2903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49" name="Text Box 5"/>
            <p:cNvSpPr txBox="1"/>
            <p:nvPr/>
          </p:nvSpPr>
          <p:spPr>
            <a:xfrm>
              <a:off x="182" y="771"/>
              <a:ext cx="817" cy="288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CC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90204" pitchFamily="34" charset="0"/>
                </a:rPr>
                <a:t>蜂巢</a:t>
              </a:r>
              <a:endParaRPr lang="zh-CN" altLang="en-US" sz="2400" dirty="0">
                <a:solidFill>
                  <a:srgbClr val="00C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90204" pitchFamily="34" charset="0"/>
              </a:endParaRPr>
            </a:p>
          </p:txBody>
        </p:sp>
      </p:grpSp>
      <p:grpSp>
        <p:nvGrpSpPr>
          <p:cNvPr id="31750" name="Group 6"/>
          <p:cNvGrpSpPr/>
          <p:nvPr/>
        </p:nvGrpSpPr>
        <p:grpSpPr>
          <a:xfrm>
            <a:off x="6628765" y="2315210"/>
            <a:ext cx="2190750" cy="2673985"/>
            <a:chOff x="0" y="0"/>
            <a:chExt cx="2704" cy="2903"/>
          </a:xfrm>
        </p:grpSpPr>
        <p:pic>
          <p:nvPicPr>
            <p:cNvPr id="31751" name="Picture 7" descr="4f044926f66ee40d8b82a13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704" cy="2903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1752" name="Text Box 8"/>
            <p:cNvSpPr txBox="1"/>
            <p:nvPr/>
          </p:nvSpPr>
          <p:spPr>
            <a:xfrm>
              <a:off x="362" y="681"/>
              <a:ext cx="1043" cy="288"/>
            </a:xfrm>
            <a:prstGeom prst="rect">
              <a:avLst/>
            </a:prstGeom>
            <a:noFill/>
            <a:ln w="50800" cap="flat" cmpd="sng">
              <a:solidFill>
                <a:srgbClr val="00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D60093"/>
                  </a:solidFill>
                  <a:latin typeface="Arial" panose="020B0604020202090204" pitchFamily="34" charset="0"/>
                  <a:ea typeface="黑体" pitchFamily="2" charset="-122"/>
                </a:rPr>
                <a:t>建筑</a:t>
              </a:r>
              <a:endParaRPr lang="zh-CN" altLang="en-US" sz="2400" dirty="0">
                <a:solidFill>
                  <a:srgbClr val="D60093"/>
                </a:solidFill>
                <a:latin typeface="Arial" panose="020B0604020202090204" pitchFamily="34" charset="0"/>
                <a:ea typeface="黑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1" y="0"/>
            <a:ext cx="5521643" cy="3857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3657600" y="3248025"/>
            <a:ext cx="5483542" cy="189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2858" y="0"/>
            <a:ext cx="4797743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4933950" y="3810000"/>
            <a:ext cx="4207192" cy="133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2858" y="13335"/>
            <a:ext cx="3616643" cy="2809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6143625" y="3686175"/>
            <a:ext cx="2997517" cy="1457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219205" y="4028981"/>
            <a:ext cx="7658099" cy="11145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735705" y="2072640"/>
            <a:ext cx="2373630" cy="1174750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sz="7200" dirty="0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谢谢</a:t>
            </a:r>
            <a:r>
              <a:rPr kumimoji="1" lang="en-US" altLang="zh-CN" sz="27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405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20540" y="4275296"/>
            <a:ext cx="928211" cy="86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136" y="190500"/>
            <a:ext cx="2592288" cy="400308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00995" y="194677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38950" y="2072870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100040154387460729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9" y="26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29895" y="1395730"/>
            <a:ext cx="613410" cy="3119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/>
              <a:t>惊 蛰 农 事 活 动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2424430" y="1619250"/>
            <a:ext cx="1316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</a:rPr>
              <a:t>防病虫害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4200" y="2182495"/>
            <a:ext cx="2458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春雷惊百虫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，温暖的气候条件却利于多种病虫害的发生和蔓延。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1187450" y="2571750"/>
            <a:ext cx="504190" cy="755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413885" y="2605405"/>
            <a:ext cx="504190" cy="755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timg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65" y="2679065"/>
            <a:ext cx="3412490" cy="2292350"/>
          </a:xfrm>
          <a:prstGeom prst="rect">
            <a:avLst/>
          </a:prstGeom>
        </p:spPr>
      </p:pic>
      <p:pic>
        <p:nvPicPr>
          <p:cNvPr id="14" name="图片 13" descr="u=1583584381,525285173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165" y="182245"/>
            <a:ext cx="3413125" cy="238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春天\00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4" b="61925"/>
          <a:stretch>
            <a:fillRect/>
          </a:stretch>
        </p:blipFill>
        <p:spPr bwMode="auto">
          <a:xfrm flipH="1">
            <a:off x="4553024" y="2367632"/>
            <a:ext cx="4590976" cy="27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春天\00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2676127"/>
            <a:ext cx="8928992" cy="35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istrator\Desktop\春天\007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374"/>
          <a:stretch>
            <a:fillRect/>
          </a:stretch>
        </p:blipFill>
        <p:spPr bwMode="auto">
          <a:xfrm rot="10800000">
            <a:off x="5307006" y="0"/>
            <a:ext cx="3836994" cy="17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2108835" y="1213485"/>
            <a:ext cx="4533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25998E"/>
                </a:solidFill>
                <a:latin typeface="幼圆" pitchFamily="49" charset="-122"/>
                <a:ea typeface="幼圆" pitchFamily="49" charset="-122"/>
              </a:rPr>
              <a:t>虫虫虫</a:t>
            </a:r>
            <a:endParaRPr lang="zh-CN" altLang="en-US" sz="9600" b="1" dirty="0">
              <a:solidFill>
                <a:srgbClr val="25998E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1" name="Picture 3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08114" y="3755232"/>
            <a:ext cx="875507" cy="87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036496" y="393990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449594" y="271166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54" descr="透明心形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4" y="5974556"/>
            <a:ext cx="13716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55" descr="透明心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6422231"/>
            <a:ext cx="7620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56" descr="透明心形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94" y="6039644"/>
            <a:ext cx="1295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57" descr="透明心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4" y="6431756"/>
            <a:ext cx="7620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58" descr="透明心形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94" y="6050756"/>
            <a:ext cx="10668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9" descr="透明心形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2" y="5734844"/>
            <a:ext cx="106680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0" descr="透明心形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2" y="5658644"/>
            <a:ext cx="13716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1" descr="透明心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82" y="5811044"/>
            <a:ext cx="762000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2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2" y="5963444"/>
            <a:ext cx="5334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63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82" y="6115844"/>
            <a:ext cx="5334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64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2" y="6115844"/>
            <a:ext cx="533400" cy="3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5" descr="透明心形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2" y="5658644"/>
            <a:ext cx="1295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6" descr="透明心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5963444"/>
            <a:ext cx="762000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67" descr="透明心形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82" y="5620544"/>
            <a:ext cx="1295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卡农-轻快纯美音乐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30594" y="89942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60340" y="2781935"/>
            <a:ext cx="2134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二年级美术 金淑芸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2980" y="1692910"/>
            <a:ext cx="26320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</a:rPr>
              <a:t>虽然不是鸟,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夏日枝头叫,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什么都不懂,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偏说全知道。</a:t>
            </a:r>
            <a:endParaRPr lang="zh-CN" altLang="en-US" sz="32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15" y="988695"/>
            <a:ext cx="2090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</a:rPr>
              <a:t>谜语一：</a:t>
            </a:r>
            <a:endParaRPr lang="zh-CN" altLang="en-US" sz="3200" b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1080" y="1723390"/>
            <a:ext cx="28168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</a:rPr>
              <a:t>虽然不是鸟,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夏日枝头叫,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什么都不懂,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偏说全知道。</a:t>
            </a:r>
            <a:endParaRPr lang="zh-CN" altLang="en-US" sz="32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15" y="938530"/>
            <a:ext cx="2090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</a:rPr>
              <a:t>谜语一：</a:t>
            </a:r>
            <a:endParaRPr lang="zh-CN" altLang="en-US" sz="32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25595" y="938530"/>
            <a:ext cx="2090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</a:rPr>
              <a:t>谜语二：</a:t>
            </a:r>
            <a:endParaRPr lang="zh-CN" altLang="en-US" sz="32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4715" y="1723390"/>
            <a:ext cx="29838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</a:rPr>
              <a:t>有位小姑娘,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夏夜赶路忙,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虽然行路难,</a:t>
            </a:r>
            <a:endParaRPr lang="zh-CN" altLang="en-US" sz="3200">
              <a:solidFill>
                <a:schemeClr val="accent1"/>
              </a:solidFill>
            </a:endParaRPr>
          </a:p>
          <a:p>
            <a:r>
              <a:rPr lang="zh-CN" altLang="en-US" sz="3200">
                <a:solidFill>
                  <a:schemeClr val="accent1"/>
                </a:solidFill>
              </a:rPr>
              <a:t>自带小电棒。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427990"/>
            <a:ext cx="2115185" cy="1343025"/>
          </a:xfrm>
          <a:prstGeom prst="rect">
            <a:avLst/>
          </a:prstGeom>
        </p:spPr>
      </p:pic>
      <p:pic>
        <p:nvPicPr>
          <p:cNvPr id="17" name="图片占位符 8" descr="/Users/macbook/Desktop/虫虫虫/timg.jpegtimg"/>
          <p:cNvPicPr>
            <a:picLocks noChangeAspect="1"/>
          </p:cNvPicPr>
          <p:nvPr/>
        </p:nvPicPr>
        <p:blipFill>
          <a:blip r:embed="rId3"/>
          <a:srcRect r="29302"/>
          <a:stretch>
            <a:fillRect/>
          </a:stretch>
        </p:blipFill>
        <p:spPr>
          <a:xfrm>
            <a:off x="4861560" y="299085"/>
            <a:ext cx="1610995" cy="147256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2" name="图片 1" descr="Unkn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40" y="160020"/>
            <a:ext cx="2225040" cy="1610995"/>
          </a:xfrm>
          <a:prstGeom prst="rect">
            <a:avLst/>
          </a:prstGeom>
        </p:spPr>
      </p:pic>
      <p:pic>
        <p:nvPicPr>
          <p:cNvPr id="3" name="图片 2" descr="Unknown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55" y="299085"/>
            <a:ext cx="2345690" cy="147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4380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蜜  蜂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7215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蝈  蝈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5710" y="1984375"/>
            <a:ext cx="1243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七星瓢虫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20610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知  了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67360" y="3796030"/>
            <a:ext cx="139446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769870" y="3796030"/>
            <a:ext cx="139446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46345" y="3796030"/>
            <a:ext cx="142621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420610" y="3796030"/>
            <a:ext cx="1550035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82625" y="3962400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歌唱家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3380" y="3962400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照明师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98745" y="3961765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建筑师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38085" y="3962400"/>
            <a:ext cx="1723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跳高能手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427990"/>
            <a:ext cx="2115185" cy="1343025"/>
          </a:xfrm>
          <a:prstGeom prst="rect">
            <a:avLst/>
          </a:prstGeom>
        </p:spPr>
      </p:pic>
      <p:pic>
        <p:nvPicPr>
          <p:cNvPr id="17" name="图片占位符 8" descr="/Users/macbook/Desktop/虫虫虫/timg.jpegtimg"/>
          <p:cNvPicPr>
            <a:picLocks noChangeAspect="1"/>
          </p:cNvPicPr>
          <p:nvPr/>
        </p:nvPicPr>
        <p:blipFill>
          <a:blip r:embed="rId3"/>
          <a:srcRect r="29302"/>
          <a:stretch>
            <a:fillRect/>
          </a:stretch>
        </p:blipFill>
        <p:spPr>
          <a:xfrm>
            <a:off x="4861560" y="299085"/>
            <a:ext cx="1610995" cy="1472565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</p:pic>
      <p:pic>
        <p:nvPicPr>
          <p:cNvPr id="2" name="图片 1" descr="Unkn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40" y="160020"/>
            <a:ext cx="2225040" cy="1610995"/>
          </a:xfrm>
          <a:prstGeom prst="rect">
            <a:avLst/>
          </a:prstGeom>
        </p:spPr>
      </p:pic>
      <p:pic>
        <p:nvPicPr>
          <p:cNvPr id="3" name="图片 2" descr="Unknown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55" y="299085"/>
            <a:ext cx="2345690" cy="147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4380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蜜  蜂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7215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蝈  蝈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45710" y="1984375"/>
            <a:ext cx="1243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七星瓢虫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20610" y="1984375"/>
            <a:ext cx="876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知  了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67360" y="3796030"/>
            <a:ext cx="139446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769870" y="3796030"/>
            <a:ext cx="139446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46345" y="3796030"/>
            <a:ext cx="1426210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420610" y="3796030"/>
            <a:ext cx="1550035" cy="79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82625" y="3962400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歌唱家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3380" y="3962400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照明师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98745" y="3961765"/>
            <a:ext cx="1323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建筑师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38085" y="3962400"/>
            <a:ext cx="1723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跳高能手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>
            <a:stCxn id="5" idx="2"/>
          </p:cNvCxnSpPr>
          <p:nvPr/>
        </p:nvCxnSpPr>
        <p:spPr>
          <a:xfrm>
            <a:off x="1193165" y="2383155"/>
            <a:ext cx="4458970" cy="126873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4" idx="2"/>
          </p:cNvCxnSpPr>
          <p:nvPr/>
        </p:nvCxnSpPr>
        <p:spPr>
          <a:xfrm flipV="1">
            <a:off x="1257935" y="2383155"/>
            <a:ext cx="6601460" cy="128714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472815" y="2644140"/>
            <a:ext cx="2179320" cy="99250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24605" y="2495550"/>
            <a:ext cx="4275455" cy="115633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378460"/>
            <a:ext cx="2520315" cy="1692910"/>
          </a:xfrm>
          <a:prstGeom prst="rect">
            <a:avLst/>
          </a:prstGeom>
        </p:spPr>
      </p:pic>
      <p:pic>
        <p:nvPicPr>
          <p:cNvPr id="6" name="图片 5" descr="timg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40" y="2447290"/>
            <a:ext cx="2477770" cy="2477770"/>
          </a:xfrm>
          <a:prstGeom prst="rect">
            <a:avLst/>
          </a:prstGeom>
        </p:spPr>
      </p:pic>
      <p:pic>
        <p:nvPicPr>
          <p:cNvPr id="7" name="图片 6" descr="Unkn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5" y="211455"/>
            <a:ext cx="2504440" cy="1567815"/>
          </a:xfrm>
          <a:prstGeom prst="rect">
            <a:avLst/>
          </a:prstGeom>
        </p:spPr>
      </p:pic>
      <p:pic>
        <p:nvPicPr>
          <p:cNvPr id="8" name="图片 7" descr="u=1931946682,2457678364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0" y="2595245"/>
            <a:ext cx="2298700" cy="1917065"/>
          </a:xfrm>
          <a:prstGeom prst="rect">
            <a:avLst/>
          </a:prstGeom>
        </p:spPr>
      </p:pic>
      <p:pic>
        <p:nvPicPr>
          <p:cNvPr id="9" name="图片 8" descr="u=1214218513,807223685&amp;fm=26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015" y="424815"/>
            <a:ext cx="2644140" cy="1772285"/>
          </a:xfrm>
          <a:prstGeom prst="rect">
            <a:avLst/>
          </a:prstGeom>
        </p:spPr>
      </p:pic>
      <p:pic>
        <p:nvPicPr>
          <p:cNvPr id="10" name="图片 9" descr="u=679204489,3393900629&amp;fm=26&amp;gp=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5" y="2931160"/>
            <a:ext cx="2597785" cy="199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723">
      <a:dk1>
        <a:srgbClr val="779B37"/>
      </a:dk1>
      <a:lt1>
        <a:srgbClr val="84B3A3"/>
      </a:lt1>
      <a:dk2>
        <a:srgbClr val="779B37"/>
      </a:dk2>
      <a:lt2>
        <a:srgbClr val="84B3A3"/>
      </a:lt2>
      <a:accent1>
        <a:srgbClr val="000000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WPS 演示</Application>
  <PresentationFormat>全屏显示(16:9)</PresentationFormat>
  <Paragraphs>156</Paragraphs>
  <Slides>22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7" baseType="lpstr">
      <vt:lpstr>Arial</vt:lpstr>
      <vt:lpstr>方正书宋_GBK</vt:lpstr>
      <vt:lpstr>Wingdings</vt:lpstr>
      <vt:lpstr>微软雅黑</vt:lpstr>
      <vt:lpstr>华文隶书</vt:lpstr>
      <vt:lpstr>楷体</vt:lpstr>
      <vt:lpstr>系统字体</vt:lpstr>
      <vt:lpstr>宋体-简</vt:lpstr>
      <vt:lpstr>幼圆</vt:lpstr>
      <vt:lpstr>Calibri</vt:lpstr>
      <vt:lpstr>微软雅黑</vt:lpstr>
      <vt:lpstr>Tahoma</vt:lpstr>
      <vt:lpstr>黑体</vt:lpstr>
      <vt:lpstr>华文行楷</vt:lpstr>
      <vt:lpstr>汉仪旗黑KW</vt:lpstr>
      <vt:lpstr>汉仪楷体KW</vt:lpstr>
      <vt:lpstr>宋体</vt:lpstr>
      <vt:lpstr>Arial Unicode MS</vt:lpstr>
      <vt:lpstr>Helvetica Neue</vt:lpstr>
      <vt:lpstr>汉仪书宋二KW</vt:lpstr>
      <vt:lpstr>苹方-简</vt:lpstr>
      <vt:lpstr>汉仪中黑KW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macbook</cp:lastModifiedBy>
  <cp:revision>22</cp:revision>
  <dcterms:created xsi:type="dcterms:W3CDTF">2020-03-11T08:19:17Z</dcterms:created>
  <dcterms:modified xsi:type="dcterms:W3CDTF">2020-03-11T08:19:17Z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