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77" r:id="rId4"/>
    <p:sldId id="278" r:id="rId5"/>
    <p:sldId id="282" r:id="rId6"/>
    <p:sldId id="313" r:id="rId7"/>
    <p:sldId id="297" r:id="rId8"/>
    <p:sldId id="284" r:id="rId9"/>
    <p:sldId id="288" r:id="rId10"/>
    <p:sldId id="310" r:id="rId11"/>
    <p:sldId id="303" r:id="rId1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259DD"/>
    <a:srgbClr val="2FB793"/>
    <a:srgbClr val="90C74D"/>
    <a:srgbClr val="CF66E0"/>
    <a:srgbClr val="1CA46D"/>
    <a:srgbClr val="BB81E7"/>
    <a:srgbClr val="7F3DD7"/>
    <a:srgbClr val="884ADA"/>
    <a:srgbClr val="DEC3F3"/>
    <a:srgbClr val="A557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94660"/>
  </p:normalViewPr>
  <p:slideViewPr>
    <p:cSldViewPr>
      <p:cViewPr varScale="1">
        <p:scale>
          <a:sx n="87" d="100"/>
          <a:sy n="87" d="100"/>
        </p:scale>
        <p:origin x="-1032" y="-90"/>
      </p:cViewPr>
      <p:guideLst>
        <p:guide orient="horz" pos="162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35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806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560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06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06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2452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0780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770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246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247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133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801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205980"/>
            <a:ext cx="2741613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80772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731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0" y="87594"/>
            <a:ext cx="878832" cy="12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735606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11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714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305176"/>
            <a:ext cx="7772221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180035"/>
            <a:ext cx="7772221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573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9890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151335"/>
            <a:ext cx="40403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631156"/>
            <a:ext cx="404031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151335"/>
            <a:ext cx="40415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631156"/>
            <a:ext cx="404150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384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1457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0753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04788"/>
            <a:ext cx="5112019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6"/>
            <a:ext cx="300791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458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684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0"/>
            <a:ext cx="5487114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3"/>
            <a:ext cx="5487114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302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1200151"/>
            <a:ext cx="8229481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713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05979"/>
            <a:ext cx="2056477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05979"/>
            <a:ext cx="6058689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155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90" y="1597819"/>
            <a:ext cx="7772221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79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435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940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305176"/>
            <a:ext cx="7772221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180035"/>
            <a:ext cx="7772221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55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166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151335"/>
            <a:ext cx="40403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631156"/>
            <a:ext cx="404031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151335"/>
            <a:ext cx="40415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631156"/>
            <a:ext cx="404150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799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939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636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826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04788"/>
            <a:ext cx="5112019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6"/>
            <a:ext cx="300791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362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0"/>
            <a:ext cx="5487114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3"/>
            <a:ext cx="5487114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5488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1200151"/>
            <a:ext cx="8229481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090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05979"/>
            <a:ext cx="2056477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05979"/>
            <a:ext cx="6058689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255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200151"/>
            <a:ext cx="5408613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200151"/>
            <a:ext cx="54102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596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504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344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471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789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2019/10/31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777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暂存图\rBACFFMuW76juUJBAAJdRSyq8ZM49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00" y="-14288"/>
            <a:ext cx="917429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19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暂存图\rBACFFMuW76yfye0AAJVEWQ0d2A306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634" y="-14288"/>
            <a:ext cx="9180918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暂存图\rBACFFM2uW76yfye0AAJVEWQ0d2A306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640" y="-11980"/>
            <a:ext cx="9268641" cy="52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3969" y="31836"/>
            <a:ext cx="878832" cy="12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683061" y="679848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558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1672170" y="690278"/>
            <a:ext cx="1209610" cy="1209610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3" name="椭圆 22"/>
          <p:cNvSpPr/>
          <p:nvPr/>
        </p:nvSpPr>
        <p:spPr>
          <a:xfrm>
            <a:off x="5613818" y="750394"/>
            <a:ext cx="1409222" cy="1409222"/>
          </a:xfrm>
          <a:prstGeom prst="ellipse">
            <a:avLst/>
          </a:prstGeom>
          <a:solidFill>
            <a:srgbClr val="90C74D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4" name="椭圆 23"/>
          <p:cNvSpPr/>
          <p:nvPr/>
        </p:nvSpPr>
        <p:spPr>
          <a:xfrm>
            <a:off x="3520081" y="526552"/>
            <a:ext cx="1820388" cy="182038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5" name="椭圆 24"/>
          <p:cNvSpPr/>
          <p:nvPr/>
        </p:nvSpPr>
        <p:spPr>
          <a:xfrm>
            <a:off x="1040606" y="1357933"/>
            <a:ext cx="336440" cy="336440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6" name="椭圆 25"/>
          <p:cNvSpPr/>
          <p:nvPr/>
        </p:nvSpPr>
        <p:spPr>
          <a:xfrm>
            <a:off x="1704466" y="1305640"/>
            <a:ext cx="364757" cy="36475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7" name="椭圆 26"/>
          <p:cNvSpPr/>
          <p:nvPr/>
        </p:nvSpPr>
        <p:spPr>
          <a:xfrm>
            <a:off x="2662614" y="711028"/>
            <a:ext cx="1684085" cy="1684085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8" name="椭圆 27"/>
          <p:cNvSpPr/>
          <p:nvPr/>
        </p:nvSpPr>
        <p:spPr>
          <a:xfrm>
            <a:off x="2351995" y="1601202"/>
            <a:ext cx="562904" cy="562904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9" name="椭圆 28"/>
          <p:cNvSpPr/>
          <p:nvPr/>
        </p:nvSpPr>
        <p:spPr>
          <a:xfrm>
            <a:off x="3164937" y="1716540"/>
            <a:ext cx="710288" cy="710288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0" name="椭圆 29"/>
          <p:cNvSpPr/>
          <p:nvPr/>
        </p:nvSpPr>
        <p:spPr>
          <a:xfrm>
            <a:off x="2662614" y="664295"/>
            <a:ext cx="684744" cy="684744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1" name="椭圆 30"/>
          <p:cNvSpPr/>
          <p:nvPr/>
        </p:nvSpPr>
        <p:spPr>
          <a:xfrm>
            <a:off x="4392505" y="573529"/>
            <a:ext cx="1745669" cy="1745669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2" name="椭圆 31"/>
          <p:cNvSpPr/>
          <p:nvPr/>
        </p:nvSpPr>
        <p:spPr>
          <a:xfrm>
            <a:off x="4826957" y="746108"/>
            <a:ext cx="486054" cy="486054"/>
          </a:xfrm>
          <a:prstGeom prst="ellipse">
            <a:avLst/>
          </a:prstGeom>
          <a:solidFill>
            <a:srgbClr val="9259D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3" name="椭圆 32"/>
          <p:cNvSpPr/>
          <p:nvPr/>
        </p:nvSpPr>
        <p:spPr>
          <a:xfrm>
            <a:off x="3499699" y="485550"/>
            <a:ext cx="521117" cy="52111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4" name="椭圆 33"/>
          <p:cNvSpPr/>
          <p:nvPr/>
        </p:nvSpPr>
        <p:spPr>
          <a:xfrm>
            <a:off x="6029235" y="933889"/>
            <a:ext cx="521117" cy="52111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5" name="椭圆 34"/>
          <p:cNvSpPr/>
          <p:nvPr/>
        </p:nvSpPr>
        <p:spPr>
          <a:xfrm>
            <a:off x="7387796" y="1254367"/>
            <a:ext cx="364757" cy="36475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6" name="椭圆 35"/>
          <p:cNvSpPr/>
          <p:nvPr/>
        </p:nvSpPr>
        <p:spPr>
          <a:xfrm>
            <a:off x="6649412" y="1019155"/>
            <a:ext cx="582047" cy="582047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7" name="椭圆 36"/>
          <p:cNvSpPr/>
          <p:nvPr/>
        </p:nvSpPr>
        <p:spPr>
          <a:xfrm>
            <a:off x="5768873" y="1679326"/>
            <a:ext cx="677084" cy="677084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8" name="文本框 3"/>
          <p:cNvSpPr txBox="1"/>
          <p:nvPr/>
        </p:nvSpPr>
        <p:spPr>
          <a:xfrm>
            <a:off x="1428728" y="1005576"/>
            <a:ext cx="6000792" cy="19620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50" b="1" dirty="0" smtClean="0"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携   手   共   </a:t>
            </a:r>
            <a:r>
              <a:rPr lang="zh-CN" altLang="en-US" sz="4050" b="1" dirty="0" smtClean="0"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进</a:t>
            </a:r>
            <a:endParaRPr lang="en-US" altLang="zh-CN" sz="4050" b="1" dirty="0" smtClean="0"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50" b="1" dirty="0" smtClean="0"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50" b="1" dirty="0" smtClean="0"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2714612" y="1857370"/>
            <a:ext cx="3643338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吕兰英语绘本阅读工作室第一次活动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68516"/>
            <a:ext cx="999567" cy="9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919" y="3274044"/>
            <a:ext cx="999567" cy="9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预览动画背影音乐--根据您的需求添加此音频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30462" y="197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32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50"/>
                            </p:stCondLst>
                            <p:childTnLst>
                              <p:par>
                                <p:cTn id="10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450"/>
                            </p:stCondLst>
                            <p:childTnLst>
                              <p:par>
                                <p:cTn id="1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 flipH="1">
            <a:off x="1081465" y="623109"/>
            <a:ext cx="542219" cy="542219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椭圆 5"/>
          <p:cNvSpPr/>
          <p:nvPr/>
        </p:nvSpPr>
        <p:spPr>
          <a:xfrm flipH="1">
            <a:off x="2654829" y="872384"/>
            <a:ext cx="769532" cy="769532"/>
          </a:xfrm>
          <a:prstGeom prst="ellipse">
            <a:avLst/>
          </a:prstGeom>
          <a:solidFill>
            <a:srgbClr val="92D05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椭圆 6"/>
          <p:cNvSpPr/>
          <p:nvPr/>
        </p:nvSpPr>
        <p:spPr>
          <a:xfrm flipH="1">
            <a:off x="1463956" y="660531"/>
            <a:ext cx="994056" cy="99405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椭圆 7"/>
          <p:cNvSpPr/>
          <p:nvPr/>
        </p:nvSpPr>
        <p:spPr>
          <a:xfrm flipH="1">
            <a:off x="1743467" y="422093"/>
            <a:ext cx="183719" cy="18371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椭圆 8"/>
          <p:cNvSpPr/>
          <p:nvPr/>
        </p:nvSpPr>
        <p:spPr>
          <a:xfrm flipH="1">
            <a:off x="629562" y="1157559"/>
            <a:ext cx="199182" cy="19918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0" name="椭圆 9"/>
          <p:cNvSpPr/>
          <p:nvPr/>
        </p:nvSpPr>
        <p:spPr>
          <a:xfrm flipH="1">
            <a:off x="1012178" y="1069805"/>
            <a:ext cx="618003" cy="618003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1" name="椭圆 10"/>
          <p:cNvSpPr/>
          <p:nvPr/>
        </p:nvSpPr>
        <p:spPr>
          <a:xfrm flipH="1">
            <a:off x="982542" y="1164369"/>
            <a:ext cx="307384" cy="307384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2" name="椭圆 11"/>
          <p:cNvSpPr/>
          <p:nvPr/>
        </p:nvSpPr>
        <p:spPr>
          <a:xfrm flipH="1">
            <a:off x="1715002" y="1346609"/>
            <a:ext cx="387866" cy="38786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3" name="椭圆 12"/>
          <p:cNvSpPr/>
          <p:nvPr/>
        </p:nvSpPr>
        <p:spPr>
          <a:xfrm flipH="1">
            <a:off x="1970695" y="1756691"/>
            <a:ext cx="373917" cy="373917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4" name="椭圆 13"/>
          <p:cNvSpPr/>
          <p:nvPr/>
        </p:nvSpPr>
        <p:spPr>
          <a:xfrm flipH="1">
            <a:off x="1970695" y="623109"/>
            <a:ext cx="1068900" cy="1068900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5" name="椭圆 14"/>
          <p:cNvSpPr/>
          <p:nvPr/>
        </p:nvSpPr>
        <p:spPr>
          <a:xfrm flipH="1">
            <a:off x="2138302" y="422093"/>
            <a:ext cx="480221" cy="480221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6" name="椭圆 15"/>
          <p:cNvSpPr/>
          <p:nvPr/>
        </p:nvSpPr>
        <p:spPr>
          <a:xfrm flipH="1">
            <a:off x="2344612" y="1588273"/>
            <a:ext cx="199070" cy="199070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7" name="椭圆 16"/>
          <p:cNvSpPr/>
          <p:nvPr/>
        </p:nvSpPr>
        <p:spPr>
          <a:xfrm flipH="1">
            <a:off x="2765435" y="1378806"/>
            <a:ext cx="284565" cy="28456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8" name="椭圆 17"/>
          <p:cNvSpPr/>
          <p:nvPr/>
        </p:nvSpPr>
        <p:spPr>
          <a:xfrm flipH="1">
            <a:off x="3534758" y="1157559"/>
            <a:ext cx="199182" cy="19918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9" name="椭圆 18"/>
          <p:cNvSpPr/>
          <p:nvPr/>
        </p:nvSpPr>
        <p:spPr>
          <a:xfrm flipH="1">
            <a:off x="3145495" y="503201"/>
            <a:ext cx="317837" cy="317837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1" name="文本框 3"/>
          <p:cNvSpPr txBox="1"/>
          <p:nvPr/>
        </p:nvSpPr>
        <p:spPr>
          <a:xfrm>
            <a:off x="1012178" y="821038"/>
            <a:ext cx="2578382" cy="7155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50" b="1" dirty="0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27" name="文本框 3"/>
          <p:cNvSpPr txBox="1"/>
          <p:nvPr/>
        </p:nvSpPr>
        <p:spPr>
          <a:xfrm>
            <a:off x="1276600" y="2205996"/>
            <a:ext cx="2170394" cy="3462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工作室活动宗旨</a:t>
            </a:r>
            <a:endParaRPr lang="zh-CN" altLang="en-US" sz="165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1340924" y="2805280"/>
            <a:ext cx="2170394" cy="3462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工作室计划交流</a:t>
            </a:r>
            <a:endParaRPr lang="zh-CN" altLang="en-US" sz="165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文本框 3"/>
          <p:cNvSpPr txBox="1"/>
          <p:nvPr/>
        </p:nvSpPr>
        <p:spPr>
          <a:xfrm>
            <a:off x="1350061" y="3410415"/>
            <a:ext cx="2170394" cy="3462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个人成长规划交流</a:t>
            </a:r>
            <a:endParaRPr lang="zh-CN" altLang="en-US" sz="165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文本框 3"/>
          <p:cNvSpPr txBox="1"/>
          <p:nvPr/>
        </p:nvSpPr>
        <p:spPr>
          <a:xfrm>
            <a:off x="1338697" y="4004481"/>
            <a:ext cx="2170394" cy="3462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一些讨论事宜</a:t>
            </a:r>
            <a:endParaRPr lang="zh-CN" altLang="en-US" sz="165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169622" y="2191972"/>
            <a:ext cx="2652476" cy="346249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40" name="组合 39"/>
          <p:cNvGrpSpPr/>
          <p:nvPr/>
        </p:nvGrpSpPr>
        <p:grpSpPr>
          <a:xfrm>
            <a:off x="684702" y="2714702"/>
            <a:ext cx="474416" cy="484465"/>
            <a:chOff x="946187" y="2814803"/>
            <a:chExt cx="742327" cy="758050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909200" y="2851790"/>
              <a:ext cx="758050" cy="68407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15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3098" y="2959045"/>
              <a:ext cx="735416" cy="5779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013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84703" y="3318301"/>
            <a:ext cx="483153" cy="484465"/>
            <a:chOff x="946187" y="2814803"/>
            <a:chExt cx="755997" cy="758050"/>
          </a:xfrm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 rot="5400000">
              <a:off x="909200" y="2851790"/>
              <a:ext cx="758050" cy="68407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15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66768" y="2936688"/>
              <a:ext cx="735416" cy="5779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013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84703" y="3921900"/>
            <a:ext cx="479953" cy="484465"/>
            <a:chOff x="946187" y="2814803"/>
            <a:chExt cx="750990" cy="758050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 rot="5400000">
              <a:off x="909200" y="2851790"/>
              <a:ext cx="758050" cy="68407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15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961761" y="2936688"/>
              <a:ext cx="735416" cy="5779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1013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1188638" y="2790993"/>
            <a:ext cx="2652476" cy="346249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50" name="圆角矩形 49"/>
          <p:cNvSpPr/>
          <p:nvPr/>
        </p:nvSpPr>
        <p:spPr>
          <a:xfrm>
            <a:off x="1188638" y="3396197"/>
            <a:ext cx="2652476" cy="346249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51" name="圆角矩形 50"/>
          <p:cNvSpPr/>
          <p:nvPr/>
        </p:nvSpPr>
        <p:spPr>
          <a:xfrm>
            <a:off x="1214414" y="4071948"/>
            <a:ext cx="2652476" cy="346249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grpSp>
        <p:nvGrpSpPr>
          <p:cNvPr id="52" name="组合 51"/>
          <p:cNvGrpSpPr/>
          <p:nvPr/>
        </p:nvGrpSpPr>
        <p:grpSpPr>
          <a:xfrm>
            <a:off x="683466" y="2111103"/>
            <a:ext cx="470000" cy="484465"/>
            <a:chOff x="944252" y="2814803"/>
            <a:chExt cx="735416" cy="758050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5400000">
              <a:off x="909200" y="2851790"/>
              <a:ext cx="758050" cy="68407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15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944252" y="2959045"/>
              <a:ext cx="735416" cy="5779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1013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847056" y="4152196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1013" b="1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71538" y="428626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101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73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50"/>
                            </p:stCondLst>
                            <p:childTnLst>
                              <p:par>
                                <p:cTn id="10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450"/>
                            </p:stCondLst>
                            <p:childTnLst>
                              <p:par>
                                <p:cTn id="1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950"/>
                            </p:stCondLst>
                            <p:childTnLst>
                              <p:par>
                                <p:cTn id="1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150"/>
                            </p:stCondLst>
                            <p:childTnLst>
                              <p:par>
                                <p:cTn id="1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650"/>
                            </p:stCondLst>
                            <p:childTnLst>
                              <p:par>
                                <p:cTn id="1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925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425"/>
                            </p:stCondLst>
                            <p:childTnLst>
                              <p:par>
                                <p:cTn id="1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7" grpId="0"/>
      <p:bldP spid="30" grpId="0"/>
      <p:bldP spid="32" grpId="0"/>
      <p:bldP spid="34" grpId="0"/>
      <p:bldP spid="28" grpId="0" animBg="1"/>
      <p:bldP spid="49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1007604" y="303498"/>
            <a:ext cx="349295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工作室成立宗旨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34845" y="1218576"/>
            <a:ext cx="2617681" cy="2747603"/>
            <a:chOff x="2045665" y="1624767"/>
            <a:chExt cx="3490241" cy="3663471"/>
          </a:xfrm>
        </p:grpSpPr>
        <p:sp>
          <p:nvSpPr>
            <p:cNvPr id="4" name="稻壳儿小白白(http://dwz.cn/Wu2UP)"/>
            <p:cNvSpPr/>
            <p:nvPr/>
          </p:nvSpPr>
          <p:spPr bwMode="auto">
            <a:xfrm rot="17872006">
              <a:off x="2767921" y="1751230"/>
              <a:ext cx="1755604" cy="1502678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5" name="稻壳儿小白白(http://dwz.cn/Wu2UP)"/>
            <p:cNvSpPr/>
            <p:nvPr/>
          </p:nvSpPr>
          <p:spPr bwMode="auto">
            <a:xfrm rot="4818007">
              <a:off x="3656544" y="3447321"/>
              <a:ext cx="1755604" cy="1502679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90C74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6" name="稻壳儿小白白(http://dwz.cn/Wu2UP)"/>
            <p:cNvSpPr/>
            <p:nvPr/>
          </p:nvSpPr>
          <p:spPr bwMode="auto">
            <a:xfrm rot="487966">
              <a:off x="3780302" y="2311859"/>
              <a:ext cx="1755604" cy="1502678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7" name="稻壳儿小白白(http://dwz.cn/Wu2UP)"/>
            <p:cNvSpPr/>
            <p:nvPr/>
          </p:nvSpPr>
          <p:spPr bwMode="auto">
            <a:xfrm rot="9152418">
              <a:off x="2418398" y="3785559"/>
              <a:ext cx="1755605" cy="1502679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884A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8" name="稻壳儿小白白(http://dwz.cn/Wu2UP)"/>
            <p:cNvSpPr/>
            <p:nvPr/>
          </p:nvSpPr>
          <p:spPr bwMode="auto">
            <a:xfrm rot="18716556" flipH="1">
              <a:off x="1918526" y="2989106"/>
              <a:ext cx="1755604" cy="1501326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A557D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00694" y="857238"/>
            <a:ext cx="3143272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 smtClean="0"/>
              <a:t>搭建</a:t>
            </a:r>
            <a:r>
              <a:rPr lang="zh-CN" altLang="en-US" sz="1800" dirty="0" smtClean="0"/>
              <a:t>青年教师成长平台，以培养青年教师为核心目标，充分发挥工作室全体人员的创新精神、团队合作精神，引领工作室的成员提高专业素养、教育教学水平和科研能力，促进其专业发展与自我完善，培养人格 魅力与专业能力兼备的优秀英语教师。</a:t>
            </a:r>
          </a:p>
          <a:p>
            <a:pPr>
              <a:lnSpc>
                <a:spcPct val="120000"/>
              </a:lnSpc>
            </a:pP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8" y="2428874"/>
            <a:ext cx="2428892" cy="24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4357686" y="1857370"/>
            <a:ext cx="300484" cy="35420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rgbClr val="BB81E7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785786" y="285734"/>
            <a:ext cx="349295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工作室目标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1534845" y="1218576"/>
            <a:ext cx="2617681" cy="2747603"/>
            <a:chOff x="2045665" y="1624767"/>
            <a:chExt cx="3490241" cy="3663471"/>
          </a:xfrm>
        </p:grpSpPr>
        <p:sp>
          <p:nvSpPr>
            <p:cNvPr id="4" name="稻壳儿小白白(http://dwz.cn/Wu2UP)"/>
            <p:cNvSpPr/>
            <p:nvPr/>
          </p:nvSpPr>
          <p:spPr bwMode="auto">
            <a:xfrm rot="17872006">
              <a:off x="2767921" y="1751230"/>
              <a:ext cx="1755604" cy="1502678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5" name="稻壳儿小白白(http://dwz.cn/Wu2UP)"/>
            <p:cNvSpPr/>
            <p:nvPr/>
          </p:nvSpPr>
          <p:spPr bwMode="auto">
            <a:xfrm rot="4818007">
              <a:off x="3656544" y="3447321"/>
              <a:ext cx="1755604" cy="1502679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90C74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6" name="稻壳儿小白白(http://dwz.cn/Wu2UP)"/>
            <p:cNvSpPr/>
            <p:nvPr/>
          </p:nvSpPr>
          <p:spPr bwMode="auto">
            <a:xfrm rot="487966">
              <a:off x="3780302" y="2311859"/>
              <a:ext cx="1755604" cy="1502678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7" name="稻壳儿小白白(http://dwz.cn/Wu2UP)"/>
            <p:cNvSpPr/>
            <p:nvPr/>
          </p:nvSpPr>
          <p:spPr bwMode="auto">
            <a:xfrm rot="9152418">
              <a:off x="2418398" y="3785559"/>
              <a:ext cx="1755605" cy="1502679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884A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8" name="稻壳儿小白白(http://dwz.cn/Wu2UP)"/>
            <p:cNvSpPr/>
            <p:nvPr/>
          </p:nvSpPr>
          <p:spPr bwMode="auto">
            <a:xfrm rot="18716556" flipH="1">
              <a:off x="1918526" y="2989106"/>
              <a:ext cx="1755604" cy="1501326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A557D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214810" y="857238"/>
            <a:ext cx="4286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目标：</a:t>
            </a:r>
            <a:endParaRPr lang="zh-CN" altLang="en-US" sz="2000" dirty="0" smtClean="0"/>
          </a:p>
          <a:p>
            <a:r>
              <a:rPr lang="zh-CN" altLang="en-US" sz="2000" dirty="0" smtClean="0"/>
              <a:t>（</a:t>
            </a:r>
            <a:r>
              <a:rPr lang="en-US" sz="2000" dirty="0" smtClean="0"/>
              <a:t>1</a:t>
            </a:r>
            <a:r>
              <a:rPr lang="zh-CN" altLang="en-US" sz="2000" dirty="0" smtClean="0"/>
              <a:t>）研究一个课题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英语绘本阅读评价的实践研究</a:t>
            </a:r>
            <a:r>
              <a:rPr lang="en-US" altLang="zh-CN" sz="2000" dirty="0" smtClean="0"/>
              <a:t>》</a:t>
            </a:r>
            <a:r>
              <a:rPr lang="zh-CN" altLang="en-US" sz="2000" dirty="0" smtClean="0"/>
              <a:t>；</a:t>
            </a:r>
          </a:p>
          <a:p>
            <a:r>
              <a:rPr lang="zh-CN" altLang="en-US" sz="2000" dirty="0" smtClean="0"/>
              <a:t>（</a:t>
            </a:r>
            <a:r>
              <a:rPr lang="en-US" sz="2000" dirty="0" smtClean="0"/>
              <a:t>2</a:t>
            </a:r>
            <a:r>
              <a:rPr lang="zh-CN" altLang="en-US" sz="2000" dirty="0" smtClean="0"/>
              <a:t>）每年每位成员至少有一篇文章发表（或区级以上获奖）；</a:t>
            </a:r>
          </a:p>
          <a:p>
            <a:r>
              <a:rPr lang="zh-CN" altLang="en-US" sz="2000" dirty="0" smtClean="0"/>
              <a:t>（</a:t>
            </a:r>
            <a:r>
              <a:rPr lang="en-US" sz="2000" dirty="0" smtClean="0"/>
              <a:t>3</a:t>
            </a:r>
            <a:r>
              <a:rPr lang="zh-CN" altLang="en-US" sz="2000" dirty="0" smtClean="0"/>
              <a:t>）两年内至少有一人在五级梯队评比中有晋升；</a:t>
            </a:r>
          </a:p>
          <a:p>
            <a:r>
              <a:rPr lang="zh-CN" altLang="en-US" sz="2000" dirty="0" smtClean="0"/>
              <a:t>（</a:t>
            </a:r>
            <a:r>
              <a:rPr lang="en-US" sz="2000" dirty="0" smtClean="0"/>
              <a:t>4</a:t>
            </a:r>
            <a:r>
              <a:rPr lang="zh-CN" altLang="en-US" sz="2000" dirty="0" smtClean="0"/>
              <a:t>）每位成员每学期要上一节公开课（最低校级）；</a:t>
            </a:r>
          </a:p>
          <a:p>
            <a:r>
              <a:rPr lang="zh-CN" altLang="en-US" sz="2000" dirty="0" smtClean="0"/>
              <a:t>（</a:t>
            </a:r>
            <a:r>
              <a:rPr lang="en-US" sz="2000" dirty="0" smtClean="0"/>
              <a:t>5</a:t>
            </a:r>
            <a:r>
              <a:rPr lang="zh-CN" altLang="en-US" sz="2000" dirty="0" smtClean="0"/>
              <a:t>）拓展英语绘本阅读的校本课程。</a:t>
            </a:r>
          </a:p>
          <a:p>
            <a:pPr>
              <a:lnSpc>
                <a:spcPct val="120000"/>
              </a:lnSpc>
            </a:pP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8" y="2428874"/>
            <a:ext cx="2428892" cy="24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4357686" y="1857370"/>
            <a:ext cx="300484" cy="35420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rgbClr val="BB81E7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1000100" y="214296"/>
            <a:ext cx="25642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计划交流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Straight Connector 32"/>
          <p:cNvCxnSpPr/>
          <p:nvPr/>
        </p:nvCxnSpPr>
        <p:spPr>
          <a:xfrm>
            <a:off x="5340974" y="2111108"/>
            <a:ext cx="24893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/>
          <p:cNvCxnSpPr/>
          <p:nvPr/>
        </p:nvCxnSpPr>
        <p:spPr>
          <a:xfrm>
            <a:off x="5340974" y="2728034"/>
            <a:ext cx="24893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2"/>
          <p:cNvCxnSpPr/>
          <p:nvPr/>
        </p:nvCxnSpPr>
        <p:spPr>
          <a:xfrm flipH="1">
            <a:off x="5340974" y="3344585"/>
            <a:ext cx="24893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/>
          <p:nvPr/>
        </p:nvCxnSpPr>
        <p:spPr>
          <a:xfrm flipH="1">
            <a:off x="5340974" y="4029912"/>
            <a:ext cx="248936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67"/>
          <p:cNvGrpSpPr>
            <a:grpSpLocks noChangeAspect="1"/>
          </p:cNvGrpSpPr>
          <p:nvPr/>
        </p:nvGrpSpPr>
        <p:grpSpPr bwMode="auto">
          <a:xfrm>
            <a:off x="4805418" y="1761660"/>
            <a:ext cx="268538" cy="281661"/>
            <a:chOff x="5541" y="-146"/>
            <a:chExt cx="1064" cy="1116"/>
          </a:xfrm>
          <a:solidFill>
            <a:srgbClr val="29B9A6"/>
          </a:solidFill>
        </p:grpSpPr>
        <p:sp>
          <p:nvSpPr>
            <p:cNvPr id="33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solidFill>
              <a:srgbClr val="9259DD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4" name="Freeform 69"/>
            <p:cNvSpPr>
              <a:spLocks/>
            </p:cNvSpPr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259DD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35" name="Group 12"/>
          <p:cNvGrpSpPr>
            <a:grpSpLocks noChangeAspect="1"/>
          </p:cNvGrpSpPr>
          <p:nvPr/>
        </p:nvGrpSpPr>
        <p:grpSpPr bwMode="auto">
          <a:xfrm>
            <a:off x="4788024" y="2363675"/>
            <a:ext cx="303326" cy="275141"/>
            <a:chOff x="2535" y="1120"/>
            <a:chExt cx="635" cy="576"/>
          </a:xfrm>
          <a:solidFill>
            <a:srgbClr val="84CBC5"/>
          </a:solidFill>
        </p:grpSpPr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43" name="Freeform 15"/>
          <p:cNvSpPr>
            <a:spLocks noEditPoints="1"/>
          </p:cNvSpPr>
          <p:nvPr/>
        </p:nvSpPr>
        <p:spPr bwMode="auto">
          <a:xfrm>
            <a:off x="4804783" y="3600432"/>
            <a:ext cx="264319" cy="321469"/>
          </a:xfrm>
          <a:custGeom>
            <a:avLst/>
            <a:gdLst>
              <a:gd name="T0" fmla="*/ 175958 w 36"/>
              <a:gd name="T1" fmla="*/ 48700 h 44"/>
              <a:gd name="T2" fmla="*/ 351916 w 36"/>
              <a:gd name="T3" fmla="*/ 224021 h 44"/>
              <a:gd name="T4" fmla="*/ 215060 w 36"/>
              <a:gd name="T5" fmla="*/ 389602 h 44"/>
              <a:gd name="T6" fmla="*/ 303039 w 36"/>
              <a:gd name="T7" fmla="*/ 418822 h 44"/>
              <a:gd name="T8" fmla="*/ 303039 w 36"/>
              <a:gd name="T9" fmla="*/ 428562 h 44"/>
              <a:gd name="T10" fmla="*/ 48877 w 36"/>
              <a:gd name="T11" fmla="*/ 428562 h 44"/>
              <a:gd name="T12" fmla="*/ 48877 w 36"/>
              <a:gd name="T13" fmla="*/ 418822 h 44"/>
              <a:gd name="T14" fmla="*/ 127081 w 36"/>
              <a:gd name="T15" fmla="*/ 389602 h 44"/>
              <a:gd name="T16" fmla="*/ 0 w 36"/>
              <a:gd name="T17" fmla="*/ 224021 h 44"/>
              <a:gd name="T18" fmla="*/ 175958 w 36"/>
              <a:gd name="T19" fmla="*/ 48700 h 44"/>
              <a:gd name="T20" fmla="*/ 175958 w 36"/>
              <a:gd name="T21" fmla="*/ 48700 h 44"/>
              <a:gd name="T22" fmla="*/ 166183 w 36"/>
              <a:gd name="T23" fmla="*/ 204541 h 44"/>
              <a:gd name="T24" fmla="*/ 156407 w 36"/>
              <a:gd name="T25" fmla="*/ 155841 h 44"/>
              <a:gd name="T26" fmla="*/ 175958 w 36"/>
              <a:gd name="T27" fmla="*/ 136361 h 44"/>
              <a:gd name="T28" fmla="*/ 185733 w 36"/>
              <a:gd name="T29" fmla="*/ 155841 h 44"/>
              <a:gd name="T30" fmla="*/ 175958 w 36"/>
              <a:gd name="T31" fmla="*/ 204541 h 44"/>
              <a:gd name="T32" fmla="*/ 185733 w 36"/>
              <a:gd name="T33" fmla="*/ 224021 h 44"/>
              <a:gd name="T34" fmla="*/ 185733 w 36"/>
              <a:gd name="T35" fmla="*/ 233761 h 44"/>
              <a:gd name="T36" fmla="*/ 234611 w 36"/>
              <a:gd name="T37" fmla="*/ 272721 h 44"/>
              <a:gd name="T38" fmla="*/ 263937 w 36"/>
              <a:gd name="T39" fmla="*/ 311681 h 44"/>
              <a:gd name="T40" fmla="*/ 215060 w 36"/>
              <a:gd name="T41" fmla="*/ 282461 h 44"/>
              <a:gd name="T42" fmla="*/ 185733 w 36"/>
              <a:gd name="T43" fmla="*/ 233761 h 44"/>
              <a:gd name="T44" fmla="*/ 175958 w 36"/>
              <a:gd name="T45" fmla="*/ 243501 h 44"/>
              <a:gd name="T46" fmla="*/ 156407 w 36"/>
              <a:gd name="T47" fmla="*/ 224021 h 44"/>
              <a:gd name="T48" fmla="*/ 166183 w 36"/>
              <a:gd name="T49" fmla="*/ 204541 h 44"/>
              <a:gd name="T50" fmla="*/ 166183 w 36"/>
              <a:gd name="T51" fmla="*/ 204541 h 44"/>
              <a:gd name="T52" fmla="*/ 39102 w 36"/>
              <a:gd name="T53" fmla="*/ 214281 h 44"/>
              <a:gd name="T54" fmla="*/ 58653 w 36"/>
              <a:gd name="T55" fmla="*/ 214281 h 44"/>
              <a:gd name="T56" fmla="*/ 58653 w 36"/>
              <a:gd name="T57" fmla="*/ 233761 h 44"/>
              <a:gd name="T58" fmla="*/ 39102 w 36"/>
              <a:gd name="T59" fmla="*/ 233761 h 44"/>
              <a:gd name="T60" fmla="*/ 166183 w 36"/>
              <a:gd name="T61" fmla="*/ 360382 h 44"/>
              <a:gd name="T62" fmla="*/ 166183 w 36"/>
              <a:gd name="T63" fmla="*/ 340902 h 44"/>
              <a:gd name="T64" fmla="*/ 175958 w 36"/>
              <a:gd name="T65" fmla="*/ 340902 h 44"/>
              <a:gd name="T66" fmla="*/ 175958 w 36"/>
              <a:gd name="T67" fmla="*/ 360382 h 44"/>
              <a:gd name="T68" fmla="*/ 312814 w 36"/>
              <a:gd name="T69" fmla="*/ 233761 h 44"/>
              <a:gd name="T70" fmla="*/ 283488 w 36"/>
              <a:gd name="T71" fmla="*/ 233761 h 44"/>
              <a:gd name="T72" fmla="*/ 283488 w 36"/>
              <a:gd name="T73" fmla="*/ 214281 h 44"/>
              <a:gd name="T74" fmla="*/ 312814 w 36"/>
              <a:gd name="T75" fmla="*/ 214281 h 44"/>
              <a:gd name="T76" fmla="*/ 175958 w 36"/>
              <a:gd name="T77" fmla="*/ 87660 h 44"/>
              <a:gd name="T78" fmla="*/ 175958 w 36"/>
              <a:gd name="T79" fmla="*/ 107141 h 44"/>
              <a:gd name="T80" fmla="*/ 166183 w 36"/>
              <a:gd name="T81" fmla="*/ 107141 h 44"/>
              <a:gd name="T82" fmla="*/ 166183 w 36"/>
              <a:gd name="T83" fmla="*/ 87660 h 44"/>
              <a:gd name="T84" fmla="*/ 39102 w 36"/>
              <a:gd name="T85" fmla="*/ 214281 h 44"/>
              <a:gd name="T86" fmla="*/ 39102 w 36"/>
              <a:gd name="T87" fmla="*/ 214281 h 44"/>
              <a:gd name="T88" fmla="*/ 166183 w 36"/>
              <a:gd name="T89" fmla="*/ 0 h 44"/>
              <a:gd name="T90" fmla="*/ 185733 w 36"/>
              <a:gd name="T91" fmla="*/ 0 h 44"/>
              <a:gd name="T92" fmla="*/ 195509 w 36"/>
              <a:gd name="T93" fmla="*/ 19480 h 44"/>
              <a:gd name="T94" fmla="*/ 195509 w 36"/>
              <a:gd name="T95" fmla="*/ 38960 h 44"/>
              <a:gd name="T96" fmla="*/ 175958 w 36"/>
              <a:gd name="T97" fmla="*/ 29220 h 44"/>
              <a:gd name="T98" fmla="*/ 146632 w 36"/>
              <a:gd name="T99" fmla="*/ 38960 h 44"/>
              <a:gd name="T100" fmla="*/ 146632 w 36"/>
              <a:gd name="T101" fmla="*/ 19480 h 44"/>
              <a:gd name="T102" fmla="*/ 166183 w 36"/>
              <a:gd name="T103" fmla="*/ 0 h 44"/>
              <a:gd name="T104" fmla="*/ 166183 w 36"/>
              <a:gd name="T105" fmla="*/ 0 h 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"/>
              <a:gd name="T160" fmla="*/ 0 h 44"/>
              <a:gd name="T161" fmla="*/ 36 w 36"/>
              <a:gd name="T162" fmla="*/ 44 h 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2FB7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3"/>
          </a:p>
        </p:txBody>
      </p:sp>
      <p:grpSp>
        <p:nvGrpSpPr>
          <p:cNvPr id="44" name="Group 49"/>
          <p:cNvGrpSpPr>
            <a:grpSpLocks noChangeAspect="1"/>
          </p:cNvGrpSpPr>
          <p:nvPr/>
        </p:nvGrpSpPr>
        <p:grpSpPr bwMode="auto">
          <a:xfrm>
            <a:off x="4819780" y="2925385"/>
            <a:ext cx="241868" cy="294437"/>
            <a:chOff x="1541" y="-155"/>
            <a:chExt cx="934" cy="1137"/>
          </a:xfrm>
          <a:solidFill>
            <a:srgbClr val="F8D35E"/>
          </a:solidFill>
        </p:grpSpPr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6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56" name="TextBox 16"/>
          <p:cNvSpPr txBox="1"/>
          <p:nvPr/>
        </p:nvSpPr>
        <p:spPr>
          <a:xfrm>
            <a:off x="5340974" y="1630042"/>
            <a:ext cx="248936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  </a:t>
            </a: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制定规划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16"/>
          <p:cNvSpPr txBox="1"/>
          <p:nvPr/>
        </p:nvSpPr>
        <p:spPr>
          <a:xfrm>
            <a:off x="5340975" y="2301720"/>
            <a:ext cx="248936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  </a:t>
            </a: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理论学习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TextBox 16"/>
          <p:cNvSpPr txBox="1"/>
          <p:nvPr/>
        </p:nvSpPr>
        <p:spPr>
          <a:xfrm>
            <a:off x="5340975" y="2895786"/>
            <a:ext cx="248936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课题研究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Box 16"/>
          <p:cNvSpPr txBox="1"/>
          <p:nvPr/>
        </p:nvSpPr>
        <p:spPr>
          <a:xfrm>
            <a:off x="5351485" y="3520252"/>
            <a:ext cx="2489363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聚焦课堂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378149" y="1332548"/>
            <a:ext cx="1274476" cy="1360646"/>
            <a:chOff x="1836738" y="2036763"/>
            <a:chExt cx="1455737" cy="1554162"/>
          </a:xfrm>
        </p:grpSpPr>
        <p:sp>
          <p:nvSpPr>
            <p:cNvPr id="5" name="Round Diagonal Corner Rectangle 37"/>
            <p:cNvSpPr/>
            <p:nvPr/>
          </p:nvSpPr>
          <p:spPr>
            <a:xfrm>
              <a:off x="1836738" y="2036763"/>
              <a:ext cx="1455737" cy="1554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5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3" dirty="0"/>
            </a:p>
          </p:txBody>
        </p:sp>
        <p:grpSp>
          <p:nvGrpSpPr>
            <p:cNvPr id="12" name="Group 67"/>
            <p:cNvGrpSpPr>
              <a:grpSpLocks noChangeAspect="1"/>
            </p:cNvGrpSpPr>
            <p:nvPr/>
          </p:nvGrpSpPr>
          <p:grpSpPr bwMode="auto">
            <a:xfrm>
              <a:off x="2270996" y="2313922"/>
              <a:ext cx="528637" cy="554038"/>
              <a:chOff x="5541" y="-146"/>
              <a:chExt cx="1064" cy="1116"/>
            </a:xfrm>
          </p:grpSpPr>
          <p:sp>
            <p:nvSpPr>
              <p:cNvPr id="13" name="Freeform 68"/>
              <p:cNvSpPr>
                <a:spLocks noEditPoints="1"/>
              </p:cNvSpPr>
              <p:nvPr/>
            </p:nvSpPr>
            <p:spPr bwMode="auto">
              <a:xfrm>
                <a:off x="5541" y="-108"/>
                <a:ext cx="1064" cy="1078"/>
              </a:xfrm>
              <a:custGeom>
                <a:avLst/>
                <a:gdLst>
                  <a:gd name="T0" fmla="*/ 542 w 55"/>
                  <a:gd name="T1" fmla="*/ 539 h 56"/>
                  <a:gd name="T2" fmla="*/ 1025 w 55"/>
                  <a:gd name="T3" fmla="*/ 308 h 56"/>
                  <a:gd name="T4" fmla="*/ 1064 w 55"/>
                  <a:gd name="T5" fmla="*/ 539 h 56"/>
                  <a:gd name="T6" fmla="*/ 542 w 55"/>
                  <a:gd name="T7" fmla="*/ 1078 h 56"/>
                  <a:gd name="T8" fmla="*/ 0 w 55"/>
                  <a:gd name="T9" fmla="*/ 539 h 56"/>
                  <a:gd name="T10" fmla="*/ 542 w 55"/>
                  <a:gd name="T11" fmla="*/ 0 h 56"/>
                  <a:gd name="T12" fmla="*/ 542 w 55"/>
                  <a:gd name="T13" fmla="*/ 539 h 56"/>
                  <a:gd name="T14" fmla="*/ 948 w 55"/>
                  <a:gd name="T15" fmla="*/ 712 h 56"/>
                  <a:gd name="T16" fmla="*/ 929 w 55"/>
                  <a:gd name="T17" fmla="*/ 751 h 56"/>
                  <a:gd name="T18" fmla="*/ 793 w 55"/>
                  <a:gd name="T19" fmla="*/ 905 h 56"/>
                  <a:gd name="T20" fmla="*/ 774 w 55"/>
                  <a:gd name="T21" fmla="*/ 924 h 56"/>
                  <a:gd name="T22" fmla="*/ 600 w 55"/>
                  <a:gd name="T23" fmla="*/ 982 h 56"/>
                  <a:gd name="T24" fmla="*/ 561 w 55"/>
                  <a:gd name="T25" fmla="*/ 982 h 56"/>
                  <a:gd name="T26" fmla="*/ 387 w 55"/>
                  <a:gd name="T27" fmla="*/ 963 h 56"/>
                  <a:gd name="T28" fmla="*/ 271 w 55"/>
                  <a:gd name="T29" fmla="*/ 905 h 56"/>
                  <a:gd name="T30" fmla="*/ 232 w 55"/>
                  <a:gd name="T31" fmla="*/ 866 h 56"/>
                  <a:gd name="T32" fmla="*/ 116 w 55"/>
                  <a:gd name="T33" fmla="*/ 693 h 56"/>
                  <a:gd name="T34" fmla="*/ 97 w 55"/>
                  <a:gd name="T35" fmla="*/ 655 h 56"/>
                  <a:gd name="T36" fmla="*/ 97 w 55"/>
                  <a:gd name="T37" fmla="*/ 481 h 56"/>
                  <a:gd name="T38" fmla="*/ 97 w 55"/>
                  <a:gd name="T39" fmla="*/ 424 h 56"/>
                  <a:gd name="T40" fmla="*/ 193 w 55"/>
                  <a:gd name="T41" fmla="*/ 250 h 56"/>
                  <a:gd name="T42" fmla="*/ 232 w 55"/>
                  <a:gd name="T43" fmla="*/ 212 h 56"/>
                  <a:gd name="T44" fmla="*/ 445 w 55"/>
                  <a:gd name="T45" fmla="*/ 96 h 56"/>
                  <a:gd name="T46" fmla="*/ 445 w 55"/>
                  <a:gd name="T47" fmla="*/ 674 h 56"/>
                  <a:gd name="T48" fmla="*/ 967 w 55"/>
                  <a:gd name="T49" fmla="*/ 443 h 56"/>
                  <a:gd name="T50" fmla="*/ 967 w 55"/>
                  <a:gd name="T51" fmla="*/ 674 h 56"/>
                  <a:gd name="T52" fmla="*/ 948 w 55"/>
                  <a:gd name="T53" fmla="*/ 712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"/>
                  <a:gd name="T82" fmla="*/ 0 h 56"/>
                  <a:gd name="T83" fmla="*/ 55 w 55"/>
                  <a:gd name="T84" fmla="*/ 56 h 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" h="56">
                    <a:moveTo>
                      <a:pt x="28" y="28"/>
                    </a:moveTo>
                    <a:cubicBezTo>
                      <a:pt x="53" y="16"/>
                      <a:pt x="53" y="16"/>
                      <a:pt x="53" y="16"/>
                    </a:cubicBezTo>
                    <a:cubicBezTo>
                      <a:pt x="55" y="20"/>
                      <a:pt x="55" y="24"/>
                      <a:pt x="55" y="28"/>
                    </a:cubicBezTo>
                    <a:cubicBezTo>
                      <a:pt x="55" y="43"/>
                      <a:pt x="43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28" y="28"/>
                      <a:pt x="28" y="28"/>
                      <a:pt x="28" y="28"/>
                    </a:cubicBezTo>
                    <a:close/>
                    <a:moveTo>
                      <a:pt x="49" y="37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6" y="42"/>
                      <a:pt x="44" y="45"/>
                      <a:pt x="41" y="47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7" y="50"/>
                      <a:pt x="34" y="51"/>
                      <a:pt x="31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3" y="51"/>
                      <a:pt x="20" y="50"/>
                    </a:cubicBezTo>
                    <a:cubicBezTo>
                      <a:pt x="17" y="49"/>
                      <a:pt x="16" y="48"/>
                      <a:pt x="14" y="47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9" y="43"/>
                      <a:pt x="7" y="40"/>
                      <a:pt x="6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1"/>
                      <a:pt x="4" y="28"/>
                      <a:pt x="5" y="25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19"/>
                      <a:pt x="7" y="16"/>
                      <a:pt x="10" y="13"/>
                    </a:cubicBezTo>
                    <a:cubicBezTo>
                      <a:pt x="10" y="12"/>
                      <a:pt x="11" y="12"/>
                      <a:pt x="12" y="11"/>
                    </a:cubicBezTo>
                    <a:cubicBezTo>
                      <a:pt x="15" y="8"/>
                      <a:pt x="19" y="6"/>
                      <a:pt x="23" y="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1" y="27"/>
                      <a:pt x="51" y="31"/>
                      <a:pt x="50" y="35"/>
                    </a:cubicBezTo>
                    <a:cubicBezTo>
                      <a:pt x="49" y="37"/>
                      <a:pt x="49" y="37"/>
                      <a:pt x="49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4" name="Freeform 69"/>
              <p:cNvSpPr>
                <a:spLocks/>
              </p:cNvSpPr>
              <p:nvPr/>
            </p:nvSpPr>
            <p:spPr bwMode="auto">
              <a:xfrm>
                <a:off x="6160" y="-146"/>
                <a:ext cx="407" cy="462"/>
              </a:xfrm>
              <a:custGeom>
                <a:avLst/>
                <a:gdLst>
                  <a:gd name="T0" fmla="*/ 0 w 21"/>
                  <a:gd name="T1" fmla="*/ 0 h 24"/>
                  <a:gd name="T2" fmla="*/ 407 w 21"/>
                  <a:gd name="T3" fmla="*/ 269 h 24"/>
                  <a:gd name="T4" fmla="*/ 0 w 21"/>
                  <a:gd name="T5" fmla="*/ 462 h 24"/>
                  <a:gd name="T6" fmla="*/ 0 w 2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4"/>
                  <a:gd name="T14" fmla="*/ 21 w 2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4">
                    <a:moveTo>
                      <a:pt x="0" y="0"/>
                    </a:moveTo>
                    <a:cubicBezTo>
                      <a:pt x="9" y="0"/>
                      <a:pt x="18" y="5"/>
                      <a:pt x="21" y="1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996052" y="2946430"/>
              <a:ext cx="1018355" cy="31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制定规划</a:t>
              </a:r>
              <a:endPara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768179" y="1329612"/>
            <a:ext cx="1275866" cy="1360646"/>
            <a:chOff x="3328988" y="2036763"/>
            <a:chExt cx="1457325" cy="1554162"/>
          </a:xfrm>
        </p:grpSpPr>
        <p:sp>
          <p:nvSpPr>
            <p:cNvPr id="6" name="Round Diagonal Corner Rectangle 37"/>
            <p:cNvSpPr/>
            <p:nvPr/>
          </p:nvSpPr>
          <p:spPr>
            <a:xfrm flipH="1">
              <a:off x="3328988" y="2036763"/>
              <a:ext cx="1457325" cy="1554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BB8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3" dirty="0"/>
            </a:p>
          </p:txBody>
        </p:sp>
        <p:grpSp>
          <p:nvGrpSpPr>
            <p:cNvPr id="15" name="Group 12"/>
            <p:cNvGrpSpPr>
              <a:grpSpLocks noChangeAspect="1"/>
            </p:cNvGrpSpPr>
            <p:nvPr/>
          </p:nvGrpSpPr>
          <p:grpSpPr bwMode="auto">
            <a:xfrm>
              <a:off x="3770114" y="2276872"/>
              <a:ext cx="596900" cy="541338"/>
              <a:chOff x="2535" y="1120"/>
              <a:chExt cx="635" cy="576"/>
            </a:xfrm>
          </p:grpSpPr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535" y="1626"/>
                <a:ext cx="635" cy="70"/>
              </a:xfrm>
              <a:custGeom>
                <a:avLst/>
                <a:gdLst>
                  <a:gd name="T0" fmla="*/ 635 w 136"/>
                  <a:gd name="T1" fmla="*/ 33 h 15"/>
                  <a:gd name="T2" fmla="*/ 598 w 136"/>
                  <a:gd name="T3" fmla="*/ 70 h 15"/>
                  <a:gd name="T4" fmla="*/ 37 w 136"/>
                  <a:gd name="T5" fmla="*/ 70 h 15"/>
                  <a:gd name="T6" fmla="*/ 0 w 136"/>
                  <a:gd name="T7" fmla="*/ 33 h 15"/>
                  <a:gd name="T8" fmla="*/ 0 w 136"/>
                  <a:gd name="T9" fmla="*/ 33 h 15"/>
                  <a:gd name="T10" fmla="*/ 37 w 136"/>
                  <a:gd name="T11" fmla="*/ 0 h 15"/>
                  <a:gd name="T12" fmla="*/ 598 w 136"/>
                  <a:gd name="T13" fmla="*/ 0 h 15"/>
                  <a:gd name="T14" fmla="*/ 635 w 136"/>
                  <a:gd name="T15" fmla="*/ 33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5"/>
                  <a:gd name="T26" fmla="*/ 136 w 13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5">
                    <a:moveTo>
                      <a:pt x="136" y="7"/>
                    </a:moveTo>
                    <a:cubicBezTo>
                      <a:pt x="136" y="12"/>
                      <a:pt x="133" y="15"/>
                      <a:pt x="12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3" y="0"/>
                      <a:pt x="136" y="3"/>
                      <a:pt x="13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2614" y="1369"/>
                <a:ext cx="75" cy="220"/>
              </a:xfrm>
              <a:custGeom>
                <a:avLst/>
                <a:gdLst>
                  <a:gd name="T0" fmla="*/ 38 w 16"/>
                  <a:gd name="T1" fmla="*/ 220 h 47"/>
                  <a:gd name="T2" fmla="*/ 0 w 16"/>
                  <a:gd name="T3" fmla="*/ 183 h 47"/>
                  <a:gd name="T4" fmla="*/ 0 w 16"/>
                  <a:gd name="T5" fmla="*/ 37 h 47"/>
                  <a:gd name="T6" fmla="*/ 38 w 16"/>
                  <a:gd name="T7" fmla="*/ 0 h 47"/>
                  <a:gd name="T8" fmla="*/ 38 w 16"/>
                  <a:gd name="T9" fmla="*/ 0 h 47"/>
                  <a:gd name="T10" fmla="*/ 75 w 16"/>
                  <a:gd name="T11" fmla="*/ 37 h 47"/>
                  <a:gd name="T12" fmla="*/ 75 w 16"/>
                  <a:gd name="T13" fmla="*/ 183 h 47"/>
                  <a:gd name="T14" fmla="*/ 38 w 16"/>
                  <a:gd name="T15" fmla="*/ 22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47"/>
                  <a:gd name="T26" fmla="*/ 16 w 16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47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2750" y="1369"/>
                <a:ext cx="70" cy="220"/>
              </a:xfrm>
              <a:custGeom>
                <a:avLst/>
                <a:gdLst>
                  <a:gd name="T0" fmla="*/ 37 w 15"/>
                  <a:gd name="T1" fmla="*/ 220 h 47"/>
                  <a:gd name="T2" fmla="*/ 0 w 15"/>
                  <a:gd name="T3" fmla="*/ 183 h 47"/>
                  <a:gd name="T4" fmla="*/ 0 w 15"/>
                  <a:gd name="T5" fmla="*/ 37 h 47"/>
                  <a:gd name="T6" fmla="*/ 37 w 15"/>
                  <a:gd name="T7" fmla="*/ 0 h 47"/>
                  <a:gd name="T8" fmla="*/ 37 w 15"/>
                  <a:gd name="T9" fmla="*/ 0 h 47"/>
                  <a:gd name="T10" fmla="*/ 70 w 15"/>
                  <a:gd name="T11" fmla="*/ 37 h 47"/>
                  <a:gd name="T12" fmla="*/ 70 w 15"/>
                  <a:gd name="T13" fmla="*/ 183 h 47"/>
                  <a:gd name="T14" fmla="*/ 37 w 15"/>
                  <a:gd name="T15" fmla="*/ 22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47"/>
                  <a:gd name="T26" fmla="*/ 15 w 15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47">
                    <a:moveTo>
                      <a:pt x="8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2885" y="1369"/>
                <a:ext cx="70" cy="220"/>
              </a:xfrm>
              <a:custGeom>
                <a:avLst/>
                <a:gdLst>
                  <a:gd name="T0" fmla="*/ 33 w 15"/>
                  <a:gd name="T1" fmla="*/ 220 h 47"/>
                  <a:gd name="T2" fmla="*/ 0 w 15"/>
                  <a:gd name="T3" fmla="*/ 183 h 47"/>
                  <a:gd name="T4" fmla="*/ 0 w 15"/>
                  <a:gd name="T5" fmla="*/ 37 h 47"/>
                  <a:gd name="T6" fmla="*/ 33 w 15"/>
                  <a:gd name="T7" fmla="*/ 0 h 47"/>
                  <a:gd name="T8" fmla="*/ 33 w 15"/>
                  <a:gd name="T9" fmla="*/ 0 h 47"/>
                  <a:gd name="T10" fmla="*/ 70 w 15"/>
                  <a:gd name="T11" fmla="*/ 37 h 47"/>
                  <a:gd name="T12" fmla="*/ 70 w 15"/>
                  <a:gd name="T13" fmla="*/ 183 h 47"/>
                  <a:gd name="T14" fmla="*/ 33 w 15"/>
                  <a:gd name="T15" fmla="*/ 22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47"/>
                  <a:gd name="T26" fmla="*/ 15 w 15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47">
                    <a:moveTo>
                      <a:pt x="7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3016" y="1369"/>
                <a:ext cx="74" cy="220"/>
              </a:xfrm>
              <a:custGeom>
                <a:avLst/>
                <a:gdLst>
                  <a:gd name="T0" fmla="*/ 37 w 16"/>
                  <a:gd name="T1" fmla="*/ 220 h 47"/>
                  <a:gd name="T2" fmla="*/ 0 w 16"/>
                  <a:gd name="T3" fmla="*/ 183 h 47"/>
                  <a:gd name="T4" fmla="*/ 0 w 16"/>
                  <a:gd name="T5" fmla="*/ 37 h 47"/>
                  <a:gd name="T6" fmla="*/ 37 w 16"/>
                  <a:gd name="T7" fmla="*/ 0 h 47"/>
                  <a:gd name="T8" fmla="*/ 37 w 16"/>
                  <a:gd name="T9" fmla="*/ 0 h 47"/>
                  <a:gd name="T10" fmla="*/ 74 w 16"/>
                  <a:gd name="T11" fmla="*/ 37 h 47"/>
                  <a:gd name="T12" fmla="*/ 74 w 16"/>
                  <a:gd name="T13" fmla="*/ 183 h 47"/>
                  <a:gd name="T14" fmla="*/ 37 w 16"/>
                  <a:gd name="T15" fmla="*/ 22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47"/>
                  <a:gd name="T26" fmla="*/ 16 w 16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47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656" y="1120"/>
                <a:ext cx="392" cy="117"/>
              </a:xfrm>
              <a:custGeom>
                <a:avLst/>
                <a:gdLst>
                  <a:gd name="T0" fmla="*/ 392 w 84"/>
                  <a:gd name="T1" fmla="*/ 117 h 25"/>
                  <a:gd name="T2" fmla="*/ 243 w 84"/>
                  <a:gd name="T3" fmla="*/ 19 h 25"/>
                  <a:gd name="T4" fmla="*/ 149 w 84"/>
                  <a:gd name="T5" fmla="*/ 19 h 25"/>
                  <a:gd name="T6" fmla="*/ 84 w 84"/>
                  <a:gd name="T7" fmla="*/ 61 h 25"/>
                  <a:gd name="T8" fmla="*/ 0 w 84"/>
                  <a:gd name="T9" fmla="*/ 117 h 25"/>
                  <a:gd name="T10" fmla="*/ 392 w 84"/>
                  <a:gd name="T11" fmla="*/ 117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25"/>
                  <a:gd name="T20" fmla="*/ 84 w 8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25">
                    <a:moveTo>
                      <a:pt x="84" y="25"/>
                    </a:move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38" y="0"/>
                      <a:pt x="32" y="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2572" y="1275"/>
                <a:ext cx="560" cy="75"/>
              </a:xfrm>
              <a:custGeom>
                <a:avLst/>
                <a:gdLst>
                  <a:gd name="T0" fmla="*/ 560 w 120"/>
                  <a:gd name="T1" fmla="*/ 38 h 16"/>
                  <a:gd name="T2" fmla="*/ 523 w 120"/>
                  <a:gd name="T3" fmla="*/ 75 h 16"/>
                  <a:gd name="T4" fmla="*/ 37 w 120"/>
                  <a:gd name="T5" fmla="*/ 75 h 16"/>
                  <a:gd name="T6" fmla="*/ 0 w 120"/>
                  <a:gd name="T7" fmla="*/ 38 h 16"/>
                  <a:gd name="T8" fmla="*/ 0 w 120"/>
                  <a:gd name="T9" fmla="*/ 38 h 16"/>
                  <a:gd name="T10" fmla="*/ 37 w 120"/>
                  <a:gd name="T11" fmla="*/ 0 h 16"/>
                  <a:gd name="T12" fmla="*/ 523 w 120"/>
                  <a:gd name="T13" fmla="*/ 0 h 16"/>
                  <a:gd name="T14" fmla="*/ 560 w 120"/>
                  <a:gd name="T15" fmla="*/ 3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6"/>
                  <a:gd name="T26" fmla="*/ 120 w 120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6">
                    <a:moveTo>
                      <a:pt x="120" y="8"/>
                    </a:moveTo>
                    <a:cubicBezTo>
                      <a:pt x="120" y="12"/>
                      <a:pt x="116" y="16"/>
                      <a:pt x="112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20" y="3"/>
                      <a:pt x="12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3574926" y="2946430"/>
              <a:ext cx="1018355" cy="31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理论学习</a:t>
              </a:r>
              <a:endPara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378149" y="2778669"/>
            <a:ext cx="1274476" cy="1359256"/>
            <a:chOff x="1836738" y="3629025"/>
            <a:chExt cx="1455737" cy="1552575"/>
          </a:xfrm>
        </p:grpSpPr>
        <p:sp>
          <p:nvSpPr>
            <p:cNvPr id="4" name="Round Diagonal Corner Rectangle 37"/>
            <p:cNvSpPr/>
            <p:nvPr/>
          </p:nvSpPr>
          <p:spPr>
            <a:xfrm flipH="1">
              <a:off x="1836738" y="3629025"/>
              <a:ext cx="1455737" cy="15525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F6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3" dirty="0"/>
            </a:p>
          </p:txBody>
        </p:sp>
        <p:grpSp>
          <p:nvGrpSpPr>
            <p:cNvPr id="23" name="Group 49"/>
            <p:cNvGrpSpPr>
              <a:grpSpLocks noChangeAspect="1"/>
            </p:cNvGrpSpPr>
            <p:nvPr/>
          </p:nvGrpSpPr>
          <p:grpSpPr bwMode="auto">
            <a:xfrm>
              <a:off x="2297190" y="3857675"/>
              <a:ext cx="476250" cy="579437"/>
              <a:chOff x="1541" y="-155"/>
              <a:chExt cx="934" cy="1137"/>
            </a:xfrm>
          </p:grpSpPr>
          <p:sp>
            <p:nvSpPr>
              <p:cNvPr id="24" name="Freeform 50"/>
              <p:cNvSpPr>
                <a:spLocks/>
              </p:cNvSpPr>
              <p:nvPr/>
            </p:nvSpPr>
            <p:spPr bwMode="auto">
              <a:xfrm>
                <a:off x="1541" y="288"/>
                <a:ext cx="934" cy="694"/>
              </a:xfrm>
              <a:custGeom>
                <a:avLst/>
                <a:gdLst>
                  <a:gd name="T0" fmla="*/ 0 w 48"/>
                  <a:gd name="T1" fmla="*/ 0 h 36"/>
                  <a:gd name="T2" fmla="*/ 0 w 48"/>
                  <a:gd name="T3" fmla="*/ 636 h 36"/>
                  <a:gd name="T4" fmla="*/ 58 w 48"/>
                  <a:gd name="T5" fmla="*/ 694 h 36"/>
                  <a:gd name="T6" fmla="*/ 876 w 48"/>
                  <a:gd name="T7" fmla="*/ 694 h 36"/>
                  <a:gd name="T8" fmla="*/ 934 w 48"/>
                  <a:gd name="T9" fmla="*/ 636 h 36"/>
                  <a:gd name="T10" fmla="*/ 934 w 48"/>
                  <a:gd name="T11" fmla="*/ 0 h 36"/>
                  <a:gd name="T12" fmla="*/ 0 w 4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6"/>
                  <a:gd name="T23" fmla="*/ 48 w 4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6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1" y="36"/>
                      <a:pt x="3" y="36"/>
                    </a:cubicBezTo>
                    <a:cubicBezTo>
                      <a:pt x="13" y="36"/>
                      <a:pt x="35" y="36"/>
                      <a:pt x="45" y="36"/>
                    </a:cubicBezTo>
                    <a:cubicBezTo>
                      <a:pt x="47" y="36"/>
                      <a:pt x="48" y="35"/>
                      <a:pt x="48" y="3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5" name="Freeform 51"/>
              <p:cNvSpPr>
                <a:spLocks noEditPoints="1"/>
              </p:cNvSpPr>
              <p:nvPr/>
            </p:nvSpPr>
            <p:spPr bwMode="auto">
              <a:xfrm>
                <a:off x="1541" y="-78"/>
                <a:ext cx="934" cy="289"/>
              </a:xfrm>
              <a:custGeom>
                <a:avLst/>
                <a:gdLst>
                  <a:gd name="T0" fmla="*/ 934 w 48"/>
                  <a:gd name="T1" fmla="*/ 58 h 15"/>
                  <a:gd name="T2" fmla="*/ 876 w 48"/>
                  <a:gd name="T3" fmla="*/ 0 h 15"/>
                  <a:gd name="T4" fmla="*/ 58 w 48"/>
                  <a:gd name="T5" fmla="*/ 0 h 15"/>
                  <a:gd name="T6" fmla="*/ 0 w 48"/>
                  <a:gd name="T7" fmla="*/ 58 h 15"/>
                  <a:gd name="T8" fmla="*/ 0 w 48"/>
                  <a:gd name="T9" fmla="*/ 289 h 15"/>
                  <a:gd name="T10" fmla="*/ 934 w 48"/>
                  <a:gd name="T11" fmla="*/ 289 h 15"/>
                  <a:gd name="T12" fmla="*/ 934 w 48"/>
                  <a:gd name="T13" fmla="*/ 58 h 15"/>
                  <a:gd name="T14" fmla="*/ 58 w 48"/>
                  <a:gd name="T15" fmla="*/ 231 h 15"/>
                  <a:gd name="T16" fmla="*/ 876 w 48"/>
                  <a:gd name="T17" fmla="*/ 231 h 15"/>
                  <a:gd name="T18" fmla="*/ 876 w 48"/>
                  <a:gd name="T19" fmla="*/ 77 h 15"/>
                  <a:gd name="T20" fmla="*/ 58 w 48"/>
                  <a:gd name="T21" fmla="*/ 77 h 15"/>
                  <a:gd name="T22" fmla="*/ 58 w 48"/>
                  <a:gd name="T23" fmla="*/ 23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5"/>
                  <a:gd name="T38" fmla="*/ 48 w 48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5">
                    <a:moveTo>
                      <a:pt x="48" y="3"/>
                    </a:moveTo>
                    <a:cubicBezTo>
                      <a:pt x="48" y="2"/>
                      <a:pt x="47" y="0"/>
                      <a:pt x="4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3"/>
                      <a:pt x="48" y="3"/>
                      <a:pt x="48" y="3"/>
                    </a:cubicBezTo>
                    <a:close/>
                    <a:moveTo>
                      <a:pt x="3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2"/>
                      <a:pt x="3" y="12"/>
                      <a:pt x="3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6" name="Freeform 52"/>
              <p:cNvSpPr>
                <a:spLocks/>
              </p:cNvSpPr>
              <p:nvPr/>
            </p:nvSpPr>
            <p:spPr bwMode="auto">
              <a:xfrm>
                <a:off x="1541" y="-1"/>
                <a:ext cx="39" cy="212"/>
              </a:xfrm>
              <a:custGeom>
                <a:avLst/>
                <a:gdLst>
                  <a:gd name="T0" fmla="*/ 20 w 2"/>
                  <a:gd name="T1" fmla="*/ 0 h 11"/>
                  <a:gd name="T2" fmla="*/ 20 w 2"/>
                  <a:gd name="T3" fmla="*/ 0 h 11"/>
                  <a:gd name="T4" fmla="*/ 0 w 2"/>
                  <a:gd name="T5" fmla="*/ 19 h 11"/>
                  <a:gd name="T6" fmla="*/ 0 w 2"/>
                  <a:gd name="T7" fmla="*/ 193 h 11"/>
                  <a:gd name="T8" fmla="*/ 20 w 2"/>
                  <a:gd name="T9" fmla="*/ 212 h 11"/>
                  <a:gd name="T10" fmla="*/ 20 w 2"/>
                  <a:gd name="T11" fmla="*/ 212 h 11"/>
                  <a:gd name="T12" fmla="*/ 39 w 2"/>
                  <a:gd name="T13" fmla="*/ 193 h 11"/>
                  <a:gd name="T14" fmla="*/ 39 w 2"/>
                  <a:gd name="T15" fmla="*/ 19 h 11"/>
                  <a:gd name="T16" fmla="*/ 20 w 2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1"/>
                  <a:gd name="T29" fmla="*/ 2 w 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7"/>
                      <a:pt x="2" y="3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7" name="Freeform 53"/>
              <p:cNvSpPr>
                <a:spLocks/>
              </p:cNvSpPr>
              <p:nvPr/>
            </p:nvSpPr>
            <p:spPr bwMode="auto">
              <a:xfrm>
                <a:off x="1696" y="-155"/>
                <a:ext cx="59" cy="231"/>
              </a:xfrm>
              <a:custGeom>
                <a:avLst/>
                <a:gdLst>
                  <a:gd name="T0" fmla="*/ 20 w 3"/>
                  <a:gd name="T1" fmla="*/ 0 h 12"/>
                  <a:gd name="T2" fmla="*/ 20 w 3"/>
                  <a:gd name="T3" fmla="*/ 0 h 12"/>
                  <a:gd name="T4" fmla="*/ 0 w 3"/>
                  <a:gd name="T5" fmla="*/ 39 h 12"/>
                  <a:gd name="T6" fmla="*/ 0 w 3"/>
                  <a:gd name="T7" fmla="*/ 193 h 12"/>
                  <a:gd name="T8" fmla="*/ 20 w 3"/>
                  <a:gd name="T9" fmla="*/ 231 h 12"/>
                  <a:gd name="T10" fmla="*/ 20 w 3"/>
                  <a:gd name="T11" fmla="*/ 231 h 12"/>
                  <a:gd name="T12" fmla="*/ 59 w 3"/>
                  <a:gd name="T13" fmla="*/ 193 h 12"/>
                  <a:gd name="T14" fmla="*/ 59 w 3"/>
                  <a:gd name="T15" fmla="*/ 39 h 12"/>
                  <a:gd name="T16" fmla="*/ 20 w 3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2"/>
                  <a:gd name="T29" fmla="*/ 3 w 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7"/>
                      <a:pt x="3" y="5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8" name="Freeform 54"/>
              <p:cNvSpPr>
                <a:spLocks/>
              </p:cNvSpPr>
              <p:nvPr/>
            </p:nvSpPr>
            <p:spPr bwMode="auto">
              <a:xfrm>
                <a:off x="1871" y="-155"/>
                <a:ext cx="78" cy="231"/>
              </a:xfrm>
              <a:custGeom>
                <a:avLst/>
                <a:gdLst>
                  <a:gd name="T0" fmla="*/ 39 w 4"/>
                  <a:gd name="T1" fmla="*/ 0 h 12"/>
                  <a:gd name="T2" fmla="*/ 39 w 4"/>
                  <a:gd name="T3" fmla="*/ 0 h 12"/>
                  <a:gd name="T4" fmla="*/ 0 w 4"/>
                  <a:gd name="T5" fmla="*/ 39 h 12"/>
                  <a:gd name="T6" fmla="*/ 0 w 4"/>
                  <a:gd name="T7" fmla="*/ 193 h 12"/>
                  <a:gd name="T8" fmla="*/ 39 w 4"/>
                  <a:gd name="T9" fmla="*/ 231 h 12"/>
                  <a:gd name="T10" fmla="*/ 39 w 4"/>
                  <a:gd name="T11" fmla="*/ 231 h 12"/>
                  <a:gd name="T12" fmla="*/ 78 w 4"/>
                  <a:gd name="T13" fmla="*/ 193 h 12"/>
                  <a:gd name="T14" fmla="*/ 78 w 4"/>
                  <a:gd name="T15" fmla="*/ 39 h 12"/>
                  <a:gd name="T16" fmla="*/ 39 w 4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2"/>
                  <a:gd name="T29" fmla="*/ 4 w 4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4" y="11"/>
                      <a:pt x="4" y="10"/>
                    </a:cubicBezTo>
                    <a:cubicBezTo>
                      <a:pt x="4" y="7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9" name="Freeform 55"/>
              <p:cNvSpPr>
                <a:spLocks/>
              </p:cNvSpPr>
              <p:nvPr/>
            </p:nvSpPr>
            <p:spPr bwMode="auto">
              <a:xfrm>
                <a:off x="2066" y="-155"/>
                <a:ext cx="58" cy="231"/>
              </a:xfrm>
              <a:custGeom>
                <a:avLst/>
                <a:gdLst>
                  <a:gd name="T0" fmla="*/ 39 w 3"/>
                  <a:gd name="T1" fmla="*/ 0 h 12"/>
                  <a:gd name="T2" fmla="*/ 39 w 3"/>
                  <a:gd name="T3" fmla="*/ 0 h 12"/>
                  <a:gd name="T4" fmla="*/ 0 w 3"/>
                  <a:gd name="T5" fmla="*/ 39 h 12"/>
                  <a:gd name="T6" fmla="*/ 0 w 3"/>
                  <a:gd name="T7" fmla="*/ 193 h 12"/>
                  <a:gd name="T8" fmla="*/ 39 w 3"/>
                  <a:gd name="T9" fmla="*/ 231 h 12"/>
                  <a:gd name="T10" fmla="*/ 39 w 3"/>
                  <a:gd name="T11" fmla="*/ 231 h 12"/>
                  <a:gd name="T12" fmla="*/ 58 w 3"/>
                  <a:gd name="T13" fmla="*/ 193 h 12"/>
                  <a:gd name="T14" fmla="*/ 58 w 3"/>
                  <a:gd name="T15" fmla="*/ 39 h 12"/>
                  <a:gd name="T16" fmla="*/ 39 w 3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2"/>
                  <a:gd name="T29" fmla="*/ 3 w 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3" y="11"/>
                      <a:pt x="3" y="10"/>
                    </a:cubicBezTo>
                    <a:cubicBezTo>
                      <a:pt x="3" y="7"/>
                      <a:pt x="3" y="5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30" name="Freeform 56"/>
              <p:cNvSpPr>
                <a:spLocks/>
              </p:cNvSpPr>
              <p:nvPr/>
            </p:nvSpPr>
            <p:spPr bwMode="auto">
              <a:xfrm>
                <a:off x="2261" y="-155"/>
                <a:ext cx="58" cy="231"/>
              </a:xfrm>
              <a:custGeom>
                <a:avLst/>
                <a:gdLst>
                  <a:gd name="T0" fmla="*/ 39 w 3"/>
                  <a:gd name="T1" fmla="*/ 0 h 12"/>
                  <a:gd name="T2" fmla="*/ 39 w 3"/>
                  <a:gd name="T3" fmla="*/ 0 h 12"/>
                  <a:gd name="T4" fmla="*/ 0 w 3"/>
                  <a:gd name="T5" fmla="*/ 39 h 12"/>
                  <a:gd name="T6" fmla="*/ 0 w 3"/>
                  <a:gd name="T7" fmla="*/ 193 h 12"/>
                  <a:gd name="T8" fmla="*/ 39 w 3"/>
                  <a:gd name="T9" fmla="*/ 231 h 12"/>
                  <a:gd name="T10" fmla="*/ 39 w 3"/>
                  <a:gd name="T11" fmla="*/ 231 h 12"/>
                  <a:gd name="T12" fmla="*/ 58 w 3"/>
                  <a:gd name="T13" fmla="*/ 193 h 12"/>
                  <a:gd name="T14" fmla="*/ 58 w 3"/>
                  <a:gd name="T15" fmla="*/ 39 h 12"/>
                  <a:gd name="T16" fmla="*/ 39 w 3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2"/>
                  <a:gd name="T29" fmla="*/ 3 w 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7"/>
                      <a:pt x="3" y="5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085285" y="4590825"/>
              <a:ext cx="1018355" cy="31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课题研究</a:t>
              </a:r>
              <a:endPara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048150" y="2787774"/>
            <a:ext cx="1274476" cy="1359256"/>
            <a:chOff x="4063405" y="3645024"/>
            <a:chExt cx="1455737" cy="1552575"/>
          </a:xfrm>
        </p:grpSpPr>
        <p:sp>
          <p:nvSpPr>
            <p:cNvPr id="3" name="Round Diagonal Corner Rectangle 37"/>
            <p:cNvSpPr/>
            <p:nvPr/>
          </p:nvSpPr>
          <p:spPr>
            <a:xfrm flipH="1">
              <a:off x="4063405" y="3645024"/>
              <a:ext cx="1455737" cy="15525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2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3" dirty="0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4511030" y="3861048"/>
              <a:ext cx="519113" cy="633413"/>
            </a:xfrm>
            <a:custGeom>
              <a:avLst/>
              <a:gdLst>
                <a:gd name="T0" fmla="*/ 259792 w 36"/>
                <a:gd name="T1" fmla="*/ 71903 h 44"/>
                <a:gd name="T2" fmla="*/ 519583 w 36"/>
                <a:gd name="T3" fmla="*/ 330754 h 44"/>
                <a:gd name="T4" fmla="*/ 317523 w 36"/>
                <a:gd name="T5" fmla="*/ 575225 h 44"/>
                <a:gd name="T6" fmla="*/ 447419 w 36"/>
                <a:gd name="T7" fmla="*/ 618366 h 44"/>
                <a:gd name="T8" fmla="*/ 447419 w 36"/>
                <a:gd name="T9" fmla="*/ 632747 h 44"/>
                <a:gd name="T10" fmla="*/ 72164 w 36"/>
                <a:gd name="T11" fmla="*/ 632747 h 44"/>
                <a:gd name="T12" fmla="*/ 72164 w 36"/>
                <a:gd name="T13" fmla="*/ 618366 h 44"/>
                <a:gd name="T14" fmla="*/ 187627 w 36"/>
                <a:gd name="T15" fmla="*/ 575225 h 44"/>
                <a:gd name="T16" fmla="*/ 0 w 36"/>
                <a:gd name="T17" fmla="*/ 330754 h 44"/>
                <a:gd name="T18" fmla="*/ 259792 w 36"/>
                <a:gd name="T19" fmla="*/ 71903 h 44"/>
                <a:gd name="T20" fmla="*/ 259792 w 36"/>
                <a:gd name="T21" fmla="*/ 71903 h 44"/>
                <a:gd name="T22" fmla="*/ 245359 w 36"/>
                <a:gd name="T23" fmla="*/ 301993 h 44"/>
                <a:gd name="T24" fmla="*/ 230926 w 36"/>
                <a:gd name="T25" fmla="*/ 230090 h 44"/>
                <a:gd name="T26" fmla="*/ 259792 w 36"/>
                <a:gd name="T27" fmla="*/ 201329 h 44"/>
                <a:gd name="T28" fmla="*/ 274224 w 36"/>
                <a:gd name="T29" fmla="*/ 230090 h 44"/>
                <a:gd name="T30" fmla="*/ 259792 w 36"/>
                <a:gd name="T31" fmla="*/ 301993 h 44"/>
                <a:gd name="T32" fmla="*/ 274224 w 36"/>
                <a:gd name="T33" fmla="*/ 330754 h 44"/>
                <a:gd name="T34" fmla="*/ 274224 w 36"/>
                <a:gd name="T35" fmla="*/ 345135 h 44"/>
                <a:gd name="T36" fmla="*/ 346389 w 36"/>
                <a:gd name="T37" fmla="*/ 402657 h 44"/>
                <a:gd name="T38" fmla="*/ 389687 w 36"/>
                <a:gd name="T39" fmla="*/ 460180 h 44"/>
                <a:gd name="T40" fmla="*/ 317523 w 36"/>
                <a:gd name="T41" fmla="*/ 417038 h 44"/>
                <a:gd name="T42" fmla="*/ 274224 w 36"/>
                <a:gd name="T43" fmla="*/ 345135 h 44"/>
                <a:gd name="T44" fmla="*/ 259792 w 36"/>
                <a:gd name="T45" fmla="*/ 359515 h 44"/>
                <a:gd name="T46" fmla="*/ 230926 w 36"/>
                <a:gd name="T47" fmla="*/ 330754 h 44"/>
                <a:gd name="T48" fmla="*/ 245359 w 36"/>
                <a:gd name="T49" fmla="*/ 301993 h 44"/>
                <a:gd name="T50" fmla="*/ 245359 w 36"/>
                <a:gd name="T51" fmla="*/ 301993 h 44"/>
                <a:gd name="T52" fmla="*/ 57731 w 36"/>
                <a:gd name="T53" fmla="*/ 316374 h 44"/>
                <a:gd name="T54" fmla="*/ 86597 w 36"/>
                <a:gd name="T55" fmla="*/ 316374 h 44"/>
                <a:gd name="T56" fmla="*/ 86597 w 36"/>
                <a:gd name="T57" fmla="*/ 345135 h 44"/>
                <a:gd name="T58" fmla="*/ 57731 w 36"/>
                <a:gd name="T59" fmla="*/ 345135 h 44"/>
                <a:gd name="T60" fmla="*/ 245359 w 36"/>
                <a:gd name="T61" fmla="*/ 532083 h 44"/>
                <a:gd name="T62" fmla="*/ 245359 w 36"/>
                <a:gd name="T63" fmla="*/ 503322 h 44"/>
                <a:gd name="T64" fmla="*/ 259792 w 36"/>
                <a:gd name="T65" fmla="*/ 503322 h 44"/>
                <a:gd name="T66" fmla="*/ 259792 w 36"/>
                <a:gd name="T67" fmla="*/ 532083 h 44"/>
                <a:gd name="T68" fmla="*/ 461852 w 36"/>
                <a:gd name="T69" fmla="*/ 345135 h 44"/>
                <a:gd name="T70" fmla="*/ 418553 w 36"/>
                <a:gd name="T71" fmla="*/ 345135 h 44"/>
                <a:gd name="T72" fmla="*/ 418553 w 36"/>
                <a:gd name="T73" fmla="*/ 316374 h 44"/>
                <a:gd name="T74" fmla="*/ 461852 w 36"/>
                <a:gd name="T75" fmla="*/ 316374 h 44"/>
                <a:gd name="T76" fmla="*/ 259792 w 36"/>
                <a:gd name="T77" fmla="*/ 129426 h 44"/>
                <a:gd name="T78" fmla="*/ 259792 w 36"/>
                <a:gd name="T79" fmla="*/ 158187 h 44"/>
                <a:gd name="T80" fmla="*/ 245359 w 36"/>
                <a:gd name="T81" fmla="*/ 158187 h 44"/>
                <a:gd name="T82" fmla="*/ 245359 w 36"/>
                <a:gd name="T83" fmla="*/ 129426 h 44"/>
                <a:gd name="T84" fmla="*/ 57731 w 36"/>
                <a:gd name="T85" fmla="*/ 316374 h 44"/>
                <a:gd name="T86" fmla="*/ 57731 w 36"/>
                <a:gd name="T87" fmla="*/ 316374 h 44"/>
                <a:gd name="T88" fmla="*/ 245359 w 36"/>
                <a:gd name="T89" fmla="*/ 0 h 44"/>
                <a:gd name="T90" fmla="*/ 274224 w 36"/>
                <a:gd name="T91" fmla="*/ 0 h 44"/>
                <a:gd name="T92" fmla="*/ 288657 w 36"/>
                <a:gd name="T93" fmla="*/ 28761 h 44"/>
                <a:gd name="T94" fmla="*/ 288657 w 36"/>
                <a:gd name="T95" fmla="*/ 57522 h 44"/>
                <a:gd name="T96" fmla="*/ 259792 w 36"/>
                <a:gd name="T97" fmla="*/ 43142 h 44"/>
                <a:gd name="T98" fmla="*/ 216493 w 36"/>
                <a:gd name="T99" fmla="*/ 57522 h 44"/>
                <a:gd name="T100" fmla="*/ 216493 w 36"/>
                <a:gd name="T101" fmla="*/ 28761 h 44"/>
                <a:gd name="T102" fmla="*/ 245359 w 36"/>
                <a:gd name="T103" fmla="*/ 0 h 44"/>
                <a:gd name="T104" fmla="*/ 245359 w 36"/>
                <a:gd name="T105" fmla="*/ 0 h 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"/>
                <a:gd name="T160" fmla="*/ 0 h 44"/>
                <a:gd name="T161" fmla="*/ 36 w 36"/>
                <a:gd name="T162" fmla="*/ 44 h 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" h="44">
                  <a:moveTo>
                    <a:pt x="18" y="5"/>
                  </a:moveTo>
                  <a:cubicBezTo>
                    <a:pt x="27" y="5"/>
                    <a:pt x="36" y="13"/>
                    <a:pt x="36" y="23"/>
                  </a:cubicBezTo>
                  <a:cubicBezTo>
                    <a:pt x="36" y="31"/>
                    <a:pt x="30" y="39"/>
                    <a:pt x="22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6" y="39"/>
                    <a:pt x="0" y="31"/>
                    <a:pt x="0" y="23"/>
                  </a:cubicBezTo>
                  <a:cubicBezTo>
                    <a:pt x="0" y="13"/>
                    <a:pt x="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lose/>
                  <a:moveTo>
                    <a:pt x="17" y="21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8" y="25"/>
                    <a:pt x="18" y="25"/>
                  </a:cubicBezTo>
                  <a:cubicBezTo>
                    <a:pt x="17" y="25"/>
                    <a:pt x="16" y="24"/>
                    <a:pt x="16" y="23"/>
                  </a:cubicBezTo>
                  <a:cubicBezTo>
                    <a:pt x="16" y="22"/>
                    <a:pt x="16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lose/>
                  <a:moveTo>
                    <a:pt x="4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31"/>
                    <a:pt x="10" y="36"/>
                    <a:pt x="17" y="37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5" y="36"/>
                    <a:pt x="31" y="31"/>
                    <a:pt x="32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15"/>
                    <a:pt x="25" y="9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0" y="9"/>
                    <a:pt x="4" y="15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1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7" y="3"/>
                    <a:pt x="16" y="4"/>
                    <a:pt x="15" y="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95006" y="4590826"/>
              <a:ext cx="1018355" cy="31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课堂锤炼</a:t>
              </a:r>
              <a:endPara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75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75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75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" grpId="0" animBg="1"/>
      <p:bldP spid="56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1000100" y="142858"/>
            <a:ext cx="21703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reeform 874"/>
          <p:cNvSpPr>
            <a:spLocks noChangeAspect="1"/>
          </p:cNvSpPr>
          <p:nvPr/>
        </p:nvSpPr>
        <p:spPr bwMode="auto">
          <a:xfrm flipH="1" flipV="1">
            <a:off x="3490318" y="2826544"/>
            <a:ext cx="1596628" cy="1350169"/>
          </a:xfrm>
          <a:custGeom>
            <a:avLst/>
            <a:gdLst>
              <a:gd name="T0" fmla="*/ 717825 w 175"/>
              <a:gd name="T1" fmla="*/ 352703 h 148"/>
              <a:gd name="T2" fmla="*/ 717825 w 175"/>
              <a:gd name="T3" fmla="*/ 0 h 148"/>
              <a:gd name="T4" fmla="*/ 0 w 175"/>
              <a:gd name="T5" fmla="*/ 595946 h 148"/>
              <a:gd name="T6" fmla="*/ 717825 w 175"/>
              <a:gd name="T7" fmla="*/ 1204054 h 148"/>
              <a:gd name="T8" fmla="*/ 717825 w 175"/>
              <a:gd name="T9" fmla="*/ 863514 h 148"/>
              <a:gd name="T10" fmla="*/ 717825 w 175"/>
              <a:gd name="T11" fmla="*/ 1800000 h 148"/>
              <a:gd name="T12" fmla="*/ 717825 w 175"/>
              <a:gd name="T13" fmla="*/ 352703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48"/>
              <a:gd name="T23" fmla="*/ 175 w 175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2FB793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4" name="圆角矩形 3"/>
          <p:cNvSpPr/>
          <p:nvPr/>
        </p:nvSpPr>
        <p:spPr>
          <a:xfrm>
            <a:off x="1190913" y="1396555"/>
            <a:ext cx="2625003" cy="484304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166066" y="3934561"/>
            <a:ext cx="2625003" cy="484304"/>
          </a:xfrm>
          <a:prstGeom prst="roundRect">
            <a:avLst/>
          </a:prstGeom>
          <a:solidFill>
            <a:srgbClr val="2FB793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642910" y="2285998"/>
            <a:ext cx="326436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的情况分析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5377282" y="2279270"/>
            <a:ext cx="3338122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的目标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1204926" y="1132100"/>
            <a:ext cx="610874" cy="488699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rgbClr val="90C74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 rot="8341989">
            <a:off x="7352422" y="4074967"/>
            <a:ext cx="610874" cy="488699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rgbClr val="CF66E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10" name="Freeform 874"/>
          <p:cNvSpPr>
            <a:spLocks noChangeAspect="1"/>
          </p:cNvSpPr>
          <p:nvPr/>
        </p:nvSpPr>
        <p:spPr bwMode="auto">
          <a:xfrm>
            <a:off x="4006508" y="1476375"/>
            <a:ext cx="1596628" cy="1350169"/>
          </a:xfrm>
          <a:custGeom>
            <a:avLst/>
            <a:gdLst>
              <a:gd name="T0" fmla="*/ 717825 w 175"/>
              <a:gd name="T1" fmla="*/ 352703 h 148"/>
              <a:gd name="T2" fmla="*/ 717825 w 175"/>
              <a:gd name="T3" fmla="*/ 0 h 148"/>
              <a:gd name="T4" fmla="*/ 0 w 175"/>
              <a:gd name="T5" fmla="*/ 595946 h 148"/>
              <a:gd name="T6" fmla="*/ 717825 w 175"/>
              <a:gd name="T7" fmla="*/ 1204054 h 148"/>
              <a:gd name="T8" fmla="*/ 717825 w 175"/>
              <a:gd name="T9" fmla="*/ 863514 h 148"/>
              <a:gd name="T10" fmla="*/ 717825 w 175"/>
              <a:gd name="T11" fmla="*/ 1800000 h 148"/>
              <a:gd name="T12" fmla="*/ 717825 w 175"/>
              <a:gd name="T13" fmla="*/ 352703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48"/>
              <a:gd name="T23" fmla="*/ 175 w 175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A557DF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12" name="文本框 3"/>
          <p:cNvSpPr txBox="1"/>
          <p:nvPr/>
        </p:nvSpPr>
        <p:spPr>
          <a:xfrm>
            <a:off x="1007604" y="303498"/>
            <a:ext cx="33500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个人成长规划交流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5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2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25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25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25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25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785786" y="214296"/>
            <a:ext cx="26357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一些讨论事宜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AutoShape 2"/>
          <p:cNvSpPr>
            <a:spLocks/>
          </p:cNvSpPr>
          <p:nvPr/>
        </p:nvSpPr>
        <p:spPr bwMode="auto">
          <a:xfrm>
            <a:off x="2594311" y="1451351"/>
            <a:ext cx="2162180" cy="3589625"/>
          </a:xfrm>
          <a:custGeom>
            <a:avLst/>
            <a:gdLst>
              <a:gd name="T0" fmla="*/ 1314450 w 20607"/>
              <a:gd name="T1" fmla="*/ 1805588 h 21337"/>
              <a:gd name="T2" fmla="*/ 1314450 w 20607"/>
              <a:gd name="T3" fmla="*/ 1805588 h 21337"/>
              <a:gd name="T4" fmla="*/ 1314450 w 20607"/>
              <a:gd name="T5" fmla="*/ 1805588 h 21337"/>
              <a:gd name="T6" fmla="*/ 1314450 w 20607"/>
              <a:gd name="T7" fmla="*/ 1805588 h 21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90C74D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13" dirty="0"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86259" y="1005576"/>
            <a:ext cx="3702336" cy="2494260"/>
            <a:chOff x="3086281" y="1391752"/>
            <a:chExt cx="4239131" cy="2855898"/>
          </a:xfrm>
          <a:effectLst/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5439179" y="3549236"/>
              <a:ext cx="276657" cy="395832"/>
            </a:xfrm>
            <a:custGeom>
              <a:avLst/>
              <a:gdLst>
                <a:gd name="T0" fmla="*/ 125992 w 9894"/>
                <a:gd name="T1" fmla="*/ 180655 h 21600"/>
                <a:gd name="T2" fmla="*/ 125992 w 9894"/>
                <a:gd name="T3" fmla="*/ 180655 h 21600"/>
                <a:gd name="T4" fmla="*/ 125992 w 9894"/>
                <a:gd name="T5" fmla="*/ 180655 h 21600"/>
                <a:gd name="T6" fmla="*/ 125992 w 9894"/>
                <a:gd name="T7" fmla="*/ 1806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6" name="AutoShape 4"/>
            <p:cNvSpPr>
              <a:spLocks/>
            </p:cNvSpPr>
            <p:nvPr/>
          </p:nvSpPr>
          <p:spPr bwMode="auto">
            <a:xfrm rot="1411966">
              <a:off x="5868440" y="2861820"/>
              <a:ext cx="421657" cy="657694"/>
            </a:xfrm>
            <a:custGeom>
              <a:avLst/>
              <a:gdLst>
                <a:gd name="T0" fmla="*/ 118869 w 9611"/>
                <a:gd name="T1" fmla="*/ 185673 h 21600"/>
                <a:gd name="T2" fmla="*/ 118869 w 9611"/>
                <a:gd name="T3" fmla="*/ 185673 h 21600"/>
                <a:gd name="T4" fmla="*/ 118869 w 9611"/>
                <a:gd name="T5" fmla="*/ 185673 h 21600"/>
                <a:gd name="T6" fmla="*/ 118869 w 9611"/>
                <a:gd name="T7" fmla="*/ 18567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7" name="AutoShape 5"/>
            <p:cNvSpPr>
              <a:spLocks/>
            </p:cNvSpPr>
            <p:nvPr/>
          </p:nvSpPr>
          <p:spPr bwMode="auto">
            <a:xfrm>
              <a:off x="6391872" y="2800573"/>
              <a:ext cx="306451" cy="478120"/>
            </a:xfrm>
            <a:custGeom>
              <a:avLst/>
              <a:gdLst>
                <a:gd name="T0" fmla="*/ 139912 w 10585"/>
                <a:gd name="T1" fmla="*/ 218292 h 21600"/>
                <a:gd name="T2" fmla="*/ 139912 w 10585"/>
                <a:gd name="T3" fmla="*/ 218292 h 21600"/>
                <a:gd name="T4" fmla="*/ 139912 w 10585"/>
                <a:gd name="T5" fmla="*/ 218292 h 21600"/>
                <a:gd name="T6" fmla="*/ 139912 w 10585"/>
                <a:gd name="T7" fmla="*/ 21829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8" name="AutoShape 6"/>
            <p:cNvSpPr>
              <a:spLocks/>
            </p:cNvSpPr>
            <p:nvPr/>
          </p:nvSpPr>
          <p:spPr bwMode="auto">
            <a:xfrm>
              <a:off x="6826011" y="3009130"/>
              <a:ext cx="499401" cy="269563"/>
            </a:xfrm>
            <a:custGeom>
              <a:avLst/>
              <a:gdLst>
                <a:gd name="T0" fmla="*/ 227263 w 19937"/>
                <a:gd name="T1" fmla="*/ 192776 h 14258"/>
                <a:gd name="T2" fmla="*/ 227263 w 19937"/>
                <a:gd name="T3" fmla="*/ 192776 h 14258"/>
                <a:gd name="T4" fmla="*/ 227263 w 19937"/>
                <a:gd name="T5" fmla="*/ 192776 h 14258"/>
                <a:gd name="T6" fmla="*/ 227263 w 19937"/>
                <a:gd name="T7" fmla="*/ 192776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6667111" y="3471644"/>
              <a:ext cx="428463" cy="246863"/>
            </a:xfrm>
            <a:custGeom>
              <a:avLst/>
              <a:gdLst>
                <a:gd name="T0" fmla="*/ 195655 w 19438"/>
                <a:gd name="T1" fmla="*/ 112138 h 16645"/>
                <a:gd name="T2" fmla="*/ 195655 w 19438"/>
                <a:gd name="T3" fmla="*/ 112138 h 16645"/>
                <a:gd name="T4" fmla="*/ 195655 w 19438"/>
                <a:gd name="T5" fmla="*/ 112138 h 16645"/>
                <a:gd name="T6" fmla="*/ 195655 w 19438"/>
                <a:gd name="T7" fmla="*/ 112138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txBody>
            <a:bodyPr lIns="0" tIns="0" rIns="0" bIns="0"/>
            <a:lstStyle/>
            <a:p>
              <a:pPr>
                <a:defRPr/>
              </a:pPr>
              <a:endParaRPr lang="zh-CN" altLang="en-US" sz="1013" dirty="0">
                <a:solidFill>
                  <a:srgbClr val="0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AutoShape 9"/>
            <p:cNvSpPr>
              <a:spLocks/>
            </p:cNvSpPr>
            <p:nvPr/>
          </p:nvSpPr>
          <p:spPr bwMode="auto">
            <a:xfrm>
              <a:off x="5847187" y="3642486"/>
              <a:ext cx="714201" cy="605164"/>
            </a:xfrm>
            <a:custGeom>
              <a:avLst/>
              <a:gdLst>
                <a:gd name="T0" fmla="*/ 169489 w 16064"/>
                <a:gd name="T1" fmla="*/ 180436 h 17680"/>
                <a:gd name="T2" fmla="*/ 169489 w 16064"/>
                <a:gd name="T3" fmla="*/ 180436 h 17680"/>
                <a:gd name="T4" fmla="*/ 169489 w 16064"/>
                <a:gd name="T5" fmla="*/ 180436 h 17680"/>
                <a:gd name="T6" fmla="*/ 169489 w 16064"/>
                <a:gd name="T7" fmla="*/ 180436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14" name="AutoShape 11"/>
            <p:cNvSpPr>
              <a:spLocks/>
            </p:cNvSpPr>
            <p:nvPr/>
          </p:nvSpPr>
          <p:spPr bwMode="auto">
            <a:xfrm>
              <a:off x="3948780" y="3026155"/>
              <a:ext cx="258213" cy="415694"/>
            </a:xfrm>
            <a:custGeom>
              <a:avLst/>
              <a:gdLst>
                <a:gd name="T0" fmla="*/ 118304 w 13741"/>
                <a:gd name="T1" fmla="*/ 189584 h 20925"/>
                <a:gd name="T2" fmla="*/ 118304 w 13741"/>
                <a:gd name="T3" fmla="*/ 189584 h 20925"/>
                <a:gd name="T4" fmla="*/ 118304 w 13741"/>
                <a:gd name="T5" fmla="*/ 189584 h 20925"/>
                <a:gd name="T6" fmla="*/ 118304 w 13741"/>
                <a:gd name="T7" fmla="*/ 189584 h 209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17" name="AutoShape 14"/>
            <p:cNvSpPr>
              <a:spLocks/>
            </p:cNvSpPr>
            <p:nvPr/>
          </p:nvSpPr>
          <p:spPr bwMode="auto">
            <a:xfrm>
              <a:off x="3617666" y="3566716"/>
              <a:ext cx="405763" cy="371713"/>
            </a:xfrm>
            <a:custGeom>
              <a:avLst/>
              <a:gdLst>
                <a:gd name="T0" fmla="*/ 185224 w 20364"/>
                <a:gd name="T1" fmla="*/ 177136 h 21100"/>
                <a:gd name="T2" fmla="*/ 185224 w 20364"/>
                <a:gd name="T3" fmla="*/ 177136 h 21100"/>
                <a:gd name="T4" fmla="*/ 185224 w 20364"/>
                <a:gd name="T5" fmla="*/ 177136 h 21100"/>
                <a:gd name="T6" fmla="*/ 185224 w 20364"/>
                <a:gd name="T7" fmla="*/ 177136 h 21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/>
            <a:extLst/>
          </p:spPr>
          <p:txBody>
            <a:bodyPr lIns="0" tIns="0" rIns="0" bIns="0"/>
            <a:lstStyle/>
            <a:p>
              <a:pPr>
                <a:defRPr/>
              </a:pPr>
              <a:endParaRPr lang="zh-CN" altLang="en-US" sz="1013" dirty="0">
                <a:solidFill>
                  <a:srgbClr val="0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5"/>
            <p:cNvSpPr>
              <a:spLocks/>
            </p:cNvSpPr>
            <p:nvPr/>
          </p:nvSpPr>
          <p:spPr bwMode="auto">
            <a:xfrm>
              <a:off x="4082422" y="3644376"/>
              <a:ext cx="509051" cy="575268"/>
            </a:xfrm>
            <a:custGeom>
              <a:avLst/>
              <a:gdLst>
                <a:gd name="T0" fmla="*/ 159678 w 11653"/>
                <a:gd name="T1" fmla="*/ 226667 h 19110"/>
                <a:gd name="T2" fmla="*/ 159678 w 11653"/>
                <a:gd name="T3" fmla="*/ 226667 h 19110"/>
                <a:gd name="T4" fmla="*/ 159678 w 11653"/>
                <a:gd name="T5" fmla="*/ 226667 h 19110"/>
                <a:gd name="T6" fmla="*/ 159678 w 11653"/>
                <a:gd name="T7" fmla="*/ 226667 h 19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19" name="AutoShape 16"/>
            <p:cNvSpPr>
              <a:spLocks/>
            </p:cNvSpPr>
            <p:nvPr/>
          </p:nvSpPr>
          <p:spPr bwMode="auto">
            <a:xfrm>
              <a:off x="5458333" y="1391752"/>
              <a:ext cx="312126" cy="466769"/>
            </a:xfrm>
            <a:custGeom>
              <a:avLst/>
              <a:gdLst>
                <a:gd name="T0" fmla="*/ 142667 w 13523"/>
                <a:gd name="T1" fmla="*/ 212539 h 18670"/>
                <a:gd name="T2" fmla="*/ 142667 w 13523"/>
                <a:gd name="T3" fmla="*/ 212539 h 18670"/>
                <a:gd name="T4" fmla="*/ 142667 w 13523"/>
                <a:gd name="T5" fmla="*/ 212539 h 18670"/>
                <a:gd name="T6" fmla="*/ 142667 w 13523"/>
                <a:gd name="T7" fmla="*/ 212539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  <a:effectLst/>
            <a:extLst/>
          </p:spPr>
          <p:txBody>
            <a:bodyPr lIns="0" tIns="0" rIns="0" bIns="0"/>
            <a:lstStyle/>
            <a:p>
              <a:pPr>
                <a:defRPr/>
              </a:pPr>
              <a:endParaRPr lang="zh-CN" altLang="en-US" sz="1013" dirty="0">
                <a:solidFill>
                  <a:srgbClr val="0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7"/>
            <p:cNvSpPr>
              <a:spLocks/>
            </p:cNvSpPr>
            <p:nvPr/>
          </p:nvSpPr>
          <p:spPr bwMode="auto">
            <a:xfrm>
              <a:off x="5072432" y="1546396"/>
              <a:ext cx="280913" cy="441233"/>
            </a:xfrm>
            <a:custGeom>
              <a:avLst/>
              <a:gdLst>
                <a:gd name="T0" fmla="*/ 128060 w 16246"/>
                <a:gd name="T1" fmla="*/ 201400 h 20641"/>
                <a:gd name="T2" fmla="*/ 128060 w 16246"/>
                <a:gd name="T3" fmla="*/ 201400 h 20641"/>
                <a:gd name="T4" fmla="*/ 128060 w 16246"/>
                <a:gd name="T5" fmla="*/ 201400 h 20641"/>
                <a:gd name="T6" fmla="*/ 128060 w 16246"/>
                <a:gd name="T7" fmla="*/ 201400 h 20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1" name="AutoShape 18"/>
            <p:cNvSpPr>
              <a:spLocks/>
            </p:cNvSpPr>
            <p:nvPr/>
          </p:nvSpPr>
          <p:spPr bwMode="auto">
            <a:xfrm rot="19346266">
              <a:off x="5331283" y="2164763"/>
              <a:ext cx="717148" cy="393204"/>
            </a:xfrm>
            <a:custGeom>
              <a:avLst/>
              <a:gdLst>
                <a:gd name="T0" fmla="*/ 208292 w 19743"/>
                <a:gd name="T1" fmla="*/ 248925 h 11814"/>
                <a:gd name="T2" fmla="*/ 208292 w 19743"/>
                <a:gd name="T3" fmla="*/ 248925 h 11814"/>
                <a:gd name="T4" fmla="*/ 208292 w 19743"/>
                <a:gd name="T5" fmla="*/ 248925 h 11814"/>
                <a:gd name="T6" fmla="*/ 208292 w 19743"/>
                <a:gd name="T7" fmla="*/ 248925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3" name="AutoShape 20"/>
            <p:cNvSpPr>
              <a:spLocks/>
            </p:cNvSpPr>
            <p:nvPr/>
          </p:nvSpPr>
          <p:spPr bwMode="auto">
            <a:xfrm>
              <a:off x="5346210" y="2773163"/>
              <a:ext cx="593755" cy="458372"/>
            </a:xfrm>
            <a:custGeom>
              <a:avLst/>
              <a:gdLst>
                <a:gd name="T0" fmla="*/ 197782 w 21180"/>
                <a:gd name="T1" fmla="*/ 153583 h 18889"/>
                <a:gd name="T2" fmla="*/ 197782 w 21180"/>
                <a:gd name="T3" fmla="*/ 153583 h 18889"/>
                <a:gd name="T4" fmla="*/ 197782 w 21180"/>
                <a:gd name="T5" fmla="*/ 153583 h 18889"/>
                <a:gd name="T6" fmla="*/ 197782 w 21180"/>
                <a:gd name="T7" fmla="*/ 153583 h 188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90C74D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4" name="AutoShape 21"/>
            <p:cNvSpPr>
              <a:spLocks/>
            </p:cNvSpPr>
            <p:nvPr/>
          </p:nvSpPr>
          <p:spPr bwMode="auto">
            <a:xfrm rot="803284">
              <a:off x="4191641" y="3106659"/>
              <a:ext cx="890802" cy="515726"/>
            </a:xfrm>
            <a:custGeom>
              <a:avLst/>
              <a:gdLst>
                <a:gd name="T0" fmla="*/ 222123 w 20815"/>
                <a:gd name="T1" fmla="*/ 153124 h 18748"/>
                <a:gd name="T2" fmla="*/ 222123 w 20815"/>
                <a:gd name="T3" fmla="*/ 153124 h 18748"/>
                <a:gd name="T4" fmla="*/ 222123 w 20815"/>
                <a:gd name="T5" fmla="*/ 153124 h 18748"/>
                <a:gd name="T6" fmla="*/ 222123 w 20815"/>
                <a:gd name="T7" fmla="*/ 153124 h 187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5" name="AutoShape 22"/>
            <p:cNvSpPr>
              <a:spLocks/>
            </p:cNvSpPr>
            <p:nvPr/>
          </p:nvSpPr>
          <p:spPr bwMode="auto">
            <a:xfrm rot="1768048">
              <a:off x="4215384" y="2514765"/>
              <a:ext cx="572362" cy="284346"/>
            </a:xfrm>
            <a:custGeom>
              <a:avLst/>
              <a:gdLst>
                <a:gd name="T0" fmla="*/ 201640 w 20033"/>
                <a:gd name="T1" fmla="*/ 135607 h 15680"/>
                <a:gd name="T2" fmla="*/ 201640 w 20033"/>
                <a:gd name="T3" fmla="*/ 135607 h 15680"/>
                <a:gd name="T4" fmla="*/ 201640 w 20033"/>
                <a:gd name="T5" fmla="*/ 135607 h 15680"/>
                <a:gd name="T6" fmla="*/ 201640 w 20033"/>
                <a:gd name="T7" fmla="*/ 135607 h 15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6" name="AutoShape 23"/>
            <p:cNvSpPr>
              <a:spLocks/>
            </p:cNvSpPr>
            <p:nvPr/>
          </p:nvSpPr>
          <p:spPr bwMode="auto">
            <a:xfrm>
              <a:off x="4119030" y="1798934"/>
              <a:ext cx="303613" cy="360363"/>
            </a:xfrm>
            <a:custGeom>
              <a:avLst/>
              <a:gdLst>
                <a:gd name="T0" fmla="*/ 138892 w 15070"/>
                <a:gd name="T1" fmla="*/ 164174 h 19631"/>
                <a:gd name="T2" fmla="*/ 138892 w 15070"/>
                <a:gd name="T3" fmla="*/ 164174 h 19631"/>
                <a:gd name="T4" fmla="*/ 138892 w 15070"/>
                <a:gd name="T5" fmla="*/ 164174 h 19631"/>
                <a:gd name="T6" fmla="*/ 138892 w 15070"/>
                <a:gd name="T7" fmla="*/ 164174 h 196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7" name="AutoShape 24"/>
            <p:cNvSpPr>
              <a:spLocks/>
            </p:cNvSpPr>
            <p:nvPr/>
          </p:nvSpPr>
          <p:spPr bwMode="auto">
            <a:xfrm>
              <a:off x="4591474" y="1754953"/>
              <a:ext cx="322057" cy="444069"/>
            </a:xfrm>
            <a:custGeom>
              <a:avLst/>
              <a:gdLst>
                <a:gd name="T0" fmla="*/ 147313 w 15376"/>
                <a:gd name="T1" fmla="*/ 202292 h 20489"/>
                <a:gd name="T2" fmla="*/ 147313 w 15376"/>
                <a:gd name="T3" fmla="*/ 202292 h 20489"/>
                <a:gd name="T4" fmla="*/ 147313 w 15376"/>
                <a:gd name="T5" fmla="*/ 202292 h 20489"/>
                <a:gd name="T6" fmla="*/ 147313 w 15376"/>
                <a:gd name="T7" fmla="*/ 202292 h 204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8" name="AutoShape 25"/>
            <p:cNvSpPr>
              <a:spLocks/>
            </p:cNvSpPr>
            <p:nvPr/>
          </p:nvSpPr>
          <p:spPr bwMode="auto">
            <a:xfrm rot="1453310">
              <a:off x="6107842" y="2203228"/>
              <a:ext cx="542384" cy="671010"/>
            </a:xfrm>
            <a:custGeom>
              <a:avLst/>
              <a:gdLst>
                <a:gd name="T0" fmla="*/ 163750 w 16671"/>
                <a:gd name="T1" fmla="*/ 202832 h 20543"/>
                <a:gd name="T2" fmla="*/ 163750 w 16671"/>
                <a:gd name="T3" fmla="*/ 202832 h 20543"/>
                <a:gd name="T4" fmla="*/ 163750 w 16671"/>
                <a:gd name="T5" fmla="*/ 202832 h 20543"/>
                <a:gd name="T6" fmla="*/ 163750 w 16671"/>
                <a:gd name="T7" fmla="*/ 202832 h 205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9" name="AutoShape 26"/>
            <p:cNvSpPr>
              <a:spLocks/>
            </p:cNvSpPr>
            <p:nvPr/>
          </p:nvSpPr>
          <p:spPr bwMode="auto">
            <a:xfrm>
              <a:off x="6047073" y="1864196"/>
              <a:ext cx="270981" cy="417113"/>
            </a:xfrm>
            <a:custGeom>
              <a:avLst/>
              <a:gdLst>
                <a:gd name="T0" fmla="*/ 123809 w 19262"/>
                <a:gd name="T1" fmla="*/ 190691 h 21600"/>
                <a:gd name="T2" fmla="*/ 123809 w 19262"/>
                <a:gd name="T3" fmla="*/ 190691 h 21600"/>
                <a:gd name="T4" fmla="*/ 123809 w 19262"/>
                <a:gd name="T5" fmla="*/ 190691 h 21600"/>
                <a:gd name="T6" fmla="*/ 123809 w 19262"/>
                <a:gd name="T7" fmla="*/ 19069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31" name="AutoShape 28"/>
            <p:cNvSpPr>
              <a:spLocks/>
            </p:cNvSpPr>
            <p:nvPr/>
          </p:nvSpPr>
          <p:spPr bwMode="auto">
            <a:xfrm>
              <a:off x="3142928" y="2557967"/>
              <a:ext cx="337663" cy="446907"/>
            </a:xfrm>
            <a:custGeom>
              <a:avLst/>
              <a:gdLst>
                <a:gd name="T0" fmla="*/ 154054 w 11872"/>
                <a:gd name="T1" fmla="*/ 203237 h 21600"/>
                <a:gd name="T2" fmla="*/ 154054 w 11872"/>
                <a:gd name="T3" fmla="*/ 203237 h 21600"/>
                <a:gd name="T4" fmla="*/ 154054 w 11872"/>
                <a:gd name="T5" fmla="*/ 203237 h 21600"/>
                <a:gd name="T6" fmla="*/ 154054 w 11872"/>
                <a:gd name="T7" fmla="*/ 2032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33" name="AutoShape 13"/>
            <p:cNvSpPr>
              <a:spLocks/>
            </p:cNvSpPr>
            <p:nvPr/>
          </p:nvSpPr>
          <p:spPr bwMode="auto">
            <a:xfrm>
              <a:off x="3086281" y="3119203"/>
              <a:ext cx="699694" cy="339304"/>
            </a:xfrm>
            <a:custGeom>
              <a:avLst/>
              <a:gdLst>
                <a:gd name="T0" fmla="*/ 236391 w 21189"/>
                <a:gd name="T1" fmla="*/ 195048 h 15674"/>
                <a:gd name="T2" fmla="*/ 236391 w 21189"/>
                <a:gd name="T3" fmla="*/ 195048 h 15674"/>
                <a:gd name="T4" fmla="*/ 236391 w 21189"/>
                <a:gd name="T5" fmla="*/ 195048 h 15674"/>
                <a:gd name="T6" fmla="*/ 236391 w 21189"/>
                <a:gd name="T7" fmla="*/ 195048 h 156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34" name="AutoShape 27"/>
            <p:cNvSpPr>
              <a:spLocks/>
            </p:cNvSpPr>
            <p:nvPr/>
          </p:nvSpPr>
          <p:spPr bwMode="auto">
            <a:xfrm>
              <a:off x="3651071" y="2199022"/>
              <a:ext cx="466770" cy="685207"/>
            </a:xfrm>
            <a:custGeom>
              <a:avLst/>
              <a:gdLst>
                <a:gd name="T0" fmla="*/ 131402 w 12174"/>
                <a:gd name="T1" fmla="*/ 193201 h 21600"/>
                <a:gd name="T2" fmla="*/ 131402 w 12174"/>
                <a:gd name="T3" fmla="*/ 193201 h 21600"/>
                <a:gd name="T4" fmla="*/ 131402 w 12174"/>
                <a:gd name="T5" fmla="*/ 193201 h 21600"/>
                <a:gd name="T6" fmla="*/ 131402 w 12174"/>
                <a:gd name="T7" fmla="*/ 1932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277456" y="1357304"/>
            <a:ext cx="215219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工作室课题选项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（评价策略、阅读指导策略、绘本人文性挖掘、））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508474" y="2357933"/>
            <a:ext cx="1921178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共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读书目选择</a:t>
            </a:r>
            <a:r>
              <a:rPr lang="zh-CN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（如何写好一个故事从绘本入手。 从新手到研究型教师   怎样上课才最棒   英语教学新论   怎样成为一名优秀英语教师）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942275" y="3409412"/>
            <a:ext cx="255881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后续活动安排（定形式、人员通讯报道等。）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MH_Text_1"/>
          <p:cNvSpPr txBox="1"/>
          <p:nvPr>
            <p:custDataLst>
              <p:tags r:id="rId1"/>
            </p:custDataLst>
          </p:nvPr>
        </p:nvSpPr>
        <p:spPr>
          <a:xfrm>
            <a:off x="5602189" y="1375883"/>
            <a:ext cx="718651" cy="43838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3300" dirty="0">
                <a:solidFill>
                  <a:srgbClr val="884ADA"/>
                </a:solidFill>
                <a:latin typeface="方正剑体简体" panose="02000000000000000000" pitchFamily="2" charset="-122"/>
                <a:ea typeface="方正剑体简体" panose="02000000000000000000" pitchFamily="2" charset="-122"/>
              </a:rPr>
              <a:t>01</a:t>
            </a:r>
            <a:endParaRPr lang="zh-CN" altLang="en-US" sz="3300" dirty="0">
              <a:solidFill>
                <a:srgbClr val="884ADA"/>
              </a:solidFill>
              <a:latin typeface="方正剑体简体" panose="02000000000000000000" pitchFamily="2" charset="-122"/>
              <a:ea typeface="方正剑体简体" panose="02000000000000000000" pitchFamily="2" charset="-122"/>
            </a:endParaRPr>
          </a:p>
        </p:txBody>
      </p:sp>
      <p:sp>
        <p:nvSpPr>
          <p:cNvPr id="42" name="MH_Text_1"/>
          <p:cNvSpPr txBox="1"/>
          <p:nvPr>
            <p:custDataLst>
              <p:tags r:id="rId2"/>
            </p:custDataLst>
          </p:nvPr>
        </p:nvSpPr>
        <p:spPr>
          <a:xfrm>
            <a:off x="5801114" y="2418152"/>
            <a:ext cx="718651" cy="43838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3300" dirty="0">
                <a:solidFill>
                  <a:srgbClr val="884ADA"/>
                </a:solidFill>
                <a:latin typeface="方正剑体简体" panose="02000000000000000000" pitchFamily="2" charset="-122"/>
                <a:ea typeface="方正剑体简体" panose="02000000000000000000" pitchFamily="2" charset="-122"/>
              </a:rPr>
              <a:t>02</a:t>
            </a:r>
            <a:endParaRPr lang="zh-CN" altLang="en-US" sz="3300" dirty="0">
              <a:solidFill>
                <a:srgbClr val="884ADA"/>
              </a:solidFill>
              <a:latin typeface="方正剑体简体" panose="02000000000000000000" pitchFamily="2" charset="-122"/>
              <a:ea typeface="方正剑体简体" panose="02000000000000000000" pitchFamily="2" charset="-122"/>
            </a:endParaRPr>
          </a:p>
        </p:txBody>
      </p:sp>
      <p:sp>
        <p:nvSpPr>
          <p:cNvPr id="43" name="MH_Text_1"/>
          <p:cNvSpPr txBox="1"/>
          <p:nvPr>
            <p:custDataLst>
              <p:tags r:id="rId3"/>
            </p:custDataLst>
          </p:nvPr>
        </p:nvSpPr>
        <p:spPr>
          <a:xfrm>
            <a:off x="5200141" y="3532160"/>
            <a:ext cx="718651" cy="43838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3300" dirty="0">
                <a:solidFill>
                  <a:srgbClr val="884ADA"/>
                </a:solidFill>
                <a:latin typeface="方正剑体简体" panose="02000000000000000000" pitchFamily="2" charset="-122"/>
                <a:ea typeface="方正剑体简体" panose="02000000000000000000" pitchFamily="2" charset="-122"/>
              </a:rPr>
              <a:t>03</a:t>
            </a:r>
            <a:endParaRPr lang="zh-CN" altLang="en-US" sz="3300" dirty="0">
              <a:solidFill>
                <a:srgbClr val="884ADA"/>
              </a:solidFill>
              <a:latin typeface="方正剑体简体" panose="02000000000000000000" pitchFamily="2" charset="-122"/>
              <a:ea typeface="方正剑体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25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25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25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25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125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1886845" y="904952"/>
            <a:ext cx="994935" cy="994935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3" name="椭圆 22"/>
          <p:cNvSpPr/>
          <p:nvPr/>
        </p:nvSpPr>
        <p:spPr>
          <a:xfrm>
            <a:off x="5613818" y="750394"/>
            <a:ext cx="1409222" cy="1409222"/>
          </a:xfrm>
          <a:prstGeom prst="ellipse">
            <a:avLst/>
          </a:prstGeom>
          <a:solidFill>
            <a:srgbClr val="90C74D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4" name="椭圆 23"/>
          <p:cNvSpPr/>
          <p:nvPr/>
        </p:nvSpPr>
        <p:spPr>
          <a:xfrm>
            <a:off x="3520081" y="526552"/>
            <a:ext cx="1820388" cy="182038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5" name="椭圆 24"/>
          <p:cNvSpPr/>
          <p:nvPr/>
        </p:nvSpPr>
        <p:spPr>
          <a:xfrm>
            <a:off x="1040606" y="1357933"/>
            <a:ext cx="336440" cy="336440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6" name="椭圆 25"/>
          <p:cNvSpPr/>
          <p:nvPr/>
        </p:nvSpPr>
        <p:spPr>
          <a:xfrm>
            <a:off x="1704466" y="1305640"/>
            <a:ext cx="364757" cy="36475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7" name="椭圆 26"/>
          <p:cNvSpPr/>
          <p:nvPr/>
        </p:nvSpPr>
        <p:spPr>
          <a:xfrm>
            <a:off x="2662614" y="711028"/>
            <a:ext cx="1684085" cy="1684085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8" name="椭圆 27"/>
          <p:cNvSpPr/>
          <p:nvPr/>
        </p:nvSpPr>
        <p:spPr>
          <a:xfrm>
            <a:off x="2351995" y="1601202"/>
            <a:ext cx="562904" cy="562904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9" name="椭圆 28"/>
          <p:cNvSpPr/>
          <p:nvPr/>
        </p:nvSpPr>
        <p:spPr>
          <a:xfrm>
            <a:off x="3164937" y="1716540"/>
            <a:ext cx="710288" cy="710288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0" name="椭圆 29"/>
          <p:cNvSpPr/>
          <p:nvPr/>
        </p:nvSpPr>
        <p:spPr>
          <a:xfrm>
            <a:off x="2662614" y="664295"/>
            <a:ext cx="684744" cy="684744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1" name="椭圆 30"/>
          <p:cNvSpPr/>
          <p:nvPr/>
        </p:nvSpPr>
        <p:spPr>
          <a:xfrm>
            <a:off x="4392505" y="573529"/>
            <a:ext cx="1745669" cy="1745669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2" name="椭圆 31"/>
          <p:cNvSpPr/>
          <p:nvPr/>
        </p:nvSpPr>
        <p:spPr>
          <a:xfrm>
            <a:off x="4826957" y="746108"/>
            <a:ext cx="486054" cy="486054"/>
          </a:xfrm>
          <a:prstGeom prst="ellipse">
            <a:avLst/>
          </a:prstGeom>
          <a:solidFill>
            <a:srgbClr val="9259D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3" name="椭圆 32"/>
          <p:cNvSpPr/>
          <p:nvPr/>
        </p:nvSpPr>
        <p:spPr>
          <a:xfrm>
            <a:off x="3499699" y="485550"/>
            <a:ext cx="521117" cy="52111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4" name="椭圆 33"/>
          <p:cNvSpPr/>
          <p:nvPr/>
        </p:nvSpPr>
        <p:spPr>
          <a:xfrm>
            <a:off x="6029235" y="933889"/>
            <a:ext cx="521117" cy="52111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5" name="椭圆 34"/>
          <p:cNvSpPr/>
          <p:nvPr/>
        </p:nvSpPr>
        <p:spPr>
          <a:xfrm>
            <a:off x="7387796" y="1254367"/>
            <a:ext cx="364757" cy="36475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6" name="椭圆 35"/>
          <p:cNvSpPr/>
          <p:nvPr/>
        </p:nvSpPr>
        <p:spPr>
          <a:xfrm>
            <a:off x="6649412" y="1019155"/>
            <a:ext cx="582047" cy="582047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7" name="椭圆 36"/>
          <p:cNvSpPr/>
          <p:nvPr/>
        </p:nvSpPr>
        <p:spPr>
          <a:xfrm>
            <a:off x="5768873" y="1679326"/>
            <a:ext cx="677084" cy="677084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8" name="文本框 3"/>
          <p:cNvSpPr txBox="1"/>
          <p:nvPr/>
        </p:nvSpPr>
        <p:spPr>
          <a:xfrm>
            <a:off x="2249742" y="1005576"/>
            <a:ext cx="4632257" cy="7155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50" b="1" dirty="0" smtClean="0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谢谢大家</a:t>
            </a:r>
            <a:endParaRPr lang="zh-CN" altLang="en-US" sz="4050" b="1" dirty="0">
              <a:solidFill>
                <a:schemeClr val="bg1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288" y="3747084"/>
            <a:ext cx="1025106" cy="9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631" y="3224037"/>
            <a:ext cx="1042079" cy="10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607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00"/>
                            </p:stCondLst>
                            <p:childTnLst>
                              <p:par>
                                <p:cTn id="10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1007604" y="303498"/>
            <a:ext cx="2170394" cy="3462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65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37"/>
          <p:cNvSpPr txBox="1"/>
          <p:nvPr/>
        </p:nvSpPr>
        <p:spPr>
          <a:xfrm>
            <a:off x="1138344" y="2462495"/>
            <a:ext cx="2785585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975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975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129190" y="1648074"/>
            <a:ext cx="2794738" cy="484304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      语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1143203" y="1383619"/>
            <a:ext cx="610874" cy="488699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rgbClr val="2FB79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575556" y="1901647"/>
            <a:ext cx="3726414" cy="2358554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9259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642910" y="2357436"/>
            <a:ext cx="371477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古人云</a:t>
            </a:r>
            <a:r>
              <a:rPr lang="en-US" dirty="0" smtClean="0"/>
              <a:t>“</a:t>
            </a:r>
            <a:r>
              <a:rPr lang="zh-CN" altLang="en-US" dirty="0" smtClean="0"/>
              <a:t>同心山成玉，协力土变金</a:t>
            </a:r>
            <a:r>
              <a:rPr lang="en-US" dirty="0" smtClean="0"/>
              <a:t>“</a:t>
            </a:r>
            <a:r>
              <a:rPr lang="zh-CN" altLang="en-US" dirty="0" smtClean="0"/>
              <a:t>，名师工作室</a:t>
            </a:r>
            <a:r>
              <a:rPr lang="en-US" dirty="0" smtClean="0"/>
              <a:t>”</a:t>
            </a:r>
            <a:r>
              <a:rPr lang="zh-CN" altLang="en-US" dirty="0" smtClean="0"/>
              <a:t>的成长需要团队每一个人勤于学习 乐于专研，不断摸索，比肩通行。经历夏的孕育，秋的蓄积，冬的蛰伏，春的萌发，工作室必将硕果累累，我们也相信，独行快，众行远，相信在领导们的关怀，老师们的努力下，工作室会成长地更快，走的更远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75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75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25"/>
                            </p:stCondLst>
                            <p:childTnLst>
                              <p:par>
                                <p:cTn id="26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403</Words>
  <Application>Microsoft Office PowerPoint</Application>
  <PresentationFormat>全屏显示(16:9)</PresentationFormat>
  <Paragraphs>57</Paragraphs>
  <Slides>9</Slides>
  <Notes>9</Notes>
  <HiddenSlides>0</HiddenSlides>
  <MMClips>1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Office 主题​​</vt:lpstr>
      <vt:lpstr>自定义设计方案</vt:lpstr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吕兰</cp:lastModifiedBy>
  <cp:revision>328</cp:revision>
  <dcterms:created xsi:type="dcterms:W3CDTF">2016-04-14T03:39:04Z</dcterms:created>
  <dcterms:modified xsi:type="dcterms:W3CDTF">2019-10-31T07:16:03Z</dcterms:modified>
</cp:coreProperties>
</file>