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1" r:id="rId2"/>
    <p:sldId id="362" r:id="rId3"/>
    <p:sldId id="306" r:id="rId4"/>
    <p:sldId id="355" r:id="rId5"/>
    <p:sldId id="359" r:id="rId6"/>
    <p:sldId id="357" r:id="rId7"/>
    <p:sldId id="358" r:id="rId8"/>
    <p:sldId id="360" r:id="rId9"/>
    <p:sldId id="363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76" y="-90"/>
      </p:cViewPr>
      <p:guideLst>
        <p:guide orient="horz" pos="16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93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2.gif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microsoft.com/office/2007/relationships/media" Target="../media/media1.wav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148"/>
            <a:ext cx="11587163" cy="47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1411288" y="3205162"/>
            <a:ext cx="4813300" cy="1585913"/>
            <a:chOff x="4805169" y="3003803"/>
            <a:chExt cx="2581661" cy="850394"/>
          </a:xfrm>
        </p:grpSpPr>
        <p:pic>
          <p:nvPicPr>
            <p:cNvPr id="13323" name="图片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1491" y="3022091"/>
              <a:ext cx="509017" cy="813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图片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5169" y="3003803"/>
              <a:ext cx="2581661" cy="850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9" y="2799160"/>
            <a:ext cx="915987" cy="14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638" y="284560"/>
            <a:ext cx="1938338" cy="48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57412"/>
            <a:ext cx="9144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文本框 11"/>
          <p:cNvSpPr txBox="1">
            <a:spLocks noChangeArrowheads="1"/>
          </p:cNvSpPr>
          <p:nvPr/>
        </p:nvSpPr>
        <p:spPr bwMode="auto">
          <a:xfrm>
            <a:off x="2560639" y="1328737"/>
            <a:ext cx="351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</a:p>
        </p:txBody>
      </p:sp>
      <p:sp>
        <p:nvSpPr>
          <p:cNvPr id="13321" name="文本框 14"/>
          <p:cNvSpPr txBox="1">
            <a:spLocks noChangeArrowheads="1"/>
          </p:cNvSpPr>
          <p:nvPr/>
        </p:nvSpPr>
        <p:spPr bwMode="auto">
          <a:xfrm>
            <a:off x="5962650" y="2446735"/>
            <a:ext cx="18485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800" dirty="0">
              <a:solidFill>
                <a:srgbClr val="865B3E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dirty="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2800" dirty="0" smtClean="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</a:rPr>
              <a:t>2019.11</a:t>
            </a:r>
            <a:endParaRPr lang="en-US" altLang="zh-CN" sz="2800" dirty="0">
              <a:solidFill>
                <a:srgbClr val="865B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428751" y="1178719"/>
            <a:ext cx="8715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许春花低段职初班主任工作室活动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二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）                    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148"/>
            <a:ext cx="11587163" cy="475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1411288" y="3205162"/>
            <a:ext cx="4813300" cy="1585913"/>
            <a:chOff x="4805169" y="3003803"/>
            <a:chExt cx="2581661" cy="850394"/>
          </a:xfrm>
        </p:grpSpPr>
        <p:pic>
          <p:nvPicPr>
            <p:cNvPr id="14348" name="图片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1491" y="3022091"/>
              <a:ext cx="509017" cy="813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图片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5169" y="3003803"/>
              <a:ext cx="2581661" cy="850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9" y="2799160"/>
            <a:ext cx="915987" cy="14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0638" y="284560"/>
            <a:ext cx="1938338" cy="48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图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57412"/>
            <a:ext cx="9144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文本框 11"/>
          <p:cNvSpPr txBox="1">
            <a:spLocks noChangeArrowheads="1"/>
          </p:cNvSpPr>
          <p:nvPr/>
        </p:nvSpPr>
        <p:spPr bwMode="auto">
          <a:xfrm>
            <a:off x="2560639" y="1328737"/>
            <a:ext cx="351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</a:p>
        </p:txBody>
      </p:sp>
      <p:sp>
        <p:nvSpPr>
          <p:cNvPr id="14345" name="文本框 14"/>
          <p:cNvSpPr txBox="1">
            <a:spLocks noChangeArrowheads="1"/>
          </p:cNvSpPr>
          <p:nvPr/>
        </p:nvSpPr>
        <p:spPr bwMode="auto">
          <a:xfrm>
            <a:off x="5962651" y="2446735"/>
            <a:ext cx="6078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zh-CN" sz="2800">
              <a:solidFill>
                <a:srgbClr val="865B3E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>
                <a:solidFill>
                  <a:srgbClr val="865B3E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1357314" y="642938"/>
            <a:ext cx="87153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说说班会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2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班会课教学设计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交流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、 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安排十二月份工作室活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动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4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、关于低段手册编写。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571472" y="0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主要内容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2" y="1187384"/>
            <a:ext cx="6607346" cy="1451810"/>
          </a:xfrm>
          <a:prstGeom prst="rect">
            <a:avLst/>
          </a:prstGeom>
        </p:spPr>
      </p:pic>
      <p:pic>
        <p:nvPicPr>
          <p:cNvPr id="6" name="背景音乐 - 轻快儿童音乐 - 铃声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12576" y="2568101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4546" y="2571750"/>
            <a:ext cx="55007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ln w="952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说    说    班   会</a:t>
            </a:r>
            <a:endParaRPr lang="en-US" altLang="zh-CN" sz="5400" dirty="0" smtClean="0">
              <a:ln w="952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</a:t>
            </a:r>
            <a:endParaRPr lang="en-US" altLang="zh-CN" sz="2000" dirty="0" smtClean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三井实验小学中央花园校区 许春花</a:t>
            </a:r>
            <a:endParaRPr lang="zh-CN" altLang="en-US" sz="20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12"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11"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4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4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20" y="857238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511456">
            <a:off x="307964" y="1246416"/>
            <a:ext cx="1627365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2400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班会与班队</a:t>
            </a:r>
            <a:endParaRPr lang="en-US" altLang="zh-CN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61" tIns="34280" rIns="68561" bIns="3428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2"/>
          <p:cNvGrpSpPr/>
          <p:nvPr/>
        </p:nvGrpSpPr>
        <p:grpSpPr>
          <a:xfrm>
            <a:off x="4023357" y="572375"/>
            <a:ext cx="4906361" cy="615670"/>
            <a:chOff x="4441088" y="670090"/>
            <a:chExt cx="6541817" cy="820894"/>
          </a:xfrm>
        </p:grpSpPr>
        <p:grpSp>
          <p:nvGrpSpPr>
            <p:cNvPr id="3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8560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0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5781263" cy="73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0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教育者身份不同（班主任、辅导员</a:t>
              </a:r>
              <a:r>
                <a:rPr lang="zh-CN" altLang="en-US" sz="20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）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148"/>
          <p:cNvGrpSpPr/>
          <p:nvPr/>
        </p:nvGrpSpPr>
        <p:grpSpPr>
          <a:xfrm>
            <a:off x="4109207" y="1285866"/>
            <a:ext cx="4601931" cy="613026"/>
            <a:chOff x="4402610" y="191258"/>
            <a:chExt cx="4386148" cy="817369"/>
          </a:xfrm>
        </p:grpSpPr>
        <p:grpSp>
          <p:nvGrpSpPr>
            <p:cNvPr id="5" name="组合 149"/>
            <p:cNvGrpSpPr/>
            <p:nvPr/>
          </p:nvGrpSpPr>
          <p:grpSpPr>
            <a:xfrm>
              <a:off x="4402610" y="205745"/>
              <a:ext cx="502875" cy="802882"/>
              <a:chOff x="4301012" y="205745"/>
              <a:chExt cx="502875" cy="802882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21357436">
                <a:off x="4301012" y="205745"/>
                <a:ext cx="502875" cy="80288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01663" y="286509"/>
                <a:ext cx="347125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0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4979879" y="191258"/>
              <a:ext cx="3808879" cy="73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管理体制不同（教导处、少先队）</a:t>
              </a:r>
              <a:endPara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154"/>
          <p:cNvGrpSpPr/>
          <p:nvPr/>
        </p:nvGrpSpPr>
        <p:grpSpPr>
          <a:xfrm>
            <a:off x="4285917" y="3286132"/>
            <a:ext cx="4277429" cy="618035"/>
            <a:chOff x="4516180" y="761746"/>
            <a:chExt cx="4517142" cy="824045"/>
          </a:xfrm>
        </p:grpSpPr>
        <p:grpSp>
          <p:nvGrpSpPr>
            <p:cNvPr id="7" name="组合 155"/>
            <p:cNvGrpSpPr/>
            <p:nvPr/>
          </p:nvGrpSpPr>
          <p:grpSpPr>
            <a:xfrm>
              <a:off x="4516180" y="856995"/>
              <a:ext cx="1096101" cy="728796"/>
              <a:chOff x="4414582" y="856995"/>
              <a:chExt cx="1096101" cy="728796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>
                <a:off x="4414582" y="952245"/>
                <a:ext cx="577580" cy="63354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093905" y="856995"/>
                <a:ext cx="416778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70944" y="761746"/>
              <a:ext cx="3762378" cy="66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0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活动仪式不同</a:t>
              </a:r>
              <a:endPara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5685" y="228601"/>
            <a:ext cx="291737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7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57620" y="1857370"/>
            <a:ext cx="5940322" cy="14747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教育方式不同 </a:t>
            </a:r>
            <a:endParaRPr lang="en-US" altLang="zh-CN" sz="2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</a:t>
            </a: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学习生活状况、有目的、有计划的班级活动</a:t>
            </a:r>
            <a:endParaRPr lang="en-US" altLang="zh-CN" sz="1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更注重参与性、实践性、创新性。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任意多边形 82"/>
          <p:cNvSpPr/>
          <p:nvPr/>
        </p:nvSpPr>
        <p:spPr bwMode="auto">
          <a:xfrm rot="3738964">
            <a:off x="4167189" y="1953411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6248" y="2071684"/>
            <a:ext cx="29391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21429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7686" y="342900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4</a:t>
            </a:r>
            <a:endParaRPr lang="zh-CN" alt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428992" y="785800"/>
            <a:ext cx="6429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不同之处</a:t>
            </a:r>
            <a:endParaRPr lang="zh-CN" altLang="en-US" sz="4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158" y="400051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相同之处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都是集体活动，教育者相同，教育对象相同，形式多样。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5390" y="1309595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750532" y="1705977"/>
            <a:ext cx="1338824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2400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班会作用</a:t>
            </a:r>
            <a:endParaRPr lang="en-US" altLang="zh-CN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61" tIns="34280" rIns="68561" bIns="3428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2"/>
          <p:cNvGrpSpPr/>
          <p:nvPr/>
        </p:nvGrpSpPr>
        <p:grpSpPr>
          <a:xfrm>
            <a:off x="4023357" y="572375"/>
            <a:ext cx="3392198" cy="615670"/>
            <a:chOff x="4441088" y="670090"/>
            <a:chExt cx="4522932" cy="820894"/>
          </a:xfrm>
        </p:grpSpPr>
        <p:grpSp>
          <p:nvGrpSpPr>
            <p:cNvPr id="3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526213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促进学生自我教育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148"/>
          <p:cNvGrpSpPr/>
          <p:nvPr/>
        </p:nvGrpSpPr>
        <p:grpSpPr>
          <a:xfrm>
            <a:off x="4152295" y="1142990"/>
            <a:ext cx="3312926" cy="692117"/>
            <a:chOff x="4354002" y="758"/>
            <a:chExt cx="4417235" cy="922823"/>
          </a:xfrm>
        </p:grpSpPr>
        <p:grpSp>
          <p:nvGrpSpPr>
            <p:cNvPr id="5" name="组合 149"/>
            <p:cNvGrpSpPr/>
            <p:nvPr/>
          </p:nvGrpSpPr>
          <p:grpSpPr>
            <a:xfrm>
              <a:off x="4354002" y="181174"/>
              <a:ext cx="747922" cy="742407"/>
              <a:chOff x="4252404" y="181174"/>
              <a:chExt cx="747922" cy="742407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251667" y="181911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308027"/>
                <a:ext cx="526213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008859" y="758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增强班级凝聚力</a:t>
              </a:r>
              <a:endPara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154"/>
          <p:cNvGrpSpPr/>
          <p:nvPr/>
        </p:nvGrpSpPr>
        <p:grpSpPr>
          <a:xfrm>
            <a:off x="4360725" y="2428874"/>
            <a:ext cx="4202621" cy="706511"/>
            <a:chOff x="4516181" y="643779"/>
            <a:chExt cx="4438142" cy="942015"/>
          </a:xfrm>
        </p:grpSpPr>
        <p:grpSp>
          <p:nvGrpSpPr>
            <p:cNvPr id="7" name="组合 155"/>
            <p:cNvGrpSpPr/>
            <p:nvPr/>
          </p:nvGrpSpPr>
          <p:grpSpPr>
            <a:xfrm>
              <a:off x="4516181" y="929531"/>
              <a:ext cx="577579" cy="656263"/>
              <a:chOff x="4414583" y="929531"/>
              <a:chExt cx="577579" cy="656263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>
                <a:off x="4414583" y="929531"/>
                <a:ext cx="577579" cy="6562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562257" y="929531"/>
                <a:ext cx="41677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91945" y="643779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激发学生的道德情感</a:t>
              </a:r>
              <a:endParaRPr lang="zh-CN" altLang="en-US" sz="2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8" name="组合 160"/>
          <p:cNvGrpSpPr/>
          <p:nvPr/>
        </p:nvGrpSpPr>
        <p:grpSpPr>
          <a:xfrm>
            <a:off x="4283016" y="3248216"/>
            <a:ext cx="4146637" cy="713893"/>
            <a:chOff x="4511321" y="670090"/>
            <a:chExt cx="4452699" cy="951858"/>
          </a:xfrm>
        </p:grpSpPr>
        <p:grpSp>
          <p:nvGrpSpPr>
            <p:cNvPr id="9" name="组合 161"/>
            <p:cNvGrpSpPr/>
            <p:nvPr/>
          </p:nvGrpSpPr>
          <p:grpSpPr>
            <a:xfrm>
              <a:off x="4511321" y="911143"/>
              <a:ext cx="587297" cy="710805"/>
              <a:chOff x="4409723" y="911143"/>
              <a:chExt cx="587297" cy="710805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>
                <a:off x="4409723" y="911143"/>
                <a:ext cx="587297" cy="66704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89904" y="1006394"/>
                <a:ext cx="423790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树立正确的价值观取向</a:t>
              </a:r>
              <a:endParaRPr lang="zh-CN" altLang="en-US" sz="2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0" name="组合 166"/>
          <p:cNvGrpSpPr/>
          <p:nvPr/>
        </p:nvGrpSpPr>
        <p:grpSpPr>
          <a:xfrm>
            <a:off x="4102553" y="3900297"/>
            <a:ext cx="3291231" cy="581057"/>
            <a:chOff x="4575711" y="670090"/>
            <a:chExt cx="4388309" cy="774743"/>
          </a:xfrm>
        </p:grpSpPr>
        <p:sp>
          <p:nvSpPr>
            <p:cNvPr id="172" name="TextBox 171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5685" y="228601"/>
            <a:ext cx="291737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7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86314" y="1857370"/>
            <a:ext cx="3524042" cy="55797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引领班级形成良好的班风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任意多边形 82"/>
          <p:cNvSpPr/>
          <p:nvPr/>
        </p:nvSpPr>
        <p:spPr bwMode="auto">
          <a:xfrm rot="3738964">
            <a:off x="4245962" y="1898969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7686" y="1928808"/>
            <a:ext cx="2939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142858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5390" y="1309595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750532" y="1705977"/>
            <a:ext cx="1338824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2400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班会类型</a:t>
            </a:r>
            <a:endParaRPr lang="en-US" altLang="zh-CN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61" tIns="34280" rIns="68561" bIns="3428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2"/>
          <p:cNvGrpSpPr/>
          <p:nvPr/>
        </p:nvGrpSpPr>
        <p:grpSpPr>
          <a:xfrm>
            <a:off x="5810815" y="857237"/>
            <a:ext cx="3333184" cy="581057"/>
            <a:chOff x="6824367" y="1049907"/>
            <a:chExt cx="4444247" cy="774743"/>
          </a:xfrm>
        </p:grpSpPr>
        <p:grpSp>
          <p:nvGrpSpPr>
            <p:cNvPr id="3" name="组合 143"/>
            <p:cNvGrpSpPr/>
            <p:nvPr/>
          </p:nvGrpSpPr>
          <p:grpSpPr>
            <a:xfrm>
              <a:off x="6824367" y="1081972"/>
              <a:ext cx="727764" cy="729237"/>
              <a:chOff x="6722769" y="1081972"/>
              <a:chExt cx="727764" cy="729237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6722032" y="1082709"/>
                <a:ext cx="729237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85527" y="1145158"/>
                <a:ext cx="5262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7506237" y="1049907"/>
              <a:ext cx="3762377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体验型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148"/>
          <p:cNvGrpSpPr/>
          <p:nvPr/>
        </p:nvGrpSpPr>
        <p:grpSpPr>
          <a:xfrm>
            <a:off x="5882255" y="1500180"/>
            <a:ext cx="3261749" cy="581057"/>
            <a:chOff x="6660614" y="477012"/>
            <a:chExt cx="4348998" cy="774743"/>
          </a:xfrm>
        </p:grpSpPr>
        <p:grpSp>
          <p:nvGrpSpPr>
            <p:cNvPr id="5" name="组合 149"/>
            <p:cNvGrpSpPr/>
            <p:nvPr/>
          </p:nvGrpSpPr>
          <p:grpSpPr>
            <a:xfrm>
              <a:off x="6660614" y="509079"/>
              <a:ext cx="727764" cy="729238"/>
              <a:chOff x="6559016" y="509079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6558279" y="509816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21771" y="572262"/>
                <a:ext cx="526212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7247233" y="477012"/>
              <a:ext cx="3762379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讨论型</a:t>
              </a:r>
              <a:endPara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154"/>
          <p:cNvGrpSpPr/>
          <p:nvPr/>
        </p:nvGrpSpPr>
        <p:grpSpPr>
          <a:xfrm>
            <a:off x="6000760" y="3071816"/>
            <a:ext cx="4189495" cy="604541"/>
            <a:chOff x="6189756" y="1596285"/>
            <a:chExt cx="4424280" cy="806054"/>
          </a:xfrm>
        </p:grpSpPr>
        <p:grpSp>
          <p:nvGrpSpPr>
            <p:cNvPr id="7" name="组合 155"/>
            <p:cNvGrpSpPr/>
            <p:nvPr/>
          </p:nvGrpSpPr>
          <p:grpSpPr>
            <a:xfrm>
              <a:off x="6189756" y="1672743"/>
              <a:ext cx="727763" cy="729596"/>
              <a:chOff x="6088158" y="1672743"/>
              <a:chExt cx="727763" cy="729596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6087421" y="1673480"/>
                <a:ext cx="7292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221968" y="1786786"/>
                <a:ext cx="416777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6851658" y="1596285"/>
              <a:ext cx="3762378" cy="77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叙事型</a:t>
              </a:r>
              <a:endParaRPr lang="zh-CN" altLang="en-US" sz="2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8" name="组合 160"/>
          <p:cNvGrpSpPr/>
          <p:nvPr/>
        </p:nvGrpSpPr>
        <p:grpSpPr>
          <a:xfrm>
            <a:off x="4357686" y="3286130"/>
            <a:ext cx="4086672" cy="581057"/>
            <a:chOff x="4575711" y="670090"/>
            <a:chExt cx="4388309" cy="774743"/>
          </a:xfrm>
        </p:grpSpPr>
        <p:sp>
          <p:nvSpPr>
            <p:cNvPr id="166" name="TextBox 165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0" name="组合 166"/>
          <p:cNvGrpSpPr/>
          <p:nvPr/>
        </p:nvGrpSpPr>
        <p:grpSpPr>
          <a:xfrm>
            <a:off x="4102553" y="3900297"/>
            <a:ext cx="3291231" cy="581057"/>
            <a:chOff x="4575711" y="670090"/>
            <a:chExt cx="4388309" cy="774743"/>
          </a:xfrm>
        </p:grpSpPr>
        <p:sp>
          <p:nvSpPr>
            <p:cNvPr id="172" name="TextBox 171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5685" y="228601"/>
            <a:ext cx="291737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7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00826" y="2214560"/>
            <a:ext cx="1061829" cy="55797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表演型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任意多边形 82"/>
          <p:cNvSpPr/>
          <p:nvPr/>
        </p:nvSpPr>
        <p:spPr bwMode="auto">
          <a:xfrm rot="3738964">
            <a:off x="5953140" y="2239163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2198" y="2285998"/>
            <a:ext cx="2939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1000114"/>
            <a:ext cx="1428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活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动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类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型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5390" y="1309595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750532" y="1705977"/>
            <a:ext cx="1338824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2400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班会类型</a:t>
            </a:r>
            <a:endParaRPr lang="en-US" altLang="zh-CN" sz="24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61" tIns="34280" rIns="68561" bIns="3428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2"/>
          <p:cNvGrpSpPr/>
          <p:nvPr/>
        </p:nvGrpSpPr>
        <p:grpSpPr>
          <a:xfrm>
            <a:off x="5810815" y="1357304"/>
            <a:ext cx="3333186" cy="581057"/>
            <a:chOff x="6824366" y="1716663"/>
            <a:chExt cx="4444249" cy="774743"/>
          </a:xfrm>
        </p:grpSpPr>
        <p:grpSp>
          <p:nvGrpSpPr>
            <p:cNvPr id="3" name="组合 143"/>
            <p:cNvGrpSpPr/>
            <p:nvPr/>
          </p:nvGrpSpPr>
          <p:grpSpPr>
            <a:xfrm>
              <a:off x="6824366" y="1748730"/>
              <a:ext cx="727764" cy="729238"/>
              <a:chOff x="6722768" y="1748730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6722031" y="1749467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85528" y="1811913"/>
                <a:ext cx="52621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7506238" y="1716663"/>
              <a:ext cx="3762377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日常主题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148"/>
          <p:cNvGrpSpPr/>
          <p:nvPr/>
        </p:nvGrpSpPr>
        <p:grpSpPr>
          <a:xfrm>
            <a:off x="5810816" y="2214560"/>
            <a:ext cx="3333185" cy="581057"/>
            <a:chOff x="6565363" y="1429519"/>
            <a:chExt cx="4444246" cy="774743"/>
          </a:xfrm>
        </p:grpSpPr>
        <p:grpSp>
          <p:nvGrpSpPr>
            <p:cNvPr id="5" name="组合 149"/>
            <p:cNvGrpSpPr/>
            <p:nvPr/>
          </p:nvGrpSpPr>
          <p:grpSpPr>
            <a:xfrm>
              <a:off x="6565363" y="1461585"/>
              <a:ext cx="727764" cy="729238"/>
              <a:chOff x="6463765" y="146158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6463028" y="146232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21773" y="1524771"/>
                <a:ext cx="526212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7247230" y="1429519"/>
              <a:ext cx="3762379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政治主题</a:t>
              </a:r>
              <a:endPara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8" name="组合 160"/>
          <p:cNvGrpSpPr/>
          <p:nvPr/>
        </p:nvGrpSpPr>
        <p:grpSpPr>
          <a:xfrm>
            <a:off x="4357686" y="3286130"/>
            <a:ext cx="4086672" cy="581057"/>
            <a:chOff x="4575711" y="670090"/>
            <a:chExt cx="4388309" cy="774743"/>
          </a:xfrm>
        </p:grpSpPr>
        <p:sp>
          <p:nvSpPr>
            <p:cNvPr id="166" name="TextBox 165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9" name="组合 166"/>
          <p:cNvGrpSpPr/>
          <p:nvPr/>
        </p:nvGrpSpPr>
        <p:grpSpPr>
          <a:xfrm>
            <a:off x="4102553" y="3900297"/>
            <a:ext cx="3291231" cy="581057"/>
            <a:chOff x="4575711" y="670090"/>
            <a:chExt cx="4388309" cy="774743"/>
          </a:xfrm>
        </p:grpSpPr>
        <p:sp>
          <p:nvSpPr>
            <p:cNvPr id="172" name="TextBox 171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5685" y="228601"/>
            <a:ext cx="291737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7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57950" y="3143254"/>
            <a:ext cx="1677382" cy="55797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阶段性主题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任意多边形 82"/>
          <p:cNvSpPr/>
          <p:nvPr/>
        </p:nvSpPr>
        <p:spPr bwMode="auto">
          <a:xfrm rot="3738964">
            <a:off x="5881702" y="3167856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3214692"/>
            <a:ext cx="2939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1000114"/>
            <a:ext cx="1428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主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题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划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分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5390" y="1309595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1297005">
            <a:off x="663073" y="1694434"/>
            <a:ext cx="1608129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2000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班会“五美”</a:t>
            </a:r>
            <a:endParaRPr lang="en-US" altLang="zh-CN" sz="20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61" tIns="34280" rIns="68561" bIns="3428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2"/>
          <p:cNvGrpSpPr/>
          <p:nvPr/>
        </p:nvGrpSpPr>
        <p:grpSpPr>
          <a:xfrm>
            <a:off x="4714876" y="1071552"/>
            <a:ext cx="3333186" cy="581057"/>
            <a:chOff x="6824366" y="1716663"/>
            <a:chExt cx="4444249" cy="774743"/>
          </a:xfrm>
        </p:grpSpPr>
        <p:grpSp>
          <p:nvGrpSpPr>
            <p:cNvPr id="3" name="组合 143"/>
            <p:cNvGrpSpPr/>
            <p:nvPr/>
          </p:nvGrpSpPr>
          <p:grpSpPr>
            <a:xfrm>
              <a:off x="6824366" y="1748730"/>
              <a:ext cx="727764" cy="729238"/>
              <a:chOff x="6722768" y="1748730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6722031" y="1749467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85528" y="1811913"/>
                <a:ext cx="52621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7506238" y="1716663"/>
              <a:ext cx="3762377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立意美 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148"/>
          <p:cNvGrpSpPr/>
          <p:nvPr/>
        </p:nvGrpSpPr>
        <p:grpSpPr>
          <a:xfrm>
            <a:off x="4714876" y="1785932"/>
            <a:ext cx="3333183" cy="581057"/>
            <a:chOff x="6565363" y="1429519"/>
            <a:chExt cx="4444243" cy="774743"/>
          </a:xfrm>
        </p:grpSpPr>
        <p:grpSp>
          <p:nvGrpSpPr>
            <p:cNvPr id="5" name="组合 149"/>
            <p:cNvGrpSpPr/>
            <p:nvPr/>
          </p:nvGrpSpPr>
          <p:grpSpPr>
            <a:xfrm>
              <a:off x="6565363" y="1461585"/>
              <a:ext cx="727764" cy="729238"/>
              <a:chOff x="6463765" y="146158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6463028" y="146232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21773" y="1524771"/>
                <a:ext cx="526212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7247228" y="1429519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内容美</a:t>
              </a:r>
              <a:endPara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160"/>
          <p:cNvGrpSpPr/>
          <p:nvPr/>
        </p:nvGrpSpPr>
        <p:grpSpPr>
          <a:xfrm>
            <a:off x="4357686" y="3286130"/>
            <a:ext cx="4086672" cy="581057"/>
            <a:chOff x="4575711" y="670090"/>
            <a:chExt cx="4388309" cy="774743"/>
          </a:xfrm>
        </p:grpSpPr>
        <p:sp>
          <p:nvSpPr>
            <p:cNvPr id="166" name="TextBox 165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7" name="组合 166"/>
          <p:cNvGrpSpPr/>
          <p:nvPr/>
        </p:nvGrpSpPr>
        <p:grpSpPr>
          <a:xfrm>
            <a:off x="4102553" y="3900297"/>
            <a:ext cx="3291231" cy="581057"/>
            <a:chOff x="4575711" y="670090"/>
            <a:chExt cx="4388309" cy="774743"/>
          </a:xfrm>
        </p:grpSpPr>
        <p:sp>
          <p:nvSpPr>
            <p:cNvPr id="172" name="TextBox 171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5685" y="228601"/>
            <a:ext cx="291737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7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57818" y="2500312"/>
            <a:ext cx="1061829" cy="55797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形式美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任意多边形 82"/>
          <p:cNvSpPr/>
          <p:nvPr/>
        </p:nvSpPr>
        <p:spPr bwMode="auto">
          <a:xfrm rot="3738964">
            <a:off x="4810132" y="2524913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9190" y="2571750"/>
            <a:ext cx="2939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1000114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任意多边形 82"/>
          <p:cNvSpPr/>
          <p:nvPr/>
        </p:nvSpPr>
        <p:spPr bwMode="auto">
          <a:xfrm rot="3738964">
            <a:off x="4810131" y="3239294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694" y="328613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趣味美</a:t>
            </a:r>
            <a:endParaRPr lang="zh-CN" altLang="en-US" sz="2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 82"/>
          <p:cNvSpPr/>
          <p:nvPr/>
        </p:nvSpPr>
        <p:spPr bwMode="auto">
          <a:xfrm rot="3738964">
            <a:off x="4881570" y="3953674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2132" y="400051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教育美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9190" y="3286130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628" y="4000510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5390" y="1309595"/>
            <a:ext cx="3053718" cy="30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1297005">
            <a:off x="900318" y="1694434"/>
            <a:ext cx="1133640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l"/>
            <a:r>
              <a:rPr lang="zh-CN" altLang="en-US" sz="2000" spc="-150" dirty="0" smtClean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手册内容</a:t>
            </a:r>
            <a:endParaRPr lang="en-US" altLang="zh-CN" sz="20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39453" y="620141"/>
            <a:ext cx="606982" cy="418385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61" tIns="34280" rIns="68561" bIns="3428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42"/>
          <p:cNvGrpSpPr/>
          <p:nvPr/>
        </p:nvGrpSpPr>
        <p:grpSpPr>
          <a:xfrm>
            <a:off x="4714876" y="1071552"/>
            <a:ext cx="3333186" cy="646331"/>
            <a:chOff x="6824366" y="1716663"/>
            <a:chExt cx="4444249" cy="861775"/>
          </a:xfrm>
        </p:grpSpPr>
        <p:grpSp>
          <p:nvGrpSpPr>
            <p:cNvPr id="3" name="组合 143"/>
            <p:cNvGrpSpPr/>
            <p:nvPr/>
          </p:nvGrpSpPr>
          <p:grpSpPr>
            <a:xfrm>
              <a:off x="6824366" y="1748730"/>
              <a:ext cx="727764" cy="729238"/>
              <a:chOff x="6722768" y="1748730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6722031" y="1749467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6785528" y="1811913"/>
                <a:ext cx="52621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7506238" y="1716663"/>
              <a:ext cx="3762377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行为习惯篇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" name="组合 148"/>
          <p:cNvGrpSpPr/>
          <p:nvPr/>
        </p:nvGrpSpPr>
        <p:grpSpPr>
          <a:xfrm>
            <a:off x="4714876" y="1785932"/>
            <a:ext cx="3333183" cy="646331"/>
            <a:chOff x="6565363" y="1429519"/>
            <a:chExt cx="4444243" cy="861775"/>
          </a:xfrm>
        </p:grpSpPr>
        <p:grpSp>
          <p:nvGrpSpPr>
            <p:cNvPr id="5" name="组合 149"/>
            <p:cNvGrpSpPr/>
            <p:nvPr/>
          </p:nvGrpSpPr>
          <p:grpSpPr>
            <a:xfrm>
              <a:off x="6565363" y="1461585"/>
              <a:ext cx="727764" cy="729238"/>
              <a:chOff x="6463765" y="146158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6463028" y="146232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621773" y="1524771"/>
                <a:ext cx="526212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4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7247228" y="1429519"/>
              <a:ext cx="3762378" cy="86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卫生安全篇</a:t>
              </a:r>
              <a:endPara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160"/>
          <p:cNvGrpSpPr/>
          <p:nvPr/>
        </p:nvGrpSpPr>
        <p:grpSpPr>
          <a:xfrm>
            <a:off x="4357686" y="3286130"/>
            <a:ext cx="4086672" cy="581057"/>
            <a:chOff x="4575711" y="670090"/>
            <a:chExt cx="4388309" cy="774743"/>
          </a:xfrm>
        </p:grpSpPr>
        <p:sp>
          <p:nvSpPr>
            <p:cNvPr id="166" name="TextBox 165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zh-CN" altLang="en-US" sz="2400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7" name="组合 166"/>
          <p:cNvGrpSpPr/>
          <p:nvPr/>
        </p:nvGrpSpPr>
        <p:grpSpPr>
          <a:xfrm>
            <a:off x="4102553" y="3900297"/>
            <a:ext cx="3291231" cy="581057"/>
            <a:chOff x="4575711" y="670090"/>
            <a:chExt cx="4388309" cy="774743"/>
          </a:xfrm>
        </p:grpSpPr>
        <p:sp>
          <p:nvSpPr>
            <p:cNvPr id="172" name="TextBox 171"/>
            <p:cNvSpPr txBox="1"/>
            <p:nvPr/>
          </p:nvSpPr>
          <p:spPr>
            <a:xfrm>
              <a:off x="4575711" y="801513"/>
              <a:ext cx="52621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24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77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5685" y="228601"/>
            <a:ext cx="291737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7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57818" y="2500312"/>
            <a:ext cx="167738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节俭环保篇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2" name="任意多边形 82"/>
          <p:cNvSpPr/>
          <p:nvPr/>
        </p:nvSpPr>
        <p:spPr bwMode="auto">
          <a:xfrm rot="3738964">
            <a:off x="4810132" y="2524913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9190" y="2571750"/>
            <a:ext cx="2939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1000114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任意多边形 82"/>
          <p:cNvSpPr/>
          <p:nvPr/>
        </p:nvSpPr>
        <p:spPr bwMode="auto">
          <a:xfrm rot="3738964">
            <a:off x="4810131" y="3239294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694" y="328613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人格品质篇</a:t>
            </a:r>
            <a:endParaRPr lang="zh-CN" altLang="en-US" sz="2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任意多边形 82"/>
          <p:cNvSpPr/>
          <p:nvPr/>
        </p:nvSpPr>
        <p:spPr bwMode="auto">
          <a:xfrm rot="3738964">
            <a:off x="4881570" y="3953674"/>
            <a:ext cx="546928" cy="54582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2132" y="400051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成长健康篇</a:t>
            </a:r>
            <a:endParaRPr lang="zh-CN" altLang="en-US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9190" y="3286130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628" y="4000510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33ppt.com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432</Words>
  <Application>Microsoft Office PowerPoint</Application>
  <PresentationFormat>全屏显示(16:9)</PresentationFormat>
  <Paragraphs>137</Paragraphs>
  <Slides>9</Slides>
  <Notes>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www.33ppt.com​​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Manager>www.515ppt.com</Manager>
  <Company>苏州珀菲科特网络科技有限公司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www.515ppt.com</dc:title>
  <dc:subject>www.515ppt.com</dc:subject>
  <dc:creator>www.515ppt.com</dc:creator>
  <cp:keywords>更多精品文档，请访问www.515ppt.com</cp:keywords>
  <dc:description>更多精品文档，请访问www.515ppt.com</dc:description>
  <cp:lastModifiedBy>XTJY</cp:lastModifiedBy>
  <cp:revision>44</cp:revision>
  <dcterms:created xsi:type="dcterms:W3CDTF">2015-08-22T03:26:00Z</dcterms:created>
  <dcterms:modified xsi:type="dcterms:W3CDTF">2019-11-28T00:24:20Z</dcterms:modified>
  <cp:category>www.515ppt.com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