
<file path=[Content_Types].xml><?xml version="1.0" encoding="utf-8"?>
<Types xmlns="http://schemas.openxmlformats.org/package/2006/content-types">
  <Default Extension="png" ContentType="image/png"/>
  <Default Extension="mp3" ContentType="audio/unknown"/>
  <Default Extension="svg" ContentType="image/svg+xml"/>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326" r:id="rId3"/>
    <p:sldId id="263" r:id="rId4"/>
    <p:sldId id="264" r:id="rId5"/>
    <p:sldId id="265" r:id="rId6"/>
    <p:sldId id="268" r:id="rId7"/>
    <p:sldId id="269" r:id="rId8"/>
    <p:sldId id="270" r:id="rId9"/>
    <p:sldId id="273" r:id="rId10"/>
    <p:sldId id="271" r:id="rId11"/>
    <p:sldId id="274" r:id="rId12"/>
    <p:sldId id="272" r:id="rId13"/>
    <p:sldId id="275" r:id="rId14"/>
    <p:sldId id="278" r:id="rId15"/>
    <p:sldId id="314" r:id="rId16"/>
    <p:sldId id="315" r:id="rId17"/>
    <p:sldId id="358" r:id="rId18"/>
    <p:sldId id="318" r:id="rId19"/>
    <p:sldId id="319" r:id="rId20"/>
    <p:sldId id="320" r:id="rId21"/>
    <p:sldId id="321" r:id="rId22"/>
    <p:sldId id="322" r:id="rId23"/>
    <p:sldId id="323" r:id="rId24"/>
    <p:sldId id="324" r:id="rId25"/>
    <p:sldId id="279" r:id="rId26"/>
    <p:sldId id="359" r:id="rId27"/>
    <p:sldId id="348" r:id="rId28"/>
    <p:sldId id="349" r:id="rId29"/>
    <p:sldId id="352" r:id="rId30"/>
    <p:sldId id="351" r:id="rId31"/>
    <p:sldId id="327" r:id="rId32"/>
    <p:sldId id="345" r:id="rId33"/>
    <p:sldId id="346" r:id="rId34"/>
    <p:sldId id="328" r:id="rId35"/>
    <p:sldId id="329" r:id="rId36"/>
    <p:sldId id="330" r:id="rId37"/>
    <p:sldId id="331" r:id="rId38"/>
    <p:sldId id="332" r:id="rId39"/>
    <p:sldId id="333" r:id="rId40"/>
    <p:sldId id="334" r:id="rId41"/>
    <p:sldId id="337" r:id="rId42"/>
    <p:sldId id="338" r:id="rId43"/>
    <p:sldId id="347" r:id="rId44"/>
    <p:sldId id="354" r:id="rId45"/>
    <p:sldId id="343" r:id="rId46"/>
    <p:sldId id="344" r:id="rId47"/>
    <p:sldId id="339" r:id="rId48"/>
    <p:sldId id="340" r:id="rId49"/>
    <p:sldId id="341" r:id="rId50"/>
    <p:sldId id="355" r:id="rId51"/>
    <p:sldId id="356" r:id="rId52"/>
    <p:sldId id="357" r:id="rId53"/>
    <p:sldId id="325"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95A1"/>
    <a:srgbClr val="5B9BD5"/>
    <a:srgbClr val="4B6CC0"/>
    <a:srgbClr val="1FCEF9"/>
    <a:srgbClr val="C1E2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18" autoAdjust="0"/>
  </p:normalViewPr>
  <p:slideViewPr>
    <p:cSldViewPr snapToGrid="0" showGuides="1">
      <p:cViewPr varScale="1">
        <p:scale>
          <a:sx n="62" d="100"/>
          <a:sy n="62" d="100"/>
        </p:scale>
        <p:origin x="-762" y="-7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BA3A63-DD05-4015-98D1-5974E3AB4BE1}" type="datetimeFigureOut">
              <a:rPr lang="zh-CN" altLang="en-US" smtClean="0"/>
              <a:t>2020/2/19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9C2BEA-B90F-4FA3-8154-871B0BA1DA24}" type="slidenum">
              <a:rPr lang="zh-CN" altLang="en-US" smtClean="0"/>
              <a:t>‹#›</a:t>
            </a:fld>
            <a:endParaRPr lang="zh-CN" altLang="en-US"/>
          </a:p>
        </p:txBody>
      </p:sp>
    </p:spTree>
    <p:extLst>
      <p:ext uri="{BB962C8B-B14F-4D97-AF65-F5344CB8AC3E}">
        <p14:creationId xmlns:p14="http://schemas.microsoft.com/office/powerpoint/2010/main" val="2803386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DFC159B-048D-4325-8CE2-929D939518D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411"/>
            <a:ext cx="12227110" cy="6857177"/>
          </a:xfrm>
          <a:prstGeom prst="rect">
            <a:avLst/>
          </a:prstGeom>
        </p:spPr>
      </p:pic>
    </p:spTree>
    <p:extLst>
      <p:ext uri="{BB962C8B-B14F-4D97-AF65-F5344CB8AC3E}">
        <p14:creationId xmlns:p14="http://schemas.microsoft.com/office/powerpoint/2010/main" val="1856369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E8A4FA5-3FEB-4495-9CB9-57D4688CFC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CADA202-0CE1-4D97-8C0A-ABA29FF558E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77055CF-3464-4B9C-B736-FD274C9C14A2}"/>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5" name="页脚占位符 4">
            <a:extLst>
              <a:ext uri="{FF2B5EF4-FFF2-40B4-BE49-F238E27FC236}">
                <a16:creationId xmlns="" xmlns:a16="http://schemas.microsoft.com/office/drawing/2014/main" id="{B194F13A-96CA-44DA-A34C-4085160F35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E47BD90-2386-40F9-A3EE-81DCF9EFF5E9}"/>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428532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A5DBBDD1-C8E6-4338-956F-F4B69D959C0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1705BDC-E029-4DFA-A480-93A9CB32EBC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C9CDEA95-BDDA-4878-8111-DD54BE8B6DAB}"/>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5" name="页脚占位符 4">
            <a:extLst>
              <a:ext uri="{FF2B5EF4-FFF2-40B4-BE49-F238E27FC236}">
                <a16:creationId xmlns="" xmlns:a16="http://schemas.microsoft.com/office/drawing/2014/main" id="{EFFB7723-FE01-4551-A5D2-F3C0281535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0096CA-C8DC-4E7E-8B5E-B00B0B84E8BE}"/>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2614008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339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grpSp>
        <p:nvGrpSpPr>
          <p:cNvPr id="2" name="组合 1"/>
          <p:cNvGrpSpPr/>
          <p:nvPr userDrawn="1"/>
        </p:nvGrpSpPr>
        <p:grpSpPr>
          <a:xfrm>
            <a:off x="360045" y="314960"/>
            <a:ext cx="11577320" cy="576580"/>
            <a:chOff x="567" y="496"/>
            <a:chExt cx="18232" cy="908"/>
          </a:xfrm>
        </p:grpSpPr>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17279" y="496"/>
              <a:ext cx="1521" cy="909"/>
            </a:xfrm>
            <a:prstGeom prst="rect">
              <a:avLst/>
            </a:prstGeom>
          </p:spPr>
        </p:pic>
        <p:cxnSp>
          <p:nvCxnSpPr>
            <p:cNvPr id="6" name="直线连接符 5"/>
            <p:cNvCxnSpPr/>
            <p:nvPr userDrawn="1"/>
          </p:nvCxnSpPr>
          <p:spPr>
            <a:xfrm flipH="1">
              <a:off x="567" y="991"/>
              <a:ext cx="16477" cy="0"/>
            </a:xfrm>
            <a:prstGeom prst="line">
              <a:avLst/>
            </a:prstGeom>
            <a:ln>
              <a:solidFill>
                <a:srgbClr val="0AACB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4522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533FE888-626D-4409-BF65-D2F12000EFB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411"/>
            <a:ext cx="12227110" cy="6857177"/>
          </a:xfrm>
          <a:prstGeom prst="rect">
            <a:avLst/>
          </a:prstGeom>
        </p:spPr>
      </p:pic>
      <p:sp>
        <p:nvSpPr>
          <p:cNvPr id="8" name="矩形 7">
            <a:extLst>
              <a:ext uri="{FF2B5EF4-FFF2-40B4-BE49-F238E27FC236}">
                <a16:creationId xmlns="" xmlns:a16="http://schemas.microsoft.com/office/drawing/2014/main" id="{FA0F3921-6FD2-4920-8876-DD4E2CD46BA3}"/>
              </a:ext>
            </a:extLst>
          </p:cNvPr>
          <p:cNvSpPr/>
          <p:nvPr userDrawn="1"/>
        </p:nvSpPr>
        <p:spPr>
          <a:xfrm>
            <a:off x="0" y="411"/>
            <a:ext cx="1222711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3CA0A0FB-CB1D-476F-8A99-18B130BC1220}"/>
              </a:ext>
            </a:extLst>
          </p:cNvPr>
          <p:cNvGrpSpPr/>
          <p:nvPr userDrawn="1"/>
        </p:nvGrpSpPr>
        <p:grpSpPr>
          <a:xfrm>
            <a:off x="592056" y="628859"/>
            <a:ext cx="11577320" cy="576580"/>
            <a:chOff x="567" y="496"/>
            <a:chExt cx="18232" cy="908"/>
          </a:xfrm>
        </p:grpSpPr>
        <p:pic>
          <p:nvPicPr>
            <p:cNvPr id="10" name="图片 9">
              <a:extLst>
                <a:ext uri="{FF2B5EF4-FFF2-40B4-BE49-F238E27FC236}">
                  <a16:creationId xmlns="" xmlns:a16="http://schemas.microsoft.com/office/drawing/2014/main" id="{468A6F6B-2521-491A-B274-6DE4B69533A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a:fillRect/>
            </a:stretch>
          </p:blipFill>
          <p:spPr>
            <a:xfrm>
              <a:off x="17279" y="496"/>
              <a:ext cx="1521" cy="909"/>
            </a:xfrm>
            <a:prstGeom prst="rect">
              <a:avLst/>
            </a:prstGeom>
          </p:spPr>
        </p:pic>
        <p:cxnSp>
          <p:nvCxnSpPr>
            <p:cNvPr id="11" name="直线连接符 5">
              <a:extLst>
                <a:ext uri="{FF2B5EF4-FFF2-40B4-BE49-F238E27FC236}">
                  <a16:creationId xmlns="" xmlns:a16="http://schemas.microsoft.com/office/drawing/2014/main" id="{33641A77-B0A4-4EC6-B8A9-F7921810A6E7}"/>
                </a:ext>
              </a:extLst>
            </p:cNvPr>
            <p:cNvCxnSpPr/>
            <p:nvPr userDrawn="1"/>
          </p:nvCxnSpPr>
          <p:spPr>
            <a:xfrm flipH="1">
              <a:off x="567" y="991"/>
              <a:ext cx="16477" cy="0"/>
            </a:xfrm>
            <a:prstGeom prst="line">
              <a:avLst/>
            </a:prstGeom>
            <a:ln w="19050">
              <a:solidFill>
                <a:srgbClr val="3E95A1"/>
              </a:solidFill>
            </a:ln>
          </p:spPr>
          <p:style>
            <a:lnRef idx="1">
              <a:schemeClr val="accent1"/>
            </a:lnRef>
            <a:fillRef idx="0">
              <a:schemeClr val="accent1"/>
            </a:fillRef>
            <a:effectRef idx="0">
              <a:schemeClr val="accent1"/>
            </a:effectRef>
            <a:fontRef idx="minor">
              <a:schemeClr val="tx1"/>
            </a:fontRef>
          </p:style>
        </p:cxnSp>
      </p:grpSp>
      <p:pic>
        <p:nvPicPr>
          <p:cNvPr id="13" name="图片 12">
            <a:extLst>
              <a:ext uri="{FF2B5EF4-FFF2-40B4-BE49-F238E27FC236}">
                <a16:creationId xmlns="" xmlns:a16="http://schemas.microsoft.com/office/drawing/2014/main" id="{92F74566-3464-4EC9-B8BC-FB97A65CFEF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518" y="265952"/>
            <a:ext cx="740626" cy="725813"/>
          </a:xfrm>
          <a:prstGeom prst="rect">
            <a:avLst/>
          </a:prstGeom>
        </p:spPr>
      </p:pic>
    </p:spTree>
    <p:extLst>
      <p:ext uri="{BB962C8B-B14F-4D97-AF65-F5344CB8AC3E}">
        <p14:creationId xmlns:p14="http://schemas.microsoft.com/office/powerpoint/2010/main" val="4186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040013-C6F2-454A-A3C5-E9ED8C2F902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38B52EE-9628-4168-88ED-EAC111A35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819743F2-7868-49B4-8203-C6161C07E6AC}"/>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5" name="页脚占位符 4">
            <a:extLst>
              <a:ext uri="{FF2B5EF4-FFF2-40B4-BE49-F238E27FC236}">
                <a16:creationId xmlns="" xmlns:a16="http://schemas.microsoft.com/office/drawing/2014/main" id="{352F4B0C-B23A-42CC-B17C-D0B32D907D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B8472D1-16F7-4F97-A669-484ACB606A63}"/>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411352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C98461-E170-4921-AC54-C0DDDFC1E54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1A359A8B-E3C5-424E-9F53-E915FC09054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55928750-57CE-4A59-8AAF-0B9CBAD7C5D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41A318FE-D78C-43D3-9231-9D9F79EF1871}"/>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6" name="页脚占位符 5">
            <a:extLst>
              <a:ext uri="{FF2B5EF4-FFF2-40B4-BE49-F238E27FC236}">
                <a16:creationId xmlns="" xmlns:a16="http://schemas.microsoft.com/office/drawing/2014/main" id="{2796B50C-00BD-49A8-BFB9-E63CB92856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C5DEBCD-3E18-4BCC-A0BC-6699A9050DF5}"/>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80455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353AA6-50A3-4A57-895E-D7C3B192068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F13AF75-49B1-462D-BF25-AB8005396D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94256724-734F-40EA-8B22-0029631B95E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E148DBFA-000B-436B-9274-55F9DA5937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8A142D89-1DA7-4F05-9952-5BEEF014467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7FF412CF-CB91-44E2-B455-1C795DB65A9A}"/>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8" name="页脚占位符 7">
            <a:extLst>
              <a:ext uri="{FF2B5EF4-FFF2-40B4-BE49-F238E27FC236}">
                <a16:creationId xmlns="" xmlns:a16="http://schemas.microsoft.com/office/drawing/2014/main" id="{8C279B93-9838-42B8-A6F9-E71765CCB75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10998AC-27F7-4767-8BC1-4A2975A52D93}"/>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
        <p:nvSpPr>
          <p:cNvPr id="11" name="矩形 10"/>
          <p:cNvSpPr/>
          <p:nvPr userDrawn="1"/>
        </p:nvSpPr>
        <p:spPr>
          <a:xfrm>
            <a:off x="8684466" y="6431122"/>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1849317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7710B49-EC8B-4B89-9110-89E8F6CC1E1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1477FC3A-CDB9-47D1-8B80-7706B929C5FA}"/>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4" name="页脚占位符 3">
            <a:extLst>
              <a:ext uri="{FF2B5EF4-FFF2-40B4-BE49-F238E27FC236}">
                <a16:creationId xmlns="" xmlns:a16="http://schemas.microsoft.com/office/drawing/2014/main" id="{D69BF909-0456-49DD-A788-3C1D881766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52B40490-07D4-4370-B942-1B396B32DA2E}"/>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238449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1EEA6C6-F558-4B70-B517-7CF8F8D83F2A}"/>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3" name="页脚占位符 2">
            <a:extLst>
              <a:ext uri="{FF2B5EF4-FFF2-40B4-BE49-F238E27FC236}">
                <a16:creationId xmlns="" xmlns:a16="http://schemas.microsoft.com/office/drawing/2014/main" id="{8AA3E646-40FC-4138-952D-2157984DD26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46CF801-F65F-47E1-ABB0-2B7050602792}"/>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820608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CD8680-1C66-4049-AE8E-5AD66462852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D9A917C-9DB0-4E26-9EF2-20EDF89A66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981FC01E-D2E2-44CB-8628-D4897B273A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4C790EE-C53D-4DA6-90DB-3C74B89EE50A}"/>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6" name="页脚占位符 5">
            <a:extLst>
              <a:ext uri="{FF2B5EF4-FFF2-40B4-BE49-F238E27FC236}">
                <a16:creationId xmlns="" xmlns:a16="http://schemas.microsoft.com/office/drawing/2014/main" id="{94AD3805-9A61-4B7B-9CFF-D42141BEC1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71092A7-0C30-4AB0-AD7E-C93A119D11ED}"/>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3076323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714343-4D4D-4626-ADE7-A196F94A78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E05574A-5B02-4CF9-9389-E1B09BB493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374519AD-2F40-4E4B-877F-EA7BDF43E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6BFD8C5D-32E6-45FD-9803-096E549DC4D4}"/>
              </a:ext>
            </a:extLst>
          </p:cNvPr>
          <p:cNvSpPr>
            <a:spLocks noGrp="1"/>
          </p:cNvSpPr>
          <p:nvPr>
            <p:ph type="dt" sz="half" idx="10"/>
          </p:nvPr>
        </p:nvSpPr>
        <p:spPr/>
        <p:txBody>
          <a:bodyPr/>
          <a:lstStyle/>
          <a:p>
            <a:fld id="{D5418928-41B7-4B57-B19A-9527036FD8CB}" type="datetimeFigureOut">
              <a:rPr lang="zh-CN" altLang="en-US" smtClean="0"/>
              <a:t>2020/2/19</a:t>
            </a:fld>
            <a:endParaRPr lang="zh-CN" altLang="en-US"/>
          </a:p>
        </p:txBody>
      </p:sp>
      <p:sp>
        <p:nvSpPr>
          <p:cNvPr id="6" name="页脚占位符 5">
            <a:extLst>
              <a:ext uri="{FF2B5EF4-FFF2-40B4-BE49-F238E27FC236}">
                <a16:creationId xmlns="" xmlns:a16="http://schemas.microsoft.com/office/drawing/2014/main" id="{E676428E-F1B0-4A62-A264-5B2D3E6289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A068B0D-7B6C-4BC1-919A-8C94FEFB1557}"/>
              </a:ext>
            </a:extLst>
          </p:cNvPr>
          <p:cNvSpPr>
            <a:spLocks noGrp="1"/>
          </p:cNvSpPr>
          <p:nvPr>
            <p:ph type="sldNum" sz="quarter" idx="12"/>
          </p:nvPr>
        </p:nvSpPr>
        <p:spPr/>
        <p:txBody>
          <a:body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2455113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860E6227-B11D-4BBF-AEE5-F1C1F9241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01D1F9B-FCE5-4139-BA87-1A8FCACF73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5A5594C-9396-4163-94B7-50BCBA37DD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18928-41B7-4B57-B19A-9527036FD8CB}" type="datetimeFigureOut">
              <a:rPr lang="zh-CN" altLang="en-US" smtClean="0"/>
              <a:t>2020/2/19</a:t>
            </a:fld>
            <a:endParaRPr lang="zh-CN" altLang="en-US"/>
          </a:p>
        </p:txBody>
      </p:sp>
      <p:sp>
        <p:nvSpPr>
          <p:cNvPr id="5" name="页脚占位符 4">
            <a:extLst>
              <a:ext uri="{FF2B5EF4-FFF2-40B4-BE49-F238E27FC236}">
                <a16:creationId xmlns="" xmlns:a16="http://schemas.microsoft.com/office/drawing/2014/main" id="{48C4D272-A369-476D-ADBD-57B2087A9C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74387F2-9D92-40DF-A388-7978E4E21F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345453-6735-4495-A861-48ED01D8CA4E}" type="slidenum">
              <a:rPr lang="zh-CN" altLang="en-US" smtClean="0"/>
              <a:t>‹#›</a:t>
            </a:fld>
            <a:endParaRPr lang="zh-CN" altLang="en-US"/>
          </a:p>
        </p:txBody>
      </p:sp>
    </p:spTree>
    <p:extLst>
      <p:ext uri="{BB962C8B-B14F-4D97-AF65-F5344CB8AC3E}">
        <p14:creationId xmlns:p14="http://schemas.microsoft.com/office/powerpoint/2010/main" val="472260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 id="214748367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mp.weixin.qq.com/s/bGn5NKHCGjcMg2SM0dCaJw"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26.png"/><Relationship Id="rId3" Type="http://schemas.openxmlformats.org/officeDocument/2006/relationships/tags" Target="../tags/tag20.xml"/><Relationship Id="rId7" Type="http://schemas.openxmlformats.org/officeDocument/2006/relationships/image" Target="../media/image23.png"/><Relationship Id="rId12" Type="http://schemas.openxmlformats.org/officeDocument/2006/relationships/image" Target="../media/image29.sv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2.xml"/><Relationship Id="rId11" Type="http://schemas.openxmlformats.org/officeDocument/2006/relationships/image" Target="../media/image25.png"/><Relationship Id="rId5" Type="http://schemas.openxmlformats.org/officeDocument/2006/relationships/tags" Target="../tags/tag22.xml"/><Relationship Id="rId10" Type="http://schemas.openxmlformats.org/officeDocument/2006/relationships/image" Target="../media/image27.svg"/><Relationship Id="rId4" Type="http://schemas.openxmlformats.org/officeDocument/2006/relationships/tags" Target="../tags/tag21.xml"/><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baike.baidu.com/item/%E4%B8%96%E7%95%8C%E5%8D%AB%E7%94%9F%E7%BB%84%E7%BB%87/483426" TargetMode="External"/><Relationship Id="rId2" Type="http://schemas.openxmlformats.org/officeDocument/2006/relationships/hyperlink" Target="https://baike.baidu.com/item/2019%E5%B9%B4%E6%AD%A6%E6%B1%89%E7%97%85%E6%AF%92%E6%80%A7%E8%82%BA%E7%82%8E%E7%97%85%E4%BE%8B/24236082" TargetMode="External"/><Relationship Id="rId1" Type="http://schemas.openxmlformats.org/officeDocument/2006/relationships/slideLayout" Target="../slideLayouts/slideLayout2.xml"/><Relationship Id="rId5" Type="http://schemas.openxmlformats.org/officeDocument/2006/relationships/hyperlink" Target="https://baike.baidu.com/item/%E4%B8%A5%E9%87%8D%E6%80%A5%E6%80%A7%E5%91%BC%E5%90%B8%E7%BB%BC%E5%90%88%E5%BE%81/2942647" TargetMode="External"/><Relationship Id="rId4" Type="http://schemas.openxmlformats.org/officeDocument/2006/relationships/hyperlink" Target="https://baike.baidu.com/item/%E4%B8%AD%E4%B8%9C%E5%91%BC%E5%90%B8%E7%BB%BC%E5%90%88%E5%BE%81/4894857"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https://mp.weixin.qq.com/s/x4aMPVHJUTZS1qO10aJl-A"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2.png"/><Relationship Id="rId4" Type="http://schemas.openxmlformats.org/officeDocument/2006/relationships/image" Target="../media/image41.jpg"/></Relationships>
</file>

<file path=ppt/slides/_rels/slide3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mp.weixin.qq.com/s/BGluBNzh2CIvu-s8LiIerQ" TargetMode="Externa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 Id="rId5" Type="http://schemas.openxmlformats.org/officeDocument/2006/relationships/image" Target="../media/image62.jpg"/><Relationship Id="rId4" Type="http://schemas.openxmlformats.org/officeDocument/2006/relationships/image" Target="../media/image61.jp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1E2DB"/>
        </a:solidFill>
        <a:effectLst/>
      </p:bgPr>
    </p:bg>
    <p:spTree>
      <p:nvGrpSpPr>
        <p:cNvPr id="1" name=""/>
        <p:cNvGrpSpPr/>
        <p:nvPr/>
      </p:nvGrpSpPr>
      <p:grpSpPr>
        <a:xfrm>
          <a:off x="0" y="0"/>
          <a:ext cx="0" cy="0"/>
          <a:chOff x="0" y="0"/>
          <a:chExt cx="0" cy="0"/>
        </a:xfrm>
      </p:grpSpPr>
      <p:pic>
        <p:nvPicPr>
          <p:cNvPr id="15" name="图片 14" descr="15">
            <a:extLst>
              <a:ext uri="{FF2B5EF4-FFF2-40B4-BE49-F238E27FC236}">
                <a16:creationId xmlns="" xmlns:a16="http://schemas.microsoft.com/office/drawing/2014/main" id="{B4689E64-ACC6-4D84-89F4-B39E9D4D5060}"/>
              </a:ext>
            </a:extLst>
          </p:cNvPr>
          <p:cNvPicPr>
            <a:picLocks noChangeAspect="1"/>
          </p:cNvPicPr>
          <p:nvPr/>
        </p:nvPicPr>
        <p:blipFill>
          <a:blip r:embed="rId2"/>
          <a:stretch>
            <a:fillRect/>
          </a:stretch>
        </p:blipFill>
        <p:spPr>
          <a:xfrm>
            <a:off x="1313815" y="5715"/>
            <a:ext cx="1809750" cy="1758950"/>
          </a:xfrm>
          <a:prstGeom prst="rect">
            <a:avLst/>
          </a:prstGeom>
        </p:spPr>
      </p:pic>
      <p:pic>
        <p:nvPicPr>
          <p:cNvPr id="16" name="图片 15" descr="16">
            <a:extLst>
              <a:ext uri="{FF2B5EF4-FFF2-40B4-BE49-F238E27FC236}">
                <a16:creationId xmlns="" xmlns:a16="http://schemas.microsoft.com/office/drawing/2014/main" id="{30D6BF3B-A8C0-424E-BB24-F2CC55EE5A54}"/>
              </a:ext>
            </a:extLst>
          </p:cNvPr>
          <p:cNvPicPr>
            <a:picLocks noChangeAspect="1"/>
          </p:cNvPicPr>
          <p:nvPr/>
        </p:nvPicPr>
        <p:blipFill>
          <a:blip r:embed="rId3"/>
          <a:stretch>
            <a:fillRect/>
          </a:stretch>
        </p:blipFill>
        <p:spPr>
          <a:xfrm>
            <a:off x="30481" y="1569086"/>
            <a:ext cx="2399480" cy="2198588"/>
          </a:xfrm>
          <a:prstGeom prst="rect">
            <a:avLst/>
          </a:prstGeom>
        </p:spPr>
      </p:pic>
      <p:pic>
        <p:nvPicPr>
          <p:cNvPr id="17" name="图片 16" descr="17">
            <a:extLst>
              <a:ext uri="{FF2B5EF4-FFF2-40B4-BE49-F238E27FC236}">
                <a16:creationId xmlns="" xmlns:a16="http://schemas.microsoft.com/office/drawing/2014/main" id="{08405443-B0BE-4CF8-9041-87796BD5B3CC}"/>
              </a:ext>
            </a:extLst>
          </p:cNvPr>
          <p:cNvPicPr>
            <a:picLocks noChangeAspect="1"/>
          </p:cNvPicPr>
          <p:nvPr/>
        </p:nvPicPr>
        <p:blipFill>
          <a:blip r:embed="rId4"/>
          <a:stretch>
            <a:fillRect/>
          </a:stretch>
        </p:blipFill>
        <p:spPr>
          <a:xfrm>
            <a:off x="10229851" y="0"/>
            <a:ext cx="2001520" cy="2757805"/>
          </a:xfrm>
          <a:prstGeom prst="rect">
            <a:avLst/>
          </a:prstGeom>
        </p:spPr>
      </p:pic>
      <p:pic>
        <p:nvPicPr>
          <p:cNvPr id="23" name="图片 22">
            <a:extLst>
              <a:ext uri="{FF2B5EF4-FFF2-40B4-BE49-F238E27FC236}">
                <a16:creationId xmlns="" xmlns:a16="http://schemas.microsoft.com/office/drawing/2014/main" id="{568A07A3-24A0-4A63-AC92-791A43D6233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3238" t="2593"/>
          <a:stretch/>
        </p:blipFill>
        <p:spPr>
          <a:xfrm>
            <a:off x="9199358" y="4453917"/>
            <a:ext cx="2712009" cy="2404083"/>
          </a:xfrm>
          <a:prstGeom prst="rect">
            <a:avLst/>
          </a:prstGeom>
        </p:spPr>
      </p:pic>
      <p:pic>
        <p:nvPicPr>
          <p:cNvPr id="25" name="图片 24">
            <a:extLst>
              <a:ext uri="{FF2B5EF4-FFF2-40B4-BE49-F238E27FC236}">
                <a16:creationId xmlns="" xmlns:a16="http://schemas.microsoft.com/office/drawing/2014/main" id="{CB656CFC-0032-4999-A14C-686C9E8F849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1843" y="3141020"/>
            <a:ext cx="3259901" cy="3774129"/>
          </a:xfrm>
          <a:prstGeom prst="rect">
            <a:avLst/>
          </a:prstGeom>
        </p:spPr>
      </p:pic>
      <p:pic>
        <p:nvPicPr>
          <p:cNvPr id="11" name="图片 10" descr="18">
            <a:extLst>
              <a:ext uri="{FF2B5EF4-FFF2-40B4-BE49-F238E27FC236}">
                <a16:creationId xmlns="" xmlns:a16="http://schemas.microsoft.com/office/drawing/2014/main" id="{DC846C61-6E0D-4B53-8146-CA73E3207C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79470" y="2174565"/>
            <a:ext cx="7040880" cy="2393652"/>
          </a:xfrm>
          <a:prstGeom prst="rect">
            <a:avLst/>
          </a:prstGeom>
        </p:spPr>
      </p:pic>
      <p:sp>
        <p:nvSpPr>
          <p:cNvPr id="19" name="文本框 18">
            <a:extLst>
              <a:ext uri="{FF2B5EF4-FFF2-40B4-BE49-F238E27FC236}">
                <a16:creationId xmlns="" xmlns:a16="http://schemas.microsoft.com/office/drawing/2014/main" id="{5C12525E-CC08-4BFD-978E-3D462A4C5B62}"/>
              </a:ext>
            </a:extLst>
          </p:cNvPr>
          <p:cNvSpPr txBox="1"/>
          <p:nvPr/>
        </p:nvSpPr>
        <p:spPr>
          <a:xfrm>
            <a:off x="3265170" y="2383056"/>
            <a:ext cx="7269480" cy="1938992"/>
          </a:xfrm>
          <a:prstGeom prst="rect">
            <a:avLst/>
          </a:prstGeom>
          <a:noFill/>
        </p:spPr>
        <p:txBody>
          <a:bodyPr wrap="square" rtlCol="0">
            <a:spAutoFit/>
          </a:bodyPr>
          <a:lstStyle/>
          <a:p>
            <a:pPr algn="ctr"/>
            <a:r>
              <a:rPr kumimoji="1" lang="zh-CN" altLang="en-US" sz="6000" spc="600" dirty="0">
                <a:gradFill>
                  <a:gsLst>
                    <a:gs pos="0">
                      <a:srgbClr val="1FCEF9"/>
                    </a:gs>
                    <a:gs pos="86000">
                      <a:srgbClr val="4B6CC0"/>
                    </a:gs>
                  </a:gsLst>
                  <a:lin ang="5400000" scaled="0"/>
                </a:gradFill>
                <a:latin typeface="华康POP2体W9(P)" panose="040B0900000000000000" pitchFamily="82" charset="-122"/>
                <a:ea typeface="华康POP2体W9(P)" panose="040B0900000000000000" pitchFamily="82" charset="-122"/>
                <a:cs typeface="字魂59号-创粗黑" panose="00000500000000000000" charset="-122"/>
              </a:rPr>
              <a:t>新型冠状病毒</a:t>
            </a:r>
          </a:p>
          <a:p>
            <a:pPr algn="ctr"/>
            <a:r>
              <a:rPr kumimoji="1" lang="zh-CN" altLang="en-US" sz="6000" spc="600" dirty="0">
                <a:gradFill>
                  <a:gsLst>
                    <a:gs pos="0">
                      <a:srgbClr val="1FCEF9"/>
                    </a:gs>
                    <a:gs pos="86000">
                      <a:srgbClr val="4B6CC0"/>
                    </a:gs>
                  </a:gsLst>
                  <a:lin ang="5400000" scaled="0"/>
                </a:gradFill>
                <a:latin typeface="华康POP2体W9(P)" panose="040B0900000000000000" pitchFamily="82" charset="-122"/>
                <a:ea typeface="华康POP2体W9(P)" panose="040B0900000000000000" pitchFamily="82" charset="-122"/>
                <a:cs typeface="字魂59号-创粗黑" panose="00000500000000000000" charset="-122"/>
              </a:rPr>
              <a:t>感染肺炎预防知识</a:t>
            </a:r>
          </a:p>
        </p:txBody>
      </p:sp>
      <p:sp>
        <p:nvSpPr>
          <p:cNvPr id="3" name="文本框 2"/>
          <p:cNvSpPr txBox="1"/>
          <p:nvPr/>
        </p:nvSpPr>
        <p:spPr>
          <a:xfrm>
            <a:off x="4010131" y="6006538"/>
            <a:ext cx="3057247" cy="584776"/>
          </a:xfrm>
          <a:prstGeom prst="rect">
            <a:avLst/>
          </a:prstGeom>
          <a:noFill/>
        </p:spPr>
        <p:txBody>
          <a:bodyPr wrap="none" rtlCol="0">
            <a:spAutoFit/>
          </a:bodyPr>
          <a:lstStyle/>
          <a:p>
            <a:r>
              <a:rPr kumimoji="1" lang="zh-CN" altLang="en-US" sz="3200" b="1" dirty="0" smtClean="0">
                <a:hlinkClick r:id="rId8"/>
              </a:rPr>
              <a:t>祖海</a:t>
            </a:r>
            <a:r>
              <a:rPr kumimoji="1" lang="en-US" altLang="zh-CN" sz="3200" b="1" dirty="0" smtClean="0">
                <a:hlinkClick r:id="rId8"/>
              </a:rPr>
              <a:t>《</a:t>
            </a:r>
            <a:r>
              <a:rPr kumimoji="1" lang="zh-CN" altLang="en-US" sz="3200" b="1" dirty="0" smtClean="0">
                <a:hlinkClick r:id="rId8"/>
              </a:rPr>
              <a:t>为了谁</a:t>
            </a:r>
            <a:r>
              <a:rPr kumimoji="1" lang="en-US" altLang="zh-CN" sz="3200" b="1" dirty="0" smtClean="0">
                <a:hlinkClick r:id="rId8"/>
              </a:rPr>
              <a:t>》</a:t>
            </a:r>
            <a:endParaRPr kumimoji="1" lang="zh-CN" altLang="en-US" sz="3200" b="1" dirty="0"/>
          </a:p>
        </p:txBody>
      </p:sp>
      <p:sp>
        <p:nvSpPr>
          <p:cNvPr id="4" name="左箭头 3"/>
          <p:cNvSpPr/>
          <p:nvPr/>
        </p:nvSpPr>
        <p:spPr>
          <a:xfrm>
            <a:off x="7005887" y="6086220"/>
            <a:ext cx="978408" cy="618722"/>
          </a:xfrm>
          <a:prstGeom prst="leftArrow">
            <a:avLst>
              <a:gd name="adj1" fmla="val 29242"/>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solidFill>
                  <a:schemeClr val="tx1"/>
                </a:solidFill>
              </a:rPr>
              <a:t>点击</a:t>
            </a:r>
            <a:endParaRPr kumimoji="1" lang="en-US" altLang="zh-CN" dirty="0" smtClean="0">
              <a:solidFill>
                <a:schemeClr val="tx1"/>
              </a:solidFill>
            </a:endParaRPr>
          </a:p>
          <a:p>
            <a:pPr algn="ctr"/>
            <a:r>
              <a:rPr kumimoji="1" lang="zh-CN" altLang="en-US" dirty="0" smtClean="0">
                <a:solidFill>
                  <a:schemeClr val="tx1"/>
                </a:solidFill>
              </a:rPr>
              <a:t>播放</a:t>
            </a:r>
            <a:endParaRPr kumimoji="1" lang="zh-CN" altLang="en-US" dirty="0">
              <a:solidFill>
                <a:schemeClr val="tx1"/>
              </a:solidFill>
            </a:endParaRPr>
          </a:p>
        </p:txBody>
      </p:sp>
    </p:spTree>
    <p:extLst>
      <p:ext uri="{BB962C8B-B14F-4D97-AF65-F5344CB8AC3E}">
        <p14:creationId xmlns:p14="http://schemas.microsoft.com/office/powerpoint/2010/main" val="3726554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7">
            <a:extLst>
              <a:ext uri="{FF2B5EF4-FFF2-40B4-BE49-F238E27FC236}">
                <a16:creationId xmlns="" xmlns:a16="http://schemas.microsoft.com/office/drawing/2014/main" id="{8109D5B1-BFB1-41CD-95F4-00D986DCB560}"/>
              </a:ext>
            </a:extLst>
          </p:cNvPr>
          <p:cNvPicPr>
            <a:picLocks noChangeAspect="1"/>
          </p:cNvPicPr>
          <p:nvPr/>
        </p:nvPicPr>
        <p:blipFill>
          <a:blip r:embed="rId4"/>
          <a:stretch>
            <a:fillRect/>
          </a:stretch>
        </p:blipFill>
        <p:spPr>
          <a:xfrm>
            <a:off x="10894831" y="432700"/>
            <a:ext cx="1352512" cy="2029417"/>
          </a:xfrm>
          <a:prstGeom prst="rect">
            <a:avLst/>
          </a:prstGeom>
        </p:spPr>
      </p:pic>
      <p:pic>
        <p:nvPicPr>
          <p:cNvPr id="3" name="图片 2" descr="18">
            <a:extLst>
              <a:ext uri="{FF2B5EF4-FFF2-40B4-BE49-F238E27FC236}">
                <a16:creationId xmlns="" xmlns:a16="http://schemas.microsoft.com/office/drawing/2014/main" id="{FB5E3902-4CE9-4EC7-BD97-883337AA655D}"/>
              </a:ext>
            </a:extLst>
          </p:cNvPr>
          <p:cNvPicPr>
            <a:picLocks noChangeAspect="1"/>
          </p:cNvPicPr>
          <p:nvPr/>
        </p:nvPicPr>
        <p:blipFill>
          <a:blip r:embed="rId5"/>
          <a:stretch>
            <a:fillRect/>
          </a:stretch>
        </p:blipFill>
        <p:spPr>
          <a:xfrm>
            <a:off x="-9525" y="1797050"/>
            <a:ext cx="12225655" cy="3417570"/>
          </a:xfrm>
          <a:prstGeom prst="rect">
            <a:avLst/>
          </a:prstGeom>
        </p:spPr>
      </p:pic>
      <p:sp>
        <p:nvSpPr>
          <p:cNvPr id="4" name="文本框 3">
            <a:extLst>
              <a:ext uri="{FF2B5EF4-FFF2-40B4-BE49-F238E27FC236}">
                <a16:creationId xmlns="" xmlns:a16="http://schemas.microsoft.com/office/drawing/2014/main" id="{AEA19E27-3204-4C5E-9949-6C55FE0100ED}"/>
              </a:ext>
            </a:extLst>
          </p:cNvPr>
          <p:cNvSpPr txBox="1"/>
          <p:nvPr/>
        </p:nvSpPr>
        <p:spPr>
          <a:xfrm>
            <a:off x="8259581" y="1796678"/>
            <a:ext cx="2504212"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PART</a:t>
            </a:r>
            <a:r>
              <a:rPr kumimoji="1" lang="zh-CN" altLang="en-US" sz="36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 </a:t>
            </a:r>
            <a:r>
              <a:rPr kumimoji="1" lang="en-US" altLang="zh-CN" sz="60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03</a:t>
            </a:r>
          </a:p>
        </p:txBody>
      </p:sp>
      <p:sp>
        <p:nvSpPr>
          <p:cNvPr id="5" name="文本框 4">
            <a:extLst>
              <a:ext uri="{FF2B5EF4-FFF2-40B4-BE49-F238E27FC236}">
                <a16:creationId xmlns="" xmlns:a16="http://schemas.microsoft.com/office/drawing/2014/main" id="{BDC36A60-DEB1-4BE2-9EA1-492C277C8C06}"/>
              </a:ext>
            </a:extLst>
          </p:cNvPr>
          <p:cNvSpPr txBox="1"/>
          <p:nvPr/>
        </p:nvSpPr>
        <p:spPr>
          <a:xfrm>
            <a:off x="4530682" y="3160367"/>
            <a:ext cx="6900689" cy="923330"/>
          </a:xfrm>
          <a:prstGeom prst="rect">
            <a:avLst/>
          </a:prstGeom>
          <a:noFill/>
        </p:spPr>
        <p:txBody>
          <a:bodyPr wrap="square" rtlCol="0">
            <a:spAutoFit/>
          </a:bodyPr>
          <a:lstStyle/>
          <a:p>
            <a:pPr lvl="0" algn="ctr">
              <a:defRPr/>
            </a:pPr>
            <a:r>
              <a:rPr kumimoji="1" lang="zh-CN" altLang="en-US" sz="54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此次疫情的病例特点</a:t>
            </a:r>
          </a:p>
        </p:txBody>
      </p:sp>
      <p:pic>
        <p:nvPicPr>
          <p:cNvPr id="8" name="图片 7" descr="16">
            <a:extLst>
              <a:ext uri="{FF2B5EF4-FFF2-40B4-BE49-F238E27FC236}">
                <a16:creationId xmlns="" xmlns:a16="http://schemas.microsoft.com/office/drawing/2014/main" id="{5B5E4C68-2829-4FE8-ABC1-BC49AE501C11}"/>
              </a:ext>
            </a:extLst>
          </p:cNvPr>
          <p:cNvPicPr>
            <a:picLocks noChangeAspect="1"/>
          </p:cNvPicPr>
          <p:nvPr/>
        </p:nvPicPr>
        <p:blipFill>
          <a:blip r:embed="rId6"/>
          <a:stretch>
            <a:fillRect/>
          </a:stretch>
        </p:blipFill>
        <p:spPr>
          <a:xfrm>
            <a:off x="3352440" y="4519609"/>
            <a:ext cx="2356485" cy="2179238"/>
          </a:xfrm>
          <a:prstGeom prst="rect">
            <a:avLst/>
          </a:prstGeom>
        </p:spPr>
      </p:pic>
      <p:pic>
        <p:nvPicPr>
          <p:cNvPr id="9" name="PA-10227" descr="图片包含 游戏机, 衬衫&#10;&#10;描述已自动生成">
            <a:extLst>
              <a:ext uri="{FF2B5EF4-FFF2-40B4-BE49-F238E27FC236}">
                <a16:creationId xmlns="" xmlns:a16="http://schemas.microsoft.com/office/drawing/2014/main" id="{753ED9E9-0D20-4C91-B0FE-D1A073D1407C}"/>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0" y="529544"/>
            <a:ext cx="3769561" cy="5332106"/>
          </a:xfrm>
          <a:prstGeom prst="rect">
            <a:avLst/>
          </a:prstGeom>
          <a:effectLst>
            <a:outerShdw blurRad="50800" dist="38100" dir="2700000" algn="tl" rotWithShape="0">
              <a:prstClr val="black">
                <a:alpha val="40000"/>
              </a:prstClr>
            </a:outerShdw>
          </a:effectLst>
        </p:spPr>
      </p:pic>
      <p:pic>
        <p:nvPicPr>
          <p:cNvPr id="10" name="PA-10226" descr="图片包含 游戏机, 标志&#10;&#10;描述已自动生成">
            <a:extLst>
              <a:ext uri="{FF2B5EF4-FFF2-40B4-BE49-F238E27FC236}">
                <a16:creationId xmlns="" xmlns:a16="http://schemas.microsoft.com/office/drawing/2014/main" id="{A1632A8F-3815-4935-8273-28DFEA0035EC}"/>
              </a:ext>
            </a:extLst>
          </p:cNvPr>
          <p:cNvPicPr>
            <a:picLocks noChangeAspect="1"/>
          </p:cNvPicPr>
          <p:nvPr>
            <p:custDataLst>
              <p:tags r:id="rId2"/>
            </p:custDataLst>
          </p:nvPr>
        </p:nvPicPr>
        <p:blipFill rotWithShape="1">
          <a:blip r:embed="rId8" cstate="screen">
            <a:extLst>
              <a:ext uri="{28A0092B-C50C-407E-A947-70E740481C1C}">
                <a14:useLocalDpi xmlns:a14="http://schemas.microsoft.com/office/drawing/2010/main"/>
              </a:ext>
            </a:extLst>
          </a:blip>
          <a:srcRect t="10506" b="22546"/>
          <a:stretch/>
        </p:blipFill>
        <p:spPr>
          <a:xfrm>
            <a:off x="8422441" y="4502183"/>
            <a:ext cx="3354664" cy="224589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41450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lvl="0">
              <a:defRPr/>
            </a:pPr>
            <a:r>
              <a:rPr kumimoji="1" lang="zh-CN" altLang="en-US" sz="28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此次疫情的病例特点</a:t>
            </a:r>
          </a:p>
        </p:txBody>
      </p:sp>
      <p:sp>
        <p:nvSpPr>
          <p:cNvPr id="3" name="Rectangle 2">
            <a:extLst>
              <a:ext uri="{FF2B5EF4-FFF2-40B4-BE49-F238E27FC236}">
                <a16:creationId xmlns="" xmlns:a16="http://schemas.microsoft.com/office/drawing/2014/main" id="{9BA36E55-07D6-4531-91F0-E18FE4B6F722}"/>
              </a:ext>
            </a:extLst>
          </p:cNvPr>
          <p:cNvSpPr>
            <a:spLocks noChangeArrowheads="1"/>
          </p:cNvSpPr>
          <p:nvPr/>
        </p:nvSpPr>
        <p:spPr bwMode="auto">
          <a:xfrm>
            <a:off x="1528549" y="2272066"/>
            <a:ext cx="4567451"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50000"/>
              </a:lnSpc>
            </a:pPr>
            <a:r>
              <a:rPr lang="zh-CN" altLang="en-US" sz="20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患者</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年龄集中在 </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40~60</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岁，并有低年龄儿童患者。</a:t>
            </a:r>
            <a:endPar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a:p>
            <a:pPr>
              <a:lnSpc>
                <a:spcPct val="250000"/>
              </a:lnSpc>
            </a:pPr>
            <a:r>
              <a:rPr lang="zh-CN" altLang="en-US"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♥高危人群多为老年人、有基础病者及肥胖者。</a:t>
            </a:r>
          </a:p>
          <a:p>
            <a:pPr>
              <a:lnSpc>
                <a:spcPct val="250000"/>
              </a:lnSpc>
            </a:pPr>
            <a:r>
              <a:rPr lang="zh-CN" altLang="en-US"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♥危重症约占 </a:t>
            </a:r>
            <a:r>
              <a:rPr lang="en-US" altLang="zh-CN"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15%</a:t>
            </a:r>
            <a:r>
              <a:rPr lang="zh-CN" altLang="en-US"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endParaRPr lang="zh-CN" altLang="zh-CN"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pic>
        <p:nvPicPr>
          <p:cNvPr id="6" name="PA-图片 5">
            <a:extLst>
              <a:ext uri="{FF2B5EF4-FFF2-40B4-BE49-F238E27FC236}">
                <a16:creationId xmlns="" xmlns:a16="http://schemas.microsoft.com/office/drawing/2014/main" id="{FAE55FA3-1AF9-4A92-B5E3-8A5E630A3DFC}"/>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9785" r="9859"/>
          <a:stretch/>
        </p:blipFill>
        <p:spPr>
          <a:xfrm>
            <a:off x="6632812" y="1151742"/>
            <a:ext cx="4408227" cy="5485871"/>
          </a:xfrm>
          <a:prstGeom prst="rect">
            <a:avLst/>
          </a:prstGeom>
        </p:spPr>
      </p:pic>
    </p:spTree>
    <p:extLst>
      <p:ext uri="{BB962C8B-B14F-4D97-AF65-F5344CB8AC3E}">
        <p14:creationId xmlns:p14="http://schemas.microsoft.com/office/powerpoint/2010/main" val="1088301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7">
            <a:extLst>
              <a:ext uri="{FF2B5EF4-FFF2-40B4-BE49-F238E27FC236}">
                <a16:creationId xmlns="" xmlns:a16="http://schemas.microsoft.com/office/drawing/2014/main" id="{8109D5B1-BFB1-41CD-95F4-00D986DCB560}"/>
              </a:ext>
            </a:extLst>
          </p:cNvPr>
          <p:cNvPicPr>
            <a:picLocks noChangeAspect="1"/>
          </p:cNvPicPr>
          <p:nvPr/>
        </p:nvPicPr>
        <p:blipFill>
          <a:blip r:embed="rId4"/>
          <a:stretch>
            <a:fillRect/>
          </a:stretch>
        </p:blipFill>
        <p:spPr>
          <a:xfrm>
            <a:off x="10894831" y="432700"/>
            <a:ext cx="1352512" cy="2029417"/>
          </a:xfrm>
          <a:prstGeom prst="rect">
            <a:avLst/>
          </a:prstGeom>
        </p:spPr>
      </p:pic>
      <p:pic>
        <p:nvPicPr>
          <p:cNvPr id="3" name="图片 2" descr="18">
            <a:extLst>
              <a:ext uri="{FF2B5EF4-FFF2-40B4-BE49-F238E27FC236}">
                <a16:creationId xmlns="" xmlns:a16="http://schemas.microsoft.com/office/drawing/2014/main" id="{FB5E3902-4CE9-4EC7-BD97-883337AA655D}"/>
              </a:ext>
            </a:extLst>
          </p:cNvPr>
          <p:cNvPicPr>
            <a:picLocks noChangeAspect="1"/>
          </p:cNvPicPr>
          <p:nvPr/>
        </p:nvPicPr>
        <p:blipFill>
          <a:blip r:embed="rId5"/>
          <a:stretch>
            <a:fillRect/>
          </a:stretch>
        </p:blipFill>
        <p:spPr>
          <a:xfrm>
            <a:off x="-9525" y="1797050"/>
            <a:ext cx="12225655" cy="3417570"/>
          </a:xfrm>
          <a:prstGeom prst="rect">
            <a:avLst/>
          </a:prstGeom>
        </p:spPr>
      </p:pic>
      <p:sp>
        <p:nvSpPr>
          <p:cNvPr id="4" name="文本框 3">
            <a:extLst>
              <a:ext uri="{FF2B5EF4-FFF2-40B4-BE49-F238E27FC236}">
                <a16:creationId xmlns="" xmlns:a16="http://schemas.microsoft.com/office/drawing/2014/main" id="{AEA19E27-3204-4C5E-9949-6C55FE0100ED}"/>
              </a:ext>
            </a:extLst>
          </p:cNvPr>
          <p:cNvSpPr txBox="1"/>
          <p:nvPr/>
        </p:nvSpPr>
        <p:spPr>
          <a:xfrm>
            <a:off x="8259581" y="1796678"/>
            <a:ext cx="2504212"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PART</a:t>
            </a:r>
            <a:r>
              <a:rPr kumimoji="1" lang="zh-CN" altLang="en-US" sz="36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 </a:t>
            </a:r>
            <a:r>
              <a:rPr kumimoji="1" lang="en-US" altLang="zh-CN" sz="60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04</a:t>
            </a:r>
          </a:p>
        </p:txBody>
      </p:sp>
      <p:sp>
        <p:nvSpPr>
          <p:cNvPr id="5" name="文本框 4">
            <a:extLst>
              <a:ext uri="{FF2B5EF4-FFF2-40B4-BE49-F238E27FC236}">
                <a16:creationId xmlns="" xmlns:a16="http://schemas.microsoft.com/office/drawing/2014/main" id="{BDC36A60-DEB1-4BE2-9EA1-492C277C8C06}"/>
              </a:ext>
            </a:extLst>
          </p:cNvPr>
          <p:cNvSpPr txBox="1"/>
          <p:nvPr/>
        </p:nvSpPr>
        <p:spPr>
          <a:xfrm>
            <a:off x="3352440" y="3110998"/>
            <a:ext cx="8424665" cy="830997"/>
          </a:xfrm>
          <a:prstGeom prst="rect">
            <a:avLst/>
          </a:prstGeom>
          <a:noFill/>
        </p:spPr>
        <p:txBody>
          <a:bodyPr wrap="square" rtlCol="0">
            <a:spAutoFit/>
          </a:bodyPr>
          <a:lstStyle/>
          <a:p>
            <a:pPr lvl="0" algn="ctr">
              <a:defRPr/>
            </a:pPr>
            <a:r>
              <a:rPr kumimoji="1" lang="zh-CN" altLang="en-US" sz="48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8" name="图片 7" descr="16">
            <a:extLst>
              <a:ext uri="{FF2B5EF4-FFF2-40B4-BE49-F238E27FC236}">
                <a16:creationId xmlns="" xmlns:a16="http://schemas.microsoft.com/office/drawing/2014/main" id="{5B5E4C68-2829-4FE8-ABC1-BC49AE501C11}"/>
              </a:ext>
            </a:extLst>
          </p:cNvPr>
          <p:cNvPicPr>
            <a:picLocks noChangeAspect="1"/>
          </p:cNvPicPr>
          <p:nvPr/>
        </p:nvPicPr>
        <p:blipFill>
          <a:blip r:embed="rId6"/>
          <a:stretch>
            <a:fillRect/>
          </a:stretch>
        </p:blipFill>
        <p:spPr>
          <a:xfrm>
            <a:off x="3352440" y="4519609"/>
            <a:ext cx="2356485" cy="2179238"/>
          </a:xfrm>
          <a:prstGeom prst="rect">
            <a:avLst/>
          </a:prstGeom>
        </p:spPr>
      </p:pic>
      <p:pic>
        <p:nvPicPr>
          <p:cNvPr id="9" name="PA-10227" descr="图片包含 游戏机, 衬衫&#10;&#10;描述已自动生成">
            <a:extLst>
              <a:ext uri="{FF2B5EF4-FFF2-40B4-BE49-F238E27FC236}">
                <a16:creationId xmlns="" xmlns:a16="http://schemas.microsoft.com/office/drawing/2014/main" id="{753ED9E9-0D20-4C91-B0FE-D1A073D1407C}"/>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0" y="529544"/>
            <a:ext cx="3769561" cy="5332106"/>
          </a:xfrm>
          <a:prstGeom prst="rect">
            <a:avLst/>
          </a:prstGeom>
          <a:effectLst>
            <a:outerShdw blurRad="50800" dist="38100" dir="2700000" algn="tl" rotWithShape="0">
              <a:prstClr val="black">
                <a:alpha val="40000"/>
              </a:prstClr>
            </a:outerShdw>
          </a:effectLst>
        </p:spPr>
      </p:pic>
      <p:pic>
        <p:nvPicPr>
          <p:cNvPr id="10" name="PA-10226" descr="图片包含 游戏机, 标志&#10;&#10;描述已自动生成">
            <a:extLst>
              <a:ext uri="{FF2B5EF4-FFF2-40B4-BE49-F238E27FC236}">
                <a16:creationId xmlns="" xmlns:a16="http://schemas.microsoft.com/office/drawing/2014/main" id="{A1632A8F-3815-4935-8273-28DFEA0035EC}"/>
              </a:ext>
            </a:extLst>
          </p:cNvPr>
          <p:cNvPicPr>
            <a:picLocks noChangeAspect="1"/>
          </p:cNvPicPr>
          <p:nvPr>
            <p:custDataLst>
              <p:tags r:id="rId2"/>
            </p:custDataLst>
          </p:nvPr>
        </p:nvPicPr>
        <p:blipFill rotWithShape="1">
          <a:blip r:embed="rId8" cstate="screen">
            <a:extLst>
              <a:ext uri="{28A0092B-C50C-407E-A947-70E740481C1C}">
                <a14:useLocalDpi xmlns:a14="http://schemas.microsoft.com/office/drawing/2010/main"/>
              </a:ext>
            </a:extLst>
          </a:blip>
          <a:srcRect t="10506" b="22546"/>
          <a:stretch/>
        </p:blipFill>
        <p:spPr>
          <a:xfrm>
            <a:off x="8422441" y="4502183"/>
            <a:ext cx="3354664" cy="224589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5911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lvl="0">
              <a:defRPr/>
            </a:pPr>
            <a:r>
              <a:rPr kumimoji="1" lang="zh-CN" altLang="en-US" sz="28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grpSp>
        <p:nvGrpSpPr>
          <p:cNvPr id="6" name="Group 11">
            <a:extLst>
              <a:ext uri="{FF2B5EF4-FFF2-40B4-BE49-F238E27FC236}">
                <a16:creationId xmlns="" xmlns:a16="http://schemas.microsoft.com/office/drawing/2014/main" id="{F3B4C7F7-9BBE-4D75-9FA4-2EE63AD0A050}"/>
              </a:ext>
            </a:extLst>
          </p:cNvPr>
          <p:cNvGrpSpPr>
            <a:grpSpLocks noChangeAspect="1"/>
          </p:cNvGrpSpPr>
          <p:nvPr/>
        </p:nvGrpSpPr>
        <p:grpSpPr bwMode="auto">
          <a:xfrm>
            <a:off x="4921653" y="4524008"/>
            <a:ext cx="406400" cy="558800"/>
            <a:chOff x="1787" y="2114"/>
            <a:chExt cx="277" cy="381"/>
          </a:xfrm>
          <a:solidFill>
            <a:srgbClr val="3E95A1"/>
          </a:solidFill>
        </p:grpSpPr>
        <p:sp>
          <p:nvSpPr>
            <p:cNvPr id="48" name="Freeform 12">
              <a:extLst>
                <a:ext uri="{FF2B5EF4-FFF2-40B4-BE49-F238E27FC236}">
                  <a16:creationId xmlns="" xmlns:a16="http://schemas.microsoft.com/office/drawing/2014/main" id="{2B4CF6B1-DFFA-4418-9F1E-B58835106D89}"/>
                </a:ext>
              </a:extLst>
            </p:cNvPr>
            <p:cNvSpPr>
              <a:spLocks noEditPoints="1"/>
            </p:cNvSpPr>
            <p:nvPr/>
          </p:nvSpPr>
          <p:spPr bwMode="auto">
            <a:xfrm>
              <a:off x="1787" y="2114"/>
              <a:ext cx="277" cy="381"/>
            </a:xfrm>
            <a:custGeom>
              <a:avLst/>
              <a:gdLst/>
              <a:ahLst/>
              <a:cxnLst>
                <a:cxn ang="0">
                  <a:pos x="55" y="19"/>
                </a:cxn>
                <a:cxn ang="0">
                  <a:pos x="55" y="17"/>
                </a:cxn>
                <a:cxn ang="0">
                  <a:pos x="51" y="12"/>
                </a:cxn>
                <a:cxn ang="0">
                  <a:pos x="45" y="12"/>
                </a:cxn>
                <a:cxn ang="0">
                  <a:pos x="46" y="9"/>
                </a:cxn>
                <a:cxn ang="0">
                  <a:pos x="37" y="0"/>
                </a:cxn>
                <a:cxn ang="0">
                  <a:pos x="29" y="9"/>
                </a:cxn>
                <a:cxn ang="0">
                  <a:pos x="30" y="12"/>
                </a:cxn>
                <a:cxn ang="0">
                  <a:pos x="21" y="12"/>
                </a:cxn>
                <a:cxn ang="0">
                  <a:pos x="17" y="17"/>
                </a:cxn>
                <a:cxn ang="0">
                  <a:pos x="17" y="19"/>
                </a:cxn>
                <a:cxn ang="0">
                  <a:pos x="7" y="19"/>
                </a:cxn>
                <a:cxn ang="0">
                  <a:pos x="0" y="26"/>
                </a:cxn>
                <a:cxn ang="0">
                  <a:pos x="0" y="96"/>
                </a:cxn>
                <a:cxn ang="0">
                  <a:pos x="7" y="102"/>
                </a:cxn>
                <a:cxn ang="0">
                  <a:pos x="66" y="102"/>
                </a:cxn>
                <a:cxn ang="0">
                  <a:pos x="73" y="96"/>
                </a:cxn>
                <a:cxn ang="0">
                  <a:pos x="73" y="26"/>
                </a:cxn>
                <a:cxn ang="0">
                  <a:pos x="66" y="19"/>
                </a:cxn>
                <a:cxn ang="0">
                  <a:pos x="55" y="19"/>
                </a:cxn>
                <a:cxn ang="0">
                  <a:pos x="32" y="9"/>
                </a:cxn>
                <a:cxn ang="0">
                  <a:pos x="37" y="3"/>
                </a:cxn>
                <a:cxn ang="0">
                  <a:pos x="42" y="9"/>
                </a:cxn>
                <a:cxn ang="0">
                  <a:pos x="41" y="12"/>
                </a:cxn>
                <a:cxn ang="0">
                  <a:pos x="34" y="12"/>
                </a:cxn>
                <a:cxn ang="0">
                  <a:pos x="32" y="9"/>
                </a:cxn>
                <a:cxn ang="0">
                  <a:pos x="66" y="92"/>
                </a:cxn>
                <a:cxn ang="0">
                  <a:pos x="62" y="95"/>
                </a:cxn>
                <a:cxn ang="0">
                  <a:pos x="10" y="95"/>
                </a:cxn>
                <a:cxn ang="0">
                  <a:pos x="7" y="92"/>
                </a:cxn>
                <a:cxn ang="0">
                  <a:pos x="7" y="30"/>
                </a:cxn>
                <a:cxn ang="0">
                  <a:pos x="10" y="26"/>
                </a:cxn>
                <a:cxn ang="0">
                  <a:pos x="17" y="26"/>
                </a:cxn>
                <a:cxn ang="0">
                  <a:pos x="21" y="30"/>
                </a:cxn>
                <a:cxn ang="0">
                  <a:pos x="52" y="30"/>
                </a:cxn>
                <a:cxn ang="0">
                  <a:pos x="55" y="26"/>
                </a:cxn>
                <a:cxn ang="0">
                  <a:pos x="62" y="26"/>
                </a:cxn>
                <a:cxn ang="0">
                  <a:pos x="66" y="30"/>
                </a:cxn>
                <a:cxn ang="0">
                  <a:pos x="66" y="92"/>
                </a:cxn>
                <a:cxn ang="0">
                  <a:pos x="66" y="92"/>
                </a:cxn>
                <a:cxn ang="0">
                  <a:pos x="66" y="92"/>
                </a:cxn>
              </a:cxnLst>
              <a:rect l="0" t="0" r="r" b="b"/>
              <a:pathLst>
                <a:path w="73" h="102">
                  <a:moveTo>
                    <a:pt x="55" y="19"/>
                  </a:moveTo>
                  <a:cubicBezTo>
                    <a:pt x="55" y="17"/>
                    <a:pt x="55" y="17"/>
                    <a:pt x="55" y="17"/>
                  </a:cubicBezTo>
                  <a:cubicBezTo>
                    <a:pt x="55" y="14"/>
                    <a:pt x="53" y="12"/>
                    <a:pt x="51" y="12"/>
                  </a:cubicBezTo>
                  <a:cubicBezTo>
                    <a:pt x="45" y="12"/>
                    <a:pt x="45" y="12"/>
                    <a:pt x="45" y="12"/>
                  </a:cubicBezTo>
                  <a:cubicBezTo>
                    <a:pt x="46" y="11"/>
                    <a:pt x="46" y="10"/>
                    <a:pt x="46" y="9"/>
                  </a:cubicBezTo>
                  <a:cubicBezTo>
                    <a:pt x="46" y="4"/>
                    <a:pt x="42" y="0"/>
                    <a:pt x="37" y="0"/>
                  </a:cubicBezTo>
                  <a:cubicBezTo>
                    <a:pt x="33" y="0"/>
                    <a:pt x="29" y="4"/>
                    <a:pt x="29" y="9"/>
                  </a:cubicBezTo>
                  <a:cubicBezTo>
                    <a:pt x="29" y="10"/>
                    <a:pt x="29" y="11"/>
                    <a:pt x="30" y="12"/>
                  </a:cubicBezTo>
                  <a:cubicBezTo>
                    <a:pt x="21" y="12"/>
                    <a:pt x="21" y="12"/>
                    <a:pt x="21" y="12"/>
                  </a:cubicBezTo>
                  <a:cubicBezTo>
                    <a:pt x="19" y="12"/>
                    <a:pt x="17" y="14"/>
                    <a:pt x="17" y="17"/>
                  </a:cubicBezTo>
                  <a:cubicBezTo>
                    <a:pt x="17" y="19"/>
                    <a:pt x="17" y="19"/>
                    <a:pt x="17" y="19"/>
                  </a:cubicBezTo>
                  <a:cubicBezTo>
                    <a:pt x="7" y="19"/>
                    <a:pt x="7" y="19"/>
                    <a:pt x="7" y="19"/>
                  </a:cubicBezTo>
                  <a:cubicBezTo>
                    <a:pt x="3" y="19"/>
                    <a:pt x="0" y="22"/>
                    <a:pt x="0" y="26"/>
                  </a:cubicBezTo>
                  <a:cubicBezTo>
                    <a:pt x="0" y="96"/>
                    <a:pt x="0" y="96"/>
                    <a:pt x="0" y="96"/>
                  </a:cubicBezTo>
                  <a:cubicBezTo>
                    <a:pt x="0" y="99"/>
                    <a:pt x="3" y="102"/>
                    <a:pt x="7" y="102"/>
                  </a:cubicBezTo>
                  <a:cubicBezTo>
                    <a:pt x="66" y="102"/>
                    <a:pt x="66" y="102"/>
                    <a:pt x="66" y="102"/>
                  </a:cubicBezTo>
                  <a:cubicBezTo>
                    <a:pt x="70" y="102"/>
                    <a:pt x="73" y="99"/>
                    <a:pt x="73" y="96"/>
                  </a:cubicBezTo>
                  <a:cubicBezTo>
                    <a:pt x="73" y="26"/>
                    <a:pt x="73" y="26"/>
                    <a:pt x="73" y="26"/>
                  </a:cubicBezTo>
                  <a:cubicBezTo>
                    <a:pt x="73" y="22"/>
                    <a:pt x="70" y="19"/>
                    <a:pt x="66" y="19"/>
                  </a:cubicBezTo>
                  <a:lnTo>
                    <a:pt x="55" y="19"/>
                  </a:lnTo>
                  <a:close/>
                  <a:moveTo>
                    <a:pt x="32" y="9"/>
                  </a:moveTo>
                  <a:cubicBezTo>
                    <a:pt x="32" y="6"/>
                    <a:pt x="35" y="3"/>
                    <a:pt x="37" y="3"/>
                  </a:cubicBezTo>
                  <a:cubicBezTo>
                    <a:pt x="40" y="3"/>
                    <a:pt x="42" y="6"/>
                    <a:pt x="42" y="9"/>
                  </a:cubicBezTo>
                  <a:cubicBezTo>
                    <a:pt x="42" y="10"/>
                    <a:pt x="42" y="11"/>
                    <a:pt x="41" y="12"/>
                  </a:cubicBezTo>
                  <a:cubicBezTo>
                    <a:pt x="34" y="12"/>
                    <a:pt x="34" y="12"/>
                    <a:pt x="34" y="12"/>
                  </a:cubicBezTo>
                  <a:cubicBezTo>
                    <a:pt x="33" y="11"/>
                    <a:pt x="32" y="10"/>
                    <a:pt x="32" y="9"/>
                  </a:cubicBezTo>
                  <a:close/>
                  <a:moveTo>
                    <a:pt x="66" y="92"/>
                  </a:moveTo>
                  <a:cubicBezTo>
                    <a:pt x="66" y="94"/>
                    <a:pt x="64" y="95"/>
                    <a:pt x="62" y="95"/>
                  </a:cubicBezTo>
                  <a:cubicBezTo>
                    <a:pt x="10" y="95"/>
                    <a:pt x="10" y="95"/>
                    <a:pt x="10" y="95"/>
                  </a:cubicBezTo>
                  <a:cubicBezTo>
                    <a:pt x="9" y="95"/>
                    <a:pt x="7" y="94"/>
                    <a:pt x="7" y="92"/>
                  </a:cubicBezTo>
                  <a:cubicBezTo>
                    <a:pt x="7" y="30"/>
                    <a:pt x="7" y="30"/>
                    <a:pt x="7" y="30"/>
                  </a:cubicBezTo>
                  <a:cubicBezTo>
                    <a:pt x="7" y="28"/>
                    <a:pt x="9" y="26"/>
                    <a:pt x="10" y="26"/>
                  </a:cubicBezTo>
                  <a:cubicBezTo>
                    <a:pt x="17" y="26"/>
                    <a:pt x="17" y="26"/>
                    <a:pt x="17" y="26"/>
                  </a:cubicBezTo>
                  <a:cubicBezTo>
                    <a:pt x="17" y="28"/>
                    <a:pt x="19" y="30"/>
                    <a:pt x="21" y="30"/>
                  </a:cubicBezTo>
                  <a:cubicBezTo>
                    <a:pt x="52" y="30"/>
                    <a:pt x="52" y="30"/>
                    <a:pt x="52" y="30"/>
                  </a:cubicBezTo>
                  <a:cubicBezTo>
                    <a:pt x="54" y="30"/>
                    <a:pt x="55" y="28"/>
                    <a:pt x="55" y="26"/>
                  </a:cubicBezTo>
                  <a:cubicBezTo>
                    <a:pt x="62" y="26"/>
                    <a:pt x="62" y="26"/>
                    <a:pt x="62" y="26"/>
                  </a:cubicBezTo>
                  <a:cubicBezTo>
                    <a:pt x="64" y="26"/>
                    <a:pt x="66" y="28"/>
                    <a:pt x="66" y="30"/>
                  </a:cubicBezTo>
                  <a:lnTo>
                    <a:pt x="66" y="92"/>
                  </a:lnTo>
                  <a:close/>
                  <a:moveTo>
                    <a:pt x="66" y="92"/>
                  </a:moveTo>
                  <a:cubicBezTo>
                    <a:pt x="66" y="92"/>
                    <a:pt x="66" y="92"/>
                    <a:pt x="66" y="92"/>
                  </a:cubicBezTo>
                </a:path>
              </a:pathLst>
            </a:custGeom>
            <a:grp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sp>
          <p:nvSpPr>
            <p:cNvPr id="49" name="Freeform 13">
              <a:extLst>
                <a:ext uri="{FF2B5EF4-FFF2-40B4-BE49-F238E27FC236}">
                  <a16:creationId xmlns="" xmlns:a16="http://schemas.microsoft.com/office/drawing/2014/main" id="{9F8410F6-1734-4ADE-9D23-E7219A908892}"/>
                </a:ext>
              </a:extLst>
            </p:cNvPr>
            <p:cNvSpPr>
              <a:spLocks noEditPoints="1"/>
            </p:cNvSpPr>
            <p:nvPr/>
          </p:nvSpPr>
          <p:spPr bwMode="auto">
            <a:xfrm>
              <a:off x="1874" y="2304"/>
              <a:ext cx="99" cy="75"/>
            </a:xfrm>
            <a:custGeom>
              <a:avLst/>
              <a:gdLst/>
              <a:ahLst/>
              <a:cxnLst>
                <a:cxn ang="0">
                  <a:pos x="11" y="12"/>
                </a:cxn>
                <a:cxn ang="0">
                  <a:pos x="6" y="7"/>
                </a:cxn>
                <a:cxn ang="0">
                  <a:pos x="5" y="7"/>
                </a:cxn>
                <a:cxn ang="0">
                  <a:pos x="3" y="7"/>
                </a:cxn>
                <a:cxn ang="0">
                  <a:pos x="1" y="9"/>
                </a:cxn>
                <a:cxn ang="0">
                  <a:pos x="1" y="12"/>
                </a:cxn>
                <a:cxn ang="0">
                  <a:pos x="9" y="20"/>
                </a:cxn>
                <a:cxn ang="0">
                  <a:pos x="11" y="20"/>
                </a:cxn>
                <a:cxn ang="0">
                  <a:pos x="12" y="20"/>
                </a:cxn>
                <a:cxn ang="0">
                  <a:pos x="25" y="6"/>
                </a:cxn>
                <a:cxn ang="0">
                  <a:pos x="25" y="2"/>
                </a:cxn>
                <a:cxn ang="0">
                  <a:pos x="24" y="1"/>
                </a:cxn>
                <a:cxn ang="0">
                  <a:pos x="22" y="0"/>
                </a:cxn>
                <a:cxn ang="0">
                  <a:pos x="20" y="1"/>
                </a:cxn>
                <a:cxn ang="0">
                  <a:pos x="11" y="12"/>
                </a:cxn>
                <a:cxn ang="0">
                  <a:pos x="11" y="12"/>
                </a:cxn>
                <a:cxn ang="0">
                  <a:pos x="11" y="12"/>
                </a:cxn>
              </a:cxnLst>
              <a:rect l="0" t="0" r="r" b="b"/>
              <a:pathLst>
                <a:path w="26" h="20">
                  <a:moveTo>
                    <a:pt x="11" y="12"/>
                  </a:moveTo>
                  <a:cubicBezTo>
                    <a:pt x="6" y="7"/>
                    <a:pt x="6" y="7"/>
                    <a:pt x="6" y="7"/>
                  </a:cubicBezTo>
                  <a:cubicBezTo>
                    <a:pt x="6" y="7"/>
                    <a:pt x="5" y="7"/>
                    <a:pt x="5" y="7"/>
                  </a:cubicBezTo>
                  <a:cubicBezTo>
                    <a:pt x="4" y="7"/>
                    <a:pt x="3" y="7"/>
                    <a:pt x="3" y="7"/>
                  </a:cubicBezTo>
                  <a:cubicBezTo>
                    <a:pt x="1" y="9"/>
                    <a:pt x="1" y="9"/>
                    <a:pt x="1" y="9"/>
                  </a:cubicBezTo>
                  <a:cubicBezTo>
                    <a:pt x="0" y="10"/>
                    <a:pt x="0" y="11"/>
                    <a:pt x="1" y="12"/>
                  </a:cubicBezTo>
                  <a:cubicBezTo>
                    <a:pt x="9" y="20"/>
                    <a:pt x="9" y="20"/>
                    <a:pt x="9" y="20"/>
                  </a:cubicBezTo>
                  <a:cubicBezTo>
                    <a:pt x="9" y="20"/>
                    <a:pt x="10" y="20"/>
                    <a:pt x="11" y="20"/>
                  </a:cubicBezTo>
                  <a:cubicBezTo>
                    <a:pt x="11" y="20"/>
                    <a:pt x="12" y="20"/>
                    <a:pt x="12" y="20"/>
                  </a:cubicBezTo>
                  <a:cubicBezTo>
                    <a:pt x="25" y="6"/>
                    <a:pt x="25" y="6"/>
                    <a:pt x="25" y="6"/>
                  </a:cubicBezTo>
                  <a:cubicBezTo>
                    <a:pt x="26" y="5"/>
                    <a:pt x="26" y="3"/>
                    <a:pt x="25" y="2"/>
                  </a:cubicBezTo>
                  <a:cubicBezTo>
                    <a:pt x="24" y="1"/>
                    <a:pt x="24" y="1"/>
                    <a:pt x="24" y="1"/>
                  </a:cubicBezTo>
                  <a:cubicBezTo>
                    <a:pt x="23" y="1"/>
                    <a:pt x="23" y="0"/>
                    <a:pt x="22" y="0"/>
                  </a:cubicBezTo>
                  <a:cubicBezTo>
                    <a:pt x="21" y="0"/>
                    <a:pt x="21" y="1"/>
                    <a:pt x="20" y="1"/>
                  </a:cubicBezTo>
                  <a:lnTo>
                    <a:pt x="11" y="12"/>
                  </a:lnTo>
                  <a:close/>
                  <a:moveTo>
                    <a:pt x="11" y="12"/>
                  </a:moveTo>
                  <a:cubicBezTo>
                    <a:pt x="11" y="12"/>
                    <a:pt x="11" y="12"/>
                    <a:pt x="11" y="12"/>
                  </a:cubicBezTo>
                </a:path>
              </a:pathLst>
            </a:custGeom>
            <a:grp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sp>
          <p:nvSpPr>
            <p:cNvPr id="50" name="Freeform 14">
              <a:extLst>
                <a:ext uri="{FF2B5EF4-FFF2-40B4-BE49-F238E27FC236}">
                  <a16:creationId xmlns="" xmlns:a16="http://schemas.microsoft.com/office/drawing/2014/main" id="{2FFA4155-B5BF-437B-946E-3881C6273DC9}"/>
                </a:ext>
              </a:extLst>
            </p:cNvPr>
            <p:cNvSpPr>
              <a:spLocks noEditPoints="1"/>
            </p:cNvSpPr>
            <p:nvPr/>
          </p:nvSpPr>
          <p:spPr bwMode="auto">
            <a:xfrm>
              <a:off x="1829" y="2245"/>
              <a:ext cx="193" cy="186"/>
            </a:xfrm>
            <a:custGeom>
              <a:avLst/>
              <a:gdLst/>
              <a:ahLst/>
              <a:cxnLst>
                <a:cxn ang="0">
                  <a:pos x="25" y="0"/>
                </a:cxn>
                <a:cxn ang="0">
                  <a:pos x="0" y="25"/>
                </a:cxn>
                <a:cxn ang="0">
                  <a:pos x="25" y="50"/>
                </a:cxn>
                <a:cxn ang="0">
                  <a:pos x="51" y="25"/>
                </a:cxn>
                <a:cxn ang="0">
                  <a:pos x="25" y="0"/>
                </a:cxn>
                <a:cxn ang="0">
                  <a:pos x="25" y="44"/>
                </a:cxn>
                <a:cxn ang="0">
                  <a:pos x="7" y="25"/>
                </a:cxn>
                <a:cxn ang="0">
                  <a:pos x="25" y="7"/>
                </a:cxn>
                <a:cxn ang="0">
                  <a:pos x="44" y="25"/>
                </a:cxn>
                <a:cxn ang="0">
                  <a:pos x="25" y="44"/>
                </a:cxn>
                <a:cxn ang="0">
                  <a:pos x="25" y="44"/>
                </a:cxn>
                <a:cxn ang="0">
                  <a:pos x="25" y="44"/>
                </a:cxn>
              </a:cxnLst>
              <a:rect l="0" t="0" r="r" b="b"/>
              <a:pathLst>
                <a:path w="51" h="50">
                  <a:moveTo>
                    <a:pt x="25" y="0"/>
                  </a:moveTo>
                  <a:cubicBezTo>
                    <a:pt x="11" y="0"/>
                    <a:pt x="0" y="11"/>
                    <a:pt x="0" y="25"/>
                  </a:cubicBezTo>
                  <a:cubicBezTo>
                    <a:pt x="0" y="39"/>
                    <a:pt x="11" y="50"/>
                    <a:pt x="25" y="50"/>
                  </a:cubicBezTo>
                  <a:cubicBezTo>
                    <a:pt x="39" y="50"/>
                    <a:pt x="51" y="39"/>
                    <a:pt x="51" y="25"/>
                  </a:cubicBezTo>
                  <a:cubicBezTo>
                    <a:pt x="51" y="11"/>
                    <a:pt x="39" y="0"/>
                    <a:pt x="25" y="0"/>
                  </a:cubicBezTo>
                  <a:close/>
                  <a:moveTo>
                    <a:pt x="25" y="44"/>
                  </a:moveTo>
                  <a:cubicBezTo>
                    <a:pt x="15" y="44"/>
                    <a:pt x="7" y="35"/>
                    <a:pt x="7" y="25"/>
                  </a:cubicBezTo>
                  <a:cubicBezTo>
                    <a:pt x="7" y="15"/>
                    <a:pt x="15" y="7"/>
                    <a:pt x="25" y="7"/>
                  </a:cubicBezTo>
                  <a:cubicBezTo>
                    <a:pt x="35" y="7"/>
                    <a:pt x="44" y="15"/>
                    <a:pt x="44" y="25"/>
                  </a:cubicBezTo>
                  <a:cubicBezTo>
                    <a:pt x="44" y="35"/>
                    <a:pt x="35" y="44"/>
                    <a:pt x="25" y="44"/>
                  </a:cubicBezTo>
                  <a:close/>
                  <a:moveTo>
                    <a:pt x="25" y="44"/>
                  </a:moveTo>
                  <a:cubicBezTo>
                    <a:pt x="25" y="44"/>
                    <a:pt x="25" y="44"/>
                    <a:pt x="25" y="44"/>
                  </a:cubicBezTo>
                </a:path>
              </a:pathLst>
            </a:custGeom>
            <a:grp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grpSp>
      <p:cxnSp>
        <p:nvCxnSpPr>
          <p:cNvPr id="42" name="Elbow Connector 102">
            <a:extLst>
              <a:ext uri="{FF2B5EF4-FFF2-40B4-BE49-F238E27FC236}">
                <a16:creationId xmlns="" xmlns:a16="http://schemas.microsoft.com/office/drawing/2014/main" id="{E5DEE262-48E0-4527-88E1-1A5D9489B334}"/>
              </a:ext>
            </a:extLst>
          </p:cNvPr>
          <p:cNvCxnSpPr/>
          <p:nvPr/>
        </p:nvCxnSpPr>
        <p:spPr>
          <a:xfrm rot="10800000" flipH="1">
            <a:off x="3667296" y="1920304"/>
            <a:ext cx="1097526" cy="1031898"/>
          </a:xfrm>
          <a:prstGeom prst="bentConnector3">
            <a:avLst>
              <a:gd name="adj1" fmla="val 50000"/>
            </a:avLst>
          </a:prstGeom>
          <a:noFill/>
          <a:ln w="19050" cap="flat" cmpd="sng" algn="ctr">
            <a:solidFill>
              <a:srgbClr val="08AAFE"/>
            </a:solidFill>
            <a:prstDash val="solid"/>
            <a:miter lim="800000"/>
            <a:tailEnd type="oval"/>
          </a:ln>
          <a:effectLst/>
        </p:spPr>
      </p:cxnSp>
      <p:cxnSp>
        <p:nvCxnSpPr>
          <p:cNvPr id="43" name="Elbow Connector 113">
            <a:extLst>
              <a:ext uri="{FF2B5EF4-FFF2-40B4-BE49-F238E27FC236}">
                <a16:creationId xmlns="" xmlns:a16="http://schemas.microsoft.com/office/drawing/2014/main" id="{5C090E5D-BFFC-4FD5-B766-DD20421F5FE7}"/>
              </a:ext>
            </a:extLst>
          </p:cNvPr>
          <p:cNvCxnSpPr/>
          <p:nvPr/>
        </p:nvCxnSpPr>
        <p:spPr>
          <a:xfrm>
            <a:off x="3667296" y="3773846"/>
            <a:ext cx="1097526" cy="1031898"/>
          </a:xfrm>
          <a:prstGeom prst="bentConnector3">
            <a:avLst>
              <a:gd name="adj1" fmla="val 50000"/>
            </a:avLst>
          </a:prstGeom>
          <a:noFill/>
          <a:ln w="19050" cap="flat" cmpd="sng" algn="ctr">
            <a:solidFill>
              <a:srgbClr val="0AACBA"/>
            </a:solidFill>
            <a:prstDash val="solid"/>
            <a:miter lim="800000"/>
            <a:tailEnd type="oval"/>
          </a:ln>
          <a:effectLst/>
        </p:spPr>
      </p:cxnSp>
      <p:cxnSp>
        <p:nvCxnSpPr>
          <p:cNvPr id="44" name="Elbow Connector 114">
            <a:extLst>
              <a:ext uri="{FF2B5EF4-FFF2-40B4-BE49-F238E27FC236}">
                <a16:creationId xmlns="" xmlns:a16="http://schemas.microsoft.com/office/drawing/2014/main" id="{0EE0E9C3-6C6F-4E77-8269-E2A2E794C362}"/>
              </a:ext>
            </a:extLst>
          </p:cNvPr>
          <p:cNvCxnSpPr/>
          <p:nvPr/>
        </p:nvCxnSpPr>
        <p:spPr>
          <a:xfrm>
            <a:off x="3543082" y="3499997"/>
            <a:ext cx="1221740" cy="401687"/>
          </a:xfrm>
          <a:prstGeom prst="bentConnector3">
            <a:avLst>
              <a:gd name="adj1" fmla="val 71517"/>
            </a:avLst>
          </a:prstGeom>
          <a:noFill/>
          <a:ln w="19050" cap="flat" cmpd="sng" algn="ctr">
            <a:solidFill>
              <a:srgbClr val="08AAFE"/>
            </a:solidFill>
            <a:prstDash val="solid"/>
            <a:miter lim="800000"/>
            <a:tailEnd type="oval"/>
          </a:ln>
          <a:effectLst/>
        </p:spPr>
      </p:cxnSp>
      <p:cxnSp>
        <p:nvCxnSpPr>
          <p:cNvPr id="45" name="Elbow Connector 125">
            <a:extLst>
              <a:ext uri="{FF2B5EF4-FFF2-40B4-BE49-F238E27FC236}">
                <a16:creationId xmlns="" xmlns:a16="http://schemas.microsoft.com/office/drawing/2014/main" id="{C5D7FCA1-428A-44E3-BE23-7F0FB1C772EC}"/>
              </a:ext>
            </a:extLst>
          </p:cNvPr>
          <p:cNvCxnSpPr/>
          <p:nvPr/>
        </p:nvCxnSpPr>
        <p:spPr>
          <a:xfrm rot="10800000" flipH="1">
            <a:off x="3543082" y="2826989"/>
            <a:ext cx="1221740" cy="401687"/>
          </a:xfrm>
          <a:prstGeom prst="bentConnector3">
            <a:avLst>
              <a:gd name="adj1" fmla="val 71517"/>
            </a:avLst>
          </a:prstGeom>
          <a:noFill/>
          <a:ln w="19050" cap="flat" cmpd="sng" algn="ctr">
            <a:solidFill>
              <a:srgbClr val="0AACBA"/>
            </a:solidFill>
            <a:prstDash val="solid"/>
            <a:miter lim="800000"/>
            <a:tailEnd type="oval"/>
          </a:ln>
          <a:effectLst/>
        </p:spPr>
      </p:cxnSp>
      <p:grpSp>
        <p:nvGrpSpPr>
          <p:cNvPr id="9" name="组合 2">
            <a:extLst>
              <a:ext uri="{FF2B5EF4-FFF2-40B4-BE49-F238E27FC236}">
                <a16:creationId xmlns="" xmlns:a16="http://schemas.microsoft.com/office/drawing/2014/main" id="{D73D7607-67DC-46C0-B452-D25CA173F5A5}"/>
              </a:ext>
            </a:extLst>
          </p:cNvPr>
          <p:cNvGrpSpPr>
            <a:grpSpLocks noChangeAspect="1"/>
          </p:cNvGrpSpPr>
          <p:nvPr/>
        </p:nvGrpSpPr>
        <p:grpSpPr>
          <a:xfrm>
            <a:off x="1213267" y="2315274"/>
            <a:ext cx="2211705" cy="1739265"/>
            <a:chOff x="626801" y="2632167"/>
            <a:chExt cx="2664802" cy="2095304"/>
          </a:xfrm>
        </p:grpSpPr>
        <p:sp>
          <p:nvSpPr>
            <p:cNvPr id="38" name="Freeform 5">
              <a:extLst>
                <a:ext uri="{FF2B5EF4-FFF2-40B4-BE49-F238E27FC236}">
                  <a16:creationId xmlns="" xmlns:a16="http://schemas.microsoft.com/office/drawing/2014/main" id="{420AF92B-A491-4B16-974B-51CA048861CF}"/>
                </a:ext>
              </a:extLst>
            </p:cNvPr>
            <p:cNvSpPr>
              <a:spLocks noEditPoints="1"/>
            </p:cNvSpPr>
            <p:nvPr/>
          </p:nvSpPr>
          <p:spPr bwMode="auto">
            <a:xfrm>
              <a:off x="626801" y="2632167"/>
              <a:ext cx="2664802" cy="655456"/>
            </a:xfrm>
            <a:custGeom>
              <a:avLst/>
              <a:gdLst/>
              <a:ahLst/>
              <a:cxnLst>
                <a:cxn ang="0">
                  <a:pos x="96" y="14"/>
                </a:cxn>
                <a:cxn ang="0">
                  <a:pos x="72" y="14"/>
                </a:cxn>
                <a:cxn ang="0">
                  <a:pos x="72" y="3"/>
                </a:cxn>
                <a:cxn ang="0">
                  <a:pos x="68" y="0"/>
                </a:cxn>
                <a:cxn ang="0">
                  <a:pos x="35" y="0"/>
                </a:cxn>
                <a:cxn ang="0">
                  <a:pos x="32" y="3"/>
                </a:cxn>
                <a:cxn ang="0">
                  <a:pos x="32" y="14"/>
                </a:cxn>
                <a:cxn ang="0">
                  <a:pos x="7" y="14"/>
                </a:cxn>
                <a:cxn ang="0">
                  <a:pos x="0" y="19"/>
                </a:cxn>
                <a:cxn ang="0">
                  <a:pos x="0" y="25"/>
                </a:cxn>
                <a:cxn ang="0">
                  <a:pos x="102" y="25"/>
                </a:cxn>
                <a:cxn ang="0">
                  <a:pos x="102" y="20"/>
                </a:cxn>
                <a:cxn ang="0">
                  <a:pos x="96" y="14"/>
                </a:cxn>
                <a:cxn ang="0">
                  <a:pos x="65" y="14"/>
                </a:cxn>
                <a:cxn ang="0">
                  <a:pos x="39" y="14"/>
                </a:cxn>
                <a:cxn ang="0">
                  <a:pos x="39" y="7"/>
                </a:cxn>
                <a:cxn ang="0">
                  <a:pos x="65" y="7"/>
                </a:cxn>
                <a:cxn ang="0">
                  <a:pos x="65" y="14"/>
                </a:cxn>
                <a:cxn ang="0">
                  <a:pos x="65" y="14"/>
                </a:cxn>
                <a:cxn ang="0">
                  <a:pos x="65" y="14"/>
                </a:cxn>
              </a:cxnLst>
              <a:rect l="0" t="0" r="r" b="b"/>
              <a:pathLst>
                <a:path w="102" h="25">
                  <a:moveTo>
                    <a:pt x="96" y="14"/>
                  </a:moveTo>
                  <a:cubicBezTo>
                    <a:pt x="72" y="14"/>
                    <a:pt x="72" y="14"/>
                    <a:pt x="72" y="14"/>
                  </a:cubicBezTo>
                  <a:cubicBezTo>
                    <a:pt x="72" y="3"/>
                    <a:pt x="72" y="3"/>
                    <a:pt x="72" y="3"/>
                  </a:cubicBezTo>
                  <a:cubicBezTo>
                    <a:pt x="72" y="2"/>
                    <a:pt x="70" y="0"/>
                    <a:pt x="68" y="0"/>
                  </a:cubicBezTo>
                  <a:cubicBezTo>
                    <a:pt x="35" y="0"/>
                    <a:pt x="35" y="0"/>
                    <a:pt x="35" y="0"/>
                  </a:cubicBezTo>
                  <a:cubicBezTo>
                    <a:pt x="34" y="0"/>
                    <a:pt x="32" y="2"/>
                    <a:pt x="32" y="3"/>
                  </a:cubicBezTo>
                  <a:cubicBezTo>
                    <a:pt x="32" y="14"/>
                    <a:pt x="32" y="14"/>
                    <a:pt x="32" y="14"/>
                  </a:cubicBezTo>
                  <a:cubicBezTo>
                    <a:pt x="7" y="14"/>
                    <a:pt x="7" y="14"/>
                    <a:pt x="7" y="14"/>
                  </a:cubicBezTo>
                  <a:cubicBezTo>
                    <a:pt x="3" y="14"/>
                    <a:pt x="0" y="16"/>
                    <a:pt x="0" y="19"/>
                  </a:cubicBezTo>
                  <a:cubicBezTo>
                    <a:pt x="0" y="25"/>
                    <a:pt x="0" y="25"/>
                    <a:pt x="0" y="25"/>
                  </a:cubicBezTo>
                  <a:cubicBezTo>
                    <a:pt x="102" y="25"/>
                    <a:pt x="102" y="25"/>
                    <a:pt x="102" y="25"/>
                  </a:cubicBezTo>
                  <a:cubicBezTo>
                    <a:pt x="102" y="20"/>
                    <a:pt x="102" y="20"/>
                    <a:pt x="102" y="20"/>
                  </a:cubicBezTo>
                  <a:cubicBezTo>
                    <a:pt x="102" y="17"/>
                    <a:pt x="100" y="14"/>
                    <a:pt x="96" y="14"/>
                  </a:cubicBezTo>
                  <a:close/>
                  <a:moveTo>
                    <a:pt x="65" y="14"/>
                  </a:moveTo>
                  <a:cubicBezTo>
                    <a:pt x="39" y="14"/>
                    <a:pt x="39" y="14"/>
                    <a:pt x="39" y="14"/>
                  </a:cubicBezTo>
                  <a:cubicBezTo>
                    <a:pt x="39" y="7"/>
                    <a:pt x="39" y="7"/>
                    <a:pt x="39" y="7"/>
                  </a:cubicBezTo>
                  <a:cubicBezTo>
                    <a:pt x="65" y="7"/>
                    <a:pt x="65" y="7"/>
                    <a:pt x="65" y="7"/>
                  </a:cubicBezTo>
                  <a:lnTo>
                    <a:pt x="65" y="14"/>
                  </a:lnTo>
                  <a:close/>
                  <a:moveTo>
                    <a:pt x="65" y="14"/>
                  </a:moveTo>
                  <a:cubicBezTo>
                    <a:pt x="65" y="14"/>
                    <a:pt x="65" y="14"/>
                    <a:pt x="65" y="14"/>
                  </a:cubicBezTo>
                </a:path>
              </a:pathLst>
            </a:custGeom>
            <a:solidFill>
              <a:srgbClr val="0AACBA"/>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sp>
          <p:nvSpPr>
            <p:cNvPr id="39" name="Freeform 6">
              <a:extLst>
                <a:ext uri="{FF2B5EF4-FFF2-40B4-BE49-F238E27FC236}">
                  <a16:creationId xmlns="" xmlns:a16="http://schemas.microsoft.com/office/drawing/2014/main" id="{12418FD1-04F4-499D-BF21-133E6EFE7729}"/>
                </a:ext>
              </a:extLst>
            </p:cNvPr>
            <p:cNvSpPr>
              <a:spLocks noEditPoints="1"/>
            </p:cNvSpPr>
            <p:nvPr/>
          </p:nvSpPr>
          <p:spPr bwMode="auto">
            <a:xfrm>
              <a:off x="626801" y="3384326"/>
              <a:ext cx="2664802" cy="1343145"/>
            </a:xfrm>
            <a:custGeom>
              <a:avLst/>
              <a:gdLst/>
              <a:ahLst/>
              <a:cxnLst>
                <a:cxn ang="0">
                  <a:pos x="0" y="46"/>
                </a:cxn>
                <a:cxn ang="0">
                  <a:pos x="5" y="51"/>
                </a:cxn>
                <a:cxn ang="0">
                  <a:pos x="97" y="51"/>
                </a:cxn>
                <a:cxn ang="0">
                  <a:pos x="102" y="46"/>
                </a:cxn>
                <a:cxn ang="0">
                  <a:pos x="102" y="0"/>
                </a:cxn>
                <a:cxn ang="0">
                  <a:pos x="0" y="0"/>
                </a:cxn>
                <a:cxn ang="0">
                  <a:pos x="0" y="46"/>
                </a:cxn>
                <a:cxn ang="0">
                  <a:pos x="51" y="7"/>
                </a:cxn>
                <a:cxn ang="0">
                  <a:pos x="69" y="25"/>
                </a:cxn>
                <a:cxn ang="0">
                  <a:pos x="51" y="43"/>
                </a:cxn>
                <a:cxn ang="0">
                  <a:pos x="33" y="25"/>
                </a:cxn>
                <a:cxn ang="0">
                  <a:pos x="51" y="7"/>
                </a:cxn>
                <a:cxn ang="0">
                  <a:pos x="51" y="7"/>
                </a:cxn>
                <a:cxn ang="0">
                  <a:pos x="51" y="7"/>
                </a:cxn>
              </a:cxnLst>
              <a:rect l="0" t="0" r="r" b="b"/>
              <a:pathLst>
                <a:path w="102" h="51">
                  <a:moveTo>
                    <a:pt x="0" y="46"/>
                  </a:moveTo>
                  <a:cubicBezTo>
                    <a:pt x="0" y="49"/>
                    <a:pt x="2" y="51"/>
                    <a:pt x="5" y="51"/>
                  </a:cubicBezTo>
                  <a:cubicBezTo>
                    <a:pt x="97" y="51"/>
                    <a:pt x="97" y="51"/>
                    <a:pt x="97" y="51"/>
                  </a:cubicBezTo>
                  <a:cubicBezTo>
                    <a:pt x="101" y="51"/>
                    <a:pt x="102" y="48"/>
                    <a:pt x="102" y="46"/>
                  </a:cubicBezTo>
                  <a:cubicBezTo>
                    <a:pt x="102" y="0"/>
                    <a:pt x="102" y="0"/>
                    <a:pt x="102" y="0"/>
                  </a:cubicBezTo>
                  <a:cubicBezTo>
                    <a:pt x="0" y="0"/>
                    <a:pt x="0" y="0"/>
                    <a:pt x="0" y="0"/>
                  </a:cubicBezTo>
                  <a:lnTo>
                    <a:pt x="0" y="46"/>
                  </a:lnTo>
                  <a:close/>
                  <a:moveTo>
                    <a:pt x="51" y="7"/>
                  </a:moveTo>
                  <a:cubicBezTo>
                    <a:pt x="61" y="7"/>
                    <a:pt x="69" y="15"/>
                    <a:pt x="69" y="25"/>
                  </a:cubicBezTo>
                  <a:cubicBezTo>
                    <a:pt x="69" y="35"/>
                    <a:pt x="61" y="43"/>
                    <a:pt x="51" y="43"/>
                  </a:cubicBezTo>
                  <a:cubicBezTo>
                    <a:pt x="41" y="43"/>
                    <a:pt x="33" y="35"/>
                    <a:pt x="33" y="25"/>
                  </a:cubicBezTo>
                  <a:cubicBezTo>
                    <a:pt x="33" y="15"/>
                    <a:pt x="41" y="7"/>
                    <a:pt x="51" y="7"/>
                  </a:cubicBezTo>
                  <a:close/>
                  <a:moveTo>
                    <a:pt x="51" y="7"/>
                  </a:moveTo>
                  <a:cubicBezTo>
                    <a:pt x="51" y="7"/>
                    <a:pt x="51" y="7"/>
                    <a:pt x="51" y="7"/>
                  </a:cubicBezTo>
                </a:path>
              </a:pathLst>
            </a:custGeom>
            <a:solidFill>
              <a:srgbClr val="90D0D8"/>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sp>
          <p:nvSpPr>
            <p:cNvPr id="40" name="Freeform 7">
              <a:extLst>
                <a:ext uri="{FF2B5EF4-FFF2-40B4-BE49-F238E27FC236}">
                  <a16:creationId xmlns="" xmlns:a16="http://schemas.microsoft.com/office/drawing/2014/main" id="{F6F89AD1-189E-48BC-BB8E-F799DE03C4C2}"/>
                </a:ext>
              </a:extLst>
            </p:cNvPr>
            <p:cNvSpPr>
              <a:spLocks noEditPoints="1"/>
            </p:cNvSpPr>
            <p:nvPr/>
          </p:nvSpPr>
          <p:spPr bwMode="auto">
            <a:xfrm>
              <a:off x="1647595" y="3728170"/>
              <a:ext cx="633968" cy="633966"/>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close/>
                  <a:moveTo>
                    <a:pt x="20" y="59"/>
                  </a:moveTo>
                  <a:lnTo>
                    <a:pt x="20" y="59"/>
                  </a:lnTo>
                  <a:close/>
                </a:path>
              </a:pathLst>
            </a:custGeom>
            <a:solidFill>
              <a:srgbClr val="000000"/>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sp>
          <p:nvSpPr>
            <p:cNvPr id="41" name="Freeform 8">
              <a:extLst>
                <a:ext uri="{FF2B5EF4-FFF2-40B4-BE49-F238E27FC236}">
                  <a16:creationId xmlns="" xmlns:a16="http://schemas.microsoft.com/office/drawing/2014/main" id="{F9E0475C-B53A-4CBA-BF9E-5133097925B8}"/>
                </a:ext>
              </a:extLst>
            </p:cNvPr>
            <p:cNvSpPr>
              <a:spLocks noEditPoints="1"/>
            </p:cNvSpPr>
            <p:nvPr/>
          </p:nvSpPr>
          <p:spPr bwMode="auto">
            <a:xfrm>
              <a:off x="1647595" y="3728170"/>
              <a:ext cx="633968" cy="633966"/>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moveTo>
                    <a:pt x="20" y="59"/>
                  </a:moveTo>
                  <a:lnTo>
                    <a:pt x="20" y="59"/>
                  </a:lnTo>
                </a:path>
              </a:pathLst>
            </a:custGeom>
            <a:solidFill>
              <a:srgbClr val="90D0D8"/>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字魂59号-创粗黑" panose="00000500000000000000" charset="-122"/>
              </a:endParaRPr>
            </a:p>
          </p:txBody>
        </p:sp>
      </p:grpSp>
      <p:sp>
        <p:nvSpPr>
          <p:cNvPr id="53" name="PA-矩形 2">
            <a:extLst>
              <a:ext uri="{FF2B5EF4-FFF2-40B4-BE49-F238E27FC236}">
                <a16:creationId xmlns="" xmlns:a16="http://schemas.microsoft.com/office/drawing/2014/main" id="{9D92020A-0B96-4496-9536-D88A93360CC2}"/>
              </a:ext>
            </a:extLst>
          </p:cNvPr>
          <p:cNvSpPr>
            <a:spLocks noChangeArrowheads="1"/>
          </p:cNvSpPr>
          <p:nvPr>
            <p:custDataLst>
              <p:tags r:id="rId1"/>
            </p:custDataLst>
          </p:nvPr>
        </p:nvSpPr>
        <p:spPr bwMode="auto">
          <a:xfrm>
            <a:off x="5809397" y="1559038"/>
            <a:ext cx="4567451" cy="49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增强卫生健康意识</a:t>
            </a:r>
          </a:p>
        </p:txBody>
      </p:sp>
      <p:pic>
        <p:nvPicPr>
          <p:cNvPr id="55" name="图形 54">
            <a:extLst>
              <a:ext uri="{FF2B5EF4-FFF2-40B4-BE49-F238E27FC236}">
                <a16:creationId xmlns="" xmlns:a16="http://schemas.microsoft.com/office/drawing/2014/main" id="{A296FF4E-675C-4464-BA5B-C0A2D5550F82}"/>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4886208" y="1636645"/>
            <a:ext cx="517451" cy="517451"/>
          </a:xfrm>
          <a:prstGeom prst="rect">
            <a:avLst/>
          </a:prstGeom>
        </p:spPr>
      </p:pic>
      <p:sp>
        <p:nvSpPr>
          <p:cNvPr id="56" name="PA-矩形 55">
            <a:extLst>
              <a:ext uri="{FF2B5EF4-FFF2-40B4-BE49-F238E27FC236}">
                <a16:creationId xmlns="" xmlns:a16="http://schemas.microsoft.com/office/drawing/2014/main" id="{BB18DD72-84BE-4309-A3F0-BF89C22364E2}"/>
              </a:ext>
            </a:extLst>
          </p:cNvPr>
          <p:cNvSpPr/>
          <p:nvPr>
            <p:custDataLst>
              <p:tags r:id="rId2"/>
            </p:custDataLst>
          </p:nvPr>
        </p:nvSpPr>
        <p:spPr>
          <a:xfrm>
            <a:off x="5809397" y="2436253"/>
            <a:ext cx="1236236" cy="50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加强锻炼</a:t>
            </a:r>
          </a:p>
        </p:txBody>
      </p:sp>
      <p:pic>
        <p:nvPicPr>
          <p:cNvPr id="58" name="图形 57">
            <a:extLst>
              <a:ext uri="{FF2B5EF4-FFF2-40B4-BE49-F238E27FC236}">
                <a16:creationId xmlns="" xmlns:a16="http://schemas.microsoft.com/office/drawing/2014/main" id="{2BEC7676-7723-452A-AD98-35C08092D9F9}"/>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4747997" y="2504344"/>
            <a:ext cx="813038" cy="618280"/>
          </a:xfrm>
          <a:prstGeom prst="rect">
            <a:avLst/>
          </a:prstGeom>
        </p:spPr>
      </p:pic>
      <p:sp>
        <p:nvSpPr>
          <p:cNvPr id="59" name="PA-矩形 2">
            <a:extLst>
              <a:ext uri="{FF2B5EF4-FFF2-40B4-BE49-F238E27FC236}">
                <a16:creationId xmlns="" xmlns:a16="http://schemas.microsoft.com/office/drawing/2014/main" id="{9AE0515D-A2C1-46FA-93A4-54D16E5DAE87}"/>
              </a:ext>
            </a:extLst>
          </p:cNvPr>
          <p:cNvSpPr>
            <a:spLocks noChangeArrowheads="1"/>
          </p:cNvSpPr>
          <p:nvPr>
            <p:custDataLst>
              <p:tags r:id="rId3"/>
            </p:custDataLst>
          </p:nvPr>
        </p:nvSpPr>
        <p:spPr bwMode="auto">
          <a:xfrm>
            <a:off x="5809397" y="3577260"/>
            <a:ext cx="4567451" cy="49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规律休息</a:t>
            </a:r>
          </a:p>
        </p:txBody>
      </p:sp>
      <p:sp>
        <p:nvSpPr>
          <p:cNvPr id="60" name="PA-矩形 59">
            <a:extLst>
              <a:ext uri="{FF2B5EF4-FFF2-40B4-BE49-F238E27FC236}">
                <a16:creationId xmlns="" xmlns:a16="http://schemas.microsoft.com/office/drawing/2014/main" id="{FE4C883A-66E7-4892-8EFA-B7CE7D540121}"/>
              </a:ext>
            </a:extLst>
          </p:cNvPr>
          <p:cNvSpPr/>
          <p:nvPr>
            <p:custDataLst>
              <p:tags r:id="rId4"/>
            </p:custDataLst>
          </p:nvPr>
        </p:nvSpPr>
        <p:spPr>
          <a:xfrm>
            <a:off x="5809397" y="4564952"/>
            <a:ext cx="2338316" cy="49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提高自身免疫力</a:t>
            </a:r>
          </a:p>
        </p:txBody>
      </p:sp>
      <p:pic>
        <p:nvPicPr>
          <p:cNvPr id="62" name="图形 61">
            <a:extLst>
              <a:ext uri="{FF2B5EF4-FFF2-40B4-BE49-F238E27FC236}">
                <a16:creationId xmlns="" xmlns:a16="http://schemas.microsoft.com/office/drawing/2014/main" id="{50C2F38B-EA98-4C71-9BED-A907AF0B1E56}"/>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4882932" y="3558177"/>
            <a:ext cx="618280" cy="618280"/>
          </a:xfrm>
          <a:prstGeom prst="rect">
            <a:avLst/>
          </a:prstGeom>
        </p:spPr>
      </p:pic>
      <p:sp>
        <p:nvSpPr>
          <p:cNvPr id="63" name="Rectangle 7">
            <a:extLst>
              <a:ext uri="{FF2B5EF4-FFF2-40B4-BE49-F238E27FC236}">
                <a16:creationId xmlns="" xmlns:a16="http://schemas.microsoft.com/office/drawing/2014/main" id="{ABD57C64-FAA6-4CF9-9271-5026FB2E0452}"/>
              </a:ext>
            </a:extLst>
          </p:cNvPr>
          <p:cNvSpPr>
            <a:spLocks noChangeArrowheads="1"/>
          </p:cNvSpPr>
          <p:nvPr/>
        </p:nvSpPr>
        <p:spPr bwMode="auto">
          <a:xfrm>
            <a:off x="1288587" y="5261649"/>
            <a:ext cx="6275676" cy="1315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目前正处于呼吸道传</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染病高发季节，广大官兵要增强卫生健康意识，加强锻炼，规律休息，提高自身免疫力，避免到疫区出差。</a:t>
            </a:r>
            <a:endParaRPr lang="zh-CN"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pic>
        <p:nvPicPr>
          <p:cNvPr id="65" name="PA-图片 64">
            <a:extLst>
              <a:ext uri="{FF2B5EF4-FFF2-40B4-BE49-F238E27FC236}">
                <a16:creationId xmlns="" xmlns:a16="http://schemas.microsoft.com/office/drawing/2014/main" id="{4B12C268-9B15-4560-BB2D-C2584393624A}"/>
              </a:ext>
            </a:extLst>
          </p:cNvPr>
          <p:cNvPicPr>
            <a:picLocks noChangeAspect="1"/>
          </p:cNvPicPr>
          <p:nvPr>
            <p:custDataLst>
              <p:tags r:id="rId5"/>
            </p:custDataLst>
          </p:nvPr>
        </p:nvPicPr>
        <p:blipFill rotWithShape="1">
          <a:blip r:embed="rId13" cstate="screen">
            <a:extLst>
              <a:ext uri="{28A0092B-C50C-407E-A947-70E740481C1C}">
                <a14:useLocalDpi xmlns:a14="http://schemas.microsoft.com/office/drawing/2010/main"/>
              </a:ext>
            </a:extLst>
          </a:blip>
          <a:srcRect t="21519" b="-1"/>
          <a:stretch/>
        </p:blipFill>
        <p:spPr>
          <a:xfrm>
            <a:off x="7406948" y="2952203"/>
            <a:ext cx="5002036" cy="3925689"/>
          </a:xfrm>
          <a:prstGeom prst="rect">
            <a:avLst/>
          </a:prstGeom>
        </p:spPr>
      </p:pic>
    </p:spTree>
    <p:extLst>
      <p:ext uri="{BB962C8B-B14F-4D97-AF65-F5344CB8AC3E}">
        <p14:creationId xmlns:p14="http://schemas.microsoft.com/office/powerpoint/2010/main" val="3757512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53"/>
                                        </p:tgtEl>
                                        <p:attrNameLst>
                                          <p:attrName>style.visibility</p:attrName>
                                        </p:attrNameLst>
                                      </p:cBhvr>
                                      <p:to>
                                        <p:strVal val="visible"/>
                                      </p:to>
                                    </p:set>
                                    <p:anim to="" calcmode="lin" valueType="num">
                                      <p:cBhvr>
                                        <p:cTn id="19" dur="700" fill="hold">
                                          <p:stCondLst>
                                            <p:cond delay="0"/>
                                          </p:stCondLst>
                                        </p:cTn>
                                        <p:tgtEl>
                                          <p:spTgt spid="53"/>
                                        </p:tgtEl>
                                        <p:attrNameLst>
                                          <p:attrName>ppt_x</p:attrName>
                                        </p:attrNameLst>
                                      </p:cBhvr>
                                      <p:tavLst>
                                        <p:tav tm="0" fmla="#ppt_x-#ppt_h/6*sin(2*pi*$)*(1-$)*8/9">
                                          <p:val>
                                            <p:strVal val="0"/>
                                          </p:val>
                                        </p:tav>
                                        <p:tav tm="100000">
                                          <p:val>
                                            <p:strVal val="1"/>
                                          </p:val>
                                        </p:tav>
                                      </p:tavLst>
                                    </p:anim>
                                    <p:anim to="" calcmode="lin" valueType="num">
                                      <p:cBhvr>
                                        <p:cTn id="20" dur="700" fill="hold">
                                          <p:stCondLst>
                                            <p:cond delay="0"/>
                                          </p:stCondLst>
                                        </p:cTn>
                                        <p:tgtEl>
                                          <p:spTgt spid="53"/>
                                        </p:tgtEl>
                                        <p:attrNameLst>
                                          <p:attrName>ppt_w</p:attrName>
                                        </p:attrNameLst>
                                      </p:cBhvr>
                                      <p:tavLst>
                                        <p:tav tm="0" fmla="#ppt_w-#ppt_w/4*sin(2*pi*$)*(1-$)">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56"/>
                                        </p:tgtEl>
                                        <p:attrNameLst>
                                          <p:attrName>style.visibility</p:attrName>
                                        </p:attrNameLst>
                                      </p:cBhvr>
                                      <p:to>
                                        <p:strVal val="visible"/>
                                      </p:to>
                                    </p:set>
                                    <p:anim to="" calcmode="lin" valueType="num">
                                      <p:cBhvr>
                                        <p:cTn id="23" dur="700" fill="hold">
                                          <p:stCondLst>
                                            <p:cond delay="0"/>
                                          </p:stCondLst>
                                        </p:cTn>
                                        <p:tgtEl>
                                          <p:spTgt spid="56"/>
                                        </p:tgtEl>
                                        <p:attrNameLst>
                                          <p:attrName>ppt_x</p:attrName>
                                        </p:attrNameLst>
                                      </p:cBhvr>
                                      <p:tavLst>
                                        <p:tav tm="0" fmla="#ppt_x-#ppt_h/6*sin(2*pi*$)*(1-$)*8/9">
                                          <p:val>
                                            <p:strVal val="0"/>
                                          </p:val>
                                        </p:tav>
                                        <p:tav tm="100000">
                                          <p:val>
                                            <p:strVal val="1"/>
                                          </p:val>
                                        </p:tav>
                                      </p:tavLst>
                                    </p:anim>
                                    <p:anim to="" calcmode="lin" valueType="num">
                                      <p:cBhvr>
                                        <p:cTn id="24" dur="700" fill="hold">
                                          <p:stCondLst>
                                            <p:cond delay="0"/>
                                          </p:stCondLst>
                                        </p:cTn>
                                        <p:tgtEl>
                                          <p:spTgt spid="56"/>
                                        </p:tgtEl>
                                        <p:attrNameLst>
                                          <p:attrName>ppt_w</p:attrName>
                                        </p:attrNameLst>
                                      </p:cBhvr>
                                      <p:tavLst>
                                        <p:tav tm="0" fmla="#ppt_w-#ppt_w/4*sin(2*pi*$)*(1-$)">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59"/>
                                        </p:tgtEl>
                                        <p:attrNameLst>
                                          <p:attrName>style.visibility</p:attrName>
                                        </p:attrNameLst>
                                      </p:cBhvr>
                                      <p:to>
                                        <p:strVal val="visible"/>
                                      </p:to>
                                    </p:set>
                                    <p:anim to="" calcmode="lin" valueType="num">
                                      <p:cBhvr>
                                        <p:cTn id="27" dur="700" fill="hold">
                                          <p:stCondLst>
                                            <p:cond delay="0"/>
                                          </p:stCondLst>
                                        </p:cTn>
                                        <p:tgtEl>
                                          <p:spTgt spid="59"/>
                                        </p:tgtEl>
                                        <p:attrNameLst>
                                          <p:attrName>ppt_x</p:attrName>
                                        </p:attrNameLst>
                                      </p:cBhvr>
                                      <p:tavLst>
                                        <p:tav tm="0" fmla="#ppt_x-#ppt_h/6*sin(2*pi*$)*(1-$)*8/9">
                                          <p:val>
                                            <p:strVal val="0"/>
                                          </p:val>
                                        </p:tav>
                                        <p:tav tm="100000">
                                          <p:val>
                                            <p:strVal val="1"/>
                                          </p:val>
                                        </p:tav>
                                      </p:tavLst>
                                    </p:anim>
                                    <p:anim to="" calcmode="lin" valueType="num">
                                      <p:cBhvr>
                                        <p:cTn id="28" dur="700" fill="hold">
                                          <p:stCondLst>
                                            <p:cond delay="0"/>
                                          </p:stCondLst>
                                        </p:cTn>
                                        <p:tgtEl>
                                          <p:spTgt spid="59"/>
                                        </p:tgtEl>
                                        <p:attrNameLst>
                                          <p:attrName>ppt_w</p:attrName>
                                        </p:attrNameLst>
                                      </p:cBhvr>
                                      <p:tavLst>
                                        <p:tav tm="0" fmla="#ppt_w-#ppt_w/4*sin(2*pi*$)*(1-$)">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60"/>
                                        </p:tgtEl>
                                        <p:attrNameLst>
                                          <p:attrName>style.visibility</p:attrName>
                                        </p:attrNameLst>
                                      </p:cBhvr>
                                      <p:to>
                                        <p:strVal val="visible"/>
                                      </p:to>
                                    </p:set>
                                    <p:anim to="" calcmode="lin" valueType="num">
                                      <p:cBhvr>
                                        <p:cTn id="31" dur="700" fill="hold">
                                          <p:stCondLst>
                                            <p:cond delay="0"/>
                                          </p:stCondLst>
                                        </p:cTn>
                                        <p:tgtEl>
                                          <p:spTgt spid="60"/>
                                        </p:tgtEl>
                                        <p:attrNameLst>
                                          <p:attrName>ppt_x</p:attrName>
                                        </p:attrNameLst>
                                      </p:cBhvr>
                                      <p:tavLst>
                                        <p:tav tm="0" fmla="#ppt_x-#ppt_h/6*sin(2*pi*$)*(1-$)*8/9">
                                          <p:val>
                                            <p:strVal val="0"/>
                                          </p:val>
                                        </p:tav>
                                        <p:tav tm="100000">
                                          <p:val>
                                            <p:strVal val="1"/>
                                          </p:val>
                                        </p:tav>
                                      </p:tavLst>
                                    </p:anim>
                                    <p:anim to="" calcmode="lin" valueType="num">
                                      <p:cBhvr>
                                        <p:cTn id="32" dur="700" fill="hold">
                                          <p:stCondLst>
                                            <p:cond delay="0"/>
                                          </p:stCondLst>
                                        </p:cTn>
                                        <p:tgtEl>
                                          <p:spTgt spid="60"/>
                                        </p:tgtEl>
                                        <p:attrNameLst>
                                          <p:attrName>ppt_w</p:attrName>
                                        </p:attrNameLst>
                                      </p:cBhvr>
                                      <p:tavLst>
                                        <p:tav tm="0" fmla="#ppt_w-#ppt_w/4*sin(2*pi*$)*(1-$)">
                                          <p:val>
                                            <p:strVal val="0"/>
                                          </p:val>
                                        </p:tav>
                                        <p:tav tm="100000">
                                          <p:val>
                                            <p:strVal val="1"/>
                                          </p:val>
                                        </p:tav>
                                      </p:tavLst>
                                    </p:anim>
                                  </p:childTnLst>
                                </p:cTn>
                              </p:par>
                            </p:childTnLst>
                          </p:cTn>
                        </p:par>
                        <p:par>
                          <p:cTn id="33" fill="hold">
                            <p:stCondLst>
                              <p:cond delay="119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6" grpId="0"/>
      <p:bldP spid="59" grpId="0"/>
      <p:bldP spid="60"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C7AFAC66-06FF-4B78-82D9-BDE1DBC532F6}"/>
              </a:ext>
            </a:extLst>
          </p:cNvPr>
          <p:cNvSpPr/>
          <p:nvPr/>
        </p:nvSpPr>
        <p:spPr>
          <a:xfrm>
            <a:off x="4943473" y="2565779"/>
            <a:ext cx="5854890" cy="2661314"/>
          </a:xfrm>
          <a:prstGeom prst="rect">
            <a:avLst/>
          </a:prstGeom>
          <a:solidFill>
            <a:schemeClr val="tx1">
              <a:lumMod val="75000"/>
              <a:lumOff val="25000"/>
            </a:schemeClr>
          </a:solidFill>
          <a:ln w="38100">
            <a:solidFill>
              <a:srgbClr val="3E9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sp>
        <p:nvSpPr>
          <p:cNvPr id="3" name="矩形 2">
            <a:extLst>
              <a:ext uri="{FF2B5EF4-FFF2-40B4-BE49-F238E27FC236}">
                <a16:creationId xmlns="" xmlns:a16="http://schemas.microsoft.com/office/drawing/2014/main" id="{9B28A670-4351-4889-BF5A-3316485E5768}"/>
              </a:ext>
            </a:extLst>
          </p:cNvPr>
          <p:cNvSpPr/>
          <p:nvPr/>
        </p:nvSpPr>
        <p:spPr>
          <a:xfrm>
            <a:off x="5506017" y="2786581"/>
            <a:ext cx="4729803" cy="2262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b="1" dirty="0">
                <a:solidFill>
                  <a:schemeClr val="bg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chemeClr val="bg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chemeClr val="bg1"/>
                </a:solidFill>
                <a:latin typeface="华康少女" panose="040F0509000000000000" pitchFamily="81" charset="-122"/>
                <a:ea typeface="华康少女" panose="040F0509000000000000" pitchFamily="81" charset="-122"/>
                <a:cs typeface="华康少女" panose="040F0509000000000000" pitchFamily="81" charset="-122"/>
              </a:rPr>
              <a:t>注意</a:t>
            </a:r>
            <a:r>
              <a:rPr lang="zh-CN" altLang="en-US" b="1" dirty="0">
                <a:solidFill>
                  <a:schemeClr val="bg1"/>
                </a:solidFill>
                <a:latin typeface="华康少女" panose="040F0509000000000000" pitchFamily="81" charset="-122"/>
                <a:ea typeface="华康少女" panose="040F0509000000000000" pitchFamily="81" charset="-122"/>
                <a:cs typeface="华康少女" panose="040F0509000000000000" pitchFamily="81" charset="-122"/>
              </a:rPr>
              <a:t>保持室内空气流通，尽量避免到封闭、空气不流通的公众场合和人员密集地方。部队避免集中组织集会，集中居住人员要做好自身防护。</a:t>
            </a:r>
          </a:p>
        </p:txBody>
      </p:sp>
      <p:pic>
        <p:nvPicPr>
          <p:cNvPr id="4" name="图片 3">
            <a:extLst>
              <a:ext uri="{FF2B5EF4-FFF2-40B4-BE49-F238E27FC236}">
                <a16:creationId xmlns="" xmlns:a16="http://schemas.microsoft.com/office/drawing/2014/main" id="{99F5D38A-42ED-4A3E-83F7-99A7ED3F58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7895" t="17148" r="21329" b="25349"/>
          <a:stretch/>
        </p:blipFill>
        <p:spPr>
          <a:xfrm>
            <a:off x="1002813" y="1665026"/>
            <a:ext cx="3940660" cy="4462820"/>
          </a:xfrm>
          <a:prstGeom prst="rect">
            <a:avLst/>
          </a:prstGeom>
        </p:spPr>
      </p:pic>
    </p:spTree>
    <p:extLst>
      <p:ext uri="{BB962C8B-B14F-4D97-AF65-F5344CB8AC3E}">
        <p14:creationId xmlns:p14="http://schemas.microsoft.com/office/powerpoint/2010/main" val="29251826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4" name="PA-图片 3">
            <a:extLst>
              <a:ext uri="{FF2B5EF4-FFF2-40B4-BE49-F238E27FC236}">
                <a16:creationId xmlns="" xmlns:a16="http://schemas.microsoft.com/office/drawing/2014/main" id="{F2A88A5F-867D-46DB-90CD-45B7D6C7C6B1}"/>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10038"/>
          <a:stretch/>
        </p:blipFill>
        <p:spPr>
          <a:xfrm>
            <a:off x="-1" y="1801505"/>
            <a:ext cx="7816823" cy="5056496"/>
          </a:xfrm>
          <a:prstGeom prst="rect">
            <a:avLst/>
          </a:prstGeom>
        </p:spPr>
      </p:pic>
      <p:sp>
        <p:nvSpPr>
          <p:cNvPr id="5" name="矩形 4">
            <a:extLst>
              <a:ext uri="{FF2B5EF4-FFF2-40B4-BE49-F238E27FC236}">
                <a16:creationId xmlns="" xmlns:a16="http://schemas.microsoft.com/office/drawing/2014/main" id="{282F3E07-8710-4769-8646-F8ED37F87497}"/>
              </a:ext>
            </a:extLst>
          </p:cNvPr>
          <p:cNvSpPr/>
          <p:nvPr/>
        </p:nvSpPr>
        <p:spPr>
          <a:xfrm>
            <a:off x="6259773" y="1997402"/>
            <a:ext cx="4999630" cy="2262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春节探亲</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途中乘坐交通工具要做好防护工作，春节返营后要加强体温监测，如有发热和其他呼吸道感染症状，特别是持续发热不退，及时到医疗机构就诊。</a:t>
            </a:r>
          </a:p>
        </p:txBody>
      </p:sp>
    </p:spTree>
    <p:extLst>
      <p:ext uri="{BB962C8B-B14F-4D97-AF65-F5344CB8AC3E}">
        <p14:creationId xmlns:p14="http://schemas.microsoft.com/office/powerpoint/2010/main" val="23420864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6" name="PA-图片 5">
            <a:extLst>
              <a:ext uri="{FF2B5EF4-FFF2-40B4-BE49-F238E27FC236}">
                <a16:creationId xmlns="" xmlns:a16="http://schemas.microsoft.com/office/drawing/2014/main" id="{320BCED7-F13B-418A-9FE9-59812C7947AF}"/>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0" y="2387039"/>
            <a:ext cx="5622878" cy="3461834"/>
          </a:xfrm>
          <a:prstGeom prst="rect">
            <a:avLst/>
          </a:prstGeom>
        </p:spPr>
      </p:pic>
      <p:sp>
        <p:nvSpPr>
          <p:cNvPr id="7" name="矩形 6">
            <a:extLst>
              <a:ext uri="{FF2B5EF4-FFF2-40B4-BE49-F238E27FC236}">
                <a16:creationId xmlns="" xmlns:a16="http://schemas.microsoft.com/office/drawing/2014/main" id="{B62AA75B-F12E-4412-AE20-7858617AFAAD}"/>
              </a:ext>
            </a:extLst>
          </p:cNvPr>
          <p:cNvSpPr/>
          <p:nvPr/>
        </p:nvSpPr>
        <p:spPr>
          <a:xfrm>
            <a:off x="6096000" y="3276426"/>
            <a:ext cx="4932844" cy="21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餐前便后、外出回家、接触垃圾、抚摸动物后，要记得洗手。洗手时，要注意流动水和使用肥皂（皂液）洗手，揉搓时间不少于</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15</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秒。</a:t>
            </a:r>
          </a:p>
        </p:txBody>
      </p:sp>
      <p:grpSp>
        <p:nvGrpSpPr>
          <p:cNvPr id="8" name="组合 7">
            <a:extLst>
              <a:ext uri="{FF2B5EF4-FFF2-40B4-BE49-F238E27FC236}">
                <a16:creationId xmlns="" xmlns:a16="http://schemas.microsoft.com/office/drawing/2014/main" id="{759365CB-A7C7-43E9-828A-FB05E5070626}"/>
              </a:ext>
            </a:extLst>
          </p:cNvPr>
          <p:cNvGrpSpPr/>
          <p:nvPr/>
        </p:nvGrpSpPr>
        <p:grpSpPr>
          <a:xfrm>
            <a:off x="5731268" y="2387039"/>
            <a:ext cx="837853" cy="836457"/>
            <a:chOff x="2065866" y="2013358"/>
            <a:chExt cx="1515535" cy="1513009"/>
          </a:xfrm>
        </p:grpSpPr>
        <p:sp>
          <p:nvSpPr>
            <p:cNvPr id="9" name="KSO_Shape">
              <a:extLst>
                <a:ext uri="{FF2B5EF4-FFF2-40B4-BE49-F238E27FC236}">
                  <a16:creationId xmlns="" xmlns:a16="http://schemas.microsoft.com/office/drawing/2014/main" id="{8F538034-A879-476A-B034-7882E3A04338}"/>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w="12700"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0" name="椭圆 9">
              <a:extLst>
                <a:ext uri="{FF2B5EF4-FFF2-40B4-BE49-F238E27FC236}">
                  <a16:creationId xmlns="" xmlns:a16="http://schemas.microsoft.com/office/drawing/2014/main" id="{D5D1BF7D-92E1-4524-BE42-7A358D5C9857}"/>
                </a:ext>
              </a:extLst>
            </p:cNvPr>
            <p:cNvSpPr/>
            <p:nvPr/>
          </p:nvSpPr>
          <p:spPr>
            <a:xfrm>
              <a:off x="2358180" y="2304409"/>
              <a:ext cx="947839" cy="947839"/>
            </a:xfrm>
            <a:prstGeom prst="ellipse">
              <a:avLst/>
            </a:prstGeom>
            <a:solidFill>
              <a:srgbClr val="683B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1</a:t>
              </a:r>
              <a:endParaRPr kumimoji="0" lang="zh-CN" altLang="en-US" sz="28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
        <p:nvSpPr>
          <p:cNvPr id="11" name="矩形 10">
            <a:extLst>
              <a:ext uri="{FF2B5EF4-FFF2-40B4-BE49-F238E27FC236}">
                <a16:creationId xmlns="" xmlns:a16="http://schemas.microsoft.com/office/drawing/2014/main" id="{9ACAC57D-555A-4035-A10D-4D9324FCEE5D}"/>
              </a:ext>
            </a:extLst>
          </p:cNvPr>
          <p:cNvSpPr/>
          <p:nvPr/>
        </p:nvSpPr>
        <p:spPr>
          <a:xfrm>
            <a:off x="6677511" y="2359128"/>
            <a:ext cx="5155917"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勤洗手，强防护，注意手卫生</a:t>
            </a:r>
          </a:p>
        </p:txBody>
      </p:sp>
    </p:spTree>
    <p:extLst>
      <p:ext uri="{BB962C8B-B14F-4D97-AF65-F5344CB8AC3E}">
        <p14:creationId xmlns:p14="http://schemas.microsoft.com/office/powerpoint/2010/main" val="4055498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8" y="0"/>
            <a:ext cx="12103981" cy="6990374"/>
          </a:xfrm>
          <a:prstGeom prst="rect">
            <a:avLst/>
          </a:prstGeom>
        </p:spPr>
      </p:pic>
    </p:spTree>
    <p:extLst>
      <p:ext uri="{BB962C8B-B14F-4D97-AF65-F5344CB8AC3E}">
        <p14:creationId xmlns:p14="http://schemas.microsoft.com/office/powerpoint/2010/main" val="8073849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4" name="PA-图片 3">
            <a:extLst>
              <a:ext uri="{FF2B5EF4-FFF2-40B4-BE49-F238E27FC236}">
                <a16:creationId xmlns="" xmlns:a16="http://schemas.microsoft.com/office/drawing/2014/main" id="{F1C002DC-B905-48F4-AD26-26E222E34653}"/>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28067" t="8460" r="34078"/>
          <a:stretch/>
        </p:blipFill>
        <p:spPr>
          <a:xfrm>
            <a:off x="7110484" y="1258484"/>
            <a:ext cx="4039735" cy="5427006"/>
          </a:xfrm>
          <a:prstGeom prst="rect">
            <a:avLst/>
          </a:prstGeom>
        </p:spPr>
      </p:pic>
      <p:sp>
        <p:nvSpPr>
          <p:cNvPr id="5" name="矩形 4">
            <a:extLst>
              <a:ext uri="{FF2B5EF4-FFF2-40B4-BE49-F238E27FC236}">
                <a16:creationId xmlns="" xmlns:a16="http://schemas.microsoft.com/office/drawing/2014/main" id="{53D79231-4A99-4F52-82E7-CF495AE4C098}"/>
              </a:ext>
            </a:extLst>
          </p:cNvPr>
          <p:cNvSpPr/>
          <p:nvPr/>
        </p:nvSpPr>
        <p:spPr>
          <a:xfrm>
            <a:off x="1808632" y="2909161"/>
            <a:ext cx="4830777" cy="281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戴口罩是阻断呼吸道分泌物传</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播的有效手段，选择医用外科口罩能很好地预防呼吸道疾病。一次性医用口罩佩戴时，要将折面完全展开，将嘴、鼻、下颌完全包住，然后压紧鼻夹，使口罩与面部完全贴合。</a:t>
            </a:r>
          </a:p>
        </p:txBody>
      </p:sp>
      <p:sp>
        <p:nvSpPr>
          <p:cNvPr id="6" name="矩形 5">
            <a:extLst>
              <a:ext uri="{FF2B5EF4-FFF2-40B4-BE49-F238E27FC236}">
                <a16:creationId xmlns="" xmlns:a16="http://schemas.microsoft.com/office/drawing/2014/main" id="{FDEF6B71-F84E-4F54-9CAB-804AE1B6D285}"/>
              </a:ext>
            </a:extLst>
          </p:cNvPr>
          <p:cNvSpPr/>
          <p:nvPr/>
        </p:nvSpPr>
        <p:spPr>
          <a:xfrm>
            <a:off x="1876869" y="1849162"/>
            <a:ext cx="2079415"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正确佩戴口罩</a:t>
            </a:r>
          </a:p>
        </p:txBody>
      </p:sp>
      <p:grpSp>
        <p:nvGrpSpPr>
          <p:cNvPr id="7" name="组合 6">
            <a:extLst>
              <a:ext uri="{FF2B5EF4-FFF2-40B4-BE49-F238E27FC236}">
                <a16:creationId xmlns="" xmlns:a16="http://schemas.microsoft.com/office/drawing/2014/main" id="{9A3B9C94-150E-4238-935F-3895A945B0C2}"/>
              </a:ext>
            </a:extLst>
          </p:cNvPr>
          <p:cNvGrpSpPr/>
          <p:nvPr/>
        </p:nvGrpSpPr>
        <p:grpSpPr>
          <a:xfrm>
            <a:off x="1041781" y="1989714"/>
            <a:ext cx="700061" cy="698895"/>
            <a:chOff x="2065866" y="2013358"/>
            <a:chExt cx="1515535" cy="1513009"/>
          </a:xfrm>
        </p:grpSpPr>
        <p:sp>
          <p:nvSpPr>
            <p:cNvPr id="8" name="KSO_Shape">
              <a:extLst>
                <a:ext uri="{FF2B5EF4-FFF2-40B4-BE49-F238E27FC236}">
                  <a16:creationId xmlns="" xmlns:a16="http://schemas.microsoft.com/office/drawing/2014/main" id="{B03EE0D7-DAA5-4A3C-8429-484C5977533F}"/>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 name="椭圆 8">
              <a:extLst>
                <a:ext uri="{FF2B5EF4-FFF2-40B4-BE49-F238E27FC236}">
                  <a16:creationId xmlns="" xmlns:a16="http://schemas.microsoft.com/office/drawing/2014/main" id="{336D94F7-51E7-42FB-90CA-22A8853AB721}"/>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2</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4282326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3" name="图片 2">
            <a:extLst>
              <a:ext uri="{FF2B5EF4-FFF2-40B4-BE49-F238E27FC236}">
                <a16:creationId xmlns="" xmlns:a16="http://schemas.microsoft.com/office/drawing/2014/main" id="{259AD04E-60E2-4955-862D-26D066C19AC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3665" y="1550024"/>
            <a:ext cx="3710711" cy="4414048"/>
          </a:xfrm>
          <a:prstGeom prst="rect">
            <a:avLst/>
          </a:prstGeom>
        </p:spPr>
      </p:pic>
      <p:sp>
        <p:nvSpPr>
          <p:cNvPr id="4" name="矩形 3">
            <a:extLst>
              <a:ext uri="{FF2B5EF4-FFF2-40B4-BE49-F238E27FC236}">
                <a16:creationId xmlns="" xmlns:a16="http://schemas.microsoft.com/office/drawing/2014/main" id="{8176D442-0E01-4401-887E-60F7843238EA}"/>
              </a:ext>
            </a:extLst>
          </p:cNvPr>
          <p:cNvSpPr/>
          <p:nvPr/>
        </p:nvSpPr>
        <p:spPr>
          <a:xfrm>
            <a:off x="5390866" y="2224585"/>
            <a:ext cx="5636525" cy="3480180"/>
          </a:xfrm>
          <a:prstGeom prst="rect">
            <a:avLst/>
          </a:prstGeom>
          <a:noFill/>
          <a:ln w="25400" cap="flat" cmpd="sng" algn="ctr">
            <a:solidFill>
              <a:srgbClr val="3E95A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字魂59号-创粗黑" panose="00000500000000000000" charset="-122"/>
              <a:ea typeface="字魂59号-创粗黑" panose="00000500000000000000" charset="-122"/>
              <a:cs typeface="字魂59号-创粗黑" panose="00000500000000000000" charset="-122"/>
              <a:sym typeface="Arial" panose="020B0604020202020204"/>
            </a:endParaRPr>
          </a:p>
        </p:txBody>
      </p:sp>
      <p:sp>
        <p:nvSpPr>
          <p:cNvPr id="5" name="矩形 4">
            <a:extLst>
              <a:ext uri="{FF2B5EF4-FFF2-40B4-BE49-F238E27FC236}">
                <a16:creationId xmlns="" xmlns:a16="http://schemas.microsoft.com/office/drawing/2014/main" id="{4A1CDF4F-A309-46F1-8562-0015C2EE87FA}"/>
              </a:ext>
            </a:extLst>
          </p:cNvPr>
          <p:cNvSpPr/>
          <p:nvPr/>
        </p:nvSpPr>
        <p:spPr>
          <a:xfrm>
            <a:off x="5612736" y="2779427"/>
            <a:ext cx="5307431" cy="281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戴口罩前应洗手</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，或者在戴口罩过程中避免手接触到口罩内侧面，减少口罩被污染的可能。分清口罩的内外、上下，浅色面为内，应该贴着嘴鼻，深色面朝外；金属条（鼻夹）一端是口罩的上方。不可戴反，更不能两面轮流戴。</a:t>
            </a:r>
          </a:p>
        </p:txBody>
      </p:sp>
      <p:sp>
        <p:nvSpPr>
          <p:cNvPr id="6" name="矩形 5">
            <a:extLst>
              <a:ext uri="{FF2B5EF4-FFF2-40B4-BE49-F238E27FC236}">
                <a16:creationId xmlns="" xmlns:a16="http://schemas.microsoft.com/office/drawing/2014/main" id="{D19096F3-DBFF-4B4D-B2E9-4FAF58BE6F74}"/>
              </a:ext>
            </a:extLst>
          </p:cNvPr>
          <p:cNvSpPr/>
          <p:nvPr/>
        </p:nvSpPr>
        <p:spPr>
          <a:xfrm>
            <a:off x="6051423" y="2374711"/>
            <a:ext cx="32290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如何正确佩戴口罩</a:t>
            </a:r>
          </a:p>
        </p:txBody>
      </p:sp>
    </p:spTree>
    <p:extLst>
      <p:ext uri="{BB962C8B-B14F-4D97-AF65-F5344CB8AC3E}">
        <p14:creationId xmlns:p14="http://schemas.microsoft.com/office/powerpoint/2010/main" val="454765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1949" y="1218376"/>
            <a:ext cx="10373495" cy="5509200"/>
          </a:xfrm>
          <a:prstGeom prst="rect">
            <a:avLst/>
          </a:prstGeom>
        </p:spPr>
        <p:txBody>
          <a:bodyPr wrap="square">
            <a:spAutoFit/>
          </a:bodyPr>
          <a:lstStyle/>
          <a:p>
            <a:r>
              <a:rPr lang="zh-CN" altLang="en-US" sz="2800" dirty="0" smtClean="0"/>
              <a:t>      </a:t>
            </a:r>
            <a:r>
              <a:rPr lang="zh-CN" altLang="en-US" sz="3200" dirty="0" smtClean="0"/>
              <a:t>   </a:t>
            </a:r>
            <a:r>
              <a:rPr lang="en-US" altLang="zh-CN" sz="3200" u="sng" dirty="0" smtClean="0">
                <a:solidFill>
                  <a:schemeClr val="accent1"/>
                </a:solidFill>
              </a:rPr>
              <a:t>2019</a:t>
            </a:r>
            <a:r>
              <a:rPr lang="zh-CN" altLang="en-US" sz="3200" u="sng" dirty="0">
                <a:solidFill>
                  <a:schemeClr val="accent1"/>
                </a:solidFill>
              </a:rPr>
              <a:t>新型冠状病毒（</a:t>
            </a:r>
            <a:r>
              <a:rPr lang="en-US" altLang="zh-CN" sz="3200" u="sng" dirty="0">
                <a:solidFill>
                  <a:schemeClr val="accent1"/>
                </a:solidFill>
              </a:rPr>
              <a:t>2019-nCoV</a:t>
            </a:r>
            <a:r>
              <a:rPr lang="zh-CN" altLang="en-US" sz="3200" u="sng" dirty="0">
                <a:solidFill>
                  <a:schemeClr val="accent1"/>
                </a:solidFill>
              </a:rPr>
              <a:t>），   </a:t>
            </a:r>
            <a:r>
              <a:rPr lang="zh-CN" altLang="en-US" sz="3200" u="sng" dirty="0" smtClean="0">
                <a:solidFill>
                  <a:schemeClr val="accent1"/>
                </a:solidFill>
              </a:rPr>
              <a:t>因 </a:t>
            </a:r>
            <a:r>
              <a:rPr lang="zh-CN" altLang="zh-CN" sz="3200" u="sng" dirty="0">
                <a:solidFill>
                  <a:schemeClr val="accent1"/>
                </a:solidFill>
              </a:rPr>
              <a:t> </a:t>
            </a:r>
            <a:r>
              <a:rPr lang="zh-CN" altLang="en-US" sz="3200" u="sng" dirty="0" smtClean="0">
                <a:solidFill>
                  <a:schemeClr val="accent1"/>
                </a:solidFill>
              </a:rPr>
              <a:t>     </a:t>
            </a:r>
            <a:r>
              <a:rPr lang="en-US" altLang="zh-CN" sz="3200" u="sng" dirty="0" smtClean="0">
                <a:solidFill>
                  <a:schemeClr val="accent1"/>
                </a:solidFill>
                <a:hlinkClick r:id="rId2"/>
              </a:rPr>
              <a:t>2019</a:t>
            </a:r>
            <a:r>
              <a:rPr lang="zh-CN" altLang="en-US" sz="3200" u="sng" dirty="0">
                <a:solidFill>
                  <a:schemeClr val="accent1"/>
                </a:solidFill>
                <a:hlinkClick r:id="rId2"/>
              </a:rPr>
              <a:t>年武汉病毒性肺炎病例而被发现，</a:t>
            </a:r>
            <a:r>
              <a:rPr lang="en-US" altLang="zh-CN" sz="3200" u="sng" dirty="0">
                <a:solidFill>
                  <a:schemeClr val="accent1"/>
                </a:solidFill>
                <a:hlinkClick r:id="rId2"/>
              </a:rPr>
              <a:t>2020</a:t>
            </a:r>
            <a:r>
              <a:rPr lang="zh-CN" altLang="en-US" sz="3200" u="sng" dirty="0">
                <a:solidFill>
                  <a:schemeClr val="accent1"/>
                </a:solidFill>
                <a:hlinkClick r:id="rId2"/>
              </a:rPr>
              <a:t>年</a:t>
            </a:r>
            <a:r>
              <a:rPr lang="en-US" altLang="zh-CN" sz="3200" u="sng" dirty="0">
                <a:solidFill>
                  <a:schemeClr val="accent1"/>
                </a:solidFill>
                <a:hlinkClick r:id="rId2"/>
              </a:rPr>
              <a:t>1</a:t>
            </a:r>
            <a:r>
              <a:rPr lang="zh-CN" altLang="en-US" sz="3200" u="sng" dirty="0">
                <a:solidFill>
                  <a:schemeClr val="accent1"/>
                </a:solidFill>
                <a:hlinkClick r:id="rId2"/>
              </a:rPr>
              <a:t>月</a:t>
            </a:r>
            <a:r>
              <a:rPr lang="en-US" altLang="zh-CN" sz="3200" u="sng" dirty="0">
                <a:solidFill>
                  <a:schemeClr val="accent1"/>
                </a:solidFill>
                <a:hlinkClick r:id="rId2"/>
              </a:rPr>
              <a:t>12</a:t>
            </a:r>
            <a:r>
              <a:rPr lang="zh-CN" altLang="en-US" sz="3200" u="sng" dirty="0">
                <a:solidFill>
                  <a:schemeClr val="accent1"/>
                </a:solidFill>
                <a:hlinkClick r:id="rId2"/>
              </a:rPr>
              <a:t>日被</a:t>
            </a:r>
            <a:r>
              <a:rPr lang="zh-CN" altLang="en-US" sz="3200" u="sng" dirty="0">
                <a:solidFill>
                  <a:schemeClr val="accent1"/>
                </a:solidFill>
                <a:hlinkClick r:id="rId3"/>
              </a:rPr>
              <a:t>世界卫生组织命名</a:t>
            </a:r>
            <a:r>
              <a:rPr lang="zh-CN" altLang="en-US" sz="3200" u="sng" dirty="0" smtClean="0">
                <a:solidFill>
                  <a:schemeClr val="accent1"/>
                </a:solidFill>
                <a:hlinkClick r:id="rId3"/>
              </a:rPr>
              <a:t>。</a:t>
            </a:r>
            <a:endParaRPr lang="en-US" altLang="zh-CN" sz="3200" u="sng" dirty="0" smtClean="0">
              <a:solidFill>
                <a:schemeClr val="accent1"/>
              </a:solidFill>
              <a:hlinkClick r:id="rId3"/>
            </a:endParaRPr>
          </a:p>
          <a:p>
            <a:r>
              <a:rPr lang="zh-CN" altLang="zh-CN" sz="3200" u="sng" dirty="0">
                <a:solidFill>
                  <a:schemeClr val="accent1"/>
                </a:solidFill>
                <a:hlinkClick r:id="rId3"/>
              </a:rPr>
              <a:t> </a:t>
            </a:r>
            <a:r>
              <a:rPr lang="zh-CN" altLang="en-US" sz="3200" u="sng" dirty="0" smtClean="0">
                <a:solidFill>
                  <a:schemeClr val="accent1"/>
                </a:solidFill>
                <a:hlinkClick r:id="rId3"/>
              </a:rPr>
              <a:t>       </a:t>
            </a:r>
            <a:r>
              <a:rPr lang="zh-CN" altLang="en-US" sz="3200" dirty="0" smtClean="0">
                <a:solidFill>
                  <a:schemeClr val="accent1"/>
                </a:solidFill>
                <a:hlinkClick r:id="rId3"/>
              </a:rPr>
              <a:t>冠状病毒是一个</a:t>
            </a:r>
            <a:r>
              <a:rPr lang="zh-CN" altLang="en-US" sz="3200" dirty="0">
                <a:solidFill>
                  <a:schemeClr val="accent1"/>
                </a:solidFill>
                <a:hlinkClick r:id="rId3"/>
              </a:rPr>
              <a:t>大型病毒家族，</a:t>
            </a:r>
            <a:r>
              <a:rPr lang="zh-CN" altLang="en-US" sz="3200" dirty="0" smtClean="0">
                <a:solidFill>
                  <a:schemeClr val="accent1"/>
                </a:solidFill>
                <a:hlinkClick r:id="rId3"/>
              </a:rPr>
              <a:t>已知可引起感冒以及</a:t>
            </a:r>
            <a:r>
              <a:rPr lang="zh-CN" altLang="en-US" sz="3200" dirty="0" smtClean="0">
                <a:solidFill>
                  <a:schemeClr val="accent1"/>
                </a:solidFill>
                <a:hlinkClick r:id="rId4"/>
              </a:rPr>
              <a:t>中东呼吸综合征和</a:t>
            </a:r>
            <a:r>
              <a:rPr lang="zh-CN" altLang="en-US" sz="3200" dirty="0" smtClean="0">
                <a:solidFill>
                  <a:schemeClr val="accent1"/>
                </a:solidFill>
                <a:hlinkClick r:id="rId5"/>
              </a:rPr>
              <a:t>严</a:t>
            </a:r>
            <a:r>
              <a:rPr lang="zh-CN" altLang="en-US" sz="3200" dirty="0">
                <a:solidFill>
                  <a:schemeClr val="accent1"/>
                </a:solidFill>
                <a:hlinkClick r:id="rId5"/>
              </a:rPr>
              <a:t>重</a:t>
            </a:r>
            <a:r>
              <a:rPr lang="zh-CN" altLang="en-US" sz="3200" dirty="0" smtClean="0">
                <a:solidFill>
                  <a:schemeClr val="accent1"/>
                </a:solidFill>
                <a:hlinkClick r:id="rId5"/>
              </a:rPr>
              <a:t>急性呼吸综合征等较严</a:t>
            </a:r>
            <a:r>
              <a:rPr lang="zh-CN" altLang="en-US" sz="3200" dirty="0">
                <a:solidFill>
                  <a:schemeClr val="accent1"/>
                </a:solidFill>
                <a:hlinkClick r:id="rId5"/>
              </a:rPr>
              <a:t>重疾病。新型冠状病毒是以前从未在人体中发现的冠状病毒新毒株。 </a:t>
            </a:r>
            <a:endParaRPr lang="en-US" altLang="zh-CN" sz="3200" dirty="0" smtClean="0">
              <a:solidFill>
                <a:schemeClr val="accent1"/>
              </a:solidFill>
              <a:hlinkClick r:id="rId5"/>
            </a:endParaRPr>
          </a:p>
          <a:p>
            <a:endParaRPr lang="zh-CN" altLang="en-US" sz="3200" u="sng" dirty="0">
              <a:solidFill>
                <a:schemeClr val="accent1"/>
              </a:solidFill>
              <a:hlinkClick r:id="rId5"/>
            </a:endParaRPr>
          </a:p>
          <a:p>
            <a:r>
              <a:rPr lang="zh-CN" altLang="en-US" sz="3200" dirty="0" smtClean="0">
                <a:solidFill>
                  <a:schemeClr val="accent1"/>
                </a:solidFill>
              </a:rPr>
              <a:t>        </a:t>
            </a:r>
            <a:r>
              <a:rPr lang="en-US" altLang="zh-CN" sz="3200" u="sng" dirty="0" smtClean="0">
                <a:solidFill>
                  <a:schemeClr val="accent1"/>
                </a:solidFill>
              </a:rPr>
              <a:t>2019</a:t>
            </a:r>
            <a:r>
              <a:rPr lang="zh-CN" altLang="en-US" sz="3200" u="sng" dirty="0">
                <a:solidFill>
                  <a:schemeClr val="accent1"/>
                </a:solidFill>
              </a:rPr>
              <a:t>年</a:t>
            </a:r>
            <a:r>
              <a:rPr lang="en-US" altLang="zh-CN" sz="3200" u="sng" dirty="0">
                <a:solidFill>
                  <a:schemeClr val="accent1"/>
                </a:solidFill>
              </a:rPr>
              <a:t>12</a:t>
            </a:r>
            <a:r>
              <a:rPr lang="zh-CN" altLang="en-US" sz="3200" u="sng" dirty="0">
                <a:solidFill>
                  <a:schemeClr val="accent1"/>
                </a:solidFill>
              </a:rPr>
              <a:t>月以来，湖北省武汉市持续开展流感及相关疾病监测，发现多起病毒性肺炎病例，均诊断为病毒性肺炎</a:t>
            </a:r>
            <a:r>
              <a:rPr lang="en-US" altLang="zh-CN" sz="3200" u="sng" dirty="0">
                <a:solidFill>
                  <a:schemeClr val="accent1"/>
                </a:solidFill>
              </a:rPr>
              <a:t>/</a:t>
            </a:r>
            <a:r>
              <a:rPr lang="zh-CN" altLang="en-US" sz="3200" u="sng" dirty="0">
                <a:solidFill>
                  <a:schemeClr val="accent1"/>
                </a:solidFill>
              </a:rPr>
              <a:t>肺部感染。 </a:t>
            </a:r>
          </a:p>
        </p:txBody>
      </p:sp>
    </p:spTree>
    <p:extLst>
      <p:ext uri="{BB962C8B-B14F-4D97-AF65-F5344CB8AC3E}">
        <p14:creationId xmlns:p14="http://schemas.microsoft.com/office/powerpoint/2010/main" val="2884403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3" name="PA-1022132" descr="图片包含 游戏机&#10;&#10;描述已自动生成">
            <a:extLst>
              <a:ext uri="{FF2B5EF4-FFF2-40B4-BE49-F238E27FC236}">
                <a16:creationId xmlns="" xmlns:a16="http://schemas.microsoft.com/office/drawing/2014/main" id="{46A4523F-7D67-4D33-BA80-E422EF61743A}"/>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5575772" y="1739705"/>
            <a:ext cx="6383951" cy="4508339"/>
          </a:xfrm>
          <a:prstGeom prst="rect">
            <a:avLst/>
          </a:prstGeom>
        </p:spPr>
      </p:pic>
      <p:sp>
        <p:nvSpPr>
          <p:cNvPr id="4" name="矩形 3">
            <a:extLst>
              <a:ext uri="{FF2B5EF4-FFF2-40B4-BE49-F238E27FC236}">
                <a16:creationId xmlns="" xmlns:a16="http://schemas.microsoft.com/office/drawing/2014/main" id="{5D17DFF2-F4AA-4CA7-AA67-469F7E07A3DE}"/>
              </a:ext>
            </a:extLst>
          </p:cNvPr>
          <p:cNvSpPr/>
          <p:nvPr/>
        </p:nvSpPr>
        <p:spPr>
          <a:xfrm>
            <a:off x="591668" y="2210937"/>
            <a:ext cx="11035960" cy="3480180"/>
          </a:xfrm>
          <a:prstGeom prst="rect">
            <a:avLst/>
          </a:prstGeom>
          <a:noFill/>
          <a:ln w="25400" cap="flat" cmpd="sng" algn="ctr">
            <a:solidFill>
              <a:srgbClr val="3E95A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字魂59号-创粗黑" panose="00000500000000000000" charset="-122"/>
              <a:ea typeface="字魂59号-创粗黑" panose="00000500000000000000" charset="-122"/>
              <a:cs typeface="字魂59号-创粗黑" panose="00000500000000000000" charset="-122"/>
              <a:sym typeface="Arial" panose="020B0604020202020204"/>
            </a:endParaRPr>
          </a:p>
        </p:txBody>
      </p:sp>
      <p:sp>
        <p:nvSpPr>
          <p:cNvPr id="5" name="矩形 4">
            <a:extLst>
              <a:ext uri="{FF2B5EF4-FFF2-40B4-BE49-F238E27FC236}">
                <a16:creationId xmlns="" xmlns:a16="http://schemas.microsoft.com/office/drawing/2014/main" id="{0547DA82-D1FD-44EC-A14B-A96B568D2007}"/>
              </a:ext>
            </a:extLst>
          </p:cNvPr>
          <p:cNvSpPr/>
          <p:nvPr/>
        </p:nvSpPr>
        <p:spPr>
          <a:xfrm>
            <a:off x="813537" y="2765779"/>
            <a:ext cx="5307431" cy="281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如果去人员</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密集的公众场合，应佩戴医用外科口罩。照顾呼吸道感染患者时，应佩戴</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N95</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等医用防护口罩。需要注意的是，不管什么类型的口罩，防护效果都是有限的，需要定期更换。建议</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4</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小时更换一次，遇污染或潮湿，应及时更换。</a:t>
            </a:r>
          </a:p>
        </p:txBody>
      </p:sp>
      <p:sp>
        <p:nvSpPr>
          <p:cNvPr id="6" name="矩形 5">
            <a:extLst>
              <a:ext uri="{FF2B5EF4-FFF2-40B4-BE49-F238E27FC236}">
                <a16:creationId xmlns="" xmlns:a16="http://schemas.microsoft.com/office/drawing/2014/main" id="{22554234-A3DB-4E9F-B104-6F5CD18B4518}"/>
              </a:ext>
            </a:extLst>
          </p:cNvPr>
          <p:cNvSpPr/>
          <p:nvPr/>
        </p:nvSpPr>
        <p:spPr>
          <a:xfrm>
            <a:off x="1252224" y="2361063"/>
            <a:ext cx="32290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如何正确佩戴口罩</a:t>
            </a:r>
          </a:p>
        </p:txBody>
      </p:sp>
    </p:spTree>
    <p:extLst>
      <p:ext uri="{BB962C8B-B14F-4D97-AF65-F5344CB8AC3E}">
        <p14:creationId xmlns:p14="http://schemas.microsoft.com/office/powerpoint/2010/main" val="555439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4" name="PA-图片 3">
            <a:extLst>
              <a:ext uri="{FF2B5EF4-FFF2-40B4-BE49-F238E27FC236}">
                <a16:creationId xmlns="" xmlns:a16="http://schemas.microsoft.com/office/drawing/2014/main" id="{6A772377-C751-4A37-AC7F-B1F31F1901E6}"/>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631055" y="1669829"/>
            <a:ext cx="5305462" cy="4690028"/>
          </a:xfrm>
          <a:prstGeom prst="rect">
            <a:avLst/>
          </a:prstGeom>
        </p:spPr>
      </p:pic>
      <p:sp>
        <p:nvSpPr>
          <p:cNvPr id="5" name="矩形 4">
            <a:extLst>
              <a:ext uri="{FF2B5EF4-FFF2-40B4-BE49-F238E27FC236}">
                <a16:creationId xmlns="" xmlns:a16="http://schemas.microsoft.com/office/drawing/2014/main" id="{07899F75-E8F3-424D-866A-0568E15DD6B9}"/>
              </a:ext>
            </a:extLst>
          </p:cNvPr>
          <p:cNvSpPr/>
          <p:nvPr/>
        </p:nvSpPr>
        <p:spPr>
          <a:xfrm>
            <a:off x="5850341" y="2868799"/>
            <a:ext cx="5561159" cy="2773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1</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）保持清洁，熟食品交替处理的过程中注意洗手。</a:t>
            </a:r>
          </a:p>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）使用器皿储存食物以避免生熟食物相互接触， </a:t>
            </a:r>
            <a:endPar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a:p>
            <a:pPr>
              <a:lnSpc>
                <a:spcPct val="200000"/>
              </a:lnSpc>
            </a:pP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处理生食和熟食的刀具、砧板要分开，避免</a:t>
            </a:r>
          </a:p>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交叉污染。</a:t>
            </a:r>
          </a:p>
          <a:p>
            <a:pPr>
              <a:lnSpc>
                <a:spcPct val="20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3</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）生鲜、禽类、肉类、蛋类彻底烧熟煮透。</a:t>
            </a:r>
          </a:p>
        </p:txBody>
      </p:sp>
      <p:sp>
        <p:nvSpPr>
          <p:cNvPr id="6" name="矩形 5">
            <a:extLst>
              <a:ext uri="{FF2B5EF4-FFF2-40B4-BE49-F238E27FC236}">
                <a16:creationId xmlns="" xmlns:a16="http://schemas.microsoft.com/office/drawing/2014/main" id="{5770029F-AEA1-4EE5-9997-69265AA6EDE2}"/>
              </a:ext>
            </a:extLst>
          </p:cNvPr>
          <p:cNvSpPr/>
          <p:nvPr/>
        </p:nvSpPr>
        <p:spPr>
          <a:xfrm>
            <a:off x="6421575" y="1894909"/>
            <a:ext cx="3937077"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避免食源性感染</a:t>
            </a:r>
          </a:p>
        </p:txBody>
      </p:sp>
      <p:grpSp>
        <p:nvGrpSpPr>
          <p:cNvPr id="7" name="组合 6">
            <a:extLst>
              <a:ext uri="{FF2B5EF4-FFF2-40B4-BE49-F238E27FC236}">
                <a16:creationId xmlns="" xmlns:a16="http://schemas.microsoft.com/office/drawing/2014/main" id="{296E8363-D3D0-43E3-B748-6A022B67BD4C}"/>
              </a:ext>
            </a:extLst>
          </p:cNvPr>
          <p:cNvGrpSpPr/>
          <p:nvPr/>
        </p:nvGrpSpPr>
        <p:grpSpPr>
          <a:xfrm>
            <a:off x="5586487" y="2035461"/>
            <a:ext cx="700061" cy="698895"/>
            <a:chOff x="2065866" y="2013358"/>
            <a:chExt cx="1515535" cy="1513009"/>
          </a:xfrm>
        </p:grpSpPr>
        <p:sp>
          <p:nvSpPr>
            <p:cNvPr id="8" name="KSO_Shape">
              <a:extLst>
                <a:ext uri="{FF2B5EF4-FFF2-40B4-BE49-F238E27FC236}">
                  <a16:creationId xmlns="" xmlns:a16="http://schemas.microsoft.com/office/drawing/2014/main" id="{7A174AEF-EDFA-4D08-8639-2FD61192311C}"/>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 name="椭圆 8">
              <a:extLst>
                <a:ext uri="{FF2B5EF4-FFF2-40B4-BE49-F238E27FC236}">
                  <a16:creationId xmlns="" xmlns:a16="http://schemas.microsoft.com/office/drawing/2014/main" id="{54C580FB-B9E1-4B82-AFD2-97D96612430E}"/>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3</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1073005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3" name="图片 2">
            <a:extLst>
              <a:ext uri="{FF2B5EF4-FFF2-40B4-BE49-F238E27FC236}">
                <a16:creationId xmlns="" xmlns:a16="http://schemas.microsoft.com/office/drawing/2014/main" id="{D5ABD99A-BE42-4C87-B881-5E8C058EBE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1806" r="22908"/>
          <a:stretch/>
        </p:blipFill>
        <p:spPr>
          <a:xfrm>
            <a:off x="8347691" y="1143000"/>
            <a:ext cx="3187700" cy="5715000"/>
          </a:xfrm>
          <a:prstGeom prst="rect">
            <a:avLst/>
          </a:prstGeom>
          <a:ln>
            <a:noFill/>
          </a:ln>
          <a:effectLst>
            <a:outerShdw blurRad="292100" dist="139700" dir="2700000" algn="tl" rotWithShape="0">
              <a:srgbClr val="333333">
                <a:alpha val="65000"/>
              </a:srgbClr>
            </a:outerShdw>
          </a:effectLst>
        </p:spPr>
      </p:pic>
      <p:sp>
        <p:nvSpPr>
          <p:cNvPr id="4" name="矩形 3">
            <a:extLst>
              <a:ext uri="{FF2B5EF4-FFF2-40B4-BE49-F238E27FC236}">
                <a16:creationId xmlns="" xmlns:a16="http://schemas.microsoft.com/office/drawing/2014/main" id="{51C96F58-00ED-47D3-955E-7AC4931978B9}"/>
              </a:ext>
            </a:extLst>
          </p:cNvPr>
          <p:cNvSpPr/>
          <p:nvPr/>
        </p:nvSpPr>
        <p:spPr>
          <a:xfrm>
            <a:off x="1572232" y="2185663"/>
            <a:ext cx="6971267" cy="4193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4</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）如何保持食物的安全温度</a:t>
            </a:r>
          </a:p>
          <a:p>
            <a:pPr>
              <a:lnSpc>
                <a:spcPct val="150000"/>
              </a:lnSpc>
            </a:pP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绝大多数微生物喜欢室温环境</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。熟食在室温下不得存放</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小时以上；所有熟食和易腐烂的食物应及时冷藏（最好在</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5℃</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以下）。冰箱并不是保险箱，即使在冰箱中也不能过久储存食物。</a:t>
            </a:r>
          </a:p>
          <a:p>
            <a:pPr>
              <a:lnSpc>
                <a:spcPct val="1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5</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）不吃过期变质食品</a:t>
            </a:r>
          </a:p>
          <a:p>
            <a:pPr>
              <a:lnSpc>
                <a:spcPct val="150000"/>
              </a:lnSpc>
            </a:pP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注意生产</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日期和保质期，并在规定时间内食用。打开时应注意有无腐败，变质。发现食品感官异常，请立即停止食用。</a:t>
            </a:r>
          </a:p>
          <a:p>
            <a:pPr>
              <a:lnSpc>
                <a:spcPct val="1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到生鲜市场采购接触动物和动物产品后，用肥皂和清水洗手。避免触摸眼、鼻、口；避免与生病的动物和变质的肉接触；避免与市场里的流动动物、垃圾废水接触。</a:t>
            </a:r>
          </a:p>
        </p:txBody>
      </p:sp>
      <p:sp>
        <p:nvSpPr>
          <p:cNvPr id="5" name="矩形 4">
            <a:extLst>
              <a:ext uri="{FF2B5EF4-FFF2-40B4-BE49-F238E27FC236}">
                <a16:creationId xmlns="" xmlns:a16="http://schemas.microsoft.com/office/drawing/2014/main" id="{BAC51BAE-4124-45B3-A224-0E41AA13780D}"/>
              </a:ext>
            </a:extLst>
          </p:cNvPr>
          <p:cNvSpPr/>
          <p:nvPr/>
        </p:nvSpPr>
        <p:spPr>
          <a:xfrm>
            <a:off x="1707259" y="1389942"/>
            <a:ext cx="3937077"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避免食源性感染</a:t>
            </a:r>
          </a:p>
        </p:txBody>
      </p:sp>
      <p:grpSp>
        <p:nvGrpSpPr>
          <p:cNvPr id="6" name="组合 5">
            <a:extLst>
              <a:ext uri="{FF2B5EF4-FFF2-40B4-BE49-F238E27FC236}">
                <a16:creationId xmlns="" xmlns:a16="http://schemas.microsoft.com/office/drawing/2014/main" id="{FBD562E4-5175-425C-BE5F-B1930FAE7BF0}"/>
              </a:ext>
            </a:extLst>
          </p:cNvPr>
          <p:cNvGrpSpPr/>
          <p:nvPr/>
        </p:nvGrpSpPr>
        <p:grpSpPr>
          <a:xfrm>
            <a:off x="872171" y="1530494"/>
            <a:ext cx="700061" cy="698895"/>
            <a:chOff x="2065866" y="2013358"/>
            <a:chExt cx="1515535" cy="1513009"/>
          </a:xfrm>
        </p:grpSpPr>
        <p:sp>
          <p:nvSpPr>
            <p:cNvPr id="7" name="KSO_Shape">
              <a:extLst>
                <a:ext uri="{FF2B5EF4-FFF2-40B4-BE49-F238E27FC236}">
                  <a16:creationId xmlns="" xmlns:a16="http://schemas.microsoft.com/office/drawing/2014/main" id="{33F20F25-0B04-4853-9E8A-A9886E18D467}"/>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8" name="椭圆 7">
              <a:extLst>
                <a:ext uri="{FF2B5EF4-FFF2-40B4-BE49-F238E27FC236}">
                  <a16:creationId xmlns="" xmlns:a16="http://schemas.microsoft.com/office/drawing/2014/main" id="{7262546D-86E4-4A3C-8893-F6876BC6F203}"/>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3</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1607722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4" name="PA-图片 3">
            <a:extLst>
              <a:ext uri="{FF2B5EF4-FFF2-40B4-BE49-F238E27FC236}">
                <a16:creationId xmlns="" xmlns:a16="http://schemas.microsoft.com/office/drawing/2014/main" id="{F5314B3F-D637-4D9C-849E-71A7ACD3B308}"/>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26999" r="29997"/>
          <a:stretch/>
        </p:blipFill>
        <p:spPr>
          <a:xfrm>
            <a:off x="7913662" y="1282890"/>
            <a:ext cx="3149822" cy="5172502"/>
          </a:xfrm>
          <a:prstGeom prst="rect">
            <a:avLst/>
          </a:prstGeom>
        </p:spPr>
      </p:pic>
      <p:sp>
        <p:nvSpPr>
          <p:cNvPr id="5" name="矩形 4">
            <a:extLst>
              <a:ext uri="{FF2B5EF4-FFF2-40B4-BE49-F238E27FC236}">
                <a16:creationId xmlns="" xmlns:a16="http://schemas.microsoft.com/office/drawing/2014/main" id="{B8D787CB-4A03-4CE0-8351-5FAF3034D499}"/>
              </a:ext>
            </a:extLst>
          </p:cNvPr>
          <p:cNvSpPr/>
          <p:nvPr/>
        </p:nvSpPr>
        <p:spPr>
          <a:xfrm>
            <a:off x="1707259" y="2916581"/>
            <a:ext cx="551095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1</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．集中</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居住</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人员</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的</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隔离：</a:t>
            </a:r>
          </a:p>
          <a:p>
            <a:pPr>
              <a:lnSpc>
                <a:spcPct val="200000"/>
              </a:lnSpc>
            </a:pP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集中</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居住</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的</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人员</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中</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出现发热、咳嗽等急性呼吸道症状时，采取单间隔离，日常用品专用，加强居室通风，环境表面清洁消毒。隔离期间限制人员探视，接触人员应佩戴</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N95</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口罩，以免通过呼吸飞沫传播。</a:t>
            </a:r>
          </a:p>
        </p:txBody>
      </p:sp>
      <p:sp>
        <p:nvSpPr>
          <p:cNvPr id="6" name="矩形 5">
            <a:extLst>
              <a:ext uri="{FF2B5EF4-FFF2-40B4-BE49-F238E27FC236}">
                <a16:creationId xmlns="" xmlns:a16="http://schemas.microsoft.com/office/drawing/2014/main" id="{3F0DC985-98CC-46B1-B516-64AF56527E27}"/>
              </a:ext>
            </a:extLst>
          </p:cNvPr>
          <p:cNvSpPr/>
          <p:nvPr/>
        </p:nvSpPr>
        <p:spPr>
          <a:xfrm>
            <a:off x="1707259" y="1995248"/>
            <a:ext cx="5985372"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身边出现患者后，该采取何种措施？</a:t>
            </a:r>
          </a:p>
        </p:txBody>
      </p:sp>
      <p:grpSp>
        <p:nvGrpSpPr>
          <p:cNvPr id="7" name="组合 6">
            <a:extLst>
              <a:ext uri="{FF2B5EF4-FFF2-40B4-BE49-F238E27FC236}">
                <a16:creationId xmlns="" xmlns:a16="http://schemas.microsoft.com/office/drawing/2014/main" id="{3F9FBC47-DF4B-4F3E-A065-EFFC7FBD3184}"/>
              </a:ext>
            </a:extLst>
          </p:cNvPr>
          <p:cNvGrpSpPr/>
          <p:nvPr/>
        </p:nvGrpSpPr>
        <p:grpSpPr>
          <a:xfrm>
            <a:off x="872171" y="2135800"/>
            <a:ext cx="700061" cy="698895"/>
            <a:chOff x="2065866" y="2013358"/>
            <a:chExt cx="1515535" cy="1513009"/>
          </a:xfrm>
        </p:grpSpPr>
        <p:sp>
          <p:nvSpPr>
            <p:cNvPr id="8" name="KSO_Shape">
              <a:extLst>
                <a:ext uri="{FF2B5EF4-FFF2-40B4-BE49-F238E27FC236}">
                  <a16:creationId xmlns="" xmlns:a16="http://schemas.microsoft.com/office/drawing/2014/main" id="{3DFB66C2-6E22-4D55-BC01-7E835861285A}"/>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 name="椭圆 8">
              <a:extLst>
                <a:ext uri="{FF2B5EF4-FFF2-40B4-BE49-F238E27FC236}">
                  <a16:creationId xmlns="" xmlns:a16="http://schemas.microsoft.com/office/drawing/2014/main" id="{FC76FC2D-7911-4C54-9FE6-4C69A321A011}"/>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4</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9048030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3" name="图片 2">
            <a:extLst>
              <a:ext uri="{FF2B5EF4-FFF2-40B4-BE49-F238E27FC236}">
                <a16:creationId xmlns="" xmlns:a16="http://schemas.microsoft.com/office/drawing/2014/main" id="{C05B0FF2-B48D-4B40-8B37-55A889E7743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4667" t="20358" r="3555" b="20753"/>
          <a:stretch/>
        </p:blipFill>
        <p:spPr>
          <a:xfrm>
            <a:off x="396923" y="1807569"/>
            <a:ext cx="4902200" cy="4021929"/>
          </a:xfrm>
          <a:prstGeom prst="rect">
            <a:avLst/>
          </a:prstGeom>
        </p:spPr>
      </p:pic>
      <p:sp>
        <p:nvSpPr>
          <p:cNvPr id="4" name="矩形 3">
            <a:extLst>
              <a:ext uri="{FF2B5EF4-FFF2-40B4-BE49-F238E27FC236}">
                <a16:creationId xmlns="" xmlns:a16="http://schemas.microsoft.com/office/drawing/2014/main" id="{D13BB6B2-B368-4A2C-A24B-29713BB76829}"/>
              </a:ext>
            </a:extLst>
          </p:cNvPr>
          <p:cNvSpPr/>
          <p:nvPr/>
        </p:nvSpPr>
        <p:spPr>
          <a:xfrm>
            <a:off x="5528632" y="2501792"/>
            <a:ext cx="5880896" cy="3370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家庭成员的隔离：</a:t>
            </a:r>
          </a:p>
          <a:p>
            <a:pPr>
              <a:lnSpc>
                <a:spcPct val="200000"/>
              </a:lnSpc>
            </a:pP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家庭成员中出现发热</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、咳嗽等急性呼吸道症状时，加强居室开窗通风，对其采取家庭隔离，隔离以分开吃、分开用、分开住、分开洗为重点，餐具每天洗刷后煮沸消毒，其他物品能煮沸的也可以进行消毒，煮沸时间为</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30</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分钟，不能煮沸消毒的，采取日光暴晒</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6</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小时。</a:t>
            </a:r>
          </a:p>
        </p:txBody>
      </p:sp>
      <p:sp>
        <p:nvSpPr>
          <p:cNvPr id="5" name="矩形 4">
            <a:extLst>
              <a:ext uri="{FF2B5EF4-FFF2-40B4-BE49-F238E27FC236}">
                <a16:creationId xmlns="" xmlns:a16="http://schemas.microsoft.com/office/drawing/2014/main" id="{E0473536-3E39-4F90-BC0A-0C4905369646}"/>
              </a:ext>
            </a:extLst>
          </p:cNvPr>
          <p:cNvSpPr/>
          <p:nvPr/>
        </p:nvSpPr>
        <p:spPr>
          <a:xfrm>
            <a:off x="5528632" y="1680032"/>
            <a:ext cx="5985372"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身边出现患者后，该采取何种措施？</a:t>
            </a:r>
          </a:p>
        </p:txBody>
      </p:sp>
      <p:grpSp>
        <p:nvGrpSpPr>
          <p:cNvPr id="6" name="组合 5">
            <a:extLst>
              <a:ext uri="{FF2B5EF4-FFF2-40B4-BE49-F238E27FC236}">
                <a16:creationId xmlns="" xmlns:a16="http://schemas.microsoft.com/office/drawing/2014/main" id="{CAB8158C-AA17-49D8-A536-CD5B9C0ED7FC}"/>
              </a:ext>
            </a:extLst>
          </p:cNvPr>
          <p:cNvGrpSpPr/>
          <p:nvPr/>
        </p:nvGrpSpPr>
        <p:grpSpPr>
          <a:xfrm>
            <a:off x="4693544" y="1820584"/>
            <a:ext cx="700061" cy="698895"/>
            <a:chOff x="2065866" y="2013358"/>
            <a:chExt cx="1515535" cy="1513009"/>
          </a:xfrm>
        </p:grpSpPr>
        <p:sp>
          <p:nvSpPr>
            <p:cNvPr id="7" name="KSO_Shape">
              <a:extLst>
                <a:ext uri="{FF2B5EF4-FFF2-40B4-BE49-F238E27FC236}">
                  <a16:creationId xmlns="" xmlns:a16="http://schemas.microsoft.com/office/drawing/2014/main" id="{9A6D3F2F-14B2-4D43-951D-17EDC22C54D5}"/>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8" name="椭圆 7">
              <a:extLst>
                <a:ext uri="{FF2B5EF4-FFF2-40B4-BE49-F238E27FC236}">
                  <a16:creationId xmlns="" xmlns:a16="http://schemas.microsoft.com/office/drawing/2014/main" id="{0D173A29-7D00-434E-AA29-CF4CDE78DFCB}"/>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4</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4175283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grpSp>
        <p:nvGrpSpPr>
          <p:cNvPr id="12" name="PA-组合 11">
            <a:extLst>
              <a:ext uri="{FF2B5EF4-FFF2-40B4-BE49-F238E27FC236}">
                <a16:creationId xmlns="" xmlns:a16="http://schemas.microsoft.com/office/drawing/2014/main" id="{85C9DECE-4F52-4A53-BEA5-3ACC160075B3}"/>
              </a:ext>
            </a:extLst>
          </p:cNvPr>
          <p:cNvGrpSpPr/>
          <p:nvPr>
            <p:custDataLst>
              <p:tags r:id="rId1"/>
            </p:custDataLst>
          </p:nvPr>
        </p:nvGrpSpPr>
        <p:grpSpPr>
          <a:xfrm>
            <a:off x="6392231" y="1163374"/>
            <a:ext cx="5121422" cy="5196482"/>
            <a:chOff x="6392231" y="1163374"/>
            <a:chExt cx="5121422" cy="5196482"/>
          </a:xfrm>
        </p:grpSpPr>
        <p:pic>
          <p:nvPicPr>
            <p:cNvPr id="4" name="PA-图片 3">
              <a:extLst>
                <a:ext uri="{FF2B5EF4-FFF2-40B4-BE49-F238E27FC236}">
                  <a16:creationId xmlns="" xmlns:a16="http://schemas.microsoft.com/office/drawing/2014/main" id="{38C5A85C-A8C0-4099-96AD-F2311669FDD1}"/>
                </a:ext>
              </a:extLst>
            </p:cNvPr>
            <p:cNvPicPr>
              <a:picLocks noChangeAspect="1"/>
            </p:cNvPicPr>
            <p:nvPr>
              <p:custDataLst>
                <p:tags r:id="rId2"/>
              </p:custDataLst>
            </p:nvPr>
          </p:nvPicPr>
          <p:blipFill rotWithShape="1">
            <a:blip r:embed="rId5" cstate="screen">
              <a:extLst>
                <a:ext uri="{28A0092B-C50C-407E-A947-70E740481C1C}">
                  <a14:useLocalDpi xmlns:a14="http://schemas.microsoft.com/office/drawing/2010/main"/>
                </a:ext>
              </a:extLst>
            </a:blip>
            <a:srcRect l="16269" t="17481" r="15671" b="3937"/>
            <a:stretch/>
          </p:blipFill>
          <p:spPr>
            <a:xfrm>
              <a:off x="6392231" y="1569491"/>
              <a:ext cx="4148921" cy="4790365"/>
            </a:xfrm>
            <a:prstGeom prst="rect">
              <a:avLst/>
            </a:prstGeom>
          </p:spPr>
        </p:pic>
        <p:pic>
          <p:nvPicPr>
            <p:cNvPr id="6" name="PA-图片 5">
              <a:extLst>
                <a:ext uri="{FF2B5EF4-FFF2-40B4-BE49-F238E27FC236}">
                  <a16:creationId xmlns="" xmlns:a16="http://schemas.microsoft.com/office/drawing/2014/main" id="{F18BBC53-4568-4EC5-BA27-F67266E58CFD}"/>
                </a:ext>
              </a:extLst>
            </p:cNvPr>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a:off x="8586012" y="1163374"/>
              <a:ext cx="2927641" cy="2927641"/>
            </a:xfrm>
            <a:prstGeom prst="rect">
              <a:avLst/>
            </a:prstGeom>
          </p:spPr>
        </p:pic>
      </p:grpSp>
      <p:sp>
        <p:nvSpPr>
          <p:cNvPr id="7" name="矩形 6">
            <a:extLst>
              <a:ext uri="{FF2B5EF4-FFF2-40B4-BE49-F238E27FC236}">
                <a16:creationId xmlns="" xmlns:a16="http://schemas.microsoft.com/office/drawing/2014/main" id="{8AFB404E-34E5-4A24-8A3F-59B0DA15FF6A}"/>
              </a:ext>
            </a:extLst>
          </p:cNvPr>
          <p:cNvSpPr/>
          <p:nvPr/>
        </p:nvSpPr>
        <p:spPr>
          <a:xfrm>
            <a:off x="1650848" y="3001924"/>
            <a:ext cx="3895607" cy="2262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出现发热</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（腋下体温≧ </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37.3℃</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）、乏力、咳嗽（以干咳为主）等急性呼吸道感染症状，发病前</a:t>
            </a:r>
            <a:r>
              <a:rPr lang="en-US"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周内有武汉出行史。</a:t>
            </a:r>
          </a:p>
        </p:txBody>
      </p:sp>
      <p:sp>
        <p:nvSpPr>
          <p:cNvPr id="8" name="矩形 7">
            <a:extLst>
              <a:ext uri="{FF2B5EF4-FFF2-40B4-BE49-F238E27FC236}">
                <a16:creationId xmlns="" xmlns:a16="http://schemas.microsoft.com/office/drawing/2014/main" id="{3FC7F0EA-8617-4A45-A085-0323FE9E69DB}"/>
              </a:ext>
            </a:extLst>
          </p:cNvPr>
          <p:cNvSpPr/>
          <p:nvPr/>
        </p:nvSpPr>
        <p:spPr>
          <a:xfrm>
            <a:off x="1659032" y="2033398"/>
            <a:ext cx="4148921" cy="712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4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什么情况下需要就诊？</a:t>
            </a:r>
          </a:p>
        </p:txBody>
      </p:sp>
      <p:grpSp>
        <p:nvGrpSpPr>
          <p:cNvPr id="9" name="组合 8">
            <a:extLst>
              <a:ext uri="{FF2B5EF4-FFF2-40B4-BE49-F238E27FC236}">
                <a16:creationId xmlns="" xmlns:a16="http://schemas.microsoft.com/office/drawing/2014/main" id="{D34F89EC-0BAD-4B61-B9C0-14E9EAD55F12}"/>
              </a:ext>
            </a:extLst>
          </p:cNvPr>
          <p:cNvGrpSpPr/>
          <p:nvPr/>
        </p:nvGrpSpPr>
        <p:grpSpPr>
          <a:xfrm>
            <a:off x="823944" y="2107187"/>
            <a:ext cx="700061" cy="698895"/>
            <a:chOff x="2065866" y="2013358"/>
            <a:chExt cx="1515535" cy="1513009"/>
          </a:xfrm>
        </p:grpSpPr>
        <p:sp>
          <p:nvSpPr>
            <p:cNvPr id="10" name="KSO_Shape">
              <a:extLst>
                <a:ext uri="{FF2B5EF4-FFF2-40B4-BE49-F238E27FC236}">
                  <a16:creationId xmlns="" xmlns:a16="http://schemas.microsoft.com/office/drawing/2014/main" id="{3D7723A5-6E07-4109-A041-6937AD3580E8}"/>
                </a:ext>
              </a:extLst>
            </p:cNvPr>
            <p:cNvSpPr/>
            <p:nvPr/>
          </p:nvSpPr>
          <p:spPr>
            <a:xfrm>
              <a:off x="2065866" y="2013358"/>
              <a:ext cx="1515535" cy="1513009"/>
            </a:xfrm>
            <a:custGeom>
              <a:avLst/>
              <a:gdLst>
                <a:gd name="connsiteX0" fmla="*/ 1129309 w 2109706"/>
                <a:gd name="connsiteY0" fmla="*/ 1646317 h 2105544"/>
                <a:gd name="connsiteX1" fmla="*/ 1240594 w 2109706"/>
                <a:gd name="connsiteY1" fmla="*/ 1865537 h 2105544"/>
                <a:gd name="connsiteX2" fmla="*/ 1187323 w 2109706"/>
                <a:gd name="connsiteY2" fmla="*/ 2105544 h 2105544"/>
                <a:gd name="connsiteX3" fmla="*/ 1076038 w 2109706"/>
                <a:gd name="connsiteY3" fmla="*/ 1886325 h 2105544"/>
                <a:gd name="connsiteX4" fmla="*/ 1129309 w 2109706"/>
                <a:gd name="connsiteY4" fmla="*/ 1646317 h 2105544"/>
                <a:gd name="connsiteX5" fmla="*/ 980398 w 2109706"/>
                <a:gd name="connsiteY5" fmla="*/ 1646317 h 2105544"/>
                <a:gd name="connsiteX6" fmla="*/ 1033669 w 2109706"/>
                <a:gd name="connsiteY6" fmla="*/ 1886325 h 2105544"/>
                <a:gd name="connsiteX7" fmla="*/ 922384 w 2109706"/>
                <a:gd name="connsiteY7" fmla="*/ 2105544 h 2105544"/>
                <a:gd name="connsiteX8" fmla="*/ 869113 w 2109706"/>
                <a:gd name="connsiteY8" fmla="*/ 1865537 h 2105544"/>
                <a:gd name="connsiteX9" fmla="*/ 980398 w 2109706"/>
                <a:gd name="connsiteY9" fmla="*/ 1646317 h 2105544"/>
                <a:gd name="connsiteX10" fmla="*/ 1273542 w 2109706"/>
                <a:gd name="connsiteY10" fmla="*/ 1609284 h 2105544"/>
                <a:gd name="connsiteX11" fmla="*/ 1435849 w 2109706"/>
                <a:gd name="connsiteY11" fmla="*/ 1793941 h 2105544"/>
                <a:gd name="connsiteX12" fmla="*/ 1443938 w 2109706"/>
                <a:gd name="connsiteY12" fmla="*/ 2039656 h 2105544"/>
                <a:gd name="connsiteX13" fmla="*/ 1281632 w 2109706"/>
                <a:gd name="connsiteY13" fmla="*/ 1854999 h 2105544"/>
                <a:gd name="connsiteX14" fmla="*/ 1273542 w 2109706"/>
                <a:gd name="connsiteY14" fmla="*/ 1609284 h 2105544"/>
                <a:gd name="connsiteX15" fmla="*/ 836164 w 2109706"/>
                <a:gd name="connsiteY15" fmla="*/ 1609284 h 2105544"/>
                <a:gd name="connsiteX16" fmla="*/ 828074 w 2109706"/>
                <a:gd name="connsiteY16" fmla="*/ 1854999 h 2105544"/>
                <a:gd name="connsiteX17" fmla="*/ 665768 w 2109706"/>
                <a:gd name="connsiteY17" fmla="*/ 2039656 h 2105544"/>
                <a:gd name="connsiteX18" fmla="*/ 673858 w 2109706"/>
                <a:gd name="connsiteY18" fmla="*/ 1793941 h 2105544"/>
                <a:gd name="connsiteX19" fmla="*/ 836164 w 2109706"/>
                <a:gd name="connsiteY19" fmla="*/ 1609284 h 2105544"/>
                <a:gd name="connsiteX20" fmla="*/ 1404034 w 2109706"/>
                <a:gd name="connsiteY20" fmla="*/ 1537545 h 2105544"/>
                <a:gd name="connsiteX21" fmla="*/ 1607164 w 2109706"/>
                <a:gd name="connsiteY21" fmla="*/ 1676037 h 2105544"/>
                <a:gd name="connsiteX22" fmla="*/ 1676106 w 2109706"/>
                <a:gd name="connsiteY22" fmla="*/ 1912020 h 2105544"/>
                <a:gd name="connsiteX23" fmla="*/ 1472977 w 2109706"/>
                <a:gd name="connsiteY23" fmla="*/ 1773529 h 2105544"/>
                <a:gd name="connsiteX24" fmla="*/ 1404034 w 2109706"/>
                <a:gd name="connsiteY24" fmla="*/ 1537545 h 2105544"/>
                <a:gd name="connsiteX25" fmla="*/ 705672 w 2109706"/>
                <a:gd name="connsiteY25" fmla="*/ 1537545 h 2105544"/>
                <a:gd name="connsiteX26" fmla="*/ 636729 w 2109706"/>
                <a:gd name="connsiteY26" fmla="*/ 1773529 h 2105544"/>
                <a:gd name="connsiteX27" fmla="*/ 433600 w 2109706"/>
                <a:gd name="connsiteY27" fmla="*/ 1912020 h 2105544"/>
                <a:gd name="connsiteX28" fmla="*/ 502542 w 2109706"/>
                <a:gd name="connsiteY28" fmla="*/ 1676037 h 2105544"/>
                <a:gd name="connsiteX29" fmla="*/ 705672 w 2109706"/>
                <a:gd name="connsiteY29" fmla="*/ 1537545 h 2105544"/>
                <a:gd name="connsiteX30" fmla="*/ 1512586 w 2109706"/>
                <a:gd name="connsiteY30" fmla="*/ 1435608 h 2105544"/>
                <a:gd name="connsiteX31" fmla="*/ 1743775 w 2109706"/>
                <a:gd name="connsiteY31" fmla="*/ 1519233 h 2105544"/>
                <a:gd name="connsiteX32" fmla="*/ 1869239 w 2109706"/>
                <a:gd name="connsiteY32" fmla="*/ 1730657 h 2105544"/>
                <a:gd name="connsiteX33" fmla="*/ 1638050 w 2109706"/>
                <a:gd name="connsiteY33" fmla="*/ 1647033 h 2105544"/>
                <a:gd name="connsiteX34" fmla="*/ 1512586 w 2109706"/>
                <a:gd name="connsiteY34" fmla="*/ 1435608 h 2105544"/>
                <a:gd name="connsiteX35" fmla="*/ 597120 w 2109706"/>
                <a:gd name="connsiteY35" fmla="*/ 1435608 h 2105544"/>
                <a:gd name="connsiteX36" fmla="*/ 471656 w 2109706"/>
                <a:gd name="connsiteY36" fmla="*/ 1647033 h 2105544"/>
                <a:gd name="connsiteX37" fmla="*/ 240467 w 2109706"/>
                <a:gd name="connsiteY37" fmla="*/ 1730657 h 2105544"/>
                <a:gd name="connsiteX38" fmla="*/ 365931 w 2109706"/>
                <a:gd name="connsiteY38" fmla="*/ 1519233 h 2105544"/>
                <a:gd name="connsiteX39" fmla="*/ 597120 w 2109706"/>
                <a:gd name="connsiteY39" fmla="*/ 1435608 h 2105544"/>
                <a:gd name="connsiteX40" fmla="*/ 1650985 w 2109706"/>
                <a:gd name="connsiteY40" fmla="*/ 1299221 h 2105544"/>
                <a:gd name="connsiteX41" fmla="*/ 1837099 w 2109706"/>
                <a:gd name="connsiteY41" fmla="*/ 1333381 h 2105544"/>
                <a:gd name="connsiteX42" fmla="*/ 2011200 w 2109706"/>
                <a:gd name="connsiteY42" fmla="*/ 1506961 h 2105544"/>
                <a:gd name="connsiteX43" fmla="*/ 1766478 w 2109706"/>
                <a:gd name="connsiteY43" fmla="*/ 1483459 h 2105544"/>
                <a:gd name="connsiteX44" fmla="*/ 1592376 w 2109706"/>
                <a:gd name="connsiteY44" fmla="*/ 1309878 h 2105544"/>
                <a:gd name="connsiteX45" fmla="*/ 1650985 w 2109706"/>
                <a:gd name="connsiteY45" fmla="*/ 1299221 h 2105544"/>
                <a:gd name="connsiteX46" fmla="*/ 458721 w 2109706"/>
                <a:gd name="connsiteY46" fmla="*/ 1299221 h 2105544"/>
                <a:gd name="connsiteX47" fmla="*/ 517330 w 2109706"/>
                <a:gd name="connsiteY47" fmla="*/ 1309878 h 2105544"/>
                <a:gd name="connsiteX48" fmla="*/ 343228 w 2109706"/>
                <a:gd name="connsiteY48" fmla="*/ 1483459 h 2105544"/>
                <a:gd name="connsiteX49" fmla="*/ 98506 w 2109706"/>
                <a:gd name="connsiteY49" fmla="*/ 1506961 h 2105544"/>
                <a:gd name="connsiteX50" fmla="*/ 272607 w 2109706"/>
                <a:gd name="connsiteY50" fmla="*/ 1333381 h 2105544"/>
                <a:gd name="connsiteX51" fmla="*/ 458721 w 2109706"/>
                <a:gd name="connsiteY51" fmla="*/ 1299221 h 2105544"/>
                <a:gd name="connsiteX52" fmla="*/ 1815445 w 2109706"/>
                <a:gd name="connsiteY52" fmla="*/ 1123451 h 2105544"/>
                <a:gd name="connsiteX53" fmla="*/ 1881271 w 2109706"/>
                <a:gd name="connsiteY53" fmla="*/ 1130160 h 2105544"/>
                <a:gd name="connsiteX54" fmla="*/ 2093070 w 2109706"/>
                <a:gd name="connsiteY54" fmla="*/ 1254990 h 2105544"/>
                <a:gd name="connsiteX55" fmla="*/ 1850192 w 2109706"/>
                <a:gd name="connsiteY55" fmla="*/ 1293086 h 2105544"/>
                <a:gd name="connsiteX56" fmla="*/ 1638392 w 2109706"/>
                <a:gd name="connsiteY56" fmla="*/ 1168255 h 2105544"/>
                <a:gd name="connsiteX57" fmla="*/ 1815445 w 2109706"/>
                <a:gd name="connsiteY57" fmla="*/ 1123451 h 2105544"/>
                <a:gd name="connsiteX58" fmla="*/ 294261 w 2109706"/>
                <a:gd name="connsiteY58" fmla="*/ 1123451 h 2105544"/>
                <a:gd name="connsiteX59" fmla="*/ 471314 w 2109706"/>
                <a:gd name="connsiteY59" fmla="*/ 1168256 h 2105544"/>
                <a:gd name="connsiteX60" fmla="*/ 259514 w 2109706"/>
                <a:gd name="connsiteY60" fmla="*/ 1293086 h 2105544"/>
                <a:gd name="connsiteX61" fmla="*/ 16636 w 2109706"/>
                <a:gd name="connsiteY61" fmla="*/ 1254990 h 2105544"/>
                <a:gd name="connsiteX62" fmla="*/ 228435 w 2109706"/>
                <a:gd name="connsiteY62" fmla="*/ 1130160 h 2105544"/>
                <a:gd name="connsiteX63" fmla="*/ 294261 w 2109706"/>
                <a:gd name="connsiteY63" fmla="*/ 1123451 h 2105544"/>
                <a:gd name="connsiteX64" fmla="*/ 1873517 w 2109706"/>
                <a:gd name="connsiteY64" fmla="*/ 922337 h 2105544"/>
                <a:gd name="connsiteX65" fmla="*/ 2109706 w 2109706"/>
                <a:gd name="connsiteY65" fmla="*/ 990574 h 2105544"/>
                <a:gd name="connsiteX66" fmla="*/ 1883932 w 2109706"/>
                <a:gd name="connsiteY66" fmla="*/ 1087874 h 2105544"/>
                <a:gd name="connsiteX67" fmla="*/ 1647742 w 2109706"/>
                <a:gd name="connsiteY67" fmla="*/ 1019638 h 2105544"/>
                <a:gd name="connsiteX68" fmla="*/ 1873517 w 2109706"/>
                <a:gd name="connsiteY68" fmla="*/ 922337 h 2105544"/>
                <a:gd name="connsiteX69" fmla="*/ 236189 w 2109706"/>
                <a:gd name="connsiteY69" fmla="*/ 922337 h 2105544"/>
                <a:gd name="connsiteX70" fmla="*/ 461964 w 2109706"/>
                <a:gd name="connsiteY70" fmla="*/ 1019638 h 2105544"/>
                <a:gd name="connsiteX71" fmla="*/ 225774 w 2109706"/>
                <a:gd name="connsiteY71" fmla="*/ 1087874 h 2105544"/>
                <a:gd name="connsiteX72" fmla="*/ 0 w 2109706"/>
                <a:gd name="connsiteY72" fmla="*/ 990574 h 2105544"/>
                <a:gd name="connsiteX73" fmla="*/ 236189 w 2109706"/>
                <a:gd name="connsiteY73" fmla="*/ 922337 h 2105544"/>
                <a:gd name="connsiteX74" fmla="*/ 1942296 w 2109706"/>
                <a:gd name="connsiteY74" fmla="*/ 704767 h 2105544"/>
                <a:gd name="connsiteX75" fmla="*/ 2060061 w 2109706"/>
                <a:gd name="connsiteY75" fmla="*/ 730327 h 2105544"/>
                <a:gd name="connsiteX76" fmla="*/ 1865578 w 2109706"/>
                <a:gd name="connsiteY76" fmla="*/ 880719 h 2105544"/>
                <a:gd name="connsiteX77" fmla="*/ 1619839 w 2109706"/>
                <a:gd name="connsiteY77" fmla="*/ 873364 h 2105544"/>
                <a:gd name="connsiteX78" fmla="*/ 1814323 w 2109706"/>
                <a:gd name="connsiteY78" fmla="*/ 722973 h 2105544"/>
                <a:gd name="connsiteX79" fmla="*/ 1942296 w 2109706"/>
                <a:gd name="connsiteY79" fmla="*/ 704767 h 2105544"/>
                <a:gd name="connsiteX80" fmla="*/ 167410 w 2109706"/>
                <a:gd name="connsiteY80" fmla="*/ 704767 h 2105544"/>
                <a:gd name="connsiteX81" fmla="*/ 295383 w 2109706"/>
                <a:gd name="connsiteY81" fmla="*/ 722973 h 2105544"/>
                <a:gd name="connsiteX82" fmla="*/ 489867 w 2109706"/>
                <a:gd name="connsiteY82" fmla="*/ 873364 h 2105544"/>
                <a:gd name="connsiteX83" fmla="*/ 244128 w 2109706"/>
                <a:gd name="connsiteY83" fmla="*/ 880719 h 2105544"/>
                <a:gd name="connsiteX84" fmla="*/ 49645 w 2109706"/>
                <a:gd name="connsiteY84" fmla="*/ 730327 h 2105544"/>
                <a:gd name="connsiteX85" fmla="*/ 167410 w 2109706"/>
                <a:gd name="connsiteY85" fmla="*/ 704767 h 2105544"/>
                <a:gd name="connsiteX86" fmla="*/ 1887774 w 2109706"/>
                <a:gd name="connsiteY86" fmla="*/ 487375 h 2105544"/>
                <a:gd name="connsiteX87" fmla="*/ 1947256 w 2109706"/>
                <a:gd name="connsiteY87" fmla="*/ 490603 h 2105544"/>
                <a:gd name="connsiteX88" fmla="*/ 1796284 w 2109706"/>
                <a:gd name="connsiteY88" fmla="*/ 684635 h 2105544"/>
                <a:gd name="connsiteX89" fmla="*/ 1556436 w 2109706"/>
                <a:gd name="connsiteY89" fmla="*/ 738625 h 2105544"/>
                <a:gd name="connsiteX90" fmla="*/ 1707409 w 2109706"/>
                <a:gd name="connsiteY90" fmla="*/ 544592 h 2105544"/>
                <a:gd name="connsiteX91" fmla="*/ 1887774 w 2109706"/>
                <a:gd name="connsiteY91" fmla="*/ 487375 h 2105544"/>
                <a:gd name="connsiteX92" fmla="*/ 221932 w 2109706"/>
                <a:gd name="connsiteY92" fmla="*/ 487375 h 2105544"/>
                <a:gd name="connsiteX93" fmla="*/ 402297 w 2109706"/>
                <a:gd name="connsiteY93" fmla="*/ 544592 h 2105544"/>
                <a:gd name="connsiteX94" fmla="*/ 553270 w 2109706"/>
                <a:gd name="connsiteY94" fmla="*/ 738625 h 2105544"/>
                <a:gd name="connsiteX95" fmla="*/ 313422 w 2109706"/>
                <a:gd name="connsiteY95" fmla="*/ 684635 h 2105544"/>
                <a:gd name="connsiteX96" fmla="*/ 162450 w 2109706"/>
                <a:gd name="connsiteY96" fmla="*/ 490603 h 2105544"/>
                <a:gd name="connsiteX97" fmla="*/ 221932 w 2109706"/>
                <a:gd name="connsiteY97" fmla="*/ 487375 h 2105544"/>
                <a:gd name="connsiteX98" fmla="*/ 1778378 w 2109706"/>
                <a:gd name="connsiteY98" fmla="*/ 286464 h 2105544"/>
                <a:gd name="connsiteX99" fmla="*/ 1680402 w 2109706"/>
                <a:gd name="connsiteY99" fmla="*/ 511946 h 2105544"/>
                <a:gd name="connsiteX100" fmla="*/ 1461517 w 2109706"/>
                <a:gd name="connsiteY100" fmla="*/ 623887 h 2105544"/>
                <a:gd name="connsiteX101" fmla="*/ 1559493 w 2109706"/>
                <a:gd name="connsiteY101" fmla="*/ 398405 h 2105544"/>
                <a:gd name="connsiteX102" fmla="*/ 1778378 w 2109706"/>
                <a:gd name="connsiteY102" fmla="*/ 286464 h 2105544"/>
                <a:gd name="connsiteX103" fmla="*/ 331328 w 2109706"/>
                <a:gd name="connsiteY103" fmla="*/ 286464 h 2105544"/>
                <a:gd name="connsiteX104" fmla="*/ 550213 w 2109706"/>
                <a:gd name="connsiteY104" fmla="*/ 398405 h 2105544"/>
                <a:gd name="connsiteX105" fmla="*/ 648189 w 2109706"/>
                <a:gd name="connsiteY105" fmla="*/ 623887 h 2105544"/>
                <a:gd name="connsiteX106" fmla="*/ 429304 w 2109706"/>
                <a:gd name="connsiteY106" fmla="*/ 511946 h 2105544"/>
                <a:gd name="connsiteX107" fmla="*/ 331328 w 2109706"/>
                <a:gd name="connsiteY107" fmla="*/ 286464 h 2105544"/>
                <a:gd name="connsiteX108" fmla="*/ 1564038 w 2109706"/>
                <a:gd name="connsiteY108" fmla="*/ 130737 h 2105544"/>
                <a:gd name="connsiteX109" fmla="*/ 1525215 w 2109706"/>
                <a:gd name="connsiteY109" fmla="*/ 373500 h 2105544"/>
                <a:gd name="connsiteX110" fmla="*/ 1341045 w 2109706"/>
                <a:gd name="connsiteY110" fmla="*/ 536359 h 2105544"/>
                <a:gd name="connsiteX111" fmla="*/ 1379867 w 2109706"/>
                <a:gd name="connsiteY111" fmla="*/ 293595 h 2105544"/>
                <a:gd name="connsiteX112" fmla="*/ 1564038 w 2109706"/>
                <a:gd name="connsiteY112" fmla="*/ 130737 h 2105544"/>
                <a:gd name="connsiteX113" fmla="*/ 545669 w 2109706"/>
                <a:gd name="connsiteY113" fmla="*/ 130737 h 2105544"/>
                <a:gd name="connsiteX114" fmla="*/ 729839 w 2109706"/>
                <a:gd name="connsiteY114" fmla="*/ 293595 h 2105544"/>
                <a:gd name="connsiteX115" fmla="*/ 768661 w 2109706"/>
                <a:gd name="connsiteY115" fmla="*/ 536359 h 2105544"/>
                <a:gd name="connsiteX116" fmla="*/ 584491 w 2109706"/>
                <a:gd name="connsiteY116" fmla="*/ 373500 h 2105544"/>
                <a:gd name="connsiteX117" fmla="*/ 545669 w 2109706"/>
                <a:gd name="connsiteY117" fmla="*/ 130737 h 2105544"/>
                <a:gd name="connsiteX118" fmla="*/ 1317704 w 2109706"/>
                <a:gd name="connsiteY118" fmla="*/ 33206 h 2105544"/>
                <a:gd name="connsiteX119" fmla="*/ 1340474 w 2109706"/>
                <a:gd name="connsiteY119" fmla="*/ 277998 h 2105544"/>
                <a:gd name="connsiteX120" fmla="*/ 1202591 w 2109706"/>
                <a:gd name="connsiteY120" fmla="*/ 481541 h 2105544"/>
                <a:gd name="connsiteX121" fmla="*/ 1179821 w 2109706"/>
                <a:gd name="connsiteY121" fmla="*/ 236749 h 2105544"/>
                <a:gd name="connsiteX122" fmla="*/ 1317704 w 2109706"/>
                <a:gd name="connsiteY122" fmla="*/ 33206 h 2105544"/>
                <a:gd name="connsiteX123" fmla="*/ 792003 w 2109706"/>
                <a:gd name="connsiteY123" fmla="*/ 33206 h 2105544"/>
                <a:gd name="connsiteX124" fmla="*/ 929886 w 2109706"/>
                <a:gd name="connsiteY124" fmla="*/ 236749 h 2105544"/>
                <a:gd name="connsiteX125" fmla="*/ 907116 w 2109706"/>
                <a:gd name="connsiteY125" fmla="*/ 481541 h 2105544"/>
                <a:gd name="connsiteX126" fmla="*/ 769233 w 2109706"/>
                <a:gd name="connsiteY126" fmla="*/ 277998 h 2105544"/>
                <a:gd name="connsiteX127" fmla="*/ 792003 w 2109706"/>
                <a:gd name="connsiteY127" fmla="*/ 33206 h 2105544"/>
                <a:gd name="connsiteX128" fmla="*/ 1054853 w 2109706"/>
                <a:gd name="connsiteY128" fmla="*/ 0 h 2105544"/>
                <a:gd name="connsiteX129" fmla="*/ 1137785 w 2109706"/>
                <a:gd name="connsiteY129" fmla="*/ 231438 h 2105544"/>
                <a:gd name="connsiteX130" fmla="*/ 1054853 w 2109706"/>
                <a:gd name="connsiteY130" fmla="*/ 462877 h 2105544"/>
                <a:gd name="connsiteX131" fmla="*/ 971921 w 2109706"/>
                <a:gd name="connsiteY131" fmla="*/ 231438 h 2105544"/>
                <a:gd name="connsiteX132" fmla="*/ 1054853 w 2109706"/>
                <a:gd name="connsiteY132" fmla="*/ 0 h 210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rgbClr val="FE9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椭圆 10">
              <a:extLst>
                <a:ext uri="{FF2B5EF4-FFF2-40B4-BE49-F238E27FC236}">
                  <a16:creationId xmlns="" xmlns:a16="http://schemas.microsoft.com/office/drawing/2014/main" id="{7F914F32-5416-4E1D-9072-C9024C620023}"/>
                </a:ext>
              </a:extLst>
            </p:cNvPr>
            <p:cNvSpPr/>
            <p:nvPr/>
          </p:nvSpPr>
          <p:spPr>
            <a:xfrm>
              <a:off x="2358180" y="2304409"/>
              <a:ext cx="947839" cy="947839"/>
            </a:xfrm>
            <a:prstGeom prst="ellipse">
              <a:avLst/>
            </a:prstGeom>
            <a:solidFill>
              <a:srgbClr val="683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5</a:t>
              </a:r>
              <a:endParaRPr kumimoji="0" lang="zh-CN" altLang="en-US" sz="2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extLst>
      <p:ext uri="{BB962C8B-B14F-4D97-AF65-F5344CB8AC3E}">
        <p14:creationId xmlns:p14="http://schemas.microsoft.com/office/powerpoint/2010/main" val="834801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66265" y="1005986"/>
            <a:ext cx="5827236" cy="769441"/>
          </a:xfrm>
          <a:prstGeom prst="rect">
            <a:avLst/>
          </a:prstGeom>
          <a:noFill/>
        </p:spPr>
        <p:txBody>
          <a:bodyPr wrap="none" rtlCol="0">
            <a:spAutoFit/>
          </a:bodyPr>
          <a:lstStyle/>
          <a:p>
            <a:r>
              <a:rPr kumimoji="1" lang="zh-CN" altLang="en-US" sz="4400" dirty="0" smtClean="0">
                <a:solidFill>
                  <a:srgbClr val="548235"/>
                </a:solidFill>
                <a:hlinkClick r:id="rId2"/>
              </a:rPr>
              <a:t>新型冠状肺炎防控指南</a:t>
            </a:r>
            <a:endParaRPr kumimoji="1" lang="zh-CN" altLang="en-US" sz="4400" dirty="0">
              <a:solidFill>
                <a:srgbClr val="548235"/>
              </a:solidFill>
            </a:endParaRPr>
          </a:p>
        </p:txBody>
      </p:sp>
      <p:pic>
        <p:nvPicPr>
          <p:cNvPr id="3" name="图片 2" descr="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0935" y="2251213"/>
            <a:ext cx="7531100" cy="4241800"/>
          </a:xfrm>
          <a:prstGeom prst="rect">
            <a:avLst/>
          </a:prstGeom>
        </p:spPr>
      </p:pic>
      <p:sp>
        <p:nvSpPr>
          <p:cNvPr id="4" name="左箭头 3"/>
          <p:cNvSpPr/>
          <p:nvPr/>
        </p:nvSpPr>
        <p:spPr>
          <a:xfrm>
            <a:off x="9468170" y="1094010"/>
            <a:ext cx="1018489" cy="767065"/>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solidFill>
                  <a:schemeClr val="tx1"/>
                </a:solidFill>
              </a:rPr>
              <a:t>点击播放</a:t>
            </a:r>
            <a:endParaRPr kumimoji="1" lang="zh-CN" altLang="en-US" dirty="0">
              <a:solidFill>
                <a:schemeClr val="tx1"/>
              </a:solidFill>
            </a:endParaRPr>
          </a:p>
        </p:txBody>
      </p:sp>
    </p:spTree>
    <p:extLst>
      <p:ext uri="{BB962C8B-B14F-4D97-AF65-F5344CB8AC3E}">
        <p14:creationId xmlns:p14="http://schemas.microsoft.com/office/powerpoint/2010/main" val="41295693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03905" y="1092393"/>
            <a:ext cx="10317238" cy="5909310"/>
          </a:xfrm>
          <a:prstGeom prst="rect">
            <a:avLst/>
          </a:prstGeom>
        </p:spPr>
        <p:txBody>
          <a:bodyPr wrap="square">
            <a:spAutoFit/>
          </a:bodyPr>
          <a:lstStyle/>
          <a:p>
            <a:r>
              <a:rPr lang="en-US" altLang="zh-CN" b="1" dirty="0">
                <a:solidFill>
                  <a:schemeClr val="accent6">
                    <a:lumMod val="50000"/>
                  </a:schemeClr>
                </a:solidFill>
              </a:rPr>
              <a:t>1.</a:t>
            </a:r>
            <a:r>
              <a:rPr lang="zh-CN" altLang="en-US" b="1" dirty="0">
                <a:solidFill>
                  <a:schemeClr val="accent6">
                    <a:lumMod val="50000"/>
                  </a:schemeClr>
                </a:solidFill>
              </a:rPr>
              <a:t>上学如何做？</a:t>
            </a:r>
          </a:p>
          <a:p>
            <a:endParaRPr lang="zh-CN" altLang="en-US" b="1" dirty="0"/>
          </a:p>
          <a:p>
            <a:r>
              <a:rPr lang="zh-CN" altLang="en-US" b="1" dirty="0" smtClean="0"/>
              <a:t>      洗手后佩戴一</a:t>
            </a:r>
            <a:r>
              <a:rPr lang="zh-CN" altLang="en-US" b="1" dirty="0"/>
              <a:t>次性医用口罩；尽量不乘坐公共交通工具，建议步行、骑行或乘坐私家车上学；如必须乘坐校车等公共交通工具时，务必全程佩戴口罩，途中尽量避免用手触摸公共交通工具车上物品</a:t>
            </a:r>
            <a:r>
              <a:rPr lang="zh-CN" altLang="en-US" b="1" dirty="0" smtClean="0"/>
              <a:t>。</a:t>
            </a:r>
            <a:endParaRPr lang="en-US" altLang="zh-CN" b="1" dirty="0" smtClean="0"/>
          </a:p>
          <a:p>
            <a:pPr lvl="0"/>
            <a:r>
              <a:rPr lang="en-US" altLang="zh-CN" b="1" dirty="0" smtClean="0">
                <a:solidFill>
                  <a:srgbClr val="385723"/>
                </a:solidFill>
              </a:rPr>
              <a:t>2.</a:t>
            </a:r>
            <a:r>
              <a:rPr lang="zh-CN" altLang="en-US" b="1" dirty="0">
                <a:solidFill>
                  <a:srgbClr val="385723"/>
                </a:solidFill>
              </a:rPr>
              <a:t>进入校园如何做？</a:t>
            </a:r>
          </a:p>
          <a:p>
            <a:pPr lvl="0"/>
            <a:endParaRPr lang="zh-CN" altLang="en-US" b="1" dirty="0">
              <a:solidFill>
                <a:prstClr val="black"/>
              </a:solidFill>
            </a:endParaRPr>
          </a:p>
          <a:p>
            <a:pPr lvl="0"/>
            <a:r>
              <a:rPr lang="zh-CN" altLang="en-US" b="1" dirty="0">
                <a:solidFill>
                  <a:prstClr val="black"/>
                </a:solidFill>
              </a:rPr>
              <a:t>      </a:t>
            </a:r>
            <a:r>
              <a:rPr lang="zh-CN" altLang="en-US" b="1" dirty="0" smtClean="0">
                <a:solidFill>
                  <a:prstClr val="black"/>
                </a:solidFill>
              </a:rPr>
              <a:t>进入</a:t>
            </a:r>
            <a:r>
              <a:rPr lang="zh-CN" altLang="en-US" b="1" dirty="0">
                <a:solidFill>
                  <a:prstClr val="black"/>
                </a:solidFill>
              </a:rPr>
              <a:t>校门前自觉接受体温检测，体温正常进校门；若体温超过</a:t>
            </a:r>
            <a:r>
              <a:rPr lang="en-US" altLang="zh-CN" b="1" dirty="0">
                <a:solidFill>
                  <a:prstClr val="black"/>
                </a:solidFill>
              </a:rPr>
              <a:t>37.2℃</a:t>
            </a:r>
            <a:r>
              <a:rPr lang="zh-CN" altLang="en-US" b="1" dirty="0">
                <a:solidFill>
                  <a:prstClr val="black"/>
                </a:solidFill>
              </a:rPr>
              <a:t>，回家观察休息，必要时到医院就诊。</a:t>
            </a:r>
          </a:p>
          <a:p>
            <a:endParaRPr lang="zh-CN" altLang="en-US" b="1" dirty="0"/>
          </a:p>
          <a:p>
            <a:endParaRPr lang="zh-CN" altLang="en-US" b="1" dirty="0"/>
          </a:p>
          <a:p>
            <a:r>
              <a:rPr lang="en-US" altLang="zh-CN" b="1" dirty="0">
                <a:solidFill>
                  <a:srgbClr val="385723"/>
                </a:solidFill>
              </a:rPr>
              <a:t>3</a:t>
            </a:r>
            <a:r>
              <a:rPr lang="en-US" altLang="zh-CN" b="1" dirty="0" smtClean="0">
                <a:solidFill>
                  <a:srgbClr val="385723"/>
                </a:solidFill>
              </a:rPr>
              <a:t>.</a:t>
            </a:r>
            <a:r>
              <a:rPr lang="zh-CN" altLang="en-US" b="1" dirty="0">
                <a:solidFill>
                  <a:srgbClr val="385723"/>
                </a:solidFill>
              </a:rPr>
              <a:t>放学如何做？</a:t>
            </a:r>
          </a:p>
          <a:p>
            <a:endParaRPr lang="zh-CN" altLang="en-US" b="1" dirty="0"/>
          </a:p>
          <a:p>
            <a:r>
              <a:rPr lang="zh-CN" altLang="en-US" b="1" dirty="0" smtClean="0"/>
              <a:t>      放学</a:t>
            </a:r>
            <a:r>
              <a:rPr lang="zh-CN" altLang="en-US" b="1" dirty="0"/>
              <a:t>回家不在外逗留</a:t>
            </a:r>
            <a:r>
              <a:rPr lang="zh-CN" altLang="en-US" b="1" dirty="0" smtClean="0"/>
              <a:t>，不购买小摊贩卖出的食品，不接触</a:t>
            </a:r>
            <a:r>
              <a:rPr lang="zh-CN" altLang="en-US" b="1" dirty="0"/>
              <a:t>动物，回家摘掉口罩后马上洗手、消毒。</a:t>
            </a:r>
          </a:p>
          <a:p>
            <a:endParaRPr lang="zh-CN" altLang="en-US" b="1" dirty="0"/>
          </a:p>
          <a:p>
            <a:endParaRPr lang="zh-CN" altLang="en-US" b="1" dirty="0"/>
          </a:p>
          <a:p>
            <a:r>
              <a:rPr lang="en-US" altLang="zh-CN" b="1" dirty="0">
                <a:solidFill>
                  <a:srgbClr val="385723"/>
                </a:solidFill>
              </a:rPr>
              <a:t>4.</a:t>
            </a:r>
            <a:r>
              <a:rPr lang="zh-CN" altLang="en-US" b="1" dirty="0">
                <a:solidFill>
                  <a:srgbClr val="385723"/>
                </a:solidFill>
              </a:rPr>
              <a:t>家长来访如何做？</a:t>
            </a:r>
          </a:p>
          <a:p>
            <a:endParaRPr lang="zh-CN" altLang="en-US" b="1" dirty="0"/>
          </a:p>
          <a:p>
            <a:r>
              <a:rPr lang="zh-CN" altLang="en-US" b="1" dirty="0" smtClean="0"/>
              <a:t>        疫情防控期间</a:t>
            </a:r>
            <a:r>
              <a:rPr lang="zh-CN" altLang="en-US" b="1" dirty="0"/>
              <a:t>，学校要严格管理流动人员进入校园，禁止无关外来人员进入校园；如家长来访，教师和家长要双方佩戴口罩，在指定接待室接待，接待后消毒，或者教师与家长在校门外沟通。</a:t>
            </a:r>
          </a:p>
        </p:txBody>
      </p:sp>
      <p:sp>
        <p:nvSpPr>
          <p:cNvPr id="4" name="文本框 3"/>
          <p:cNvSpPr txBox="1"/>
          <p:nvPr/>
        </p:nvSpPr>
        <p:spPr>
          <a:xfrm>
            <a:off x="4499429" y="302381"/>
            <a:ext cx="2236510" cy="584776"/>
          </a:xfrm>
          <a:prstGeom prst="rect">
            <a:avLst/>
          </a:prstGeom>
          <a:noFill/>
        </p:spPr>
        <p:txBody>
          <a:bodyPr wrap="none" rtlCol="0">
            <a:spAutoFit/>
          </a:bodyPr>
          <a:lstStyle/>
          <a:p>
            <a:r>
              <a:rPr kumimoji="1" lang="zh-CN" altLang="en-US" sz="3200" dirty="0" smtClean="0">
                <a:solidFill>
                  <a:srgbClr val="FF0000"/>
                </a:solidFill>
                <a:ea typeface="华文琥珀"/>
              </a:rPr>
              <a:t>进出校园篇</a:t>
            </a:r>
            <a:endParaRPr kumimoji="1" lang="zh-CN" altLang="en-US" sz="3200" dirty="0">
              <a:solidFill>
                <a:srgbClr val="FF0000"/>
              </a:solidFill>
              <a:ea typeface="华文琥珀"/>
            </a:endParaRPr>
          </a:p>
        </p:txBody>
      </p:sp>
    </p:spTree>
    <p:extLst>
      <p:ext uri="{BB962C8B-B14F-4D97-AF65-F5344CB8AC3E}">
        <p14:creationId xmlns:p14="http://schemas.microsoft.com/office/powerpoint/2010/main" val="388977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 calcmode="lin" valueType="num">
                                      <p:cBhvr additive="base">
                                        <p:cTn id="2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5" end="15"/>
                                            </p:txEl>
                                          </p:spTgt>
                                        </p:tgtEl>
                                        <p:attrNameLst>
                                          <p:attrName>style.visibility</p:attrName>
                                        </p:attrNameLst>
                                      </p:cBhvr>
                                      <p:to>
                                        <p:strVal val="visible"/>
                                      </p:to>
                                    </p:set>
                                    <p:anim calcmode="lin" valueType="num">
                                      <p:cBhvr additive="base">
                                        <p:cTn id="31"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381" y="1553204"/>
            <a:ext cx="10160000" cy="4247317"/>
          </a:xfrm>
          <a:prstGeom prst="rect">
            <a:avLst/>
          </a:prstGeom>
        </p:spPr>
        <p:txBody>
          <a:bodyPr wrap="square">
            <a:spAutoFit/>
          </a:bodyPr>
          <a:lstStyle/>
          <a:p>
            <a:r>
              <a:rPr lang="en-US" altLang="zh-CN" b="1" dirty="0">
                <a:solidFill>
                  <a:srgbClr val="385723"/>
                </a:solidFill>
              </a:rPr>
              <a:t>1.</a:t>
            </a:r>
            <a:r>
              <a:rPr lang="zh-CN" altLang="en-US" b="1" dirty="0">
                <a:solidFill>
                  <a:srgbClr val="385723"/>
                </a:solidFill>
              </a:rPr>
              <a:t>如何正确洗手？</a:t>
            </a:r>
          </a:p>
          <a:p>
            <a:endParaRPr lang="zh-CN" altLang="en-US" b="1" dirty="0"/>
          </a:p>
          <a:p>
            <a:r>
              <a:rPr lang="zh-CN" altLang="en-US" b="1" dirty="0" smtClean="0"/>
              <a:t>        用流动</a:t>
            </a:r>
            <a:r>
              <a:rPr lang="zh-CN" altLang="en-US" b="1" dirty="0"/>
              <a:t>水洗手，使用肥皂或洗手液，用一次性纸巾或干净毛巾擦手</a:t>
            </a:r>
            <a:r>
              <a:rPr lang="zh-CN" altLang="en-US" b="1" dirty="0" smtClean="0"/>
              <a:t>。采用七步洗手法。</a:t>
            </a:r>
            <a:endParaRPr lang="en-US" altLang="zh-CN" b="1" dirty="0" smtClean="0"/>
          </a:p>
          <a:p>
            <a:endParaRPr lang="zh-CN" altLang="en-US" b="1" dirty="0"/>
          </a:p>
          <a:p>
            <a:r>
              <a:rPr lang="en-US" altLang="zh-CN" b="1" dirty="0">
                <a:solidFill>
                  <a:srgbClr val="385723"/>
                </a:solidFill>
              </a:rPr>
              <a:t>2.</a:t>
            </a:r>
            <a:r>
              <a:rPr lang="zh-CN" altLang="en-US" b="1" dirty="0">
                <a:solidFill>
                  <a:srgbClr val="385723"/>
                </a:solidFill>
              </a:rPr>
              <a:t>什么时候需要洗手</a:t>
            </a:r>
            <a:r>
              <a:rPr lang="zh-CN" altLang="en-US" b="1" dirty="0"/>
              <a:t>？</a:t>
            </a:r>
          </a:p>
          <a:p>
            <a:endParaRPr lang="zh-CN" altLang="en-US" b="1" dirty="0"/>
          </a:p>
          <a:p>
            <a:r>
              <a:rPr lang="zh-CN" altLang="en-US" b="1" dirty="0" smtClean="0"/>
              <a:t>        在以下情况下需要洗手</a:t>
            </a:r>
            <a:r>
              <a:rPr lang="zh-CN" altLang="en-US" b="1" dirty="0"/>
              <a:t>：传递物品前后；咳嗽或打喷嚏后；吃饭前</a:t>
            </a:r>
            <a:r>
              <a:rPr lang="zh-CN" altLang="en-US" b="1" dirty="0" smtClean="0"/>
              <a:t>；课间饮用牛奶、吃水果</a:t>
            </a:r>
            <a:r>
              <a:rPr lang="zh-CN" altLang="en-US" b="1" dirty="0"/>
              <a:t>或点心前后；上厕所后；手脏时；体育运动后；接触他人后；外出回来后。</a:t>
            </a:r>
          </a:p>
          <a:p>
            <a:endParaRPr lang="zh-CN" altLang="en-US" b="1" dirty="0"/>
          </a:p>
          <a:p>
            <a:r>
              <a:rPr lang="en-US" altLang="zh-CN" b="1" dirty="0">
                <a:solidFill>
                  <a:srgbClr val="385723"/>
                </a:solidFill>
              </a:rPr>
              <a:t>3.</a:t>
            </a:r>
            <a:r>
              <a:rPr lang="zh-CN" altLang="en-US" b="1" dirty="0">
                <a:solidFill>
                  <a:srgbClr val="385723"/>
                </a:solidFill>
              </a:rPr>
              <a:t>没地方洗手怎么办？</a:t>
            </a:r>
          </a:p>
          <a:p>
            <a:endParaRPr lang="zh-CN" altLang="en-US" b="1" dirty="0"/>
          </a:p>
          <a:p>
            <a:r>
              <a:rPr lang="zh-CN" altLang="en-US" b="1" dirty="0" smtClean="0"/>
              <a:t>        不能使用肥皂</a:t>
            </a:r>
            <a:r>
              <a:rPr lang="zh-CN" altLang="en-US" b="1" dirty="0"/>
              <a:t>、没有流水洗手的情况下，可以使用</a:t>
            </a:r>
            <a:r>
              <a:rPr lang="en-US" altLang="zh-CN" b="1" dirty="0"/>
              <a:t>75%</a:t>
            </a:r>
            <a:r>
              <a:rPr lang="zh-CN" altLang="en-US" b="1" dirty="0"/>
              <a:t>浓度医用酒精消毒产品，如免洗洗手液、消毒纸巾、酒精棉球等消毒产品清洁双手。</a:t>
            </a:r>
          </a:p>
          <a:p>
            <a:endParaRPr lang="zh-CN" altLang="en-US" b="1" dirty="0"/>
          </a:p>
          <a:p>
            <a:endParaRPr lang="zh-CN" altLang="en-US" dirty="0"/>
          </a:p>
        </p:txBody>
      </p:sp>
      <p:sp>
        <p:nvSpPr>
          <p:cNvPr id="3" name="文本框 2"/>
          <p:cNvSpPr txBox="1"/>
          <p:nvPr/>
        </p:nvSpPr>
        <p:spPr>
          <a:xfrm>
            <a:off x="4838096" y="471714"/>
            <a:ext cx="2236510" cy="584776"/>
          </a:xfrm>
          <a:prstGeom prst="rect">
            <a:avLst/>
          </a:prstGeom>
          <a:noFill/>
        </p:spPr>
        <p:txBody>
          <a:bodyPr wrap="none" rtlCol="0">
            <a:spAutoFit/>
          </a:bodyPr>
          <a:lstStyle/>
          <a:p>
            <a:r>
              <a:rPr kumimoji="1" lang="zh-CN" altLang="en-US" sz="3200" dirty="0" smtClean="0">
                <a:solidFill>
                  <a:srgbClr val="FF0000"/>
                </a:solidFill>
                <a:latin typeface="华文琥珀"/>
                <a:ea typeface="华文琥珀"/>
                <a:cs typeface="华文琥珀"/>
              </a:rPr>
              <a:t>学生教育篇</a:t>
            </a:r>
            <a:endParaRPr kumimoji="1" lang="zh-CN" altLang="en-US" sz="3200" dirty="0">
              <a:solidFill>
                <a:srgbClr val="FF0000"/>
              </a:solidFill>
              <a:latin typeface="华文琥珀"/>
              <a:ea typeface="华文琥珀"/>
              <a:cs typeface="华文琥珀"/>
            </a:endParaRPr>
          </a:p>
        </p:txBody>
      </p:sp>
    </p:spTree>
    <p:extLst>
      <p:ext uri="{BB962C8B-B14F-4D97-AF65-F5344CB8AC3E}">
        <p14:creationId xmlns:p14="http://schemas.microsoft.com/office/powerpoint/2010/main" val="293022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anim calcmode="lin" valueType="num">
                                      <p:cBhvr additive="base">
                                        <p:cTn id="1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6762" y="1351845"/>
            <a:ext cx="9180285" cy="5078314"/>
          </a:xfrm>
          <a:prstGeom prst="rect">
            <a:avLst/>
          </a:prstGeom>
        </p:spPr>
        <p:txBody>
          <a:bodyPr wrap="square">
            <a:spAutoFit/>
          </a:bodyPr>
          <a:lstStyle/>
          <a:p>
            <a:r>
              <a:rPr lang="en-US" altLang="zh-CN" b="1" dirty="0">
                <a:solidFill>
                  <a:srgbClr val="385723"/>
                </a:solidFill>
              </a:rPr>
              <a:t>4.</a:t>
            </a:r>
            <a:r>
              <a:rPr lang="zh-CN" altLang="en-US" b="1" dirty="0">
                <a:solidFill>
                  <a:srgbClr val="385723"/>
                </a:solidFill>
              </a:rPr>
              <a:t>如何保持个人卫生？</a:t>
            </a:r>
          </a:p>
          <a:p>
            <a:endParaRPr lang="zh-CN" altLang="en-US" b="1" dirty="0"/>
          </a:p>
          <a:p>
            <a:r>
              <a:rPr lang="en-US" altLang="zh-CN" b="1" dirty="0" smtClean="0"/>
              <a:t>        </a:t>
            </a:r>
            <a:r>
              <a:rPr lang="zh-CN" altLang="en-US" b="1" dirty="0" smtClean="0"/>
              <a:t>咳嗽或打喷嚏时</a:t>
            </a:r>
            <a:r>
              <a:rPr lang="zh-CN" altLang="en-US" b="1" dirty="0"/>
              <a:t>，用纸巾、毛巾等遮住口鼻，如无可用手臂内侧遮挡，咳嗽或打喷嚏后马上洗手，避免用手触摸眼睛、鼻子或嘴巴。</a:t>
            </a:r>
          </a:p>
          <a:p>
            <a:endParaRPr lang="zh-CN" altLang="en-US" b="1" dirty="0"/>
          </a:p>
          <a:p>
            <a:r>
              <a:rPr lang="en-US" altLang="zh-CN" b="1" dirty="0">
                <a:solidFill>
                  <a:srgbClr val="385723"/>
                </a:solidFill>
              </a:rPr>
              <a:t>5.</a:t>
            </a:r>
            <a:r>
              <a:rPr lang="zh-CN" altLang="en-US" b="1" dirty="0">
                <a:solidFill>
                  <a:srgbClr val="385723"/>
                </a:solidFill>
              </a:rPr>
              <a:t>口罩该怎么选？</a:t>
            </a:r>
          </a:p>
          <a:p>
            <a:endParaRPr lang="zh-CN" altLang="en-US" b="1" dirty="0"/>
          </a:p>
          <a:p>
            <a:r>
              <a:rPr lang="zh-CN" altLang="en-US" b="1" dirty="0" smtClean="0"/>
              <a:t>        一</a:t>
            </a:r>
            <a:r>
              <a:rPr lang="zh-CN" altLang="en-US" b="1" dirty="0"/>
              <a:t>次性医用口罩连续佩戴</a:t>
            </a:r>
            <a:r>
              <a:rPr lang="en-US" altLang="zh-CN" b="1" dirty="0"/>
              <a:t>4</a:t>
            </a:r>
            <a:r>
              <a:rPr lang="zh-CN" altLang="en-US" b="1" dirty="0"/>
              <a:t>小时更换，破损、污染或潮湿后立即更换；</a:t>
            </a:r>
            <a:r>
              <a:rPr lang="en-US" altLang="zh-CN" b="1" dirty="0"/>
              <a:t>N95</a:t>
            </a:r>
            <a:r>
              <a:rPr lang="zh-CN" altLang="en-US" b="1" dirty="0"/>
              <a:t>医用防护口罩，无破损或污染可使用</a:t>
            </a:r>
            <a:r>
              <a:rPr lang="en-US" altLang="zh-CN" b="1" dirty="0"/>
              <a:t>24</a:t>
            </a:r>
            <a:r>
              <a:rPr lang="zh-CN" altLang="en-US" b="1" dirty="0"/>
              <a:t>至</a:t>
            </a:r>
            <a:r>
              <a:rPr lang="en-US" altLang="zh-CN" b="1" dirty="0"/>
              <a:t>48</a:t>
            </a:r>
            <a:r>
              <a:rPr lang="zh-CN" altLang="en-US" b="1" dirty="0"/>
              <a:t>小时，破损、污染或潮湿后立即更换；不推荐棉布口罩或者海绵口罩。</a:t>
            </a:r>
          </a:p>
          <a:p>
            <a:endParaRPr lang="zh-CN" altLang="en-US" b="1" dirty="0"/>
          </a:p>
          <a:p>
            <a:r>
              <a:rPr lang="en-US" altLang="zh-CN" b="1" dirty="0">
                <a:solidFill>
                  <a:srgbClr val="385723"/>
                </a:solidFill>
              </a:rPr>
              <a:t>6.</a:t>
            </a:r>
            <a:r>
              <a:rPr lang="zh-CN" altLang="en-US" b="1" dirty="0">
                <a:solidFill>
                  <a:srgbClr val="385723"/>
                </a:solidFill>
              </a:rPr>
              <a:t>口罩如何正确佩戴？</a:t>
            </a:r>
          </a:p>
          <a:p>
            <a:endParaRPr lang="zh-CN" altLang="en-US" b="1" dirty="0"/>
          </a:p>
          <a:p>
            <a:r>
              <a:rPr lang="zh-CN" altLang="en-US" b="1" dirty="0" smtClean="0"/>
              <a:t>        医用口罩颜</a:t>
            </a:r>
            <a:r>
              <a:rPr lang="zh-CN" altLang="en-US" b="1" dirty="0"/>
              <a:t>色深的是正面，正面朝外，颜色浅的一面正对脸部；医用口罩上有鼻夹金属条，金属条在口罩的上方；分清楚口罩的正面、反面、上端、下端后，先将手洗干净，确定口罩是否正确之后，将两端的绳子挂在耳朵上；将口罩佩戴完毕后，用双手压紧鼻梁两侧的金属条，使口罩上端紧贴鼻梁，然后向下拉伸口罩，使口罩不留有褶皱，最好覆盖住鼻子和嘴巴。</a:t>
            </a:r>
          </a:p>
        </p:txBody>
      </p:sp>
    </p:spTree>
    <p:extLst>
      <p:ext uri="{BB962C8B-B14F-4D97-AF65-F5344CB8AC3E}">
        <p14:creationId xmlns:p14="http://schemas.microsoft.com/office/powerpoint/2010/main" val="182331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anim calcmode="lin" valueType="num">
                                      <p:cBhvr additive="base">
                                        <p:cTn id="1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8">
            <a:extLst>
              <a:ext uri="{FF2B5EF4-FFF2-40B4-BE49-F238E27FC236}">
                <a16:creationId xmlns="" xmlns:a16="http://schemas.microsoft.com/office/drawing/2014/main" id="{79A11A16-EDD5-4C04-9F96-40A161080CBB}"/>
              </a:ext>
            </a:extLst>
          </p:cNvPr>
          <p:cNvPicPr>
            <a:picLocks noChangeAspect="1"/>
          </p:cNvPicPr>
          <p:nvPr/>
        </p:nvPicPr>
        <p:blipFill>
          <a:blip r:embed="rId2"/>
          <a:stretch>
            <a:fillRect/>
          </a:stretch>
        </p:blipFill>
        <p:spPr>
          <a:xfrm>
            <a:off x="507365" y="610870"/>
            <a:ext cx="11177905" cy="5737225"/>
          </a:xfrm>
          <a:prstGeom prst="rect">
            <a:avLst/>
          </a:prstGeom>
        </p:spPr>
      </p:pic>
      <p:pic>
        <p:nvPicPr>
          <p:cNvPr id="3" name="图片 2" descr="14">
            <a:extLst>
              <a:ext uri="{FF2B5EF4-FFF2-40B4-BE49-F238E27FC236}">
                <a16:creationId xmlns="" xmlns:a16="http://schemas.microsoft.com/office/drawing/2014/main" id="{E15BBF3B-AE31-4B93-B8DE-86BD3FCF0C94}"/>
              </a:ext>
            </a:extLst>
          </p:cNvPr>
          <p:cNvPicPr>
            <a:picLocks noChangeAspect="1"/>
          </p:cNvPicPr>
          <p:nvPr/>
        </p:nvPicPr>
        <p:blipFill>
          <a:blip r:embed="rId3"/>
          <a:stretch>
            <a:fillRect/>
          </a:stretch>
        </p:blipFill>
        <p:spPr>
          <a:xfrm>
            <a:off x="4906550" y="-125480"/>
            <a:ext cx="7306572" cy="6983480"/>
          </a:xfrm>
          <a:prstGeom prst="rect">
            <a:avLst/>
          </a:prstGeom>
        </p:spPr>
      </p:pic>
      <p:sp>
        <p:nvSpPr>
          <p:cNvPr id="4" name="文本框 3">
            <a:extLst>
              <a:ext uri="{FF2B5EF4-FFF2-40B4-BE49-F238E27FC236}">
                <a16:creationId xmlns="" xmlns:a16="http://schemas.microsoft.com/office/drawing/2014/main" id="{0E2F5537-FA92-45E7-9BC1-FD8B75B6740A}"/>
              </a:ext>
            </a:extLst>
          </p:cNvPr>
          <p:cNvSpPr txBox="1"/>
          <p:nvPr/>
        </p:nvSpPr>
        <p:spPr>
          <a:xfrm>
            <a:off x="2725666" y="2290522"/>
            <a:ext cx="1557020" cy="922020"/>
          </a:xfrm>
          <a:prstGeom prst="rect">
            <a:avLst/>
          </a:prstGeom>
          <a:noFill/>
        </p:spPr>
        <p:txBody>
          <a:bodyPr wrap="square" rtlCol="0">
            <a:spAutoFit/>
          </a:bodyPr>
          <a:lstStyle>
            <a:defPPr>
              <a:defRPr lang="zh-CN"/>
            </a:defPPr>
            <a:lvl1pPr algn="ctr">
              <a:defRPr kumimoji="1" sz="6000" spc="600">
                <a:gradFill>
                  <a:gsLst>
                    <a:gs pos="0">
                      <a:srgbClr val="1FCEF9"/>
                    </a:gs>
                    <a:gs pos="86000">
                      <a:srgbClr val="4B6CC0"/>
                    </a:gs>
                  </a:gsLst>
                  <a:lin ang="5400000" scaled="0"/>
                </a:gradFill>
                <a:latin typeface="华康POP2体W9(P)" panose="040B0900000000000000" pitchFamily="82" charset="-122"/>
                <a:ea typeface="华康POP2体W9(P)" panose="040B0900000000000000" pitchFamily="82" charset="-122"/>
                <a:cs typeface="字魂59号-创粗黑" panose="00000500000000000000" charset="-122"/>
              </a:defRPr>
            </a:lvl1pPr>
          </a:lstStyle>
          <a:p>
            <a:r>
              <a:rPr lang="zh-CN" altLang="en-US" dirty="0"/>
              <a:t>目录</a:t>
            </a:r>
          </a:p>
        </p:txBody>
      </p:sp>
      <p:sp>
        <p:nvSpPr>
          <p:cNvPr id="5" name="文本框 4">
            <a:extLst>
              <a:ext uri="{FF2B5EF4-FFF2-40B4-BE49-F238E27FC236}">
                <a16:creationId xmlns="" xmlns:a16="http://schemas.microsoft.com/office/drawing/2014/main" id="{9F8F172F-5F98-4067-A3D0-834C81DCC4A9}"/>
              </a:ext>
            </a:extLst>
          </p:cNvPr>
          <p:cNvSpPr txBox="1"/>
          <p:nvPr/>
        </p:nvSpPr>
        <p:spPr>
          <a:xfrm>
            <a:off x="2495726" y="3363972"/>
            <a:ext cx="2016899" cy="461665"/>
          </a:xfrm>
          <a:prstGeom prst="rect">
            <a:avLst/>
          </a:prstGeom>
          <a:noFill/>
        </p:spPr>
        <p:txBody>
          <a:bodyPr wrap="none" rtlCol="0">
            <a:spAutoFit/>
          </a:bodyPr>
          <a:lstStyle/>
          <a:p>
            <a:pPr>
              <a:defRPr/>
            </a:pPr>
            <a:r>
              <a:rPr kumimoji="1" lang="en-US" altLang="zh-CN" sz="2400" b="1" dirty="0">
                <a:solidFill>
                  <a:srgbClr val="3E95A1"/>
                </a:solidFill>
                <a:latin typeface="华康POP2体W9(P)" panose="040B0900000000000000" pitchFamily="82" charset="-122"/>
                <a:ea typeface="华康POP2体W9(P)" panose="040B0900000000000000" pitchFamily="82" charset="-122"/>
                <a:cs typeface="Arial" panose="020B0604020202020204" pitchFamily="34" charset="0"/>
              </a:rPr>
              <a:t>CONTENTS</a:t>
            </a:r>
          </a:p>
        </p:txBody>
      </p:sp>
      <p:sp>
        <p:nvSpPr>
          <p:cNvPr id="6" name="文本框 5">
            <a:extLst>
              <a:ext uri="{FF2B5EF4-FFF2-40B4-BE49-F238E27FC236}">
                <a16:creationId xmlns="" xmlns:a16="http://schemas.microsoft.com/office/drawing/2014/main" id="{12ABB530-0B27-4BDE-954F-A1F71F154924}"/>
              </a:ext>
            </a:extLst>
          </p:cNvPr>
          <p:cNvSpPr txBox="1"/>
          <p:nvPr/>
        </p:nvSpPr>
        <p:spPr>
          <a:xfrm>
            <a:off x="5403773" y="1644214"/>
            <a:ext cx="841897" cy="646331"/>
          </a:xfrm>
          <a:prstGeom prst="rect">
            <a:avLst/>
          </a:prstGeom>
          <a:noFill/>
        </p:spPr>
        <p:txBody>
          <a:bodyPr wrap="none" rtlCol="0">
            <a:spAutoFit/>
          </a:bodyPr>
          <a:lstStyle/>
          <a:p>
            <a:pPr>
              <a:defRPr/>
            </a:pPr>
            <a:r>
              <a:rPr kumimoji="1" lang="en-US" altLang="zh-CN" sz="3600" b="1" dirty="0">
                <a:solidFill>
                  <a:srgbClr val="3E95A1"/>
                </a:solidFill>
                <a:latin typeface="华康POP2体W9(P)" panose="040B0900000000000000" pitchFamily="82" charset="-122"/>
                <a:ea typeface="华康POP2体W9(P)" panose="040B0900000000000000" pitchFamily="82" charset="-122"/>
                <a:cs typeface="Arial" panose="020B0604020202020204" pitchFamily="34" charset="0"/>
              </a:rPr>
              <a:t>01</a:t>
            </a:r>
          </a:p>
        </p:txBody>
      </p:sp>
      <p:sp>
        <p:nvSpPr>
          <p:cNvPr id="7" name="文本框 6">
            <a:extLst>
              <a:ext uri="{FF2B5EF4-FFF2-40B4-BE49-F238E27FC236}">
                <a16:creationId xmlns="" xmlns:a16="http://schemas.microsoft.com/office/drawing/2014/main" id="{9EA10264-F34F-43A3-A9BA-67D80D706F0D}"/>
              </a:ext>
            </a:extLst>
          </p:cNvPr>
          <p:cNvSpPr txBox="1"/>
          <p:nvPr/>
        </p:nvSpPr>
        <p:spPr>
          <a:xfrm>
            <a:off x="6245670" y="1721881"/>
            <a:ext cx="2967479" cy="523220"/>
          </a:xfrm>
          <a:prstGeom prst="rect">
            <a:avLst/>
          </a:prstGeom>
          <a:noFill/>
        </p:spPr>
        <p:txBody>
          <a:bodyPr wrap="none" rtlCol="0">
            <a:spAutoFit/>
          </a:bodyPr>
          <a:lstStyle/>
          <a:p>
            <a:pPr>
              <a:defRPr/>
            </a:pPr>
            <a:r>
              <a:rPr kumimoji="1" lang="zh-CN" altLang="en-US" sz="2800" spc="300" dirty="0">
                <a:solidFill>
                  <a:srgbClr val="000000">
                    <a:lumMod val="65000"/>
                    <a:lumOff val="35000"/>
                  </a:srgbClr>
                </a:solidFill>
                <a:latin typeface="华康POP2体W9(P)" panose="040B0900000000000000" pitchFamily="82" charset="-122"/>
                <a:ea typeface="华康POP2体W9(P)" panose="040B0900000000000000" pitchFamily="82" charset="-122"/>
                <a:cs typeface="字魂59号-创粗黑" panose="00000500000000000000" charset="-122"/>
              </a:rPr>
              <a:t>什么是冠状病毒</a:t>
            </a:r>
          </a:p>
        </p:txBody>
      </p:sp>
      <p:sp>
        <p:nvSpPr>
          <p:cNvPr id="9" name="文本框 8">
            <a:extLst>
              <a:ext uri="{FF2B5EF4-FFF2-40B4-BE49-F238E27FC236}">
                <a16:creationId xmlns="" xmlns:a16="http://schemas.microsoft.com/office/drawing/2014/main" id="{08C5F3D4-1317-4F30-80FE-4E97C247203B}"/>
              </a:ext>
            </a:extLst>
          </p:cNvPr>
          <p:cNvSpPr txBox="1"/>
          <p:nvPr/>
        </p:nvSpPr>
        <p:spPr>
          <a:xfrm>
            <a:off x="5403773" y="2717641"/>
            <a:ext cx="841897" cy="646331"/>
          </a:xfrm>
          <a:prstGeom prst="rect">
            <a:avLst/>
          </a:prstGeom>
          <a:noFill/>
        </p:spPr>
        <p:txBody>
          <a:bodyPr wrap="none" rtlCol="0">
            <a:spAutoFit/>
          </a:bodyPr>
          <a:lstStyle/>
          <a:p>
            <a:pPr>
              <a:defRPr/>
            </a:pPr>
            <a:r>
              <a:rPr kumimoji="1" lang="en-US" altLang="zh-CN" sz="3600" b="1" dirty="0">
                <a:solidFill>
                  <a:srgbClr val="3E95A1"/>
                </a:solidFill>
                <a:latin typeface="华康POP2体W9(P)" panose="040B0900000000000000" pitchFamily="82" charset="-122"/>
                <a:ea typeface="华康POP2体W9(P)" panose="040B0900000000000000" pitchFamily="82" charset="-122"/>
                <a:cs typeface="Arial" panose="020B0604020202020204" pitchFamily="34" charset="0"/>
              </a:rPr>
              <a:t>02</a:t>
            </a:r>
          </a:p>
        </p:txBody>
      </p:sp>
      <p:sp>
        <p:nvSpPr>
          <p:cNvPr id="10" name="文本框 9">
            <a:extLst>
              <a:ext uri="{FF2B5EF4-FFF2-40B4-BE49-F238E27FC236}">
                <a16:creationId xmlns="" xmlns:a16="http://schemas.microsoft.com/office/drawing/2014/main" id="{1E6A1F4B-E624-48EA-9142-555D2FB048EA}"/>
              </a:ext>
            </a:extLst>
          </p:cNvPr>
          <p:cNvSpPr txBox="1"/>
          <p:nvPr/>
        </p:nvSpPr>
        <p:spPr>
          <a:xfrm>
            <a:off x="6261266" y="2798080"/>
            <a:ext cx="3762568" cy="523220"/>
          </a:xfrm>
          <a:prstGeom prst="rect">
            <a:avLst/>
          </a:prstGeom>
          <a:noFill/>
        </p:spPr>
        <p:txBody>
          <a:bodyPr wrap="none" rtlCol="0">
            <a:spAutoFit/>
          </a:bodyPr>
          <a:lstStyle/>
          <a:p>
            <a:pPr>
              <a:defRPr/>
            </a:pPr>
            <a:r>
              <a:rPr kumimoji="1" lang="zh-CN" altLang="en-US" sz="2800" spc="300" dirty="0">
                <a:solidFill>
                  <a:srgbClr val="000000">
                    <a:lumMod val="65000"/>
                    <a:lumOff val="35000"/>
                  </a:srgbClr>
                </a:solidFill>
                <a:latin typeface="华康POP2体W9(P)" panose="040B0900000000000000" pitchFamily="82" charset="-122"/>
                <a:ea typeface="华康POP2体W9(P)" panose="040B0900000000000000" pitchFamily="82" charset="-122"/>
                <a:cs typeface="字魂59号-创粗黑" panose="00000500000000000000" charset="-122"/>
              </a:rPr>
              <a:t>感染患者的临床表现</a:t>
            </a:r>
          </a:p>
        </p:txBody>
      </p:sp>
      <p:sp>
        <p:nvSpPr>
          <p:cNvPr id="12" name="文本框 11">
            <a:extLst>
              <a:ext uri="{FF2B5EF4-FFF2-40B4-BE49-F238E27FC236}">
                <a16:creationId xmlns="" xmlns:a16="http://schemas.microsoft.com/office/drawing/2014/main" id="{01212183-971D-4493-AF94-A86B5E85C50F}"/>
              </a:ext>
            </a:extLst>
          </p:cNvPr>
          <p:cNvSpPr txBox="1"/>
          <p:nvPr/>
        </p:nvSpPr>
        <p:spPr>
          <a:xfrm>
            <a:off x="5403773" y="3792338"/>
            <a:ext cx="841897" cy="646331"/>
          </a:xfrm>
          <a:prstGeom prst="rect">
            <a:avLst/>
          </a:prstGeom>
          <a:noFill/>
        </p:spPr>
        <p:txBody>
          <a:bodyPr wrap="none" rtlCol="0">
            <a:spAutoFit/>
          </a:bodyPr>
          <a:lstStyle/>
          <a:p>
            <a:pPr>
              <a:defRPr/>
            </a:pPr>
            <a:r>
              <a:rPr kumimoji="1" lang="en-US" altLang="zh-CN" sz="3600" b="1" dirty="0">
                <a:solidFill>
                  <a:srgbClr val="3E95A1"/>
                </a:solidFill>
                <a:latin typeface="华康POP2体W9(P)" panose="040B0900000000000000" pitchFamily="82" charset="-122"/>
                <a:ea typeface="华康POP2体W9(P)" panose="040B0900000000000000" pitchFamily="82" charset="-122"/>
                <a:cs typeface="Arial" panose="020B0604020202020204" pitchFamily="34" charset="0"/>
              </a:rPr>
              <a:t>03</a:t>
            </a:r>
          </a:p>
        </p:txBody>
      </p:sp>
      <p:sp>
        <p:nvSpPr>
          <p:cNvPr id="13" name="文本框 12">
            <a:extLst>
              <a:ext uri="{FF2B5EF4-FFF2-40B4-BE49-F238E27FC236}">
                <a16:creationId xmlns="" xmlns:a16="http://schemas.microsoft.com/office/drawing/2014/main" id="{16CF2700-BFB8-4BBA-9DA8-41FD14C273A6}"/>
              </a:ext>
            </a:extLst>
          </p:cNvPr>
          <p:cNvSpPr txBox="1"/>
          <p:nvPr/>
        </p:nvSpPr>
        <p:spPr>
          <a:xfrm>
            <a:off x="6245670" y="3831542"/>
            <a:ext cx="3762568" cy="523220"/>
          </a:xfrm>
          <a:prstGeom prst="rect">
            <a:avLst/>
          </a:prstGeom>
          <a:noFill/>
        </p:spPr>
        <p:txBody>
          <a:bodyPr wrap="none" rtlCol="0">
            <a:spAutoFit/>
          </a:bodyPr>
          <a:lstStyle/>
          <a:p>
            <a:pPr>
              <a:defRPr/>
            </a:pPr>
            <a:r>
              <a:rPr kumimoji="1" lang="zh-CN" altLang="en-US" sz="2800" spc="300" dirty="0">
                <a:solidFill>
                  <a:srgbClr val="000000">
                    <a:lumMod val="65000"/>
                    <a:lumOff val="35000"/>
                  </a:srgbClr>
                </a:solidFill>
                <a:latin typeface="华康POP2体W9(P)" panose="040B0900000000000000" pitchFamily="82" charset="-122"/>
                <a:ea typeface="华康POP2体W9(P)" panose="040B0900000000000000" pitchFamily="82" charset="-122"/>
                <a:cs typeface="字魂59号-创粗黑" panose="00000500000000000000" charset="-122"/>
              </a:rPr>
              <a:t>此次疫情的病例特点</a:t>
            </a:r>
          </a:p>
        </p:txBody>
      </p:sp>
      <p:sp>
        <p:nvSpPr>
          <p:cNvPr id="15" name="文本框 14">
            <a:extLst>
              <a:ext uri="{FF2B5EF4-FFF2-40B4-BE49-F238E27FC236}">
                <a16:creationId xmlns="" xmlns:a16="http://schemas.microsoft.com/office/drawing/2014/main" id="{FD886220-4CE2-43E0-82DE-04EB136017B6}"/>
              </a:ext>
            </a:extLst>
          </p:cNvPr>
          <p:cNvSpPr txBox="1"/>
          <p:nvPr/>
        </p:nvSpPr>
        <p:spPr>
          <a:xfrm>
            <a:off x="5403773" y="4781945"/>
            <a:ext cx="841897" cy="646331"/>
          </a:xfrm>
          <a:prstGeom prst="rect">
            <a:avLst/>
          </a:prstGeom>
          <a:noFill/>
        </p:spPr>
        <p:txBody>
          <a:bodyPr wrap="none" rtlCol="0">
            <a:spAutoFit/>
          </a:bodyPr>
          <a:lstStyle/>
          <a:p>
            <a:pPr>
              <a:defRPr/>
            </a:pPr>
            <a:r>
              <a:rPr kumimoji="1" lang="en-US" altLang="zh-CN" sz="3600" b="1" dirty="0">
                <a:solidFill>
                  <a:srgbClr val="3E95A1"/>
                </a:solidFill>
                <a:latin typeface="华康POP2体W9(P)" panose="040B0900000000000000" pitchFamily="82" charset="-122"/>
                <a:ea typeface="华康POP2体W9(P)" panose="040B0900000000000000" pitchFamily="82" charset="-122"/>
                <a:cs typeface="Arial" panose="020B0604020202020204" pitchFamily="34" charset="0"/>
              </a:rPr>
              <a:t>04</a:t>
            </a:r>
          </a:p>
        </p:txBody>
      </p:sp>
      <p:sp>
        <p:nvSpPr>
          <p:cNvPr id="16" name="文本框 15">
            <a:extLst>
              <a:ext uri="{FF2B5EF4-FFF2-40B4-BE49-F238E27FC236}">
                <a16:creationId xmlns="" xmlns:a16="http://schemas.microsoft.com/office/drawing/2014/main" id="{A3C1359A-D905-47ED-916F-7B60EC793F52}"/>
              </a:ext>
            </a:extLst>
          </p:cNvPr>
          <p:cNvSpPr txBox="1"/>
          <p:nvPr/>
        </p:nvSpPr>
        <p:spPr>
          <a:xfrm>
            <a:off x="6261266" y="4874509"/>
            <a:ext cx="4955203" cy="523220"/>
          </a:xfrm>
          <a:prstGeom prst="rect">
            <a:avLst/>
          </a:prstGeom>
          <a:noFill/>
        </p:spPr>
        <p:txBody>
          <a:bodyPr wrap="none" rtlCol="0">
            <a:spAutoFit/>
          </a:bodyPr>
          <a:lstStyle/>
          <a:p>
            <a:pPr>
              <a:defRPr/>
            </a:pPr>
            <a:r>
              <a:rPr kumimoji="1" lang="zh-CN" altLang="en-US" sz="2800" spc="300" dirty="0">
                <a:solidFill>
                  <a:srgbClr val="000000">
                    <a:lumMod val="65000"/>
                    <a:lumOff val="35000"/>
                  </a:srgbClr>
                </a:solidFill>
                <a:latin typeface="华康POP2体W9(P)" panose="040B0900000000000000" pitchFamily="82" charset="-122"/>
                <a:ea typeface="华康POP2体W9(P)" panose="040B0900000000000000" pitchFamily="82" charset="-122"/>
                <a:cs typeface="字魂59号-创粗黑" panose="00000500000000000000" charset="-122"/>
              </a:rPr>
              <a:t>如何预防新型冠状病毒感染</a:t>
            </a:r>
          </a:p>
        </p:txBody>
      </p:sp>
      <p:pic>
        <p:nvPicPr>
          <p:cNvPr id="18" name="图片 17" descr="15">
            <a:extLst>
              <a:ext uri="{FF2B5EF4-FFF2-40B4-BE49-F238E27FC236}">
                <a16:creationId xmlns="" xmlns:a16="http://schemas.microsoft.com/office/drawing/2014/main" id="{AFB26934-1BAE-4B80-90B4-AAEF77A94D5A}"/>
              </a:ext>
            </a:extLst>
          </p:cNvPr>
          <p:cNvPicPr>
            <a:picLocks noChangeAspect="1"/>
          </p:cNvPicPr>
          <p:nvPr/>
        </p:nvPicPr>
        <p:blipFill>
          <a:blip r:embed="rId4"/>
          <a:stretch>
            <a:fillRect/>
          </a:stretch>
        </p:blipFill>
        <p:spPr>
          <a:xfrm>
            <a:off x="1313815" y="5715"/>
            <a:ext cx="1809750" cy="1758950"/>
          </a:xfrm>
          <a:prstGeom prst="rect">
            <a:avLst/>
          </a:prstGeom>
        </p:spPr>
      </p:pic>
      <p:pic>
        <p:nvPicPr>
          <p:cNvPr id="21" name="图片 20" descr="17">
            <a:extLst>
              <a:ext uri="{FF2B5EF4-FFF2-40B4-BE49-F238E27FC236}">
                <a16:creationId xmlns="" xmlns:a16="http://schemas.microsoft.com/office/drawing/2014/main" id="{8E0968B0-2134-4337-AD6D-E2603E314101}"/>
              </a:ext>
            </a:extLst>
          </p:cNvPr>
          <p:cNvPicPr>
            <a:picLocks noChangeAspect="1"/>
          </p:cNvPicPr>
          <p:nvPr/>
        </p:nvPicPr>
        <p:blipFill>
          <a:blip r:embed="rId5"/>
          <a:stretch>
            <a:fillRect/>
          </a:stretch>
        </p:blipFill>
        <p:spPr>
          <a:xfrm>
            <a:off x="10864215" y="109855"/>
            <a:ext cx="1367155" cy="1995170"/>
          </a:xfrm>
          <a:prstGeom prst="rect">
            <a:avLst/>
          </a:prstGeom>
        </p:spPr>
      </p:pic>
      <p:pic>
        <p:nvPicPr>
          <p:cNvPr id="23" name="图片 22">
            <a:extLst>
              <a:ext uri="{FF2B5EF4-FFF2-40B4-BE49-F238E27FC236}">
                <a16:creationId xmlns="" xmlns:a16="http://schemas.microsoft.com/office/drawing/2014/main" id="{13965CD1-05B3-43F8-BEBD-61C5C78011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9170" y="3860368"/>
            <a:ext cx="5375720" cy="3357137"/>
          </a:xfrm>
          <a:prstGeom prst="rect">
            <a:avLst/>
          </a:prstGeom>
        </p:spPr>
      </p:pic>
      <p:pic>
        <p:nvPicPr>
          <p:cNvPr id="20" name="图片 19" descr="16">
            <a:extLst>
              <a:ext uri="{FF2B5EF4-FFF2-40B4-BE49-F238E27FC236}">
                <a16:creationId xmlns="" xmlns:a16="http://schemas.microsoft.com/office/drawing/2014/main" id="{FEA4C523-3982-462C-A7AB-5597B66EFB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8164" y="4291623"/>
            <a:ext cx="1308346" cy="1426686"/>
          </a:xfrm>
          <a:prstGeom prst="rect">
            <a:avLst/>
          </a:prstGeom>
        </p:spPr>
      </p:pic>
      <p:pic>
        <p:nvPicPr>
          <p:cNvPr id="27" name="图片 26">
            <a:extLst>
              <a:ext uri="{FF2B5EF4-FFF2-40B4-BE49-F238E27FC236}">
                <a16:creationId xmlns="" xmlns:a16="http://schemas.microsoft.com/office/drawing/2014/main" id="{52F4C9CC-0E08-4C05-8BD8-3195196B91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48192" y="409974"/>
            <a:ext cx="1373888" cy="1394932"/>
          </a:xfrm>
          <a:prstGeom prst="rect">
            <a:avLst/>
          </a:prstGeom>
        </p:spPr>
      </p:pic>
    </p:spTree>
    <p:extLst>
      <p:ext uri="{BB962C8B-B14F-4D97-AF65-F5344CB8AC3E}">
        <p14:creationId xmlns:p14="http://schemas.microsoft.com/office/powerpoint/2010/main" val="2438958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0667" y="948689"/>
            <a:ext cx="10946191" cy="5909311"/>
          </a:xfrm>
          <a:prstGeom prst="rect">
            <a:avLst/>
          </a:prstGeom>
        </p:spPr>
        <p:txBody>
          <a:bodyPr wrap="square">
            <a:spAutoFit/>
          </a:bodyPr>
          <a:lstStyle/>
          <a:p>
            <a:r>
              <a:rPr lang="en-US" altLang="zh-CN" b="1" dirty="0">
                <a:solidFill>
                  <a:srgbClr val="385723"/>
                </a:solidFill>
              </a:rPr>
              <a:t>1.</a:t>
            </a:r>
            <a:r>
              <a:rPr lang="zh-CN" altLang="en-US" b="1" dirty="0">
                <a:solidFill>
                  <a:srgbClr val="385723"/>
                </a:solidFill>
              </a:rPr>
              <a:t>健康宣教怎么开展？</a:t>
            </a:r>
          </a:p>
          <a:p>
            <a:endParaRPr lang="zh-CN" altLang="en-US" b="1" dirty="0"/>
          </a:p>
          <a:p>
            <a:r>
              <a:rPr lang="en-US" altLang="zh-CN" b="1" dirty="0" smtClean="0"/>
              <a:t>        </a:t>
            </a:r>
            <a:r>
              <a:rPr lang="zh-CN" altLang="en-US" b="1" dirty="0" smtClean="0"/>
              <a:t>学校充分利用微</a:t>
            </a:r>
            <a:r>
              <a:rPr lang="zh-CN" altLang="en-US" b="1" dirty="0"/>
              <a:t>信平台、广播、电视等平台</a:t>
            </a:r>
            <a:r>
              <a:rPr lang="en-US" altLang="zh-CN" b="1" dirty="0"/>
              <a:t>,</a:t>
            </a:r>
            <a:r>
              <a:rPr lang="zh-CN" altLang="en-US" b="1" dirty="0"/>
              <a:t>利用晨会、班会、体育与健康课等时间，开展多种形式的健康宣教，普及呼吸道传染病的防控知识。</a:t>
            </a:r>
          </a:p>
          <a:p>
            <a:endParaRPr lang="zh-CN" altLang="en-US" b="1" dirty="0">
              <a:solidFill>
                <a:srgbClr val="385723"/>
              </a:solidFill>
            </a:endParaRPr>
          </a:p>
          <a:p>
            <a:r>
              <a:rPr lang="en-US" altLang="zh-CN" b="1" dirty="0">
                <a:solidFill>
                  <a:srgbClr val="385723"/>
                </a:solidFill>
              </a:rPr>
              <a:t>2.</a:t>
            </a:r>
            <a:r>
              <a:rPr lang="zh-CN" altLang="en-US" b="1" dirty="0">
                <a:solidFill>
                  <a:srgbClr val="385723"/>
                </a:solidFill>
              </a:rPr>
              <a:t>大型活动怎么举行？</a:t>
            </a:r>
          </a:p>
          <a:p>
            <a:endParaRPr lang="zh-CN" altLang="en-US" b="1" dirty="0"/>
          </a:p>
          <a:p>
            <a:r>
              <a:rPr lang="zh-CN" altLang="en-US" b="1" dirty="0" smtClean="0"/>
              <a:t>        学校在疫情防控期间</a:t>
            </a:r>
            <a:r>
              <a:rPr lang="zh-CN" altLang="en-US" b="1" dirty="0"/>
              <a:t>，不组织校内各种大型师生集会（含升旗仪式、教师例会等）。</a:t>
            </a:r>
          </a:p>
          <a:p>
            <a:endParaRPr lang="zh-CN" altLang="en-US" b="1" dirty="0"/>
          </a:p>
          <a:p>
            <a:r>
              <a:rPr lang="en-US" altLang="zh-CN" b="1" dirty="0">
                <a:solidFill>
                  <a:srgbClr val="385723"/>
                </a:solidFill>
              </a:rPr>
              <a:t>3.</a:t>
            </a:r>
            <a:r>
              <a:rPr lang="zh-CN" altLang="en-US" b="1" dirty="0">
                <a:solidFill>
                  <a:srgbClr val="385723"/>
                </a:solidFill>
              </a:rPr>
              <a:t>体育锻炼如何开展？</a:t>
            </a:r>
          </a:p>
          <a:p>
            <a:endParaRPr lang="zh-CN" altLang="en-US" b="1" dirty="0"/>
          </a:p>
          <a:p>
            <a:r>
              <a:rPr lang="zh-CN" altLang="en-US" b="1" dirty="0" smtClean="0"/>
              <a:t>        学校正常开展</a:t>
            </a:r>
            <a:r>
              <a:rPr lang="zh-CN" altLang="en-US" b="1" dirty="0"/>
              <a:t>室内大课间活动，确保体育与健康课程落实，增强学生体质。</a:t>
            </a:r>
          </a:p>
          <a:p>
            <a:endParaRPr lang="zh-CN" altLang="en-US" b="1" dirty="0"/>
          </a:p>
          <a:p>
            <a:r>
              <a:rPr lang="en-US" altLang="zh-CN" b="1" dirty="0">
                <a:solidFill>
                  <a:srgbClr val="385723"/>
                </a:solidFill>
              </a:rPr>
              <a:t>4.</a:t>
            </a:r>
            <a:r>
              <a:rPr lang="zh-CN" altLang="en-US" b="1" dirty="0">
                <a:solidFill>
                  <a:srgbClr val="385723"/>
                </a:solidFill>
              </a:rPr>
              <a:t>教室环境卫生如何保障？</a:t>
            </a:r>
          </a:p>
          <a:p>
            <a:endParaRPr lang="zh-CN" altLang="en-US" b="1" dirty="0"/>
          </a:p>
          <a:p>
            <a:r>
              <a:rPr lang="zh-CN" altLang="en-US" b="1" dirty="0" smtClean="0"/>
              <a:t>        保持教室环境清洁</a:t>
            </a:r>
            <a:r>
              <a:rPr lang="zh-CN" altLang="en-US" b="1" dirty="0"/>
              <a:t>，每天通风</a:t>
            </a:r>
            <a:r>
              <a:rPr lang="en-US" altLang="zh-CN" b="1" dirty="0"/>
              <a:t>3</a:t>
            </a:r>
            <a:r>
              <a:rPr lang="zh-CN" altLang="en-US" b="1" dirty="0"/>
              <a:t>次以上，每次</a:t>
            </a:r>
            <a:r>
              <a:rPr lang="en-US" altLang="zh-CN" b="1" dirty="0"/>
              <a:t>20</a:t>
            </a:r>
            <a:r>
              <a:rPr lang="zh-CN" altLang="en-US" b="1" dirty="0"/>
              <a:t>～</a:t>
            </a:r>
            <a:r>
              <a:rPr lang="en-US" altLang="zh-CN" b="1" dirty="0"/>
              <a:t>30</a:t>
            </a:r>
            <a:r>
              <a:rPr lang="zh-CN" altLang="en-US" b="1" dirty="0"/>
              <a:t>分钟，寒冷季节每天通风不少于</a:t>
            </a:r>
            <a:r>
              <a:rPr lang="en-US" altLang="zh-CN" b="1" dirty="0"/>
              <a:t>70</a:t>
            </a:r>
            <a:r>
              <a:rPr lang="zh-CN" altLang="en-US" b="1" dirty="0"/>
              <a:t>分钟，通风时注意保暖。其他季节保持常天开窗通风。</a:t>
            </a:r>
          </a:p>
          <a:p>
            <a:endParaRPr lang="zh-CN" altLang="en-US" b="1" dirty="0"/>
          </a:p>
          <a:p>
            <a:r>
              <a:rPr lang="en-US" altLang="zh-CN" b="1" dirty="0">
                <a:solidFill>
                  <a:srgbClr val="385723"/>
                </a:solidFill>
              </a:rPr>
              <a:t>5.</a:t>
            </a:r>
            <a:r>
              <a:rPr lang="zh-CN" altLang="en-US" b="1" dirty="0">
                <a:solidFill>
                  <a:srgbClr val="385723"/>
                </a:solidFill>
              </a:rPr>
              <a:t>课间活动如何开展？</a:t>
            </a:r>
          </a:p>
          <a:p>
            <a:endParaRPr lang="zh-CN" altLang="en-US" b="1" dirty="0"/>
          </a:p>
          <a:p>
            <a:r>
              <a:rPr lang="zh-CN" altLang="en-US" b="1" dirty="0" smtClean="0"/>
              <a:t>        课间</a:t>
            </a:r>
            <a:r>
              <a:rPr lang="zh-CN" altLang="en-US" b="1" dirty="0"/>
              <a:t>休息多喝水，减少近距离接触，避免过度运动、大量出汗，造成身体免疫能力下降。</a:t>
            </a:r>
          </a:p>
        </p:txBody>
      </p:sp>
      <p:sp>
        <p:nvSpPr>
          <p:cNvPr id="3" name="文本框 2"/>
          <p:cNvSpPr txBox="1"/>
          <p:nvPr/>
        </p:nvSpPr>
        <p:spPr>
          <a:xfrm>
            <a:off x="4632476" y="217714"/>
            <a:ext cx="2297715" cy="584776"/>
          </a:xfrm>
          <a:prstGeom prst="rect">
            <a:avLst/>
          </a:prstGeom>
          <a:noFill/>
        </p:spPr>
        <p:txBody>
          <a:bodyPr wrap="square" rtlCol="0">
            <a:spAutoFit/>
          </a:bodyPr>
          <a:lstStyle/>
          <a:p>
            <a:r>
              <a:rPr kumimoji="1" lang="zh-CN" altLang="en-US" sz="3200" b="1" dirty="0" smtClean="0">
                <a:solidFill>
                  <a:srgbClr val="FF0000"/>
                </a:solidFill>
                <a:latin typeface="Kaiti SC Regular"/>
                <a:ea typeface="华文琥珀"/>
                <a:cs typeface="Kaiti SC Regular"/>
              </a:rPr>
              <a:t>学生活动篇</a:t>
            </a:r>
            <a:endParaRPr kumimoji="1" lang="zh-CN" altLang="en-US" sz="3200" b="1" dirty="0">
              <a:solidFill>
                <a:srgbClr val="FF0000"/>
              </a:solidFill>
              <a:latin typeface="Kaiti SC Regular"/>
              <a:ea typeface="华文琥珀"/>
              <a:cs typeface="Kaiti SC Regular"/>
            </a:endParaRPr>
          </a:p>
        </p:txBody>
      </p:sp>
    </p:spTree>
    <p:extLst>
      <p:ext uri="{BB962C8B-B14F-4D97-AF65-F5344CB8AC3E}">
        <p14:creationId xmlns:p14="http://schemas.microsoft.com/office/powerpoint/2010/main" val="710811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anim calcmode="lin" valueType="num">
                                      <p:cBhvr additive="base">
                                        <p:cTn id="1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14" end="14"/>
                                            </p:txEl>
                                          </p:spTgt>
                                        </p:tgtEl>
                                        <p:attrNameLst>
                                          <p:attrName>style.visibility</p:attrName>
                                        </p:attrNameLst>
                                      </p:cBhvr>
                                      <p:to>
                                        <p:strVal val="visible"/>
                                      </p:to>
                                    </p:set>
                                    <p:anim calcmode="lin" valueType="num">
                                      <p:cBhvr additive="base">
                                        <p:cTn id="25"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8" end="18"/>
                                            </p:txEl>
                                          </p:spTgt>
                                        </p:tgtEl>
                                        <p:attrNameLst>
                                          <p:attrName>style.visibility</p:attrName>
                                        </p:attrNameLst>
                                      </p:cBhvr>
                                      <p:to>
                                        <p:strVal val="visible"/>
                                      </p:to>
                                    </p:set>
                                    <p:anim calcmode="lin" valueType="num">
                                      <p:cBhvr additive="base">
                                        <p:cTn id="31" dur="500" fill="hold"/>
                                        <p:tgtEl>
                                          <p:spTgt spid="2">
                                            <p:txEl>
                                              <p:pRg st="18" end="1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1358" y="767065"/>
            <a:ext cx="9719650" cy="1200329"/>
          </a:xfrm>
          <a:prstGeom prst="rect">
            <a:avLst/>
          </a:prstGeom>
          <a:noFill/>
        </p:spPr>
        <p:txBody>
          <a:bodyPr wrap="square" rtlCol="0">
            <a:spAutoFit/>
          </a:bodyPr>
          <a:lstStyle/>
          <a:p>
            <a:r>
              <a:rPr lang="zh-CN" altLang="en-US" dirty="0" smtClean="0"/>
              <a:t>     今天正月初八</a:t>
            </a:r>
            <a:r>
              <a:rPr lang="zh-CN" altLang="en-US" dirty="0"/>
              <a:t>，按照往年的惯例，上班的小伙伴们已经开始投入紧张的工作中。我们紧锣密鼓，井然有序，人潮拥挤但心生快乐。</a:t>
            </a:r>
          </a:p>
          <a:p>
            <a:r>
              <a:rPr lang="zh-CN" altLang="en-US" dirty="0" smtClean="0"/>
              <a:t>     可是一场疫情打</a:t>
            </a:r>
            <a:r>
              <a:rPr lang="zh-CN" altLang="en-US" dirty="0"/>
              <a:t>乱了所有人的节奏。这个春节，焦虑、紧张是常被大家提起的词汇。新闻日日提醒着大家，这场“战役”还在继续，热搜时时告诉着我们，我们身处“困境”还未脱险。</a:t>
            </a:r>
            <a:endParaRPr kumimoji="1" lang="zh-CN" altLang="en-US" dirty="0"/>
          </a:p>
        </p:txBody>
      </p:sp>
      <p:pic>
        <p:nvPicPr>
          <p:cNvPr id="4" name="图片 3" descr="A863E285FF1D09FF41584565E9E73B526C6ECC1E_w680_h53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2093" y="2028667"/>
            <a:ext cx="6541228" cy="5156027"/>
          </a:xfrm>
          <a:prstGeom prst="rect">
            <a:avLst/>
          </a:prstGeom>
        </p:spPr>
      </p:pic>
      <p:sp>
        <p:nvSpPr>
          <p:cNvPr id="6" name="矩形 5"/>
          <p:cNvSpPr/>
          <p:nvPr/>
        </p:nvSpPr>
        <p:spPr>
          <a:xfrm>
            <a:off x="4712980" y="2272"/>
            <a:ext cx="2492990" cy="646331"/>
          </a:xfrm>
          <a:prstGeom prst="rect">
            <a:avLst/>
          </a:prstGeom>
        </p:spPr>
        <p:txBody>
          <a:bodyPr wrap="none">
            <a:spAutoFit/>
          </a:bodyPr>
          <a:lstStyle/>
          <a:p>
            <a:pPr lvl="0"/>
            <a:r>
              <a:rPr kumimoji="1" lang="zh-CN" altLang="en-US" sz="3600" dirty="0">
                <a:solidFill>
                  <a:srgbClr val="FF0000"/>
                </a:solidFill>
              </a:rPr>
              <a:t>最美逆行者</a:t>
            </a:r>
          </a:p>
        </p:txBody>
      </p:sp>
      <p:pic>
        <p:nvPicPr>
          <p:cNvPr id="7" name="结尾配乐犬夜叉-穿越时空的思念.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8252" y="5864513"/>
            <a:ext cx="812800" cy="812800"/>
          </a:xfrm>
          <a:prstGeom prst="rect">
            <a:avLst/>
          </a:prstGeom>
        </p:spPr>
      </p:pic>
    </p:spTree>
    <p:extLst>
      <p:ext uri="{BB962C8B-B14F-4D97-AF65-F5344CB8AC3E}">
        <p14:creationId xmlns:p14="http://schemas.microsoft.com/office/powerpoint/2010/main" val="330770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2">
                <p:cTn id="11" fill="hold" display="0">
                  <p:stCondLst>
                    <p:cond delay="indefinite"/>
                  </p:stCondLst>
                  <p:endCondLst>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24402" y="226347"/>
            <a:ext cx="8990363" cy="1938992"/>
          </a:xfrm>
          <a:prstGeom prst="rect">
            <a:avLst/>
          </a:prstGeom>
          <a:noFill/>
        </p:spPr>
        <p:txBody>
          <a:bodyPr wrap="square" rtlCol="0">
            <a:spAutoFit/>
          </a:bodyPr>
          <a:lstStyle/>
          <a:p>
            <a:r>
              <a:rPr lang="zh-CN" altLang="en-US" dirty="0" smtClean="0"/>
              <a:t>      </a:t>
            </a:r>
            <a:r>
              <a:rPr lang="zh-CN" altLang="en-US" sz="2400" dirty="0" smtClean="0"/>
              <a:t>钟南山</a:t>
            </a:r>
            <a:r>
              <a:rPr lang="zh-CN" altLang="en-US" sz="2400" dirty="0"/>
              <a:t>院士代表的不仅是医学界的</a:t>
            </a:r>
            <a:r>
              <a:rPr lang="zh-CN" altLang="en-US" sz="2400" dirty="0" smtClean="0"/>
              <a:t>泰斗，更是</a:t>
            </a:r>
            <a:r>
              <a:rPr lang="zh-CN" altLang="en-US" sz="2400" dirty="0"/>
              <a:t>能让群众听到就能安心的一个名字。</a:t>
            </a:r>
          </a:p>
          <a:p>
            <a:r>
              <a:rPr lang="zh-CN" altLang="en-US" sz="2400" dirty="0" smtClean="0"/>
              <a:t>     </a:t>
            </a:r>
            <a:r>
              <a:rPr lang="en-US" altLang="zh-CN" sz="2400" dirty="0" smtClean="0"/>
              <a:t>84</a:t>
            </a:r>
            <a:r>
              <a:rPr lang="zh-CN" altLang="en-US" sz="2400" dirty="0"/>
              <a:t>岁的他</a:t>
            </a:r>
            <a:r>
              <a:rPr lang="en-US" altLang="zh-CN" sz="2400" dirty="0"/>
              <a:t>1</a:t>
            </a:r>
            <a:r>
              <a:rPr lang="zh-CN" altLang="en-US" sz="2400" dirty="0"/>
              <a:t>月</a:t>
            </a:r>
            <a:r>
              <a:rPr lang="en-US" altLang="zh-CN" sz="2400" dirty="0"/>
              <a:t>18</a:t>
            </a:r>
            <a:r>
              <a:rPr lang="zh-CN" altLang="en-US" sz="2400" dirty="0"/>
              <a:t>日傍晚出发赶往武汉，在疫情发展的这些天中，他为大家解答疑惑。他不惧</a:t>
            </a:r>
            <a:r>
              <a:rPr lang="zh-CN" altLang="en-US" sz="2400" dirty="0" smtClean="0"/>
              <a:t>一切地跟</a:t>
            </a:r>
            <a:r>
              <a:rPr lang="zh-CN" altLang="en-US" sz="2400" dirty="0"/>
              <a:t>疫情拼搏，他的无畏让无数人敬佩。</a:t>
            </a:r>
            <a:endParaRPr kumimoji="1" lang="zh-CN" altLang="en-US" sz="2400" dirty="0"/>
          </a:p>
        </p:txBody>
      </p:sp>
      <p:pic>
        <p:nvPicPr>
          <p:cNvPr id="3" name="图片 2" descr="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0" y="2389218"/>
            <a:ext cx="8636000" cy="4250294"/>
          </a:xfrm>
          <a:prstGeom prst="rect">
            <a:avLst/>
          </a:prstGeom>
        </p:spPr>
      </p:pic>
    </p:spTree>
    <p:extLst>
      <p:ext uri="{BB962C8B-B14F-4D97-AF65-F5344CB8AC3E}">
        <p14:creationId xmlns:p14="http://schemas.microsoft.com/office/powerpoint/2010/main" val="21065418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6419" y="1697603"/>
            <a:ext cx="4199693" cy="3970318"/>
          </a:xfrm>
          <a:prstGeom prst="rect">
            <a:avLst/>
          </a:prstGeom>
          <a:noFill/>
        </p:spPr>
        <p:txBody>
          <a:bodyPr wrap="square" rtlCol="0">
            <a:spAutoFit/>
          </a:bodyPr>
          <a:lstStyle/>
          <a:p>
            <a:r>
              <a:rPr lang="zh-CN" altLang="en-US" sz="2800" dirty="0" smtClean="0"/>
              <a:t>    而这位比钟</a:t>
            </a:r>
            <a:r>
              <a:rPr lang="zh-CN" altLang="en-US" sz="2800" dirty="0"/>
              <a:t>南山院士还要年长两岁的已经退休的武汉儿童医院呼吸内科 </a:t>
            </a:r>
            <a:r>
              <a:rPr lang="en-US" altLang="zh-CN" sz="2800" dirty="0"/>
              <a:t>86 </a:t>
            </a:r>
            <a:r>
              <a:rPr lang="zh-CN" altLang="en-US" sz="2800" dirty="0"/>
              <a:t>岁老专家董教授也在春节临近时仍然坐着轮椅到一线出诊。</a:t>
            </a:r>
          </a:p>
          <a:p>
            <a:r>
              <a:rPr lang="zh-CN" altLang="en-US" sz="2800" dirty="0" smtClean="0"/>
              <a:t>    面对记</a:t>
            </a:r>
            <a:r>
              <a:rPr lang="zh-CN" altLang="en-US" sz="2800" dirty="0"/>
              <a:t>者的提问，董教授表示自己这辈子就是为了救人</a:t>
            </a:r>
            <a:r>
              <a:rPr lang="zh-CN" altLang="en-US" sz="2800" dirty="0" smtClean="0"/>
              <a:t>。    </a:t>
            </a:r>
            <a:endParaRPr kumimoji="1" lang="zh-CN" altLang="en-US" sz="2800" dirty="0"/>
          </a:p>
        </p:txBody>
      </p:sp>
      <p:pic>
        <p:nvPicPr>
          <p:cNvPr id="3" name="图片 2" descr="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7304" y="0"/>
            <a:ext cx="6201383" cy="6858000"/>
          </a:xfrm>
          <a:prstGeom prst="rect">
            <a:avLst/>
          </a:prstGeom>
        </p:spPr>
      </p:pic>
    </p:spTree>
    <p:extLst>
      <p:ext uri="{BB962C8B-B14F-4D97-AF65-F5344CB8AC3E}">
        <p14:creationId xmlns:p14="http://schemas.microsoft.com/office/powerpoint/2010/main" val="14579537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84010" y="1169459"/>
            <a:ext cx="5431939" cy="4832093"/>
          </a:xfrm>
          <a:prstGeom prst="rect">
            <a:avLst/>
          </a:prstGeom>
          <a:noFill/>
        </p:spPr>
        <p:txBody>
          <a:bodyPr wrap="square" rtlCol="0">
            <a:spAutoFit/>
          </a:bodyPr>
          <a:lstStyle/>
          <a:p>
            <a:r>
              <a:rPr lang="zh-CN" altLang="en-US" dirty="0" smtClean="0"/>
              <a:t>      </a:t>
            </a:r>
            <a:r>
              <a:rPr lang="en-US" altLang="zh-CN" sz="2800" dirty="0" smtClean="0"/>
              <a:t>2020</a:t>
            </a:r>
            <a:r>
              <a:rPr lang="zh-CN" altLang="en-US" sz="2800" dirty="0"/>
              <a:t>年的开端给了我们一记实实在在的耳光。不过好在，黑暗的尽头有光明，痛苦的开端是幸福的基石。这些天，有无数暖心的人和事让这个寒冬多了一丝暖意，尤其是时刻奋战在一线的白衣天使们。</a:t>
            </a:r>
          </a:p>
          <a:p>
            <a:r>
              <a:rPr lang="zh-CN" altLang="en-US" sz="2800" dirty="0" smtClean="0"/>
              <a:t>    他们</a:t>
            </a:r>
            <a:r>
              <a:rPr lang="zh-CN" altLang="en-US" sz="2800" dirty="0"/>
              <a:t>是最美的逆行者，不计回报的付出，不分昼夜的忙碌。也因为有他们，我们内心踏实且充满希望。</a:t>
            </a:r>
            <a:endParaRPr kumimoji="1" lang="zh-CN" altLang="en-US" sz="2800" dirty="0"/>
          </a:p>
        </p:txBody>
      </p:sp>
      <p:pic>
        <p:nvPicPr>
          <p:cNvPr id="3" name="图片 2"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265" y="1383233"/>
            <a:ext cx="3860464" cy="4695128"/>
          </a:xfrm>
          <a:prstGeom prst="rect">
            <a:avLst/>
          </a:prstGeom>
        </p:spPr>
      </p:pic>
    </p:spTree>
    <p:extLst>
      <p:ext uri="{BB962C8B-B14F-4D97-AF65-F5344CB8AC3E}">
        <p14:creationId xmlns:p14="http://schemas.microsoft.com/office/powerpoint/2010/main" val="11681150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053" y="729340"/>
            <a:ext cx="4136824" cy="5262980"/>
          </a:xfrm>
          <a:prstGeom prst="rect">
            <a:avLst/>
          </a:prstGeom>
          <a:noFill/>
        </p:spPr>
        <p:txBody>
          <a:bodyPr wrap="square" rtlCol="0">
            <a:spAutoFit/>
          </a:bodyPr>
          <a:lstStyle/>
          <a:p>
            <a:r>
              <a:rPr lang="zh-CN" altLang="en-US" dirty="0" smtClean="0"/>
              <a:t>      </a:t>
            </a:r>
            <a:r>
              <a:rPr lang="zh-CN" altLang="en-US" sz="2800" dirty="0" smtClean="0"/>
              <a:t>因为需要隔着口罩</a:t>
            </a:r>
            <a:r>
              <a:rPr lang="zh-CN" altLang="en-US" sz="2800" dirty="0"/>
              <a:t>、护目镜、防护服、隔离衣、手套，在每一张床前仔细查看患者情况，并根据病情的程度指导制定方案。每次查看完病人的情况，医护人员靴子里都是汗水，防护镜里都被汗水的蒸汽笼罩。</a:t>
            </a:r>
          </a:p>
          <a:p>
            <a:r>
              <a:rPr lang="zh-CN" altLang="en-US" sz="2800" dirty="0" smtClean="0"/>
              <a:t>    而这些光是听起来都很</a:t>
            </a:r>
            <a:r>
              <a:rPr lang="zh-CN" altLang="en-US" sz="2800" dirty="0"/>
              <a:t>虚脱的状况，只是他们的日常。</a:t>
            </a:r>
            <a:endParaRPr kumimoji="1" lang="zh-CN" altLang="en-US" sz="2800" dirty="0"/>
          </a:p>
        </p:txBody>
      </p:sp>
      <p:pic>
        <p:nvPicPr>
          <p:cNvPr id="3" name="图片 2" descr="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9551" y="100599"/>
            <a:ext cx="7108902" cy="6858000"/>
          </a:xfrm>
          <a:prstGeom prst="rect">
            <a:avLst/>
          </a:prstGeom>
        </p:spPr>
      </p:pic>
    </p:spTree>
    <p:extLst>
      <p:ext uri="{BB962C8B-B14F-4D97-AF65-F5344CB8AC3E}">
        <p14:creationId xmlns:p14="http://schemas.microsoft.com/office/powerpoint/2010/main" val="19794424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4317" y="440119"/>
            <a:ext cx="9304710" cy="1384995"/>
          </a:xfrm>
          <a:prstGeom prst="rect">
            <a:avLst/>
          </a:prstGeom>
          <a:noFill/>
        </p:spPr>
        <p:txBody>
          <a:bodyPr wrap="square" rtlCol="0">
            <a:spAutoFit/>
          </a:bodyPr>
          <a:lstStyle/>
          <a:p>
            <a:r>
              <a:rPr lang="zh-CN" altLang="en-US" sz="2800" dirty="0" smtClean="0"/>
              <a:t>    因为物资不够</a:t>
            </a:r>
            <a:r>
              <a:rPr lang="zh-CN" altLang="en-US" sz="2800" dirty="0"/>
              <a:t>，医疗人员还要亲自上阵”做手工“。改装的防护服和口罩也许看着简陋，但这些简陋的背后是一个个坚强的后盾。</a:t>
            </a:r>
            <a:endParaRPr kumimoji="1" lang="zh-CN" altLang="en-US" sz="2800" dirty="0"/>
          </a:p>
        </p:txBody>
      </p:sp>
      <p:pic>
        <p:nvPicPr>
          <p:cNvPr id="3" name="图片 2" descr="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2260" y="1962242"/>
            <a:ext cx="8636000" cy="4191000"/>
          </a:xfrm>
          <a:prstGeom prst="rect">
            <a:avLst/>
          </a:prstGeom>
        </p:spPr>
      </p:pic>
    </p:spTree>
    <p:extLst>
      <p:ext uri="{BB962C8B-B14F-4D97-AF65-F5344CB8AC3E}">
        <p14:creationId xmlns:p14="http://schemas.microsoft.com/office/powerpoint/2010/main" val="25078204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774" y="1156885"/>
            <a:ext cx="12133825" cy="523220"/>
          </a:xfrm>
          <a:prstGeom prst="rect">
            <a:avLst/>
          </a:prstGeom>
          <a:noFill/>
        </p:spPr>
        <p:txBody>
          <a:bodyPr wrap="none" rtlCol="0">
            <a:spAutoFit/>
          </a:bodyPr>
          <a:lstStyle/>
          <a:p>
            <a:r>
              <a:rPr lang="zh-CN" altLang="en-US" sz="2800" dirty="0"/>
              <a:t>超负荷的工作，让很多医护人员只能就地休息，</a:t>
            </a:r>
            <a:r>
              <a:rPr lang="zh-CN" altLang="en-US" sz="2800" dirty="0" smtClean="0"/>
              <a:t>他们在认真苦战与病毒厮杀</a:t>
            </a:r>
            <a:r>
              <a:rPr lang="en-US" altLang="zh-CN" sz="2800" dirty="0" smtClean="0"/>
              <a:t>.</a:t>
            </a:r>
            <a:endParaRPr kumimoji="1" lang="zh-CN" altLang="en-US" sz="2800" dirty="0"/>
          </a:p>
        </p:txBody>
      </p:sp>
      <p:pic>
        <p:nvPicPr>
          <p:cNvPr id="3" name="图片 2" descr="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601" y="1861075"/>
            <a:ext cx="11077635" cy="4704824"/>
          </a:xfrm>
          <a:prstGeom prst="rect">
            <a:avLst/>
          </a:prstGeom>
        </p:spPr>
      </p:pic>
    </p:spTree>
    <p:extLst>
      <p:ext uri="{BB962C8B-B14F-4D97-AF65-F5344CB8AC3E}">
        <p14:creationId xmlns:p14="http://schemas.microsoft.com/office/powerpoint/2010/main" val="13867024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6418" y="767064"/>
            <a:ext cx="12510442" cy="523220"/>
          </a:xfrm>
          <a:prstGeom prst="rect">
            <a:avLst/>
          </a:prstGeom>
          <a:noFill/>
        </p:spPr>
        <p:txBody>
          <a:bodyPr wrap="square" rtlCol="0">
            <a:spAutoFit/>
          </a:bodyPr>
          <a:lstStyle/>
          <a:p>
            <a:r>
              <a:rPr lang="zh-CN" altLang="en-US" sz="2800" dirty="0"/>
              <a:t>没有头发更能保证安全和卫生，剃了光头的单霞大方美丽，让人钦佩。</a:t>
            </a:r>
            <a:endParaRPr kumimoji="1" lang="zh-CN" altLang="en-US" sz="2800" dirty="0"/>
          </a:p>
        </p:txBody>
      </p:sp>
      <p:pic>
        <p:nvPicPr>
          <p:cNvPr id="3" name="图片 2" descr="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3100" y="1382116"/>
            <a:ext cx="7069334" cy="5146059"/>
          </a:xfrm>
          <a:prstGeom prst="rect">
            <a:avLst/>
          </a:prstGeom>
        </p:spPr>
      </p:pic>
    </p:spTree>
    <p:extLst>
      <p:ext uri="{BB962C8B-B14F-4D97-AF65-F5344CB8AC3E}">
        <p14:creationId xmlns:p14="http://schemas.microsoft.com/office/powerpoint/2010/main" val="30545993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3428" y="0"/>
            <a:ext cx="10247755" cy="1815882"/>
          </a:xfrm>
          <a:prstGeom prst="rect">
            <a:avLst/>
          </a:prstGeom>
          <a:noFill/>
        </p:spPr>
        <p:txBody>
          <a:bodyPr wrap="square" rtlCol="0">
            <a:spAutoFit/>
          </a:bodyPr>
          <a:lstStyle/>
          <a:p>
            <a:r>
              <a:rPr lang="zh-CN" altLang="en-US" sz="2800" dirty="0" smtClean="0"/>
              <a:t>    空军军医大学</a:t>
            </a:r>
            <a:r>
              <a:rPr lang="en-US" altLang="zh-CN" sz="2800" dirty="0"/>
              <a:t>986</a:t>
            </a:r>
            <a:r>
              <a:rPr lang="zh-CN" altLang="en-US" sz="2800" dirty="0"/>
              <a:t>医院护士长郭玮担任第</a:t>
            </a:r>
            <a:r>
              <a:rPr lang="en-US" altLang="zh-CN" sz="2800" dirty="0"/>
              <a:t>4</a:t>
            </a:r>
            <a:r>
              <a:rPr lang="zh-CN" altLang="en-US" sz="2800" dirty="0"/>
              <a:t>组护理副组长，连续工作多个小时后，摘下防护镜和口罩，额头和脸上勒下了深深的压痕。由于高强度的连轴转，面部出现浮肿，戴口罩时加剧了疼痛。</a:t>
            </a:r>
            <a:endParaRPr kumimoji="1" lang="zh-CN" altLang="en-US" sz="2800" dirty="0"/>
          </a:p>
        </p:txBody>
      </p:sp>
      <p:pic>
        <p:nvPicPr>
          <p:cNvPr id="3" name="图片 2" descr="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2891" y="1322898"/>
            <a:ext cx="8311370" cy="5377945"/>
          </a:xfrm>
          <a:prstGeom prst="rect">
            <a:avLst/>
          </a:prstGeom>
        </p:spPr>
      </p:pic>
    </p:spTree>
    <p:extLst>
      <p:ext uri="{BB962C8B-B14F-4D97-AF65-F5344CB8AC3E}">
        <p14:creationId xmlns:p14="http://schemas.microsoft.com/office/powerpoint/2010/main" val="123233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7">
            <a:extLst>
              <a:ext uri="{FF2B5EF4-FFF2-40B4-BE49-F238E27FC236}">
                <a16:creationId xmlns="" xmlns:a16="http://schemas.microsoft.com/office/drawing/2014/main" id="{8109D5B1-BFB1-41CD-95F4-00D986DCB560}"/>
              </a:ext>
            </a:extLst>
          </p:cNvPr>
          <p:cNvPicPr>
            <a:picLocks noChangeAspect="1"/>
          </p:cNvPicPr>
          <p:nvPr/>
        </p:nvPicPr>
        <p:blipFill>
          <a:blip r:embed="rId4"/>
          <a:stretch>
            <a:fillRect/>
          </a:stretch>
        </p:blipFill>
        <p:spPr>
          <a:xfrm>
            <a:off x="10894831" y="432700"/>
            <a:ext cx="1352512" cy="2029417"/>
          </a:xfrm>
          <a:prstGeom prst="rect">
            <a:avLst/>
          </a:prstGeom>
        </p:spPr>
      </p:pic>
      <p:pic>
        <p:nvPicPr>
          <p:cNvPr id="3" name="图片 2" descr="18">
            <a:extLst>
              <a:ext uri="{FF2B5EF4-FFF2-40B4-BE49-F238E27FC236}">
                <a16:creationId xmlns="" xmlns:a16="http://schemas.microsoft.com/office/drawing/2014/main" id="{FB5E3902-4CE9-4EC7-BD97-883337AA655D}"/>
              </a:ext>
            </a:extLst>
          </p:cNvPr>
          <p:cNvPicPr>
            <a:picLocks noChangeAspect="1"/>
          </p:cNvPicPr>
          <p:nvPr/>
        </p:nvPicPr>
        <p:blipFill>
          <a:blip r:embed="rId5"/>
          <a:stretch>
            <a:fillRect/>
          </a:stretch>
        </p:blipFill>
        <p:spPr>
          <a:xfrm>
            <a:off x="-9525" y="1797050"/>
            <a:ext cx="12225655" cy="3417570"/>
          </a:xfrm>
          <a:prstGeom prst="rect">
            <a:avLst/>
          </a:prstGeom>
        </p:spPr>
      </p:pic>
      <p:sp>
        <p:nvSpPr>
          <p:cNvPr id="4" name="文本框 3">
            <a:extLst>
              <a:ext uri="{FF2B5EF4-FFF2-40B4-BE49-F238E27FC236}">
                <a16:creationId xmlns="" xmlns:a16="http://schemas.microsoft.com/office/drawing/2014/main" id="{AEA19E27-3204-4C5E-9949-6C55FE0100ED}"/>
              </a:ext>
            </a:extLst>
          </p:cNvPr>
          <p:cNvSpPr txBox="1"/>
          <p:nvPr/>
        </p:nvSpPr>
        <p:spPr>
          <a:xfrm>
            <a:off x="8259581" y="1796678"/>
            <a:ext cx="2504212"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PART</a:t>
            </a:r>
            <a:r>
              <a:rPr kumimoji="1" lang="zh-CN" altLang="en-US" sz="36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 </a:t>
            </a:r>
            <a:r>
              <a:rPr kumimoji="1" lang="en-US" altLang="zh-CN" sz="60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01</a:t>
            </a:r>
          </a:p>
        </p:txBody>
      </p:sp>
      <p:sp>
        <p:nvSpPr>
          <p:cNvPr id="5" name="文本框 4">
            <a:extLst>
              <a:ext uri="{FF2B5EF4-FFF2-40B4-BE49-F238E27FC236}">
                <a16:creationId xmlns="" xmlns:a16="http://schemas.microsoft.com/office/drawing/2014/main" id="{BDC36A60-DEB1-4BE2-9EA1-492C277C8C06}"/>
              </a:ext>
            </a:extLst>
          </p:cNvPr>
          <p:cNvSpPr txBox="1"/>
          <p:nvPr/>
        </p:nvSpPr>
        <p:spPr>
          <a:xfrm>
            <a:off x="5000159" y="3195597"/>
            <a:ext cx="5985372" cy="923330"/>
          </a:xfrm>
          <a:prstGeom prst="rect">
            <a:avLst/>
          </a:prstGeom>
          <a:noFill/>
        </p:spPr>
        <p:txBody>
          <a:bodyPr wrap="square" rtlCol="0">
            <a:spAutoFit/>
          </a:bodyPr>
          <a:lstStyle/>
          <a:p>
            <a:pPr lvl="0" algn="ctr">
              <a:defRPr/>
            </a:pPr>
            <a:r>
              <a:rPr kumimoji="1" lang="zh-CN" altLang="en-US" sz="54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什么是冠状病毒</a:t>
            </a:r>
          </a:p>
        </p:txBody>
      </p:sp>
      <p:pic>
        <p:nvPicPr>
          <p:cNvPr id="8" name="图片 7" descr="16">
            <a:extLst>
              <a:ext uri="{FF2B5EF4-FFF2-40B4-BE49-F238E27FC236}">
                <a16:creationId xmlns="" xmlns:a16="http://schemas.microsoft.com/office/drawing/2014/main" id="{5B5E4C68-2829-4FE8-ABC1-BC49AE501C11}"/>
              </a:ext>
            </a:extLst>
          </p:cNvPr>
          <p:cNvPicPr>
            <a:picLocks noChangeAspect="1"/>
          </p:cNvPicPr>
          <p:nvPr/>
        </p:nvPicPr>
        <p:blipFill>
          <a:blip r:embed="rId6"/>
          <a:stretch>
            <a:fillRect/>
          </a:stretch>
        </p:blipFill>
        <p:spPr>
          <a:xfrm>
            <a:off x="3352440" y="4519609"/>
            <a:ext cx="2356485" cy="2179238"/>
          </a:xfrm>
          <a:prstGeom prst="rect">
            <a:avLst/>
          </a:prstGeom>
        </p:spPr>
      </p:pic>
      <p:pic>
        <p:nvPicPr>
          <p:cNvPr id="9" name="PA-10227" descr="图片包含 游戏机, 衬衫&#10;&#10;描述已自动生成">
            <a:extLst>
              <a:ext uri="{FF2B5EF4-FFF2-40B4-BE49-F238E27FC236}">
                <a16:creationId xmlns="" xmlns:a16="http://schemas.microsoft.com/office/drawing/2014/main" id="{753ED9E9-0D20-4C91-B0FE-D1A073D1407C}"/>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0" y="529544"/>
            <a:ext cx="3769561" cy="5332106"/>
          </a:xfrm>
          <a:prstGeom prst="rect">
            <a:avLst/>
          </a:prstGeom>
          <a:effectLst>
            <a:outerShdw blurRad="50800" dist="38100" dir="2700000" algn="tl" rotWithShape="0">
              <a:prstClr val="black">
                <a:alpha val="40000"/>
              </a:prstClr>
            </a:outerShdw>
          </a:effectLst>
        </p:spPr>
      </p:pic>
      <p:pic>
        <p:nvPicPr>
          <p:cNvPr id="10" name="PA-10226" descr="图片包含 游戏机, 标志&#10;&#10;描述已自动生成">
            <a:extLst>
              <a:ext uri="{FF2B5EF4-FFF2-40B4-BE49-F238E27FC236}">
                <a16:creationId xmlns="" xmlns:a16="http://schemas.microsoft.com/office/drawing/2014/main" id="{A1632A8F-3815-4935-8273-28DFEA0035EC}"/>
              </a:ext>
            </a:extLst>
          </p:cNvPr>
          <p:cNvPicPr>
            <a:picLocks noChangeAspect="1"/>
          </p:cNvPicPr>
          <p:nvPr>
            <p:custDataLst>
              <p:tags r:id="rId2"/>
            </p:custDataLst>
          </p:nvPr>
        </p:nvPicPr>
        <p:blipFill rotWithShape="1">
          <a:blip r:embed="rId8" cstate="screen">
            <a:extLst>
              <a:ext uri="{28A0092B-C50C-407E-A947-70E740481C1C}">
                <a14:useLocalDpi xmlns:a14="http://schemas.microsoft.com/office/drawing/2010/main"/>
              </a:ext>
            </a:extLst>
          </a:blip>
          <a:srcRect t="10506" b="22546"/>
          <a:stretch/>
        </p:blipFill>
        <p:spPr>
          <a:xfrm>
            <a:off x="8422441" y="4502183"/>
            <a:ext cx="3354664" cy="224589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26258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0" y="528144"/>
            <a:ext cx="8636000" cy="6037756"/>
          </a:xfrm>
          <a:prstGeom prst="rect">
            <a:avLst/>
          </a:prstGeom>
        </p:spPr>
      </p:pic>
    </p:spTree>
    <p:extLst>
      <p:ext uri="{BB962C8B-B14F-4D97-AF65-F5344CB8AC3E}">
        <p14:creationId xmlns:p14="http://schemas.microsoft.com/office/powerpoint/2010/main" val="33897512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1950" y="0"/>
            <a:ext cx="10195812" cy="1815882"/>
          </a:xfrm>
          <a:prstGeom prst="rect">
            <a:avLst/>
          </a:prstGeom>
          <a:noFill/>
        </p:spPr>
        <p:txBody>
          <a:bodyPr wrap="square" rtlCol="0">
            <a:spAutoFit/>
          </a:bodyPr>
          <a:lstStyle/>
          <a:p>
            <a:r>
              <a:rPr lang="zh-CN" altLang="en-US" dirty="0" smtClean="0"/>
              <a:t>      </a:t>
            </a:r>
            <a:r>
              <a:rPr lang="zh-CN" altLang="en-US" sz="2800" dirty="0" smtClean="0"/>
              <a:t>在救</a:t>
            </a:r>
            <a:r>
              <a:rPr lang="zh-CN" altLang="en-US" sz="2800" dirty="0"/>
              <a:t>病人的同时，医护人员也会面临被感染的风险。武汉肺科医院</a:t>
            </a:r>
            <a:r>
              <a:rPr lang="en-US" altLang="zh-CN" sz="2800" dirty="0"/>
              <a:t>ICU</a:t>
            </a:r>
            <a:r>
              <a:rPr lang="zh-CN" altLang="en-US" sz="2800" dirty="0"/>
              <a:t>主任胡明得知同行好友连日救治重症患者，确诊患新型冠状病毒感染的肺炎，病情发展迅速，顿时泣不成声。</a:t>
            </a:r>
          </a:p>
          <a:p>
            <a:r>
              <a:rPr lang="zh-CN" altLang="en-US" sz="2800" dirty="0" smtClean="0"/>
              <a:t>    是啊</a:t>
            </a:r>
            <a:r>
              <a:rPr lang="zh-CN" altLang="en-US" sz="2800" dirty="0"/>
              <a:t>，同事倒下了，但是病人还要继续救！</a:t>
            </a:r>
            <a:endParaRPr kumimoji="1" lang="zh-CN" altLang="en-US" sz="2800" dirty="0"/>
          </a:p>
        </p:txBody>
      </p:sp>
      <p:pic>
        <p:nvPicPr>
          <p:cNvPr id="3" name="图片 2" descr="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0938" y="1785626"/>
            <a:ext cx="7811457" cy="4833452"/>
          </a:xfrm>
          <a:prstGeom prst="rect">
            <a:avLst/>
          </a:prstGeom>
        </p:spPr>
      </p:pic>
    </p:spTree>
    <p:extLst>
      <p:ext uri="{BB962C8B-B14F-4D97-AF65-F5344CB8AC3E}">
        <p14:creationId xmlns:p14="http://schemas.microsoft.com/office/powerpoint/2010/main" val="28728703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236" y="176048"/>
            <a:ext cx="9053233" cy="1384995"/>
          </a:xfrm>
          <a:prstGeom prst="rect">
            <a:avLst/>
          </a:prstGeom>
          <a:noFill/>
        </p:spPr>
        <p:txBody>
          <a:bodyPr wrap="square" rtlCol="0">
            <a:spAutoFit/>
          </a:bodyPr>
          <a:lstStyle/>
          <a:p>
            <a:r>
              <a:rPr lang="zh-CN" altLang="en-US" sz="2800" dirty="0" smtClean="0"/>
              <a:t>    武汉汉</a:t>
            </a:r>
            <a:r>
              <a:rPr lang="zh-CN" altLang="en-US" sz="2800" dirty="0"/>
              <a:t>口医院呼吸二病房的主任胡淑芳接受记者采访时，声音沙哑。每天超负荷工作，甚至</a:t>
            </a:r>
            <a:r>
              <a:rPr lang="zh-CN" altLang="en-US" sz="2800" dirty="0">
                <a:solidFill>
                  <a:srgbClr val="FF0000"/>
                </a:solidFill>
              </a:rPr>
              <a:t>一天只能睡两个小时</a:t>
            </a:r>
            <a:r>
              <a:rPr lang="zh-CN" altLang="en-US" sz="2800" dirty="0"/>
              <a:t>，也是因为他们换来了更多的患者痊愈。</a:t>
            </a:r>
            <a:endParaRPr kumimoji="1" lang="zh-CN" altLang="en-US" sz="2800" dirty="0"/>
          </a:p>
        </p:txBody>
      </p:sp>
      <p:pic>
        <p:nvPicPr>
          <p:cNvPr id="3" name="图片 2" descr="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7496" y="1517493"/>
            <a:ext cx="8636000" cy="5118100"/>
          </a:xfrm>
          <a:prstGeom prst="rect">
            <a:avLst/>
          </a:prstGeom>
        </p:spPr>
      </p:pic>
    </p:spTree>
    <p:extLst>
      <p:ext uri="{BB962C8B-B14F-4D97-AF65-F5344CB8AC3E}">
        <p14:creationId xmlns:p14="http://schemas.microsoft.com/office/powerpoint/2010/main" val="11424201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isheng.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15970" y="0"/>
            <a:ext cx="7116846" cy="6858000"/>
          </a:xfrm>
          <a:prstGeom prst="rect">
            <a:avLst/>
          </a:prstGeom>
        </p:spPr>
      </p:pic>
    </p:spTree>
    <p:extLst>
      <p:ext uri="{BB962C8B-B14F-4D97-AF65-F5344CB8AC3E}">
        <p14:creationId xmlns:p14="http://schemas.microsoft.com/office/powerpoint/2010/main" val="39992449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左箭头 3"/>
          <p:cNvSpPr/>
          <p:nvPr/>
        </p:nvSpPr>
        <p:spPr>
          <a:xfrm>
            <a:off x="10461514" y="2791614"/>
            <a:ext cx="1056210" cy="54071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solidFill>
                  <a:schemeClr val="tx1"/>
                </a:solidFill>
              </a:rPr>
              <a:t>点击</a:t>
            </a:r>
            <a:endParaRPr kumimoji="1" lang="en-US" altLang="zh-CN" dirty="0" smtClean="0">
              <a:solidFill>
                <a:schemeClr val="tx1"/>
              </a:solidFill>
            </a:endParaRPr>
          </a:p>
          <a:p>
            <a:pPr algn="ctr"/>
            <a:r>
              <a:rPr kumimoji="1" lang="zh-CN" altLang="en-US" dirty="0" smtClean="0">
                <a:solidFill>
                  <a:schemeClr val="tx1"/>
                </a:solidFill>
              </a:rPr>
              <a:t>播放</a:t>
            </a:r>
            <a:endParaRPr kumimoji="1" lang="zh-CN" altLang="en-US" dirty="0">
              <a:solidFill>
                <a:schemeClr val="tx1"/>
              </a:solidFill>
            </a:endParaRPr>
          </a:p>
        </p:txBody>
      </p:sp>
      <p:pic>
        <p:nvPicPr>
          <p:cNvPr id="5" name="图片 4" descr="1.jp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316" y="1755729"/>
            <a:ext cx="8509000" cy="4787900"/>
          </a:xfrm>
          <a:prstGeom prst="rect">
            <a:avLst/>
          </a:prstGeom>
        </p:spPr>
      </p:pic>
      <p:pic>
        <p:nvPicPr>
          <p:cNvPr id="6" name="图片 5" descr="2.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46" y="654710"/>
            <a:ext cx="3369814" cy="1141354"/>
          </a:xfrm>
          <a:prstGeom prst="rect">
            <a:avLst/>
          </a:prstGeom>
        </p:spPr>
      </p:pic>
    </p:spTree>
    <p:extLst>
      <p:ext uri="{BB962C8B-B14F-4D97-AF65-F5344CB8AC3E}">
        <p14:creationId xmlns:p14="http://schemas.microsoft.com/office/powerpoint/2010/main" val="27343030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2456" y="1446106"/>
            <a:ext cx="10826156" cy="4893647"/>
          </a:xfrm>
          <a:prstGeom prst="rect">
            <a:avLst/>
          </a:prstGeom>
          <a:noFill/>
        </p:spPr>
        <p:txBody>
          <a:bodyPr wrap="square" rtlCol="0">
            <a:spAutoFit/>
          </a:bodyPr>
          <a:lstStyle/>
          <a:p>
            <a:r>
              <a:rPr lang="zh-CN" altLang="en-US" sz="2400" dirty="0" smtClean="0"/>
              <a:t>    </a:t>
            </a:r>
            <a:r>
              <a:rPr lang="en-US" altLang="zh-CN" sz="2400" dirty="0" smtClean="0"/>
              <a:t>1</a:t>
            </a:r>
            <a:r>
              <a:rPr lang="zh-CN" altLang="en-US" sz="2400" dirty="0"/>
              <a:t>月</a:t>
            </a:r>
            <a:r>
              <a:rPr lang="en-US" altLang="zh-CN" sz="2400" dirty="0"/>
              <a:t>23</a:t>
            </a:r>
            <a:r>
              <a:rPr lang="zh-CN" altLang="en-US" sz="2400" dirty="0"/>
              <a:t>日武汉市政府召集中建三局等单位举行专题会议，要求参照</a:t>
            </a:r>
            <a:r>
              <a:rPr lang="en-US" altLang="zh-CN" sz="2400" dirty="0"/>
              <a:t>2003</a:t>
            </a:r>
            <a:r>
              <a:rPr lang="zh-CN" altLang="en-US" sz="2400" dirty="0"/>
              <a:t>年抗击非典期间北京小汤山医院模式，在武汉职工疗养院建设一座专门医院</a:t>
            </a:r>
            <a:r>
              <a:rPr lang="en-US" altLang="zh-CN" sz="2400" dirty="0"/>
              <a:t>——</a:t>
            </a:r>
            <a:r>
              <a:rPr lang="zh-CN" altLang="en-US" sz="2400" dirty="0"/>
              <a:t>武汉蔡甸火神山医院</a:t>
            </a:r>
            <a:r>
              <a:rPr lang="zh-CN" altLang="en-US" sz="2400" dirty="0" smtClean="0"/>
              <a:t>。</a:t>
            </a:r>
          </a:p>
          <a:p>
            <a:r>
              <a:rPr lang="zh-CN" altLang="en-US" sz="2400" dirty="0" smtClean="0"/>
              <a:t>    </a:t>
            </a:r>
            <a:r>
              <a:rPr lang="en-US" altLang="zh-CN" sz="2400" dirty="0" smtClean="0"/>
              <a:t>1</a:t>
            </a:r>
            <a:r>
              <a:rPr lang="zh-CN" altLang="en-US" sz="2400" dirty="0"/>
              <a:t>月</a:t>
            </a:r>
            <a:r>
              <a:rPr lang="en-US" altLang="zh-CN" sz="2400" dirty="0"/>
              <a:t>24</a:t>
            </a:r>
            <a:r>
              <a:rPr lang="zh-CN" altLang="en-US" sz="2400" dirty="0"/>
              <a:t>日，项目入场挖机</a:t>
            </a:r>
            <a:r>
              <a:rPr lang="en-US" altLang="zh-CN" sz="2400" dirty="0"/>
              <a:t>95</a:t>
            </a:r>
            <a:r>
              <a:rPr lang="zh-CN" altLang="en-US" sz="2400" dirty="0"/>
              <a:t>台，推土机</a:t>
            </a:r>
            <a:r>
              <a:rPr lang="en-US" altLang="zh-CN" sz="2400" dirty="0"/>
              <a:t>33</a:t>
            </a:r>
            <a:r>
              <a:rPr lang="zh-CN" altLang="en-US" sz="2400" dirty="0"/>
              <a:t>台，压路机</a:t>
            </a:r>
            <a:r>
              <a:rPr lang="en-US" altLang="zh-CN" sz="2400" dirty="0"/>
              <a:t>5</a:t>
            </a:r>
            <a:r>
              <a:rPr lang="zh-CN" altLang="en-US" sz="2400" dirty="0"/>
              <a:t>台，自卸车</a:t>
            </a:r>
            <a:r>
              <a:rPr lang="en-US" altLang="zh-CN" sz="2400" dirty="0"/>
              <a:t>160</a:t>
            </a:r>
            <a:r>
              <a:rPr lang="zh-CN" altLang="en-US" sz="2400" dirty="0"/>
              <a:t>台，</a:t>
            </a:r>
            <a:r>
              <a:rPr lang="en-US" altLang="zh-CN" sz="2400" dirty="0"/>
              <a:t>160</a:t>
            </a:r>
            <a:r>
              <a:rPr lang="zh-CN" altLang="en-US" sz="2400" dirty="0"/>
              <a:t>名管理人员和</a:t>
            </a:r>
            <a:r>
              <a:rPr lang="en-US" altLang="zh-CN" sz="2400" dirty="0"/>
              <a:t>240</a:t>
            </a:r>
            <a:r>
              <a:rPr lang="zh-CN" altLang="en-US" sz="2400" dirty="0"/>
              <a:t>名工人集结完毕，并组建起</a:t>
            </a:r>
            <a:r>
              <a:rPr lang="en-US" altLang="zh-CN" sz="2400" dirty="0"/>
              <a:t>2000</a:t>
            </a:r>
            <a:r>
              <a:rPr lang="zh-CN" altLang="en-US" sz="2400" dirty="0"/>
              <a:t>人的后备梯队。就在这个除夕夜，项目现场机器轰鸣、人声鼎沸，一座小土山被连夜铲平。</a:t>
            </a:r>
          </a:p>
          <a:p>
            <a:r>
              <a:rPr lang="zh-CN" altLang="en-US" sz="2400" dirty="0" smtClean="0"/>
              <a:t>    </a:t>
            </a:r>
            <a:r>
              <a:rPr lang="en-US" altLang="zh-CN" sz="2400" dirty="0" smtClean="0"/>
              <a:t>1</a:t>
            </a:r>
            <a:r>
              <a:rPr lang="zh-CN" altLang="en-US" sz="2400" dirty="0"/>
              <a:t>月</a:t>
            </a:r>
            <a:r>
              <a:rPr lang="en-US" altLang="zh-CN" sz="2400" dirty="0"/>
              <a:t>25</a:t>
            </a:r>
            <a:r>
              <a:rPr lang="zh-CN" altLang="en-US" sz="2400" dirty="0"/>
              <a:t>日，大部分地面平整及碎石铺设、细沙回填完成。</a:t>
            </a:r>
          </a:p>
          <a:p>
            <a:r>
              <a:rPr lang="zh-CN" altLang="en-US" sz="2400" dirty="0" smtClean="0"/>
              <a:t>    </a:t>
            </a:r>
            <a:r>
              <a:rPr lang="en-US" altLang="zh-CN" sz="2400" dirty="0" smtClean="0"/>
              <a:t>1</a:t>
            </a:r>
            <a:r>
              <a:rPr lang="zh-CN" altLang="en-US" sz="2400" dirty="0"/>
              <a:t>月</a:t>
            </a:r>
            <a:r>
              <a:rPr lang="en-US" altLang="zh-CN" sz="2400" dirty="0"/>
              <a:t>26</a:t>
            </a:r>
            <a:r>
              <a:rPr lang="zh-CN" altLang="en-US" sz="2400" dirty="0"/>
              <a:t>日，防渗层施工全面展开，开始底板钢筋绑扎。当天下午，由中国铁塔湖北公司武汉分公司负责的火神山基站基础配套设施建设完成，平时要一个月的工程量，在火神山被压缩至三天。随后，三大运营商以此为基础，包括</a:t>
            </a:r>
            <a:r>
              <a:rPr lang="en-US" altLang="zh-CN" sz="2400" dirty="0"/>
              <a:t>5G</a:t>
            </a:r>
            <a:r>
              <a:rPr lang="zh-CN" altLang="en-US" sz="2400" dirty="0"/>
              <a:t>在内的网络信号覆盖整个工地。</a:t>
            </a:r>
          </a:p>
          <a:p>
            <a:r>
              <a:rPr lang="zh-CN" altLang="en-US" sz="2400" dirty="0" smtClean="0"/>
              <a:t>    </a:t>
            </a:r>
            <a:r>
              <a:rPr lang="en-US" altLang="zh-CN" sz="2400" dirty="0" smtClean="0"/>
              <a:t>1</a:t>
            </a:r>
            <a:r>
              <a:rPr lang="zh-CN" altLang="en-US" sz="2400" dirty="0"/>
              <a:t>月</a:t>
            </a:r>
            <a:r>
              <a:rPr lang="en-US" altLang="zh-CN" sz="2400" dirty="0"/>
              <a:t>27</a:t>
            </a:r>
            <a:r>
              <a:rPr lang="zh-CN" altLang="en-US" sz="2400" dirty="0"/>
              <a:t>日，大面开始基础钢筋及混凝土施工，首批箱式集装箱板房吊装搭建。对火神山建设工地的直播开始上线</a:t>
            </a:r>
            <a:r>
              <a:rPr lang="zh-CN" altLang="en-US" sz="2400" dirty="0" smtClean="0"/>
              <a:t>。</a:t>
            </a:r>
            <a:endParaRPr lang="zh-CN" altLang="en-US" sz="2400" dirty="0"/>
          </a:p>
        </p:txBody>
      </p:sp>
      <p:sp>
        <p:nvSpPr>
          <p:cNvPr id="3" name="文本框 2"/>
          <p:cNvSpPr txBox="1"/>
          <p:nvPr/>
        </p:nvSpPr>
        <p:spPr>
          <a:xfrm>
            <a:off x="3998511" y="352095"/>
            <a:ext cx="2492990" cy="646331"/>
          </a:xfrm>
          <a:prstGeom prst="rect">
            <a:avLst/>
          </a:prstGeom>
          <a:noFill/>
        </p:spPr>
        <p:txBody>
          <a:bodyPr wrap="none" rtlCol="0">
            <a:spAutoFit/>
          </a:bodyPr>
          <a:lstStyle/>
          <a:p>
            <a:r>
              <a:rPr kumimoji="1" lang="zh-CN" altLang="en-US" sz="3600" dirty="0" smtClean="0">
                <a:solidFill>
                  <a:srgbClr val="000090"/>
                </a:solidFill>
              </a:rPr>
              <a:t>与时间赛跑</a:t>
            </a:r>
            <a:endParaRPr kumimoji="1" lang="zh-CN" altLang="en-US" sz="3600" dirty="0">
              <a:solidFill>
                <a:srgbClr val="000090"/>
              </a:solidFill>
            </a:endParaRPr>
          </a:p>
        </p:txBody>
      </p:sp>
      <p:pic>
        <p:nvPicPr>
          <p:cNvPr id="4" name="朗诵伴奏 - 铃声.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03642" y="5927387"/>
            <a:ext cx="812800" cy="812800"/>
          </a:xfrm>
          <a:prstGeom prst="rect">
            <a:avLst/>
          </a:prstGeom>
        </p:spPr>
      </p:pic>
    </p:spTree>
    <p:extLst>
      <p:ext uri="{BB962C8B-B14F-4D97-AF65-F5344CB8AC3E}">
        <p14:creationId xmlns:p14="http://schemas.microsoft.com/office/powerpoint/2010/main" val="403072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31" fill="hold" display="0">
                  <p:stCondLst>
                    <p:cond delay="indefinite"/>
                  </p:stCondLst>
                  <p:endCondLst>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3341" y="251497"/>
            <a:ext cx="10788434" cy="5262979"/>
          </a:xfrm>
          <a:prstGeom prst="rect">
            <a:avLst/>
          </a:prstGeom>
          <a:noFill/>
        </p:spPr>
        <p:txBody>
          <a:bodyPr wrap="square" rtlCol="0">
            <a:spAutoFit/>
          </a:bodyPr>
          <a:lstStyle/>
          <a:p>
            <a:r>
              <a:rPr lang="zh-CN" altLang="en-US" sz="2800" dirty="0" smtClean="0"/>
              <a:t>    </a:t>
            </a:r>
            <a:r>
              <a:rPr lang="en-US" altLang="zh-CN" sz="2800" dirty="0" smtClean="0"/>
              <a:t>1</a:t>
            </a:r>
            <a:r>
              <a:rPr lang="zh-CN" altLang="en-US" sz="2800" dirty="0"/>
              <a:t>月</a:t>
            </a:r>
            <a:r>
              <a:rPr lang="en-US" altLang="zh-CN" sz="2800" dirty="0"/>
              <a:t>28</a:t>
            </a:r>
            <a:r>
              <a:rPr lang="zh-CN" altLang="en-US" sz="2800" dirty="0"/>
              <a:t>日，</a:t>
            </a:r>
            <a:r>
              <a:rPr lang="en-US" altLang="zh-CN" sz="2800" dirty="0"/>
              <a:t>1</a:t>
            </a:r>
            <a:r>
              <a:rPr lang="zh-CN" altLang="en-US" sz="2800" dirty="0"/>
              <a:t>栋双层病房区钢结构初具规模。</a:t>
            </a:r>
          </a:p>
          <a:p>
            <a:r>
              <a:rPr lang="zh-CN" altLang="en-US" sz="2800" dirty="0" smtClean="0"/>
              <a:t>    </a:t>
            </a:r>
            <a:r>
              <a:rPr lang="en-US" altLang="zh-CN" sz="2800" dirty="0" smtClean="0"/>
              <a:t>1</a:t>
            </a:r>
            <a:r>
              <a:rPr lang="zh-CN" altLang="en-US" sz="2800" dirty="0"/>
              <a:t>月</a:t>
            </a:r>
            <a:r>
              <a:rPr lang="en-US" altLang="zh-CN" sz="2800" dirty="0"/>
              <a:t>29</a:t>
            </a:r>
            <a:r>
              <a:rPr lang="zh-CN" altLang="en-US" sz="2800" dirty="0"/>
              <a:t>日，板房安装完成</a:t>
            </a:r>
            <a:r>
              <a:rPr lang="en-US" altLang="zh-CN" sz="2800" dirty="0"/>
              <a:t>20%</a:t>
            </a:r>
            <a:r>
              <a:rPr lang="zh-CN" altLang="en-US" sz="2800" dirty="0"/>
              <a:t>，水电暖用、机电设备同步作业。</a:t>
            </a:r>
          </a:p>
          <a:p>
            <a:r>
              <a:rPr lang="zh-CN" altLang="en-US" sz="2800" dirty="0" smtClean="0"/>
              <a:t>    </a:t>
            </a:r>
            <a:r>
              <a:rPr lang="en-US" altLang="zh-CN" sz="2800" dirty="0" smtClean="0"/>
              <a:t>1</a:t>
            </a:r>
            <a:r>
              <a:rPr lang="zh-CN" altLang="en-US" sz="2800" dirty="0"/>
              <a:t>月</a:t>
            </a:r>
            <a:r>
              <a:rPr lang="en-US" altLang="zh-CN" sz="2800" dirty="0"/>
              <a:t>30</a:t>
            </a:r>
            <a:r>
              <a:rPr lang="zh-CN" altLang="en-US" sz="2800" dirty="0"/>
              <a:t>日，集装箱板房进场、改装、吊装快速推进。</a:t>
            </a:r>
          </a:p>
          <a:p>
            <a:r>
              <a:rPr lang="zh-CN" altLang="en-US" sz="2800" dirty="0" smtClean="0"/>
              <a:t>    </a:t>
            </a:r>
            <a:r>
              <a:rPr lang="en-US" altLang="zh-CN" sz="2800" dirty="0" smtClean="0"/>
              <a:t>1</a:t>
            </a:r>
            <a:r>
              <a:rPr lang="zh-CN" altLang="en-US" sz="2800" dirty="0"/>
              <a:t>月</a:t>
            </a:r>
            <a:r>
              <a:rPr lang="en-US" altLang="zh-CN" sz="2800" dirty="0"/>
              <a:t>31</a:t>
            </a:r>
            <a:r>
              <a:rPr lang="zh-CN" altLang="en-US" sz="2800" dirty="0"/>
              <a:t>日，基础混凝土浇筑全面完成。当日</a:t>
            </a:r>
            <a:r>
              <a:rPr lang="en-US" altLang="zh-CN" sz="2800" dirty="0"/>
              <a:t>23</a:t>
            </a:r>
            <a:r>
              <a:rPr lang="zh-CN" altLang="en-US" sz="2800" dirty="0"/>
              <a:t>时</a:t>
            </a:r>
            <a:r>
              <a:rPr lang="en-US" altLang="zh-CN" sz="2800" dirty="0"/>
              <a:t>49</a:t>
            </a:r>
            <a:r>
              <a:rPr lang="zh-CN" altLang="en-US" sz="2800" dirty="0"/>
              <a:t>分，经过国家电网施工人员五天五夜的奋战，火神山医院全部通电。</a:t>
            </a:r>
          </a:p>
          <a:p>
            <a:r>
              <a:rPr lang="zh-CN" altLang="en-US" sz="2800" dirty="0" smtClean="0"/>
              <a:t>    </a:t>
            </a:r>
            <a:r>
              <a:rPr lang="en-US" altLang="zh-CN" sz="2800" dirty="0" smtClean="0"/>
              <a:t>2</a:t>
            </a:r>
            <a:r>
              <a:rPr lang="zh-CN" altLang="en-US" sz="2800" dirty="0"/>
              <a:t>月</a:t>
            </a:r>
            <a:r>
              <a:rPr lang="en-US" altLang="zh-CN" sz="2800" dirty="0"/>
              <a:t>1</a:t>
            </a:r>
            <a:r>
              <a:rPr lang="zh-CN" altLang="en-US" sz="2800" dirty="0"/>
              <a:t>日，活动板房全部安装完成，机电安装完成</a:t>
            </a:r>
            <a:r>
              <a:rPr lang="en-US" altLang="zh-CN" sz="2800" dirty="0"/>
              <a:t>70%</a:t>
            </a:r>
            <a:r>
              <a:rPr lang="zh-CN" altLang="en-US" sz="2800" dirty="0"/>
              <a:t>，道路，医疗配套设施施工全面推进。</a:t>
            </a:r>
          </a:p>
          <a:p>
            <a:r>
              <a:rPr lang="zh-CN" altLang="en-US" sz="2800" dirty="0" smtClean="0"/>
              <a:t>    </a:t>
            </a:r>
            <a:r>
              <a:rPr lang="en-US" altLang="zh-CN" sz="2800" dirty="0" smtClean="0"/>
              <a:t>2</a:t>
            </a:r>
            <a:r>
              <a:rPr lang="zh-CN" altLang="en-US" sz="2800" dirty="0"/>
              <a:t>月</a:t>
            </a:r>
            <a:r>
              <a:rPr lang="en-US" altLang="zh-CN" sz="2800" dirty="0"/>
              <a:t>2</a:t>
            </a:r>
            <a:r>
              <a:rPr lang="zh-CN" altLang="en-US" sz="2800" dirty="0"/>
              <a:t>日，火神山医院工程交付。</a:t>
            </a:r>
          </a:p>
          <a:p>
            <a:r>
              <a:rPr lang="zh-CN" altLang="en-US" sz="2800" dirty="0" smtClean="0"/>
              <a:t>    </a:t>
            </a:r>
            <a:r>
              <a:rPr lang="en-US" altLang="zh-CN" sz="2800" dirty="0" smtClean="0"/>
              <a:t>2</a:t>
            </a:r>
            <a:r>
              <a:rPr lang="zh-CN" altLang="en-US" sz="2800" dirty="0"/>
              <a:t>月</a:t>
            </a:r>
            <a:r>
              <a:rPr lang="en-US" altLang="zh-CN" sz="2800" dirty="0"/>
              <a:t>4</a:t>
            </a:r>
            <a:r>
              <a:rPr lang="zh-CN" altLang="en-US" sz="2800" dirty="0"/>
              <a:t>日，火神山医院开始接受首批患者。</a:t>
            </a:r>
          </a:p>
          <a:p>
            <a:r>
              <a:rPr lang="zh-CN" altLang="en-US" sz="2800" dirty="0" smtClean="0"/>
              <a:t>    数据显示</a:t>
            </a:r>
            <a:r>
              <a:rPr lang="zh-CN" altLang="en-US" sz="2800" dirty="0"/>
              <a:t>，火神山参建人员超过</a:t>
            </a:r>
            <a:r>
              <a:rPr lang="en-US" altLang="zh-CN" sz="2800" dirty="0"/>
              <a:t>7000</a:t>
            </a:r>
            <a:r>
              <a:rPr lang="zh-CN" altLang="en-US" sz="2800" dirty="0"/>
              <a:t>人，在线观看火神山和雷神山医院建设现场直播的用户高峰时超过</a:t>
            </a:r>
            <a:r>
              <a:rPr lang="en-US" altLang="zh-CN" sz="2800" dirty="0"/>
              <a:t>9000</a:t>
            </a:r>
            <a:r>
              <a:rPr lang="zh-CN" altLang="en-US" sz="2800" dirty="0"/>
              <a:t>万人次。截止到目前，未发现一起疫情感染状况。</a:t>
            </a:r>
            <a:endParaRPr kumimoji="1" lang="zh-CN" altLang="en-US" sz="2800" dirty="0"/>
          </a:p>
        </p:txBody>
      </p:sp>
      <p:sp>
        <p:nvSpPr>
          <p:cNvPr id="3" name="文本框 2"/>
          <p:cNvSpPr txBox="1"/>
          <p:nvPr/>
        </p:nvSpPr>
        <p:spPr>
          <a:xfrm>
            <a:off x="704141" y="5419753"/>
            <a:ext cx="11291392" cy="1200329"/>
          </a:xfrm>
          <a:prstGeom prst="rect">
            <a:avLst/>
          </a:prstGeom>
          <a:noFill/>
        </p:spPr>
        <p:txBody>
          <a:bodyPr wrap="square" rtlCol="0">
            <a:spAutoFit/>
          </a:bodyPr>
          <a:lstStyle/>
          <a:p>
            <a:r>
              <a:rPr kumimoji="1" lang="zh-CN" altLang="en-US" sz="3600" dirty="0" smtClean="0">
                <a:solidFill>
                  <a:srgbClr val="FF0000"/>
                </a:solidFill>
              </a:rPr>
              <a:t>    火神山医院到准备建设到交付完成仅仅用了</a:t>
            </a:r>
            <a:r>
              <a:rPr kumimoji="1" lang="en-US" altLang="zh-CN" sz="3600" dirty="0" smtClean="0">
                <a:solidFill>
                  <a:srgbClr val="FF0000"/>
                </a:solidFill>
              </a:rPr>
              <a:t>10</a:t>
            </a:r>
            <a:r>
              <a:rPr kumimoji="1" lang="zh-CN" altLang="en-US" sz="3600" dirty="0" smtClean="0">
                <a:solidFill>
                  <a:srgbClr val="FF0000"/>
                </a:solidFill>
              </a:rPr>
              <a:t>天，这是震惊世界的奇迹</a:t>
            </a:r>
            <a:r>
              <a:rPr kumimoji="1" lang="en-US" altLang="zh-CN" sz="3600" dirty="0" smtClean="0">
                <a:solidFill>
                  <a:srgbClr val="FF0000"/>
                </a:solidFill>
              </a:rPr>
              <a:t>!</a:t>
            </a:r>
            <a:endParaRPr kumimoji="1" lang="zh-CN" altLang="en-US" sz="3600" dirty="0">
              <a:solidFill>
                <a:srgbClr val="FF0000"/>
              </a:solidFill>
            </a:endParaRPr>
          </a:p>
        </p:txBody>
      </p:sp>
    </p:spTree>
    <p:extLst>
      <p:ext uri="{BB962C8B-B14F-4D97-AF65-F5344CB8AC3E}">
        <p14:creationId xmlns:p14="http://schemas.microsoft.com/office/powerpoint/2010/main" val="387795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iterate type="lt">
                                    <p:tmPct val="0"/>
                                  </p:iterate>
                                  <p:childTnLst>
                                    <p:set>
                                      <p:cBhvr>
                                        <p:cTn id="48" dur="1" fill="hold">
                                          <p:stCondLst>
                                            <p:cond delay="0"/>
                                          </p:stCondLst>
                                        </p:cTn>
                                        <p:tgtEl>
                                          <p:spTgt spid="3">
                                            <p:txEl>
                                              <p:pRg st="0" end="0"/>
                                            </p:txEl>
                                          </p:spTgt>
                                        </p:tgtEl>
                                        <p:attrNameLst>
                                          <p:attrName>style.visibility</p:attrName>
                                        </p:attrNameLst>
                                      </p:cBhvr>
                                      <p:to>
                                        <p:strVal val="visible"/>
                                      </p:to>
                                    </p:set>
                                    <p:animEffect transition="in" filter="blinds(horizontal)">
                                      <p:cBhvr>
                                        <p:cTn id="49" dur="500"/>
                                        <p:tgtEl>
                                          <p:spTgt spid="3">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mph" presetSubtype="0" fill="hold" nodeType="clickEffect">
                                  <p:stCondLst>
                                    <p:cond delay="0"/>
                                  </p:stCondLst>
                                  <p:iterate type="lt">
                                    <p:tmPct val="4000"/>
                                  </p:iterate>
                                  <p:childTnLst>
                                    <p:set>
                                      <p:cBhvr override="childStyle">
                                        <p:cTn id="53" dur="500" fill="hold"/>
                                        <p:tgtEl>
                                          <p:spTgt spid="3">
                                            <p:txEl>
                                              <p:pRg st="0" end="0"/>
                                            </p:txEl>
                                          </p:spTgt>
                                        </p:tgtEl>
                                        <p:attrNameLst>
                                          <p:attrName>style.color</p:attrName>
                                        </p:attrNameLst>
                                      </p:cBhvr>
                                      <p:to>
                                        <p:clrVal>
                                          <a:schemeClr val="accent2"/>
                                        </p:clrVal>
                                      </p:to>
                                    </p:set>
                                    <p:set>
                                      <p:cBhvr>
                                        <p:cTn id="54" dur="500" fill="hold"/>
                                        <p:tgtEl>
                                          <p:spTgt spid="3">
                                            <p:txEl>
                                              <p:pRg st="0" end="0"/>
                                            </p:txEl>
                                          </p:spTgt>
                                        </p:tgtEl>
                                        <p:attrNameLst>
                                          <p:attrName>fillcolor</p:attrName>
                                        </p:attrNameLst>
                                      </p:cBhvr>
                                      <p:to>
                                        <p:clrVal>
                                          <a:schemeClr val="accent2"/>
                                        </p:clrVal>
                                      </p:to>
                                    </p:set>
                                    <p:set>
                                      <p:cBhvr>
                                        <p:cTn id="55"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3636" y="176047"/>
            <a:ext cx="9920833" cy="2954655"/>
          </a:xfrm>
          <a:prstGeom prst="rect">
            <a:avLst/>
          </a:prstGeom>
          <a:noFill/>
        </p:spPr>
        <p:txBody>
          <a:bodyPr wrap="square" rtlCol="0">
            <a:spAutoFit/>
          </a:bodyPr>
          <a:lstStyle/>
          <a:p>
            <a:r>
              <a:rPr lang="zh-CN" altLang="en-US" dirty="0" smtClean="0"/>
              <a:t>      </a:t>
            </a:r>
            <a:r>
              <a:rPr lang="zh-CN" altLang="en-US" sz="2400" dirty="0" smtClean="0"/>
              <a:t>武汉市</a:t>
            </a:r>
            <a:r>
              <a:rPr lang="zh-CN" altLang="en-US" sz="2400" dirty="0"/>
              <a:t>在火神山医院附近新建一所雷神山医院，同样用于集中收治新型冠状病毒感染的肺炎患者。这意味着武汉市将在一个月内，建成两座类似北京小汤山医院规模的医疗机构，他们将成为能够及时收治患者的“安全岛”。</a:t>
            </a:r>
          </a:p>
          <a:p>
            <a:r>
              <a:rPr lang="zh-CN" altLang="en-US" sz="2400" dirty="0"/>
              <a:t>　　</a:t>
            </a:r>
            <a:r>
              <a:rPr lang="en-US" altLang="zh-CN" sz="2400" dirty="0"/>
              <a:t>1</a:t>
            </a:r>
            <a:r>
              <a:rPr lang="zh-CN" altLang="en-US" sz="2400" dirty="0"/>
              <a:t>月</a:t>
            </a:r>
            <a:r>
              <a:rPr lang="en-US" altLang="zh-CN" sz="2400" dirty="0"/>
              <a:t>29 </a:t>
            </a:r>
            <a:r>
              <a:rPr lang="zh-CN" altLang="en-US" sz="2400" dirty="0"/>
              <a:t>日，雷神山医院施工现场上百台施工机械同时开工，千余名工人不分昼夜奋战在施工一线。抗击疫情如救水火，他们全天候施工就是在与时间赛跑</a:t>
            </a:r>
            <a:r>
              <a:rPr lang="zh-CN" altLang="en-US" sz="2400" dirty="0" smtClean="0"/>
              <a:t>！</a:t>
            </a:r>
            <a:r>
              <a:rPr lang="zh-CN" altLang="en-US" sz="2400" dirty="0"/>
              <a:t>雷神山</a:t>
            </a:r>
            <a:r>
              <a:rPr lang="zh-CN" altLang="en-US" sz="2400" dirty="0" smtClean="0"/>
              <a:t>医院于</a:t>
            </a:r>
            <a:r>
              <a:rPr lang="en-US" altLang="zh-CN" sz="2400" dirty="0"/>
              <a:t>2</a:t>
            </a:r>
            <a:r>
              <a:rPr lang="zh-CN" altLang="en-US" sz="2400" dirty="0"/>
              <a:t>月</a:t>
            </a:r>
            <a:r>
              <a:rPr lang="en-US" altLang="zh-CN" sz="2400" dirty="0"/>
              <a:t>5</a:t>
            </a:r>
            <a:r>
              <a:rPr lang="zh-CN" altLang="en-US" sz="2400" dirty="0"/>
              <a:t>日交付投用，</a:t>
            </a:r>
            <a:r>
              <a:rPr lang="en-US" altLang="zh-CN" sz="2400" dirty="0"/>
              <a:t>2</a:t>
            </a:r>
            <a:r>
              <a:rPr lang="zh-CN" altLang="en-US" sz="2400" dirty="0"/>
              <a:t>月</a:t>
            </a:r>
            <a:r>
              <a:rPr lang="en-US" altLang="zh-CN" sz="2400" dirty="0"/>
              <a:t>6</a:t>
            </a:r>
            <a:r>
              <a:rPr lang="zh-CN" altLang="en-US" sz="2400" dirty="0"/>
              <a:t>日收治病人。</a:t>
            </a:r>
            <a:endParaRPr kumimoji="1" lang="zh-CN" altLang="en-US" sz="2400" dirty="0"/>
          </a:p>
          <a:p>
            <a:r>
              <a:rPr lang="zh-CN" altLang="en-US" dirty="0"/>
              <a:t>　</a:t>
            </a:r>
            <a:endParaRPr kumimoji="1" lang="zh-CN" altLang="en-US" dirty="0"/>
          </a:p>
        </p:txBody>
      </p:sp>
      <p:pic>
        <p:nvPicPr>
          <p:cNvPr id="4" name="图片 3" descr="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456" y="2985685"/>
            <a:ext cx="4256116" cy="3192087"/>
          </a:xfrm>
          <a:prstGeom prst="rect">
            <a:avLst/>
          </a:prstGeom>
        </p:spPr>
      </p:pic>
      <p:pic>
        <p:nvPicPr>
          <p:cNvPr id="5" name="图片 4" descr="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6009" y="2955086"/>
            <a:ext cx="4335087" cy="3344905"/>
          </a:xfrm>
          <a:prstGeom prst="rect">
            <a:avLst/>
          </a:prstGeom>
        </p:spPr>
      </p:pic>
    </p:spTree>
    <p:extLst>
      <p:ext uri="{BB962C8B-B14F-4D97-AF65-F5344CB8AC3E}">
        <p14:creationId xmlns:p14="http://schemas.microsoft.com/office/powerpoint/2010/main" val="10556360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027" y="436373"/>
            <a:ext cx="4376651" cy="2489662"/>
          </a:xfrm>
          <a:prstGeom prst="rect">
            <a:avLst/>
          </a:prstGeom>
        </p:spPr>
      </p:pic>
      <p:pic>
        <p:nvPicPr>
          <p:cNvPr id="3" name="图片 2" descr="1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6683" y="414971"/>
            <a:ext cx="4351713" cy="2728738"/>
          </a:xfrm>
          <a:prstGeom prst="rect">
            <a:avLst/>
          </a:prstGeom>
        </p:spPr>
      </p:pic>
      <p:pic>
        <p:nvPicPr>
          <p:cNvPr id="4" name="图片 3" descr="1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8330" y="3404033"/>
            <a:ext cx="4438996" cy="2493818"/>
          </a:xfrm>
          <a:prstGeom prst="rect">
            <a:avLst/>
          </a:prstGeom>
        </p:spPr>
      </p:pic>
      <p:pic>
        <p:nvPicPr>
          <p:cNvPr id="5" name="图片 4" descr="1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5871" y="3504200"/>
            <a:ext cx="4413451" cy="2607169"/>
          </a:xfrm>
          <a:prstGeom prst="rect">
            <a:avLst/>
          </a:prstGeom>
        </p:spPr>
      </p:pic>
    </p:spTree>
    <p:extLst>
      <p:ext uri="{BB962C8B-B14F-4D97-AF65-F5344CB8AC3E}">
        <p14:creationId xmlns:p14="http://schemas.microsoft.com/office/powerpoint/2010/main" val="39020160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anfu.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48000" y="1714500"/>
            <a:ext cx="6096000" cy="3429000"/>
          </a:xfrm>
          <a:prstGeom prst="rect">
            <a:avLst/>
          </a:prstGeom>
        </p:spPr>
      </p:pic>
      <p:sp>
        <p:nvSpPr>
          <p:cNvPr id="3" name="文本框 2"/>
          <p:cNvSpPr txBox="1"/>
          <p:nvPr/>
        </p:nvSpPr>
        <p:spPr>
          <a:xfrm>
            <a:off x="3910493" y="691616"/>
            <a:ext cx="3775393" cy="523220"/>
          </a:xfrm>
          <a:prstGeom prst="rect">
            <a:avLst/>
          </a:prstGeom>
          <a:noFill/>
        </p:spPr>
        <p:txBody>
          <a:bodyPr wrap="none" rtlCol="0">
            <a:spAutoFit/>
          </a:bodyPr>
          <a:lstStyle/>
          <a:p>
            <a:r>
              <a:rPr kumimoji="1" lang="zh-CN" altLang="en-US" sz="2800" dirty="0" smtClean="0"/>
              <a:t>蝙蝠写给人类的一封信</a:t>
            </a:r>
            <a:endParaRPr kumimoji="1" lang="zh-CN" altLang="en-US" sz="2800" dirty="0"/>
          </a:p>
        </p:txBody>
      </p:sp>
    </p:spTree>
    <p:extLst>
      <p:ext uri="{BB962C8B-B14F-4D97-AF65-F5344CB8AC3E}">
        <p14:creationId xmlns:p14="http://schemas.microsoft.com/office/powerpoint/2010/main" val="2961552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lvl="0">
              <a:defRPr/>
            </a:pPr>
            <a:r>
              <a:rPr kumimoji="1" lang="zh-CN" altLang="en-US" sz="28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什么是冠状病毒</a:t>
            </a:r>
          </a:p>
        </p:txBody>
      </p:sp>
      <p:pic>
        <p:nvPicPr>
          <p:cNvPr id="4" name="PA-图片 3">
            <a:extLst>
              <a:ext uri="{FF2B5EF4-FFF2-40B4-BE49-F238E27FC236}">
                <a16:creationId xmlns="" xmlns:a16="http://schemas.microsoft.com/office/drawing/2014/main" id="{9A8213C9-FB3D-4015-BF6B-2F19E4B1C70D}"/>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28375" t="15920" r="29237" b="10846"/>
          <a:stretch/>
        </p:blipFill>
        <p:spPr>
          <a:xfrm>
            <a:off x="7915700" y="1323833"/>
            <a:ext cx="2906973" cy="5022376"/>
          </a:xfrm>
          <a:prstGeom prst="rect">
            <a:avLst/>
          </a:prstGeom>
        </p:spPr>
      </p:pic>
      <p:pic>
        <p:nvPicPr>
          <p:cNvPr id="5" name="图片 4">
            <a:extLst>
              <a:ext uri="{FF2B5EF4-FFF2-40B4-BE49-F238E27FC236}">
                <a16:creationId xmlns="" xmlns:a16="http://schemas.microsoft.com/office/drawing/2014/main" id="{47650A70-067A-40A1-A32A-C266637A9E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2985" y="1144414"/>
            <a:ext cx="5201795" cy="5201795"/>
          </a:xfrm>
          <a:prstGeom prst="rect">
            <a:avLst/>
          </a:prstGeom>
        </p:spPr>
      </p:pic>
      <p:sp>
        <p:nvSpPr>
          <p:cNvPr id="6" name="Rectangle 7">
            <a:extLst>
              <a:ext uri="{FF2B5EF4-FFF2-40B4-BE49-F238E27FC236}">
                <a16:creationId xmlns="" xmlns:a16="http://schemas.microsoft.com/office/drawing/2014/main" id="{734C205F-214F-4888-8AA5-DEE8B6F0B120}"/>
              </a:ext>
            </a:extLst>
          </p:cNvPr>
          <p:cNvSpPr>
            <a:spLocks noChangeArrowheads="1"/>
          </p:cNvSpPr>
          <p:nvPr/>
        </p:nvSpPr>
        <p:spPr bwMode="auto">
          <a:xfrm>
            <a:off x="2341931" y="2208705"/>
            <a:ext cx="4163901" cy="2146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冠状病毒是自然界广泛存在的一类病毒，因形态在电镜下观察类似王冠而得名。目前为止发现，冠状病毒仅感染脊柱动物，可引起人和动物呼吸道、消化道和神经系统疾病。</a:t>
            </a:r>
            <a:endParaRPr lang="zh-CN" altLang="zh-CN"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spTree>
    <p:extLst>
      <p:ext uri="{BB962C8B-B14F-4D97-AF65-F5344CB8AC3E}">
        <p14:creationId xmlns:p14="http://schemas.microsoft.com/office/powerpoint/2010/main" val="1758374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3250" y="4828736"/>
            <a:ext cx="4398750" cy="1911375"/>
          </a:xfrm>
          <a:prstGeom prst="rect">
            <a:avLst/>
          </a:prstGeom>
        </p:spPr>
      </p:pic>
      <p:sp>
        <p:nvSpPr>
          <p:cNvPr id="3" name="文本框 2"/>
          <p:cNvSpPr txBox="1"/>
          <p:nvPr/>
        </p:nvSpPr>
        <p:spPr>
          <a:xfrm>
            <a:off x="855028" y="490418"/>
            <a:ext cx="9876931" cy="1077218"/>
          </a:xfrm>
          <a:prstGeom prst="rect">
            <a:avLst/>
          </a:prstGeom>
          <a:noFill/>
        </p:spPr>
        <p:txBody>
          <a:bodyPr wrap="square" rtlCol="0">
            <a:spAutoFit/>
          </a:bodyPr>
          <a:lstStyle/>
          <a:p>
            <a:r>
              <a:rPr kumimoji="1" lang="zh-CN" altLang="en-US" sz="3200" dirty="0" smtClean="0">
                <a:solidFill>
                  <a:schemeClr val="accent5">
                    <a:lumMod val="50000"/>
                  </a:schemeClr>
                </a:solidFill>
              </a:rPr>
              <a:t>        疫情当前，社会是一本打开的书。亲爱的同学们，经历了此次疫情，你受到了哪些启示？</a:t>
            </a:r>
            <a:endParaRPr kumimoji="1" lang="zh-CN" altLang="en-US" sz="3200" dirty="0">
              <a:solidFill>
                <a:schemeClr val="accent5">
                  <a:lumMod val="50000"/>
                </a:schemeClr>
              </a:solidFill>
            </a:endParaRPr>
          </a:p>
        </p:txBody>
      </p:sp>
      <p:sp>
        <p:nvSpPr>
          <p:cNvPr id="4" name="矩形 3"/>
          <p:cNvSpPr/>
          <p:nvPr/>
        </p:nvSpPr>
        <p:spPr>
          <a:xfrm>
            <a:off x="1589423" y="1735002"/>
            <a:ext cx="10318091" cy="1938992"/>
          </a:xfrm>
          <a:prstGeom prst="rect">
            <a:avLst/>
          </a:prstGeom>
        </p:spPr>
        <p:txBody>
          <a:bodyPr wrap="square">
            <a:spAutoFit/>
          </a:bodyPr>
          <a:lstStyle/>
          <a:p>
            <a:r>
              <a:rPr lang="en-US" altLang="zh-CN" sz="2400" b="1" dirty="0" smtClean="0"/>
              <a:t>1</a:t>
            </a:r>
            <a:r>
              <a:rPr lang="zh-CN" altLang="en-US" sz="2400" b="1" dirty="0" smtClean="0"/>
              <a:t>、</a:t>
            </a:r>
            <a:r>
              <a:rPr lang="zh-CN" altLang="en-US" sz="2400" b="1" dirty="0" smtClean="0">
                <a:solidFill>
                  <a:schemeClr val="accent2"/>
                </a:solidFill>
              </a:rPr>
              <a:t>敬畏自然。</a:t>
            </a:r>
            <a:r>
              <a:rPr lang="zh-CN" altLang="en-US" sz="2400" dirty="0"/>
              <a:t>不要吃野生动物、不要乱砍乱伐、学会垃圾分类、减少使用塑料制品</a:t>
            </a:r>
            <a:r>
              <a:rPr lang="en-US" altLang="zh-CN" sz="2400" dirty="0"/>
              <a:t>……</a:t>
            </a:r>
            <a:r>
              <a:rPr lang="zh-CN" altLang="en-US" sz="2400" dirty="0"/>
              <a:t>生态的平衡需要我们共同维护，这不仅是现在特殊时期的需要，而应该是长期的坚持</a:t>
            </a:r>
            <a:r>
              <a:rPr lang="zh-CN" altLang="en-US" sz="2400" dirty="0" smtClean="0"/>
              <a:t>。</a:t>
            </a:r>
            <a:r>
              <a:rPr lang="zh-CN" altLang="en-US" sz="2400" b="1" dirty="0" smtClean="0"/>
              <a:t>“</a:t>
            </a:r>
            <a:r>
              <a:rPr lang="zh-CN" altLang="en-US" sz="2400" b="1" dirty="0"/>
              <a:t>敬畏自然”已成为一门伦理学。在人类与自然的相处中，知道什么能做，什么不能做，必须成为一种共识，一种品格，成为我们民族绝不可遗忘的集体记忆 </a:t>
            </a:r>
            <a:r>
              <a:rPr lang="zh-CN" altLang="en-US" sz="2400" b="1" dirty="0" smtClean="0"/>
              <a:t>。</a:t>
            </a:r>
            <a:endParaRPr lang="zh-CN" altLang="en-US" sz="2400" dirty="0"/>
          </a:p>
        </p:txBody>
      </p:sp>
      <p:sp>
        <p:nvSpPr>
          <p:cNvPr id="5" name="矩形 4"/>
          <p:cNvSpPr/>
          <p:nvPr/>
        </p:nvSpPr>
        <p:spPr>
          <a:xfrm>
            <a:off x="1652292" y="3948349"/>
            <a:ext cx="8520019" cy="830997"/>
          </a:xfrm>
          <a:prstGeom prst="rect">
            <a:avLst/>
          </a:prstGeom>
        </p:spPr>
        <p:txBody>
          <a:bodyPr wrap="square">
            <a:spAutoFit/>
          </a:bodyPr>
          <a:lstStyle/>
          <a:p>
            <a:r>
              <a:rPr lang="en-US" altLang="zh-CN" sz="2400" b="1" dirty="0" smtClean="0"/>
              <a:t>2</a:t>
            </a:r>
            <a:r>
              <a:rPr lang="zh-CN" altLang="en-US" sz="2400" b="1" dirty="0" smtClean="0"/>
              <a:t>、</a:t>
            </a:r>
            <a:r>
              <a:rPr lang="zh-CN" altLang="en-US" sz="2400" b="1" dirty="0" smtClean="0">
                <a:solidFill>
                  <a:srgbClr val="ED7D31"/>
                </a:solidFill>
              </a:rPr>
              <a:t>珍爱生命。</a:t>
            </a:r>
            <a:r>
              <a:rPr lang="zh-CN" altLang="en-US" sz="2400" b="1" dirty="0" smtClean="0"/>
              <a:t>孩子们</a:t>
            </a:r>
            <a:r>
              <a:rPr lang="zh-CN" altLang="en-US" sz="2400" b="1" dirty="0"/>
              <a:t>，将来或许你也会成为一位官员，当灾难降临时，希望你足够重视，以人民为重，以生命为重</a:t>
            </a:r>
            <a:r>
              <a:rPr lang="zh-CN" altLang="en-US" sz="2400" b="1" dirty="0" smtClean="0"/>
              <a:t>！</a:t>
            </a:r>
            <a:endParaRPr lang="zh-CN" altLang="en-US" sz="2400" dirty="0"/>
          </a:p>
        </p:txBody>
      </p:sp>
      <p:sp>
        <p:nvSpPr>
          <p:cNvPr id="6" name="矩形 5"/>
          <p:cNvSpPr/>
          <p:nvPr/>
        </p:nvSpPr>
        <p:spPr>
          <a:xfrm>
            <a:off x="1715162" y="5155357"/>
            <a:ext cx="6030382" cy="1569660"/>
          </a:xfrm>
          <a:prstGeom prst="rect">
            <a:avLst/>
          </a:prstGeom>
        </p:spPr>
        <p:txBody>
          <a:bodyPr wrap="square">
            <a:spAutoFit/>
          </a:bodyPr>
          <a:lstStyle/>
          <a:p>
            <a:r>
              <a:rPr lang="en-US" altLang="zh-CN" sz="2400" b="1" dirty="0" smtClean="0"/>
              <a:t>3</a:t>
            </a:r>
            <a:r>
              <a:rPr lang="zh-CN" altLang="en-US" sz="2400" b="1" dirty="0" smtClean="0"/>
              <a:t>、</a:t>
            </a:r>
            <a:r>
              <a:rPr lang="zh-CN" altLang="en-US" sz="2400" b="1" dirty="0" smtClean="0">
                <a:solidFill>
                  <a:srgbClr val="ED7D31"/>
                </a:solidFill>
              </a:rPr>
              <a:t>直面人性</a:t>
            </a:r>
            <a:r>
              <a:rPr lang="zh-CN" altLang="en-US" sz="2400" b="1" dirty="0" smtClean="0"/>
              <a:t>。疫情就是一面镜子</a:t>
            </a:r>
            <a:r>
              <a:rPr lang="zh-CN" altLang="en-US" sz="2400" b="1" dirty="0"/>
              <a:t>。你会看到正直、坚强、无畏、忠诚和爱，也会看到恐惧、忧愁、沮丧、孤独和焦虑。这就是全部的人性</a:t>
            </a:r>
            <a:r>
              <a:rPr lang="zh-CN" altLang="en-US" sz="2400" b="1" dirty="0" smtClean="0"/>
              <a:t>。</a:t>
            </a:r>
            <a:endParaRPr lang="zh-CN" altLang="en-US" sz="2400" dirty="0"/>
          </a:p>
        </p:txBody>
      </p:sp>
    </p:spTree>
    <p:extLst>
      <p:ext uri="{BB962C8B-B14F-4D97-AF65-F5344CB8AC3E}">
        <p14:creationId xmlns:p14="http://schemas.microsoft.com/office/powerpoint/2010/main" val="381440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0224" y="3054655"/>
            <a:ext cx="6357302" cy="3323987"/>
          </a:xfrm>
          <a:prstGeom prst="rect">
            <a:avLst/>
          </a:prstGeom>
        </p:spPr>
        <p:txBody>
          <a:bodyPr wrap="square">
            <a:spAutoFit/>
          </a:bodyPr>
          <a:lstStyle/>
          <a:p>
            <a:endParaRPr lang="zh-CN" altLang="en-US" dirty="0"/>
          </a:p>
          <a:p>
            <a:r>
              <a:rPr lang="en-US" altLang="zh-CN" sz="2400" dirty="0" smtClean="0"/>
              <a:t>5</a:t>
            </a:r>
            <a:r>
              <a:rPr lang="zh-CN" altLang="en-US" sz="2400" dirty="0" smtClean="0"/>
              <a:t>、</a:t>
            </a:r>
            <a:r>
              <a:rPr lang="zh-CN" altLang="en-US" sz="2400" dirty="0" smtClean="0">
                <a:solidFill>
                  <a:srgbClr val="ED7D31"/>
                </a:solidFill>
              </a:rPr>
              <a:t>家国情怀。</a:t>
            </a:r>
            <a:r>
              <a:rPr lang="zh-CN" altLang="en-US" sz="2400" dirty="0" smtClean="0"/>
              <a:t>我们</a:t>
            </a:r>
            <a:r>
              <a:rPr lang="zh-CN" altLang="en-US" sz="2400" dirty="0"/>
              <a:t>国家的确有种种不如意，有些官员不作为、乱作为，有些机构形同虚设，有些制度有待完善。湖北红十字会、武汉红十字会与韩红的团队相比，让人无语；还有一问三不知的唐主任们、被封锁或删帖的信息</a:t>
            </a:r>
            <a:r>
              <a:rPr lang="en-US" altLang="zh-CN" sz="2400" dirty="0"/>
              <a:t>……</a:t>
            </a:r>
            <a:r>
              <a:rPr lang="zh-CN" altLang="en-US" sz="2400" b="1" dirty="0">
                <a:solidFill>
                  <a:srgbClr val="FF0000"/>
                </a:solidFill>
              </a:rPr>
              <a:t>但是，这就是生我养我的国家，她虽然还不够健康美丽，但作为她的儿女更需用自己的行动让她变得强盛和文明</a:t>
            </a:r>
            <a:r>
              <a:rPr lang="zh-CN" altLang="en-US" sz="2400" b="1" dirty="0" smtClean="0">
                <a:solidFill>
                  <a:srgbClr val="FF0000"/>
                </a:solidFill>
              </a:rPr>
              <a:t>。</a:t>
            </a:r>
            <a:endParaRPr lang="zh-CN" altLang="en-US" sz="2400" dirty="0">
              <a:solidFill>
                <a:srgbClr val="FF0000"/>
              </a:solidFill>
            </a:endParaRPr>
          </a:p>
        </p:txBody>
      </p:sp>
      <p:sp>
        <p:nvSpPr>
          <p:cNvPr id="3" name="矩形 2"/>
          <p:cNvSpPr/>
          <p:nvPr/>
        </p:nvSpPr>
        <p:spPr>
          <a:xfrm>
            <a:off x="1350518" y="401716"/>
            <a:ext cx="10280369" cy="2677656"/>
          </a:xfrm>
          <a:prstGeom prst="rect">
            <a:avLst/>
          </a:prstGeom>
        </p:spPr>
        <p:txBody>
          <a:bodyPr wrap="square">
            <a:spAutoFit/>
          </a:bodyPr>
          <a:lstStyle/>
          <a:p>
            <a:r>
              <a:rPr lang="en-US" altLang="zh-CN" sz="2400" b="1" dirty="0" smtClean="0"/>
              <a:t>4</a:t>
            </a:r>
            <a:r>
              <a:rPr lang="zh-CN" altLang="en-US" sz="2400" b="1" dirty="0" smtClean="0"/>
              <a:t>、</a:t>
            </a:r>
            <a:r>
              <a:rPr lang="zh-CN" altLang="en-US" sz="2400" b="1" dirty="0" smtClean="0">
                <a:solidFill>
                  <a:srgbClr val="ED7D31"/>
                </a:solidFill>
              </a:rPr>
              <a:t>独立思考。</a:t>
            </a:r>
            <a:r>
              <a:rPr lang="zh-CN" altLang="en-US" sz="2400" dirty="0"/>
              <a:t>新冠病毒感染初期，有</a:t>
            </a:r>
            <a:r>
              <a:rPr lang="en-US" altLang="zh-CN" sz="2400" dirty="0"/>
              <a:t>8</a:t>
            </a:r>
            <a:r>
              <a:rPr lang="zh-CN" altLang="en-US" sz="2400" dirty="0"/>
              <a:t>位武汉市民被称为“造谣者”，被武汉警方约谈调查。而随着疫情愈演愈烈，事情又有了反转：专家发声，说</a:t>
            </a:r>
            <a:r>
              <a:rPr lang="en-US" altLang="zh-CN" sz="2400" dirty="0"/>
              <a:t>8</a:t>
            </a:r>
            <a:r>
              <a:rPr lang="zh-CN" altLang="en-US" sz="2400" dirty="0"/>
              <a:t>人是可敬的，可以给他们很高的评价，最高人民法院为武汉</a:t>
            </a:r>
            <a:r>
              <a:rPr lang="en-US" altLang="zh-CN" sz="2400" dirty="0"/>
              <a:t>8</a:t>
            </a:r>
            <a:r>
              <a:rPr lang="zh-CN" altLang="en-US" sz="2400" dirty="0"/>
              <a:t>名“造谣者”正名。</a:t>
            </a:r>
          </a:p>
          <a:p>
            <a:r>
              <a:rPr lang="zh-CN" altLang="en-US" sz="2400" b="1" dirty="0" smtClean="0"/>
              <a:t>当我们事</a:t>
            </a:r>
            <a:r>
              <a:rPr lang="zh-CN" altLang="en-US" sz="2400" b="1" dirty="0"/>
              <a:t>后在指责武汉警方、指责新闻播报时，有没有想过</a:t>
            </a:r>
            <a:r>
              <a:rPr lang="zh-CN" altLang="en-US" sz="2400" b="1" dirty="0" smtClean="0"/>
              <a:t>，当初我们也曾四处播报这样</a:t>
            </a:r>
            <a:r>
              <a:rPr lang="zh-CN" altLang="en-US" sz="2400" b="1" dirty="0"/>
              <a:t>的新闻</a:t>
            </a:r>
            <a:r>
              <a:rPr lang="en-US" altLang="zh-CN" sz="2400" b="1" dirty="0"/>
              <a:t>?</a:t>
            </a:r>
            <a:r>
              <a:rPr lang="zh-CN" altLang="en-US" sz="2400" b="1" dirty="0"/>
              <a:t>集体轻信是长期无脑教育和社会无理性的结果。罗素说：“人是轻信的动物，人必须相信一些什么。在没有好的理由可以相信的时候，人便满足于相信糟糕的理由。</a:t>
            </a:r>
            <a:r>
              <a:rPr lang="zh-CN" altLang="en-US" sz="2400" b="1" dirty="0" smtClean="0"/>
              <a:t>”</a:t>
            </a:r>
            <a:endParaRPr lang="zh-CN" altLang="en-US" sz="2400" dirty="0"/>
          </a:p>
        </p:txBody>
      </p:sp>
      <p:pic>
        <p:nvPicPr>
          <p:cNvPr id="4" name="图片 3" descr="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3250" y="4828736"/>
            <a:ext cx="4398750" cy="1911375"/>
          </a:xfrm>
          <a:prstGeom prst="rect">
            <a:avLst/>
          </a:prstGeom>
        </p:spPr>
      </p:pic>
    </p:spTree>
    <p:extLst>
      <p:ext uri="{BB962C8B-B14F-4D97-AF65-F5344CB8AC3E}">
        <p14:creationId xmlns:p14="http://schemas.microsoft.com/office/powerpoint/2010/main" val="408090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1285" y="1809746"/>
            <a:ext cx="7966766" cy="3970318"/>
          </a:xfrm>
          <a:prstGeom prst="rect">
            <a:avLst/>
          </a:prstGeom>
        </p:spPr>
        <p:txBody>
          <a:bodyPr wrap="square">
            <a:spAutoFit/>
          </a:bodyPr>
          <a:lstStyle/>
          <a:p>
            <a:r>
              <a:rPr lang="zh-CN" altLang="en-US" sz="3600" dirty="0">
                <a:solidFill>
                  <a:schemeClr val="accent2">
                    <a:lumMod val="75000"/>
                  </a:schemeClr>
                </a:solidFill>
                <a:ea typeface="楷体-简 黑体"/>
              </a:rPr>
              <a:t>你所站立的那个地方</a:t>
            </a:r>
            <a:r>
              <a:rPr lang="zh-CN" altLang="en-US" sz="3600" dirty="0" smtClean="0">
                <a:solidFill>
                  <a:schemeClr val="accent2">
                    <a:lumMod val="75000"/>
                  </a:schemeClr>
                </a:solidFill>
                <a:ea typeface="楷体-简 黑体"/>
              </a:rPr>
              <a:t>，</a:t>
            </a:r>
            <a:endParaRPr lang="zh-CN" altLang="en-US" sz="3600" dirty="0">
              <a:solidFill>
                <a:schemeClr val="accent2">
                  <a:lumMod val="75000"/>
                </a:schemeClr>
              </a:solidFill>
              <a:ea typeface="楷体-简 黑体"/>
            </a:endParaRPr>
          </a:p>
          <a:p>
            <a:r>
              <a:rPr lang="zh-CN" altLang="en-US" sz="3600" dirty="0">
                <a:solidFill>
                  <a:schemeClr val="accent2">
                    <a:lumMod val="75000"/>
                  </a:schemeClr>
                </a:solidFill>
                <a:ea typeface="楷体-简 黑体"/>
              </a:rPr>
              <a:t>正是你的中国。</a:t>
            </a:r>
          </a:p>
          <a:p>
            <a:r>
              <a:rPr lang="zh-CN" altLang="en-US" sz="3600" dirty="0">
                <a:solidFill>
                  <a:schemeClr val="accent2">
                    <a:lumMod val="75000"/>
                  </a:schemeClr>
                </a:solidFill>
                <a:ea typeface="楷体-简 黑体"/>
              </a:rPr>
              <a:t>你怎么样，中国便怎么样。</a:t>
            </a:r>
          </a:p>
          <a:p>
            <a:r>
              <a:rPr lang="zh-CN" altLang="en-US" sz="3600" dirty="0">
                <a:solidFill>
                  <a:schemeClr val="accent2">
                    <a:lumMod val="75000"/>
                  </a:schemeClr>
                </a:solidFill>
                <a:ea typeface="楷体-简 黑体"/>
              </a:rPr>
              <a:t>你是什么，中国便是什么。</a:t>
            </a:r>
          </a:p>
          <a:p>
            <a:r>
              <a:rPr lang="zh-CN" altLang="en-US" sz="3600" dirty="0">
                <a:solidFill>
                  <a:schemeClr val="accent2">
                    <a:lumMod val="75000"/>
                  </a:schemeClr>
                </a:solidFill>
                <a:ea typeface="楷体-简 黑体"/>
              </a:rPr>
              <a:t>你有光明，中国便不黑暗</a:t>
            </a:r>
            <a:r>
              <a:rPr lang="en-US" altLang="zh-CN" sz="3600" dirty="0">
                <a:solidFill>
                  <a:schemeClr val="accent2">
                    <a:lumMod val="75000"/>
                  </a:schemeClr>
                </a:solidFill>
                <a:ea typeface="楷体-简 黑体"/>
              </a:rPr>
              <a:t>———</a:t>
            </a:r>
            <a:endParaRPr lang="zh-CN" altLang="en-US" sz="3600" dirty="0">
              <a:solidFill>
                <a:schemeClr val="accent2">
                  <a:lumMod val="75000"/>
                </a:schemeClr>
              </a:solidFill>
              <a:ea typeface="楷体-简 黑体"/>
            </a:endParaRPr>
          </a:p>
          <a:p>
            <a:r>
              <a:rPr lang="zh-CN" altLang="en-US" sz="3600" dirty="0">
                <a:solidFill>
                  <a:schemeClr val="accent2">
                    <a:lumMod val="75000"/>
                  </a:schemeClr>
                </a:solidFill>
                <a:ea typeface="楷体-简 黑体"/>
              </a:rPr>
              <a:t>“你”是谁，就是我们每一个公民，</a:t>
            </a:r>
          </a:p>
          <a:p>
            <a:r>
              <a:rPr lang="zh-CN" altLang="en-US" sz="3600" dirty="0">
                <a:solidFill>
                  <a:schemeClr val="accent2">
                    <a:lumMod val="75000"/>
                  </a:schemeClr>
                </a:solidFill>
                <a:ea typeface="楷体-简 黑体"/>
              </a:rPr>
              <a:t>就是我们彼此身边亲近的公民。</a:t>
            </a:r>
          </a:p>
        </p:txBody>
      </p:sp>
      <p:sp>
        <p:nvSpPr>
          <p:cNvPr id="3" name="文本框 2"/>
          <p:cNvSpPr txBox="1"/>
          <p:nvPr/>
        </p:nvSpPr>
        <p:spPr>
          <a:xfrm>
            <a:off x="1974107" y="553293"/>
            <a:ext cx="5596404" cy="923330"/>
          </a:xfrm>
          <a:prstGeom prst="rect">
            <a:avLst/>
          </a:prstGeom>
          <a:noFill/>
        </p:spPr>
        <p:txBody>
          <a:bodyPr wrap="none" rtlCol="0">
            <a:spAutoFit/>
          </a:bodyPr>
          <a:lstStyle/>
          <a:p>
            <a:r>
              <a:rPr kumimoji="1" lang="zh-CN" altLang="en-US" sz="5400" b="1" dirty="0" smtClean="0">
                <a:solidFill>
                  <a:schemeClr val="accent6">
                    <a:lumMod val="75000"/>
                  </a:schemeClr>
                </a:solidFill>
                <a:latin typeface="Baoli SC Regular"/>
                <a:ea typeface="华文行楷"/>
                <a:cs typeface="Baoli SC Regular"/>
              </a:rPr>
              <a:t>孩子们，请记住</a:t>
            </a:r>
            <a:r>
              <a:rPr kumimoji="1" lang="zh-CN" altLang="en-US" sz="4400" b="1" dirty="0" smtClean="0">
                <a:solidFill>
                  <a:schemeClr val="accent6">
                    <a:lumMod val="75000"/>
                  </a:schemeClr>
                </a:solidFill>
                <a:latin typeface="Baoli SC Regular"/>
                <a:ea typeface="华文行楷"/>
                <a:cs typeface="Baoli SC Regular"/>
              </a:rPr>
              <a:t>：</a:t>
            </a:r>
            <a:endParaRPr kumimoji="1" lang="zh-CN" altLang="en-US" sz="4400" b="1" dirty="0">
              <a:solidFill>
                <a:schemeClr val="accent6">
                  <a:lumMod val="75000"/>
                </a:schemeClr>
              </a:solidFill>
              <a:latin typeface="Baoli SC Regular"/>
              <a:ea typeface="华文行楷"/>
              <a:cs typeface="Baoli SC Regular"/>
            </a:endParaRPr>
          </a:p>
        </p:txBody>
      </p:sp>
    </p:spTree>
    <p:extLst>
      <p:ext uri="{BB962C8B-B14F-4D97-AF65-F5344CB8AC3E}">
        <p14:creationId xmlns:p14="http://schemas.microsoft.com/office/powerpoint/2010/main" val="32592266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C1E2DB"/>
        </a:solidFill>
        <a:effectLst/>
      </p:bgPr>
    </p:bg>
    <p:spTree>
      <p:nvGrpSpPr>
        <p:cNvPr id="1" name=""/>
        <p:cNvGrpSpPr/>
        <p:nvPr/>
      </p:nvGrpSpPr>
      <p:grpSpPr>
        <a:xfrm>
          <a:off x="0" y="0"/>
          <a:ext cx="0" cy="0"/>
          <a:chOff x="0" y="0"/>
          <a:chExt cx="0" cy="0"/>
        </a:xfrm>
      </p:grpSpPr>
      <p:pic>
        <p:nvPicPr>
          <p:cNvPr id="18" name="图片 17" descr="14">
            <a:extLst>
              <a:ext uri="{FF2B5EF4-FFF2-40B4-BE49-F238E27FC236}">
                <a16:creationId xmlns="" xmlns:a16="http://schemas.microsoft.com/office/drawing/2014/main" id="{AA98E56F-7AA0-4A71-8C75-E42A18FD3D1C}"/>
              </a:ext>
            </a:extLst>
          </p:cNvPr>
          <p:cNvPicPr>
            <a:picLocks noChangeAspect="1"/>
          </p:cNvPicPr>
          <p:nvPr/>
        </p:nvPicPr>
        <p:blipFill>
          <a:blip r:embed="rId2"/>
          <a:stretch>
            <a:fillRect/>
          </a:stretch>
        </p:blipFill>
        <p:spPr>
          <a:xfrm>
            <a:off x="4906550" y="-125480"/>
            <a:ext cx="7306572" cy="6983480"/>
          </a:xfrm>
          <a:prstGeom prst="rect">
            <a:avLst/>
          </a:prstGeom>
        </p:spPr>
      </p:pic>
      <p:pic>
        <p:nvPicPr>
          <p:cNvPr id="15" name="图片 14" descr="15">
            <a:extLst>
              <a:ext uri="{FF2B5EF4-FFF2-40B4-BE49-F238E27FC236}">
                <a16:creationId xmlns="" xmlns:a16="http://schemas.microsoft.com/office/drawing/2014/main" id="{B4689E64-ACC6-4D84-89F4-B39E9D4D5060}"/>
              </a:ext>
            </a:extLst>
          </p:cNvPr>
          <p:cNvPicPr>
            <a:picLocks noChangeAspect="1"/>
          </p:cNvPicPr>
          <p:nvPr/>
        </p:nvPicPr>
        <p:blipFill>
          <a:blip r:embed="rId3"/>
          <a:stretch>
            <a:fillRect/>
          </a:stretch>
        </p:blipFill>
        <p:spPr>
          <a:xfrm>
            <a:off x="1313815" y="5715"/>
            <a:ext cx="1809750" cy="1758950"/>
          </a:xfrm>
          <a:prstGeom prst="rect">
            <a:avLst/>
          </a:prstGeom>
        </p:spPr>
      </p:pic>
      <p:pic>
        <p:nvPicPr>
          <p:cNvPr id="16" name="图片 15" descr="16">
            <a:extLst>
              <a:ext uri="{FF2B5EF4-FFF2-40B4-BE49-F238E27FC236}">
                <a16:creationId xmlns="" xmlns:a16="http://schemas.microsoft.com/office/drawing/2014/main" id="{30D6BF3B-A8C0-424E-BB24-F2CC55EE5A54}"/>
              </a:ext>
            </a:extLst>
          </p:cNvPr>
          <p:cNvPicPr>
            <a:picLocks noChangeAspect="1"/>
          </p:cNvPicPr>
          <p:nvPr/>
        </p:nvPicPr>
        <p:blipFill>
          <a:blip r:embed="rId4"/>
          <a:stretch>
            <a:fillRect/>
          </a:stretch>
        </p:blipFill>
        <p:spPr>
          <a:xfrm>
            <a:off x="30481" y="1569086"/>
            <a:ext cx="2399480" cy="2198588"/>
          </a:xfrm>
          <a:prstGeom prst="rect">
            <a:avLst/>
          </a:prstGeom>
        </p:spPr>
      </p:pic>
      <p:pic>
        <p:nvPicPr>
          <p:cNvPr id="17" name="图片 16" descr="17">
            <a:extLst>
              <a:ext uri="{FF2B5EF4-FFF2-40B4-BE49-F238E27FC236}">
                <a16:creationId xmlns="" xmlns:a16="http://schemas.microsoft.com/office/drawing/2014/main" id="{08405443-B0BE-4CF8-9041-87796BD5B3CC}"/>
              </a:ext>
            </a:extLst>
          </p:cNvPr>
          <p:cNvPicPr>
            <a:picLocks noChangeAspect="1"/>
          </p:cNvPicPr>
          <p:nvPr/>
        </p:nvPicPr>
        <p:blipFill>
          <a:blip r:embed="rId5"/>
          <a:stretch>
            <a:fillRect/>
          </a:stretch>
        </p:blipFill>
        <p:spPr>
          <a:xfrm>
            <a:off x="10229851" y="0"/>
            <a:ext cx="2001520" cy="2757805"/>
          </a:xfrm>
          <a:prstGeom prst="rect">
            <a:avLst/>
          </a:prstGeom>
        </p:spPr>
      </p:pic>
      <p:pic>
        <p:nvPicPr>
          <p:cNvPr id="23" name="图片 22">
            <a:extLst>
              <a:ext uri="{FF2B5EF4-FFF2-40B4-BE49-F238E27FC236}">
                <a16:creationId xmlns="" xmlns:a16="http://schemas.microsoft.com/office/drawing/2014/main" id="{568A07A3-24A0-4A63-AC92-791A43D6233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238" t="2593"/>
          <a:stretch/>
        </p:blipFill>
        <p:spPr>
          <a:xfrm>
            <a:off x="9199358" y="4453917"/>
            <a:ext cx="2712009" cy="2404083"/>
          </a:xfrm>
          <a:prstGeom prst="rect">
            <a:avLst/>
          </a:prstGeom>
        </p:spPr>
      </p:pic>
      <p:pic>
        <p:nvPicPr>
          <p:cNvPr id="25" name="图片 24">
            <a:extLst>
              <a:ext uri="{FF2B5EF4-FFF2-40B4-BE49-F238E27FC236}">
                <a16:creationId xmlns="" xmlns:a16="http://schemas.microsoft.com/office/drawing/2014/main" id="{CB656CFC-0032-4999-A14C-686C9E8F84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1843" y="3141020"/>
            <a:ext cx="3259901" cy="3774129"/>
          </a:xfrm>
          <a:prstGeom prst="rect">
            <a:avLst/>
          </a:prstGeom>
        </p:spPr>
      </p:pic>
      <p:pic>
        <p:nvPicPr>
          <p:cNvPr id="11" name="图片 10" descr="18">
            <a:extLst>
              <a:ext uri="{FF2B5EF4-FFF2-40B4-BE49-F238E27FC236}">
                <a16:creationId xmlns="" xmlns:a16="http://schemas.microsoft.com/office/drawing/2014/main" id="{DC846C61-6E0D-4B53-8146-CA73E3207CD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79470" y="2174565"/>
            <a:ext cx="7040880" cy="2393652"/>
          </a:xfrm>
          <a:prstGeom prst="rect">
            <a:avLst/>
          </a:prstGeom>
        </p:spPr>
      </p:pic>
      <p:sp>
        <p:nvSpPr>
          <p:cNvPr id="19" name="文本框 18">
            <a:extLst>
              <a:ext uri="{FF2B5EF4-FFF2-40B4-BE49-F238E27FC236}">
                <a16:creationId xmlns="" xmlns:a16="http://schemas.microsoft.com/office/drawing/2014/main" id="{5C12525E-CC08-4BFD-978E-3D462A4C5B62}"/>
              </a:ext>
            </a:extLst>
          </p:cNvPr>
          <p:cNvSpPr txBox="1"/>
          <p:nvPr/>
        </p:nvSpPr>
        <p:spPr>
          <a:xfrm>
            <a:off x="3679038" y="2620981"/>
            <a:ext cx="6441743"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8000" b="0" i="0" u="none" strike="noStrike" kern="1200" cap="none" spc="600" normalizeH="0" baseline="0" noProof="0" dirty="0">
                <a:ln>
                  <a:noFill/>
                </a:ln>
                <a:gradFill>
                  <a:gsLst>
                    <a:gs pos="0">
                      <a:srgbClr val="1FCEF9"/>
                    </a:gs>
                    <a:gs pos="86000">
                      <a:srgbClr val="4B6CC0"/>
                    </a:gs>
                  </a:gsLst>
                  <a:lin ang="5400000" scaled="0"/>
                </a:gradFill>
                <a:effectLst/>
                <a:uLnTx/>
                <a:uFillTx/>
                <a:latin typeface="华康POP2体W9(P)" panose="040B0900000000000000" pitchFamily="82" charset="-122"/>
                <a:ea typeface="华康POP2体W9(P)" panose="040B0900000000000000" pitchFamily="82" charset="-122"/>
                <a:cs typeface="字魂59号-创粗黑" panose="00000500000000000000" charset="-122"/>
              </a:rPr>
              <a:t>感谢观看</a:t>
            </a:r>
          </a:p>
        </p:txBody>
      </p:sp>
    </p:spTree>
    <p:extLst>
      <p:ext uri="{BB962C8B-B14F-4D97-AF65-F5344CB8AC3E}">
        <p14:creationId xmlns:p14="http://schemas.microsoft.com/office/powerpoint/2010/main" val="600738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什么是冠状病毒</a:t>
            </a:r>
          </a:p>
        </p:txBody>
      </p:sp>
      <p:pic>
        <p:nvPicPr>
          <p:cNvPr id="7" name="PA-102215" descr="图片包含 室内, 电视, 桌子, 屏幕&#10;&#10;描述已自动生成">
            <a:extLst>
              <a:ext uri="{FF2B5EF4-FFF2-40B4-BE49-F238E27FC236}">
                <a16:creationId xmlns="" xmlns:a16="http://schemas.microsoft.com/office/drawing/2014/main" id="{733F1CB1-BB94-4B6E-AC21-66C8F4D4EDB4}"/>
              </a:ext>
            </a:extLst>
          </p:cNvPr>
          <p:cNvPicPr>
            <a:picLocks noChangeAspect="1"/>
          </p:cNvPicPr>
          <p:nvPr>
            <p:custDataLst>
              <p:tags r:id="rId1"/>
            </p:custDataLst>
          </p:nvPr>
        </p:nvPicPr>
        <p:blipFill rotWithShape="1">
          <a:blip r:embed="rId3" cstate="screen">
            <a:extLst>
              <a:ext uri="{28A0092B-C50C-407E-A947-70E740481C1C}">
                <a14:useLocalDpi xmlns:a14="http://schemas.microsoft.com/office/drawing/2010/main"/>
              </a:ext>
            </a:extLst>
          </a:blip>
          <a:srcRect l="21753" t="13241" r="17663" b="14599"/>
          <a:stretch/>
        </p:blipFill>
        <p:spPr>
          <a:xfrm>
            <a:off x="641445" y="1487605"/>
            <a:ext cx="5460543" cy="4585650"/>
          </a:xfrm>
          <a:prstGeom prst="rect">
            <a:avLst/>
          </a:prstGeom>
          <a:ln>
            <a:noFill/>
          </a:ln>
          <a:effectLst>
            <a:outerShdw blurRad="292100" dist="139700" dir="2700000" algn="tl" rotWithShape="0">
              <a:srgbClr val="333333">
                <a:alpha val="65000"/>
              </a:srgbClr>
            </a:outerShdw>
          </a:effectLst>
        </p:spPr>
      </p:pic>
      <p:sp>
        <p:nvSpPr>
          <p:cNvPr id="9" name="Rectangle 2">
            <a:extLst>
              <a:ext uri="{FF2B5EF4-FFF2-40B4-BE49-F238E27FC236}">
                <a16:creationId xmlns="" xmlns:a16="http://schemas.microsoft.com/office/drawing/2014/main" id="{A65E5739-512C-4F56-B2CC-A7BAE2E9D0B4}"/>
              </a:ext>
            </a:extLst>
          </p:cNvPr>
          <p:cNvSpPr>
            <a:spLocks noChangeArrowheads="1"/>
          </p:cNvSpPr>
          <p:nvPr/>
        </p:nvSpPr>
        <p:spPr bwMode="auto">
          <a:xfrm>
            <a:off x="6273419" y="2354513"/>
            <a:ext cx="4863153" cy="3118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en-US" altLang="zh-CN" sz="20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sz="20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除本次发现的新型冠状病毒（</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WHO</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已命名为“</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2019-nCOV”</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，即</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2019</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新型冠状病毒）外，已知感染人的还有</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6</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种。</a:t>
            </a:r>
            <a:endPar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a:p>
            <a:pPr>
              <a:lnSpc>
                <a:spcPct val="200000"/>
              </a:lnSpc>
            </a:pP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其中</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4</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种致病性较低，另外两种是我们熟知的</a:t>
            </a:r>
            <a:r>
              <a:rPr lang="en-US" altLang="zh-CN"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SARS</a:t>
            </a:r>
            <a:r>
              <a:rPr lang="zh-CN" altLang="en-US"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冠状病毒和</a:t>
            </a:r>
            <a:r>
              <a:rPr lang="en-US" altLang="zh-CN"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MERS</a:t>
            </a:r>
            <a:r>
              <a:rPr lang="zh-CN" altLang="en-US"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冠状病毒</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a:t>
            </a:r>
            <a:endParaRPr lang="zh-CN"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spTree>
    <p:extLst>
      <p:ext uri="{BB962C8B-B14F-4D97-AF65-F5344CB8AC3E}">
        <p14:creationId xmlns:p14="http://schemas.microsoft.com/office/powerpoint/2010/main" val="354718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800" b="1" i="0" u="none" strike="noStrike" kern="1200" cap="none" spc="300" normalizeH="0" baseline="0" noProof="0" dirty="0">
                <a:ln>
                  <a:noFill/>
                </a:ln>
                <a:solidFill>
                  <a:srgbClr val="3E95A1"/>
                </a:solidFill>
                <a:effectLst/>
                <a:uLnTx/>
                <a:uFillTx/>
                <a:latin typeface="华康POP2体W9(P)" panose="040B0900000000000000" pitchFamily="82" charset="-122"/>
                <a:ea typeface="华康POP2体W9(P)" panose="040B0900000000000000" pitchFamily="82" charset="-122"/>
                <a:cs typeface="字魂59号-创粗黑" panose="00000500000000000000" charset="-122"/>
              </a:rPr>
              <a:t>什么是冠状病毒</a:t>
            </a:r>
          </a:p>
        </p:txBody>
      </p:sp>
      <p:pic>
        <p:nvPicPr>
          <p:cNvPr id="4" name="图片 3">
            <a:extLst>
              <a:ext uri="{FF2B5EF4-FFF2-40B4-BE49-F238E27FC236}">
                <a16:creationId xmlns="" xmlns:a16="http://schemas.microsoft.com/office/drawing/2014/main" id="{A709C3CF-81CF-43CD-B19E-3F982545F3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531" b="7555"/>
          <a:stretch/>
        </p:blipFill>
        <p:spPr>
          <a:xfrm>
            <a:off x="6519756" y="1303362"/>
            <a:ext cx="4675572" cy="5356746"/>
          </a:xfrm>
          <a:prstGeom prst="rect">
            <a:avLst/>
          </a:prstGeom>
        </p:spPr>
      </p:pic>
      <p:sp>
        <p:nvSpPr>
          <p:cNvPr id="5" name="对话气泡: 圆角矩形 4">
            <a:extLst>
              <a:ext uri="{FF2B5EF4-FFF2-40B4-BE49-F238E27FC236}">
                <a16:creationId xmlns="" xmlns:a16="http://schemas.microsoft.com/office/drawing/2014/main" id="{E5D245E1-FF78-4A42-B49B-D1E8DF34BFAE}"/>
              </a:ext>
            </a:extLst>
          </p:cNvPr>
          <p:cNvSpPr/>
          <p:nvPr/>
        </p:nvSpPr>
        <p:spPr>
          <a:xfrm>
            <a:off x="1133293" y="1897039"/>
            <a:ext cx="4962707" cy="3411940"/>
          </a:xfrm>
          <a:prstGeom prst="wedgeRoundRectCallout">
            <a:avLst>
              <a:gd name="adj1" fmla="val 63869"/>
              <a:gd name="adj2" fmla="val -29678"/>
              <a:gd name="adj3" fmla="val 16667"/>
            </a:avLst>
          </a:prstGeom>
          <a:noFill/>
          <a:ln w="25400">
            <a:solidFill>
              <a:srgbClr val="3E9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2">
            <a:extLst>
              <a:ext uri="{FF2B5EF4-FFF2-40B4-BE49-F238E27FC236}">
                <a16:creationId xmlns="" xmlns:a16="http://schemas.microsoft.com/office/drawing/2014/main" id="{E78A2182-C945-4F43-B015-22B729F75F93}"/>
              </a:ext>
            </a:extLst>
          </p:cNvPr>
          <p:cNvSpPr>
            <a:spLocks noChangeArrowheads="1"/>
          </p:cNvSpPr>
          <p:nvPr/>
        </p:nvSpPr>
        <p:spPr bwMode="auto">
          <a:xfrm>
            <a:off x="1411196" y="2064927"/>
            <a:ext cx="4406900" cy="3118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en-US" altLang="zh-CN" sz="20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a:t>
            </a:r>
            <a:r>
              <a:rPr lang="zh-CN" altLang="en-US" sz="20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但这次发现</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的新型冠状病毒与</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SARS</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冠病毒和</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MERS</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冠状病毒有很大不同。新型冠状病毒虽然是</a:t>
            </a:r>
            <a:r>
              <a:rPr lang="en-US"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SARS</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近亲，</a:t>
            </a:r>
            <a:r>
              <a:rPr lang="zh-CN" altLang="en-US"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但还未表现出</a:t>
            </a:r>
            <a:r>
              <a:rPr lang="en-US" altLang="zh-CN"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SARS</a:t>
            </a:r>
            <a:r>
              <a:rPr lang="zh-CN" altLang="en-US" sz="2000" b="1" dirty="0">
                <a:solidFill>
                  <a:srgbClr val="C00000"/>
                </a:solidFill>
                <a:latin typeface="华康少女" panose="040F0509000000000000" pitchFamily="81" charset="-122"/>
                <a:ea typeface="华康少女" panose="040F0509000000000000" pitchFamily="81" charset="-122"/>
                <a:cs typeface="华康少女" panose="040F0509000000000000" pitchFamily="81" charset="-122"/>
              </a:rPr>
              <a:t>那么可怕的特性，</a:t>
            </a:r>
            <a:r>
              <a:rPr lang="zh-CN" altLang="en-US"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因此，不必为此感到恐慌。</a:t>
            </a:r>
            <a:endParaRPr lang="zh-CN" altLang="zh-CN" sz="20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spTree>
    <p:extLst>
      <p:ext uri="{BB962C8B-B14F-4D97-AF65-F5344CB8AC3E}">
        <p14:creationId xmlns:p14="http://schemas.microsoft.com/office/powerpoint/2010/main" val="257344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7">
            <a:extLst>
              <a:ext uri="{FF2B5EF4-FFF2-40B4-BE49-F238E27FC236}">
                <a16:creationId xmlns="" xmlns:a16="http://schemas.microsoft.com/office/drawing/2014/main" id="{8109D5B1-BFB1-41CD-95F4-00D986DCB560}"/>
              </a:ext>
            </a:extLst>
          </p:cNvPr>
          <p:cNvPicPr>
            <a:picLocks noChangeAspect="1"/>
          </p:cNvPicPr>
          <p:nvPr/>
        </p:nvPicPr>
        <p:blipFill>
          <a:blip r:embed="rId4"/>
          <a:stretch>
            <a:fillRect/>
          </a:stretch>
        </p:blipFill>
        <p:spPr>
          <a:xfrm>
            <a:off x="10894831" y="432700"/>
            <a:ext cx="1352512" cy="2029417"/>
          </a:xfrm>
          <a:prstGeom prst="rect">
            <a:avLst/>
          </a:prstGeom>
        </p:spPr>
      </p:pic>
      <p:pic>
        <p:nvPicPr>
          <p:cNvPr id="3" name="图片 2" descr="18">
            <a:extLst>
              <a:ext uri="{FF2B5EF4-FFF2-40B4-BE49-F238E27FC236}">
                <a16:creationId xmlns="" xmlns:a16="http://schemas.microsoft.com/office/drawing/2014/main" id="{FB5E3902-4CE9-4EC7-BD97-883337AA655D}"/>
              </a:ext>
            </a:extLst>
          </p:cNvPr>
          <p:cNvPicPr>
            <a:picLocks noChangeAspect="1"/>
          </p:cNvPicPr>
          <p:nvPr/>
        </p:nvPicPr>
        <p:blipFill>
          <a:blip r:embed="rId5"/>
          <a:stretch>
            <a:fillRect/>
          </a:stretch>
        </p:blipFill>
        <p:spPr>
          <a:xfrm>
            <a:off x="-9525" y="1797050"/>
            <a:ext cx="12225655" cy="3417570"/>
          </a:xfrm>
          <a:prstGeom prst="rect">
            <a:avLst/>
          </a:prstGeom>
        </p:spPr>
      </p:pic>
      <p:sp>
        <p:nvSpPr>
          <p:cNvPr id="4" name="文本框 3">
            <a:extLst>
              <a:ext uri="{FF2B5EF4-FFF2-40B4-BE49-F238E27FC236}">
                <a16:creationId xmlns="" xmlns:a16="http://schemas.microsoft.com/office/drawing/2014/main" id="{AEA19E27-3204-4C5E-9949-6C55FE0100ED}"/>
              </a:ext>
            </a:extLst>
          </p:cNvPr>
          <p:cNvSpPr txBox="1"/>
          <p:nvPr/>
        </p:nvSpPr>
        <p:spPr>
          <a:xfrm>
            <a:off x="8259581" y="1796678"/>
            <a:ext cx="2504212"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PART</a:t>
            </a:r>
            <a:r>
              <a:rPr kumimoji="1" lang="zh-CN" altLang="en-US" sz="36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 </a:t>
            </a:r>
            <a:r>
              <a:rPr kumimoji="1" lang="en-US" altLang="zh-CN" sz="6000" b="0" i="0" u="none" strike="noStrike" kern="1200" cap="none" spc="0" normalizeH="0" baseline="0" noProof="0" dirty="0">
                <a:ln>
                  <a:noFill/>
                </a:ln>
                <a:solidFill>
                  <a:srgbClr val="000000">
                    <a:lumMod val="65000"/>
                    <a:lumOff val="35000"/>
                  </a:srgbClr>
                </a:solidFill>
                <a:effectLst/>
                <a:uLnTx/>
                <a:uFillTx/>
                <a:latin typeface="华康POP2体W9(P)" panose="040B0900000000000000" pitchFamily="82" charset="-122"/>
                <a:ea typeface="华康POP2体W9(P)" panose="040B0900000000000000" pitchFamily="82" charset="-122"/>
                <a:cs typeface="Arial" panose="020B0604020202020204" pitchFamily="34" charset="0"/>
              </a:rPr>
              <a:t>02</a:t>
            </a:r>
          </a:p>
        </p:txBody>
      </p:sp>
      <p:sp>
        <p:nvSpPr>
          <p:cNvPr id="5" name="文本框 4">
            <a:extLst>
              <a:ext uri="{FF2B5EF4-FFF2-40B4-BE49-F238E27FC236}">
                <a16:creationId xmlns="" xmlns:a16="http://schemas.microsoft.com/office/drawing/2014/main" id="{BDC36A60-DEB1-4BE2-9EA1-492C277C8C06}"/>
              </a:ext>
            </a:extLst>
          </p:cNvPr>
          <p:cNvSpPr txBox="1"/>
          <p:nvPr/>
        </p:nvSpPr>
        <p:spPr>
          <a:xfrm>
            <a:off x="4530682" y="3160367"/>
            <a:ext cx="6900689" cy="923330"/>
          </a:xfrm>
          <a:prstGeom prst="rect">
            <a:avLst/>
          </a:prstGeom>
          <a:noFill/>
        </p:spPr>
        <p:txBody>
          <a:bodyPr wrap="square" rtlCol="0">
            <a:spAutoFit/>
          </a:bodyPr>
          <a:lstStyle/>
          <a:p>
            <a:pPr lvl="0" algn="ctr">
              <a:defRPr/>
            </a:pPr>
            <a:r>
              <a:rPr kumimoji="1" lang="zh-CN" altLang="en-US" sz="54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感染患者的临床表现</a:t>
            </a:r>
          </a:p>
        </p:txBody>
      </p:sp>
      <p:pic>
        <p:nvPicPr>
          <p:cNvPr id="8" name="图片 7" descr="16">
            <a:extLst>
              <a:ext uri="{FF2B5EF4-FFF2-40B4-BE49-F238E27FC236}">
                <a16:creationId xmlns="" xmlns:a16="http://schemas.microsoft.com/office/drawing/2014/main" id="{5B5E4C68-2829-4FE8-ABC1-BC49AE501C11}"/>
              </a:ext>
            </a:extLst>
          </p:cNvPr>
          <p:cNvPicPr>
            <a:picLocks noChangeAspect="1"/>
          </p:cNvPicPr>
          <p:nvPr/>
        </p:nvPicPr>
        <p:blipFill>
          <a:blip r:embed="rId6"/>
          <a:stretch>
            <a:fillRect/>
          </a:stretch>
        </p:blipFill>
        <p:spPr>
          <a:xfrm>
            <a:off x="3352440" y="4519609"/>
            <a:ext cx="2356485" cy="2179238"/>
          </a:xfrm>
          <a:prstGeom prst="rect">
            <a:avLst/>
          </a:prstGeom>
        </p:spPr>
      </p:pic>
      <p:pic>
        <p:nvPicPr>
          <p:cNvPr id="9" name="PA-10227" descr="图片包含 游戏机, 衬衫&#10;&#10;描述已自动生成">
            <a:extLst>
              <a:ext uri="{FF2B5EF4-FFF2-40B4-BE49-F238E27FC236}">
                <a16:creationId xmlns="" xmlns:a16="http://schemas.microsoft.com/office/drawing/2014/main" id="{753ED9E9-0D20-4C91-B0FE-D1A073D1407C}"/>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0" y="529544"/>
            <a:ext cx="3769561" cy="5332106"/>
          </a:xfrm>
          <a:prstGeom prst="rect">
            <a:avLst/>
          </a:prstGeom>
          <a:effectLst>
            <a:outerShdw blurRad="50800" dist="38100" dir="2700000" algn="tl" rotWithShape="0">
              <a:prstClr val="black">
                <a:alpha val="40000"/>
              </a:prstClr>
            </a:outerShdw>
          </a:effectLst>
        </p:spPr>
      </p:pic>
      <p:pic>
        <p:nvPicPr>
          <p:cNvPr id="10" name="PA-10226" descr="图片包含 游戏机, 标志&#10;&#10;描述已自动生成">
            <a:extLst>
              <a:ext uri="{FF2B5EF4-FFF2-40B4-BE49-F238E27FC236}">
                <a16:creationId xmlns="" xmlns:a16="http://schemas.microsoft.com/office/drawing/2014/main" id="{A1632A8F-3815-4935-8273-28DFEA0035EC}"/>
              </a:ext>
            </a:extLst>
          </p:cNvPr>
          <p:cNvPicPr>
            <a:picLocks noChangeAspect="1"/>
          </p:cNvPicPr>
          <p:nvPr>
            <p:custDataLst>
              <p:tags r:id="rId2"/>
            </p:custDataLst>
          </p:nvPr>
        </p:nvPicPr>
        <p:blipFill rotWithShape="1">
          <a:blip r:embed="rId8" cstate="screen">
            <a:extLst>
              <a:ext uri="{28A0092B-C50C-407E-A947-70E740481C1C}">
                <a14:useLocalDpi xmlns:a14="http://schemas.microsoft.com/office/drawing/2010/main"/>
              </a:ext>
            </a:extLst>
          </a:blip>
          <a:srcRect t="10506" b="22546"/>
          <a:stretch/>
        </p:blipFill>
        <p:spPr>
          <a:xfrm>
            <a:off x="8422441" y="4502183"/>
            <a:ext cx="3354664" cy="224589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1337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925A32F-D122-4169-A1D3-BF4F0CCDEB59}"/>
              </a:ext>
            </a:extLst>
          </p:cNvPr>
          <p:cNvSpPr txBox="1"/>
          <p:nvPr/>
        </p:nvSpPr>
        <p:spPr>
          <a:xfrm>
            <a:off x="823944" y="370511"/>
            <a:ext cx="5985372" cy="523220"/>
          </a:xfrm>
          <a:prstGeom prst="rect">
            <a:avLst/>
          </a:prstGeom>
          <a:noFill/>
        </p:spPr>
        <p:txBody>
          <a:bodyPr wrap="square" rtlCol="0">
            <a:spAutoFit/>
          </a:bodyPr>
          <a:lstStyle/>
          <a:p>
            <a:pPr lvl="0">
              <a:defRPr/>
            </a:pPr>
            <a:r>
              <a:rPr kumimoji="1" lang="zh-CN" altLang="en-US" sz="2800" b="1" spc="300" dirty="0">
                <a:solidFill>
                  <a:srgbClr val="3E95A1"/>
                </a:solidFill>
                <a:latin typeface="华康POP2体W9(P)" panose="040B0900000000000000" pitchFamily="82" charset="-122"/>
                <a:ea typeface="华康POP2体W9(P)" panose="040B0900000000000000" pitchFamily="82" charset="-122"/>
                <a:cs typeface="字魂59号-创粗黑" panose="00000500000000000000" charset="-122"/>
              </a:rPr>
              <a:t>感染患者的临床表现</a:t>
            </a:r>
          </a:p>
        </p:txBody>
      </p:sp>
      <p:grpSp>
        <p:nvGrpSpPr>
          <p:cNvPr id="10" name="PA-组合 9">
            <a:extLst>
              <a:ext uri="{FF2B5EF4-FFF2-40B4-BE49-F238E27FC236}">
                <a16:creationId xmlns="" xmlns:a16="http://schemas.microsoft.com/office/drawing/2014/main" id="{D8DEE089-551B-4352-B68A-0634744885B1}"/>
              </a:ext>
            </a:extLst>
          </p:cNvPr>
          <p:cNvGrpSpPr/>
          <p:nvPr>
            <p:custDataLst>
              <p:tags r:id="rId1"/>
            </p:custDataLst>
          </p:nvPr>
        </p:nvGrpSpPr>
        <p:grpSpPr>
          <a:xfrm>
            <a:off x="891918" y="1199046"/>
            <a:ext cx="10107002" cy="3798862"/>
            <a:chOff x="891918" y="1199046"/>
            <a:chExt cx="10107002" cy="3798862"/>
          </a:xfrm>
        </p:grpSpPr>
        <p:pic>
          <p:nvPicPr>
            <p:cNvPr id="4" name="PA-图片 3">
              <a:extLst>
                <a:ext uri="{FF2B5EF4-FFF2-40B4-BE49-F238E27FC236}">
                  <a16:creationId xmlns="" xmlns:a16="http://schemas.microsoft.com/office/drawing/2014/main" id="{2AA787D4-3D40-4A1E-B85E-B9EC27562522}"/>
                </a:ext>
              </a:extLst>
            </p:cNvPr>
            <p:cNvPicPr>
              <a:picLocks noChangeAspect="1"/>
            </p:cNvPicPr>
            <p:nvPr>
              <p:custDataLst>
                <p:tags r:id="rId3"/>
              </p:custDataLst>
            </p:nvPr>
          </p:nvPicPr>
          <p:blipFill rotWithShape="1">
            <a:blip r:embed="rId8" cstate="screen">
              <a:extLst>
                <a:ext uri="{28A0092B-C50C-407E-A947-70E740481C1C}">
                  <a14:useLocalDpi xmlns:a14="http://schemas.microsoft.com/office/drawing/2010/main"/>
                </a:ext>
              </a:extLst>
            </a:blip>
            <a:srcRect t="24278" b="16816"/>
            <a:stretch/>
          </p:blipFill>
          <p:spPr>
            <a:xfrm>
              <a:off x="891918" y="1660676"/>
              <a:ext cx="4276694" cy="3148555"/>
            </a:xfrm>
            <a:prstGeom prst="rect">
              <a:avLst/>
            </a:prstGeom>
          </p:spPr>
        </p:pic>
        <p:pic>
          <p:nvPicPr>
            <p:cNvPr id="6" name="PA-图片 5">
              <a:extLst>
                <a:ext uri="{FF2B5EF4-FFF2-40B4-BE49-F238E27FC236}">
                  <a16:creationId xmlns="" xmlns:a16="http://schemas.microsoft.com/office/drawing/2014/main" id="{8BAD8617-36A6-415C-A551-40097DA9404B}"/>
                </a:ext>
              </a:extLst>
            </p:cNvPr>
            <p:cNvPicPr>
              <a:picLocks noChangeAspect="1"/>
            </p:cNvPicPr>
            <p:nvPr>
              <p:custDataLst>
                <p:tags r:id="rId4"/>
              </p:custDataLst>
            </p:nvPr>
          </p:nvPicPr>
          <p:blipFill rotWithShape="1">
            <a:blip r:embed="rId9" cstate="screen">
              <a:extLst>
                <a:ext uri="{28A0092B-C50C-407E-A947-70E740481C1C}">
                  <a14:useLocalDpi xmlns:a14="http://schemas.microsoft.com/office/drawing/2010/main"/>
                </a:ext>
              </a:extLst>
            </a:blip>
            <a:srcRect l="16424" t="4807" r="17654" b="5712"/>
            <a:stretch/>
          </p:blipFill>
          <p:spPr>
            <a:xfrm>
              <a:off x="8200248" y="1199046"/>
              <a:ext cx="2798672" cy="3798862"/>
            </a:xfrm>
            <a:prstGeom prst="rect">
              <a:avLst/>
            </a:prstGeom>
          </p:spPr>
        </p:pic>
        <p:sp>
          <p:nvSpPr>
            <p:cNvPr id="7" name="PA-云形 6">
              <a:extLst>
                <a:ext uri="{FF2B5EF4-FFF2-40B4-BE49-F238E27FC236}">
                  <a16:creationId xmlns="" xmlns:a16="http://schemas.microsoft.com/office/drawing/2014/main" id="{00699248-17D3-48F5-97FD-A321C29C7FD6}"/>
                </a:ext>
              </a:extLst>
            </p:cNvPr>
            <p:cNvSpPr/>
            <p:nvPr>
              <p:custDataLst>
                <p:tags r:id="rId5"/>
              </p:custDataLst>
            </p:nvPr>
          </p:nvSpPr>
          <p:spPr>
            <a:xfrm>
              <a:off x="4876426" y="2003245"/>
              <a:ext cx="3093711" cy="2492088"/>
            </a:xfrm>
            <a:prstGeom prst="cloud">
              <a:avLst/>
            </a:prstGeom>
            <a:solidFill>
              <a:schemeClr val="bg1"/>
            </a:solidFill>
            <a:ln w="25400">
              <a:solidFill>
                <a:srgbClr val="3E9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矩形 2">
              <a:extLst>
                <a:ext uri="{FF2B5EF4-FFF2-40B4-BE49-F238E27FC236}">
                  <a16:creationId xmlns="" xmlns:a16="http://schemas.microsoft.com/office/drawing/2014/main" id="{E9EAA10C-EA99-4F83-8FB3-FD02F99FBAEA}"/>
                </a:ext>
              </a:extLst>
            </p:cNvPr>
            <p:cNvSpPr>
              <a:spLocks noChangeArrowheads="1"/>
            </p:cNvSpPr>
            <p:nvPr>
              <p:custDataLst>
                <p:tags r:id="rId6"/>
              </p:custDataLst>
            </p:nvPr>
          </p:nvSpPr>
          <p:spPr bwMode="auto">
            <a:xfrm>
              <a:off x="5109470" y="2128817"/>
              <a:ext cx="2627621" cy="2212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pPr>
              <a:r>
                <a:rPr lang="zh-CN" altLang="en-US"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发热</a:t>
              </a:r>
              <a:endParaRPr lang="en-US" altLang="zh-CN"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a:p>
              <a:pPr algn="ctr">
                <a:lnSpc>
                  <a:spcPct val="150000"/>
                </a:lnSpc>
              </a:pPr>
              <a:r>
                <a:rPr lang="zh-CN" altLang="en-US"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乏力</a:t>
              </a:r>
              <a:endParaRPr lang="en-US" altLang="zh-CN"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a:p>
              <a:pPr algn="ctr">
                <a:lnSpc>
                  <a:spcPct val="150000"/>
                </a:lnSpc>
              </a:pPr>
              <a:r>
                <a:rPr lang="zh-CN" altLang="en-US"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干咳</a:t>
              </a:r>
              <a:endParaRPr lang="zh-CN" altLang="zh-CN" sz="32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grpSp>
      <p:sp>
        <p:nvSpPr>
          <p:cNvPr id="9" name="PA-矩形 7">
            <a:extLst>
              <a:ext uri="{FF2B5EF4-FFF2-40B4-BE49-F238E27FC236}">
                <a16:creationId xmlns="" xmlns:a16="http://schemas.microsoft.com/office/drawing/2014/main" id="{8B8D5BF6-C342-46D9-A256-EB43A7AF921C}"/>
              </a:ext>
            </a:extLst>
          </p:cNvPr>
          <p:cNvSpPr>
            <a:spLocks noChangeArrowheads="1"/>
          </p:cNvSpPr>
          <p:nvPr>
            <p:custDataLst>
              <p:tags r:id="rId2"/>
            </p:custDataLst>
          </p:nvPr>
        </p:nvSpPr>
        <p:spPr bwMode="auto">
          <a:xfrm>
            <a:off x="891918" y="4997908"/>
            <a:ext cx="10408163" cy="1179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600" b="1" dirty="0" smtClean="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        一般症状包括发热</a:t>
            </a:r>
            <a:r>
              <a:rPr lang="zh-CN" altLang="en-US"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rPr>
              <a:t>、乏力、干咳、逐渐出现呼吸困难等，部分患者起病症状轻微，可无发热。严重者可出现急性呼吸窘迫综合征、脓毒症休克、难以纠正的代谢性酸中毒、出凝血功能障碍等。多数患者症状为轻、中度，预后良好，少数患者病情危重，甚至死亡。</a:t>
            </a:r>
            <a:endParaRPr lang="zh-CN" altLang="zh-CN" sz="1600" b="1" dirty="0">
              <a:solidFill>
                <a:srgbClr val="3E95A1"/>
              </a:solidFill>
              <a:latin typeface="华康少女" panose="040F0509000000000000" pitchFamily="81" charset="-122"/>
              <a:ea typeface="华康少女" panose="040F0509000000000000" pitchFamily="81" charset="-122"/>
              <a:cs typeface="华康少女" panose="040F0509000000000000" pitchFamily="81" charset="-122"/>
            </a:endParaRPr>
          </a:p>
        </p:txBody>
      </p:sp>
    </p:spTree>
    <p:extLst>
      <p:ext uri="{BB962C8B-B14F-4D97-AF65-F5344CB8AC3E}">
        <p14:creationId xmlns:p14="http://schemas.microsoft.com/office/powerpoint/2010/main" val="364516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7"/>
</p:tagLst>
</file>

<file path=ppt/tags/tag11.xml><?xml version="1.0" encoding="utf-8"?>
<p:tagLst xmlns:a="http://schemas.openxmlformats.org/drawingml/2006/main" xmlns:r="http://schemas.openxmlformats.org/officeDocument/2006/relationships" xmlns:p="http://schemas.openxmlformats.org/presentationml/2006/main">
  <p:tag name="PA" val="v5.2.7"/>
</p:tagLst>
</file>

<file path=ppt/tags/tag12.xml><?xml version="1.0" encoding="utf-8"?>
<p:tagLst xmlns:a="http://schemas.openxmlformats.org/drawingml/2006/main" xmlns:r="http://schemas.openxmlformats.org/officeDocument/2006/relationships" xmlns:p="http://schemas.openxmlformats.org/presentationml/2006/main">
  <p:tag name="PA" val="v5.2.7"/>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7"/>
  <p:tag name="RESOURCELIBID_ANIM" val="44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19.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1.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3.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4.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5.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7"/>
  <p:tag name="RESOURCELIBID_ANIM" val="458"/>
</p:tagLst>
</file>

<file path=ppt/tags/tag28.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29.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3.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30.xml><?xml version="1.0" encoding="utf-8"?>
<p:tagLst xmlns:a="http://schemas.openxmlformats.org/drawingml/2006/main" xmlns:r="http://schemas.openxmlformats.org/officeDocument/2006/relationships" xmlns:p="http://schemas.openxmlformats.org/presentationml/2006/main">
  <p:tag name="PA" val="v5.2.7"/>
</p:tagLst>
</file>

<file path=ppt/tags/tag31.xml><?xml version="1.0" encoding="utf-8"?>
<p:tagLst xmlns:a="http://schemas.openxmlformats.org/drawingml/2006/main" xmlns:r="http://schemas.openxmlformats.org/officeDocument/2006/relationships" xmlns:p="http://schemas.openxmlformats.org/presentationml/2006/main">
  <p:tag name="PA" val="v5.2.7"/>
</p:tagLst>
</file>

<file path=ppt/tags/tag4.xml><?xml version="1.0" encoding="utf-8"?>
<p:tagLst xmlns:a="http://schemas.openxmlformats.org/drawingml/2006/main" xmlns:r="http://schemas.openxmlformats.org/officeDocument/2006/relationships" xmlns:p="http://schemas.openxmlformats.org/presentationml/2006/main">
  <p:tag name="PA" val="v5.2.7"/>
  <p:tag name="RESOURCELIBID_ANIM" val="453"/>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8.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9.xml><?xml version="1.0" encoding="utf-8"?>
<p:tagLst xmlns:a="http://schemas.openxmlformats.org/drawingml/2006/main" xmlns:r="http://schemas.openxmlformats.org/officeDocument/2006/relationships" xmlns:p="http://schemas.openxmlformats.org/presentationml/2006/main">
  <p:tag name="PA" val="v5.2.7"/>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714</TotalTime>
  <Words>3613</Words>
  <Application>Microsoft Office PowerPoint</Application>
  <PresentationFormat>自定义</PresentationFormat>
  <Paragraphs>215</Paragraphs>
  <Slides>53</Slides>
  <Notes>0</Notes>
  <HiddenSlides>0</HiddenSlides>
  <MMClips>4</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新型冠状病毒</dc:title>
  <dc:creator>第一PPT</dc:creator>
  <cp:keywords>www.1ppt.com</cp:keywords>
  <dc:description>www.1ppt.com</dc:description>
  <cp:lastModifiedBy>Admin</cp:lastModifiedBy>
  <cp:revision>93</cp:revision>
  <dcterms:created xsi:type="dcterms:W3CDTF">2020-01-27T15:25:45Z</dcterms:created>
  <dcterms:modified xsi:type="dcterms:W3CDTF">2020-02-19T07:32:32Z</dcterms:modified>
</cp:coreProperties>
</file>