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0" r:id="rId3"/>
    <p:sldId id="264" r:id="rId4"/>
    <p:sldId id="265" r:id="rId5"/>
    <p:sldId id="266" r:id="rId6"/>
    <p:sldId id="267" r:id="rId7"/>
    <p:sldId id="268" r:id="rId8"/>
    <p:sldId id="263" r:id="rId9"/>
    <p:sldId id="257" r:id="rId10"/>
    <p:sldId id="269" r:id="rId11"/>
    <p:sldId id="261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599"/>
    <a:srgbClr val="9B0483"/>
    <a:srgbClr val="C9C7C7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xmlns="" id="{65434224-2FAF-48F7-AACC-7211ED04BC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734" y="4428968"/>
            <a:ext cx="1394037" cy="13940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0201" y="4049481"/>
            <a:ext cx="4517571" cy="12461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3435" y="5231745"/>
            <a:ext cx="1111103" cy="9816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5FAB4D84-15FC-4BC9-BBE4-36830AE576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8" y="1876868"/>
            <a:ext cx="8702415" cy="2270589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7F7233DF-2F00-47CA-A86A-9AA690FC60A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697" y="1876868"/>
            <a:ext cx="4475389" cy="219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198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92188"/>
            <a:ext cx="7886700" cy="559632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586" y="2883353"/>
            <a:ext cx="5580763" cy="314531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6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93669DD7-35A9-408C-A10D-F849E2DC8E3A}"/>
              </a:ext>
            </a:extLst>
          </p:cNvPr>
          <p:cNvSpPr/>
          <p:nvPr userDrawn="1"/>
        </p:nvSpPr>
        <p:spPr>
          <a:xfrm>
            <a:off x="2218660" y="2721930"/>
            <a:ext cx="6946605" cy="1350334"/>
          </a:xfrm>
          <a:prstGeom prst="rect">
            <a:avLst/>
          </a:prstGeom>
          <a:solidFill>
            <a:srgbClr val="9B0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85E497B3-5413-44C8-80CA-B58F43EDF46B}"/>
              </a:ext>
            </a:extLst>
          </p:cNvPr>
          <p:cNvSpPr/>
          <p:nvPr userDrawn="1"/>
        </p:nvSpPr>
        <p:spPr>
          <a:xfrm>
            <a:off x="0" y="2721930"/>
            <a:ext cx="2197395" cy="1350334"/>
          </a:xfrm>
          <a:prstGeom prst="rect">
            <a:avLst/>
          </a:prstGeom>
          <a:solidFill>
            <a:srgbClr val="B70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859" y="2721930"/>
            <a:ext cx="6835406" cy="1350333"/>
          </a:xfrm>
          <a:prstGeom prst="rect">
            <a:avLst/>
          </a:prstGeom>
        </p:spPr>
        <p:txBody>
          <a:bodyPr anchor="ctr"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5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63786" y="6492875"/>
            <a:ext cx="478465" cy="365125"/>
          </a:xfrm>
        </p:spPr>
        <p:txBody>
          <a:bodyPr/>
          <a:lstStyle>
            <a:lvl1pPr>
              <a:defRPr>
                <a:solidFill>
                  <a:srgbClr val="9B0483"/>
                </a:solidFill>
              </a:defRPr>
            </a:lvl1pPr>
          </a:lstStyle>
          <a:p>
            <a:fld id="{2B2B16AE-5ED9-45DB-804F-A9FCC457E6E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: 圆角 6">
            <a:hlinkClick r:id="rId2" action="ppaction://hlinksldjump"/>
            <a:extLst>
              <a:ext uri="{FF2B5EF4-FFF2-40B4-BE49-F238E27FC236}">
                <a16:creationId xmlns:a16="http://schemas.microsoft.com/office/drawing/2014/main" xmlns="" id="{E2E57EE3-11DB-46D2-B63F-A8152DC64AE3}"/>
              </a:ext>
            </a:extLst>
          </p:cNvPr>
          <p:cNvSpPr/>
          <p:nvPr userDrawn="1"/>
        </p:nvSpPr>
        <p:spPr>
          <a:xfrm>
            <a:off x="2705802" y="287072"/>
            <a:ext cx="1543050" cy="504000"/>
          </a:xfrm>
          <a:prstGeom prst="roundRect">
            <a:avLst/>
          </a:prstGeom>
          <a:solidFill>
            <a:srgbClr val="F9F9F9"/>
          </a:solidFill>
          <a:ln>
            <a:solidFill>
              <a:srgbClr val="9B0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rgbClr val="9B048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快乐预习感知</a:t>
            </a:r>
          </a:p>
        </p:txBody>
      </p:sp>
    </p:spTree>
    <p:extLst>
      <p:ext uri="{BB962C8B-B14F-4D97-AF65-F5344CB8AC3E}">
        <p14:creationId xmlns:p14="http://schemas.microsoft.com/office/powerpoint/2010/main" val="7767518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63786" y="6492875"/>
            <a:ext cx="478465" cy="365125"/>
          </a:xfrm>
        </p:spPr>
        <p:txBody>
          <a:bodyPr/>
          <a:lstStyle>
            <a:lvl1pPr>
              <a:defRPr>
                <a:solidFill>
                  <a:srgbClr val="9B0483"/>
                </a:solidFill>
              </a:defRPr>
            </a:lvl1pPr>
          </a:lstStyle>
          <a:p>
            <a:fld id="{2B2B16AE-5ED9-45DB-804F-A9FCC457E6E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: 圆角 6">
            <a:hlinkClick r:id="rId2" action="ppaction://hlinksldjump"/>
            <a:extLst>
              <a:ext uri="{FF2B5EF4-FFF2-40B4-BE49-F238E27FC236}">
                <a16:creationId xmlns:a16="http://schemas.microsoft.com/office/drawing/2014/main" xmlns="" id="{E2E57EE3-11DB-46D2-B63F-A8152DC64AE3}"/>
              </a:ext>
            </a:extLst>
          </p:cNvPr>
          <p:cNvSpPr/>
          <p:nvPr userDrawn="1"/>
        </p:nvSpPr>
        <p:spPr>
          <a:xfrm>
            <a:off x="4288022" y="287072"/>
            <a:ext cx="1543050" cy="504000"/>
          </a:xfrm>
          <a:prstGeom prst="roundRect">
            <a:avLst/>
          </a:prstGeom>
          <a:solidFill>
            <a:srgbClr val="F9F9F9"/>
          </a:solidFill>
          <a:ln>
            <a:solidFill>
              <a:srgbClr val="9B0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rgbClr val="9B048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核心知识概览</a:t>
            </a:r>
            <a:endParaRPr lang="zh-CN" altLang="en-US" sz="1600" dirty="0">
              <a:solidFill>
                <a:srgbClr val="9B0483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2241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944" y="83142"/>
            <a:ext cx="499730" cy="365125"/>
          </a:xfrm>
        </p:spPr>
        <p:txBody>
          <a:bodyPr/>
          <a:lstStyle/>
          <a:p>
            <a:fld id="{2B2B16AE-5ED9-45DB-804F-A9FCC457E6E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矩形: 圆角 2">
            <a:hlinkClick r:id="rId2" action="ppaction://hlinksldjump"/>
            <a:extLst>
              <a:ext uri="{FF2B5EF4-FFF2-40B4-BE49-F238E27FC236}">
                <a16:creationId xmlns:a16="http://schemas.microsoft.com/office/drawing/2014/main" xmlns="" id="{8C3CDB84-145E-4112-B944-10FE3EA06255}"/>
              </a:ext>
            </a:extLst>
          </p:cNvPr>
          <p:cNvSpPr/>
          <p:nvPr userDrawn="1"/>
        </p:nvSpPr>
        <p:spPr>
          <a:xfrm>
            <a:off x="5855062" y="287072"/>
            <a:ext cx="1543050" cy="504000"/>
          </a:xfrm>
          <a:prstGeom prst="roundRect">
            <a:avLst/>
          </a:prstGeom>
          <a:solidFill>
            <a:srgbClr val="F9F9F9"/>
          </a:solidFill>
          <a:ln>
            <a:solidFill>
              <a:srgbClr val="9B0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rgbClr val="9B048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互动课堂理解</a:t>
            </a:r>
          </a:p>
        </p:txBody>
      </p:sp>
    </p:spTree>
    <p:extLst>
      <p:ext uri="{BB962C8B-B14F-4D97-AF65-F5344CB8AC3E}">
        <p14:creationId xmlns:p14="http://schemas.microsoft.com/office/powerpoint/2010/main" val="22877348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7944" y="83142"/>
            <a:ext cx="499730" cy="365125"/>
          </a:xfrm>
        </p:spPr>
        <p:txBody>
          <a:bodyPr/>
          <a:lstStyle/>
          <a:p>
            <a:fld id="{2B2B16AE-5ED9-45DB-804F-A9FCC457E6E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矩形: 圆角 2">
            <a:hlinkClick r:id="rId2" action="ppaction://hlinksldjump"/>
            <a:extLst>
              <a:ext uri="{FF2B5EF4-FFF2-40B4-BE49-F238E27FC236}">
                <a16:creationId xmlns:a16="http://schemas.microsoft.com/office/drawing/2014/main" xmlns="" id="{B8C26CAA-4644-49C0-A802-BE29DA561B2E}"/>
              </a:ext>
            </a:extLst>
          </p:cNvPr>
          <p:cNvSpPr/>
          <p:nvPr userDrawn="1"/>
        </p:nvSpPr>
        <p:spPr>
          <a:xfrm>
            <a:off x="7438957" y="287072"/>
            <a:ext cx="1543050" cy="504000"/>
          </a:xfrm>
          <a:prstGeom prst="roundRect">
            <a:avLst/>
          </a:prstGeom>
          <a:solidFill>
            <a:srgbClr val="F9F9F9"/>
          </a:solidFill>
          <a:ln>
            <a:solidFill>
              <a:srgbClr val="9B0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rgbClr val="9B048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轻松尝试应用</a:t>
            </a:r>
          </a:p>
        </p:txBody>
      </p:sp>
    </p:spTree>
    <p:extLst>
      <p:ext uri="{BB962C8B-B14F-4D97-AF65-F5344CB8AC3E}">
        <p14:creationId xmlns:p14="http://schemas.microsoft.com/office/powerpoint/2010/main" val="18959462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slide" Target="../slides/slide1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9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" Target="../slides/slide2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Relationship Id="rId14" Type="http://schemas.openxmlformats.org/officeDocument/2006/relationships/slide" Target="../slides/slid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3FF8-7F77-4CDF-B71A-F850CBD5FCB4}" type="datetimeFigureOut">
              <a:rPr lang="zh-CN" altLang="en-US" smtClean="0"/>
              <a:t>2019-03-06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B16AE-5ED9-45DB-804F-A9FCC457E6E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A46417D4-07CE-4C71-B071-10F7CA95E0A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056"/>
            <a:ext cx="9144000" cy="61614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8EEA86A7-918D-4ADE-8A99-3D830F4A837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30" y="232917"/>
            <a:ext cx="1430374" cy="692116"/>
          </a:xfrm>
          <a:prstGeom prst="rect">
            <a:avLst/>
          </a:prstGeom>
        </p:spPr>
      </p:pic>
      <p:sp>
        <p:nvSpPr>
          <p:cNvPr id="11" name="矩形: 圆角 10">
            <a:hlinkClick r:id="rId11" action="ppaction://hlinksldjump"/>
            <a:extLst>
              <a:ext uri="{FF2B5EF4-FFF2-40B4-BE49-F238E27FC236}">
                <a16:creationId xmlns:a16="http://schemas.microsoft.com/office/drawing/2014/main" xmlns="" id="{0B19F015-BEB6-4FC5-9CAE-4521FE8BE88E}"/>
              </a:ext>
            </a:extLst>
          </p:cNvPr>
          <p:cNvSpPr/>
          <p:nvPr userDrawn="1"/>
        </p:nvSpPr>
        <p:spPr>
          <a:xfrm>
            <a:off x="2716077" y="340237"/>
            <a:ext cx="1543050" cy="432000"/>
          </a:xfrm>
          <a:prstGeom prst="roundRect">
            <a:avLst/>
          </a:prstGeom>
          <a:solidFill>
            <a:srgbClr val="B70599"/>
          </a:solidFill>
          <a:ln>
            <a:solidFill>
              <a:srgbClr val="9B0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快乐预习感知</a:t>
            </a:r>
          </a:p>
        </p:txBody>
      </p:sp>
      <p:sp>
        <p:nvSpPr>
          <p:cNvPr id="12" name="矩形: 圆角 11">
            <a:hlinkClick r:id="rId12" action="ppaction://hlinksldjump"/>
            <a:extLst>
              <a:ext uri="{FF2B5EF4-FFF2-40B4-BE49-F238E27FC236}">
                <a16:creationId xmlns:a16="http://schemas.microsoft.com/office/drawing/2014/main" xmlns="" id="{8A2BC965-868C-43A1-B481-0147999F22D5}"/>
              </a:ext>
            </a:extLst>
          </p:cNvPr>
          <p:cNvSpPr/>
          <p:nvPr userDrawn="1"/>
        </p:nvSpPr>
        <p:spPr>
          <a:xfrm>
            <a:off x="5852679" y="340237"/>
            <a:ext cx="1543050" cy="432000"/>
          </a:xfrm>
          <a:prstGeom prst="roundRect">
            <a:avLst/>
          </a:prstGeom>
          <a:solidFill>
            <a:srgbClr val="B70599"/>
          </a:solidFill>
          <a:ln>
            <a:solidFill>
              <a:srgbClr val="9B0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互动课堂理解</a:t>
            </a:r>
          </a:p>
        </p:txBody>
      </p:sp>
      <p:sp>
        <p:nvSpPr>
          <p:cNvPr id="13" name="矩形: 圆角 12">
            <a:hlinkClick r:id="rId13" action="ppaction://hlinksldjump"/>
            <a:extLst>
              <a:ext uri="{FF2B5EF4-FFF2-40B4-BE49-F238E27FC236}">
                <a16:creationId xmlns:a16="http://schemas.microsoft.com/office/drawing/2014/main" xmlns="" id="{9FEDF766-3B45-4992-BD42-E96DB1050301}"/>
              </a:ext>
            </a:extLst>
          </p:cNvPr>
          <p:cNvSpPr/>
          <p:nvPr userDrawn="1"/>
        </p:nvSpPr>
        <p:spPr>
          <a:xfrm>
            <a:off x="7420980" y="340237"/>
            <a:ext cx="1543050" cy="432000"/>
          </a:xfrm>
          <a:prstGeom prst="roundRect">
            <a:avLst/>
          </a:prstGeom>
          <a:solidFill>
            <a:srgbClr val="B70599"/>
          </a:solidFill>
          <a:ln>
            <a:solidFill>
              <a:srgbClr val="9B0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轻松尝试应用</a:t>
            </a:r>
          </a:p>
        </p:txBody>
      </p:sp>
      <p:sp>
        <p:nvSpPr>
          <p:cNvPr id="14" name="矩形: 圆角 10">
            <a:hlinkClick r:id="rId14" action="ppaction://hlinksldjump"/>
            <a:extLst>
              <a:ext uri="{FF2B5EF4-FFF2-40B4-BE49-F238E27FC236}">
                <a16:creationId xmlns:a16="http://schemas.microsoft.com/office/drawing/2014/main" xmlns="" id="{0B19F015-BEB6-4FC5-9CAE-4521FE8BE88E}"/>
              </a:ext>
            </a:extLst>
          </p:cNvPr>
          <p:cNvSpPr/>
          <p:nvPr userDrawn="1"/>
        </p:nvSpPr>
        <p:spPr>
          <a:xfrm>
            <a:off x="4284378" y="340237"/>
            <a:ext cx="1543050" cy="432000"/>
          </a:xfrm>
          <a:prstGeom prst="roundRect">
            <a:avLst/>
          </a:prstGeom>
          <a:solidFill>
            <a:srgbClr val="B70599"/>
          </a:solidFill>
          <a:ln>
            <a:solidFill>
              <a:srgbClr val="9B0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核心知识概览</a:t>
            </a:r>
            <a:endParaRPr lang="zh-CN" altLang="en-US" sz="1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401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3" r:id="rId4"/>
    <p:sldLayoutId id="2147483667" r:id="rId5"/>
    <p:sldLayoutId id="2147483665" r:id="rId6"/>
    <p:sldLayoutId id="2147483664" r:id="rId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xmlns="" id="{E367E70E-1E8A-4F9E-822D-CFE106D82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第</a:t>
            </a:r>
            <a:r>
              <a:rPr lang="en-US" altLang="zh-CN" b="1" dirty="0"/>
              <a:t>13</a:t>
            </a:r>
            <a:r>
              <a:rPr lang="zh-CN" altLang="zh-CN" b="1" dirty="0"/>
              <a:t>课</a:t>
            </a:r>
            <a:r>
              <a:rPr lang="zh-CN" altLang="zh-CN" dirty="0"/>
              <a:t>　</a:t>
            </a:r>
            <a:r>
              <a:rPr lang="zh-CN" altLang="zh-CN" b="1" dirty="0"/>
              <a:t>宋元时期的</a:t>
            </a:r>
            <a:r>
              <a:rPr lang="zh-CN" altLang="zh-CN" b="1" dirty="0" smtClean="0"/>
              <a:t>科技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zh-CN" b="1" dirty="0"/>
              <a:t> </a:t>
            </a:r>
            <a:r>
              <a:rPr lang="en-US" altLang="zh-CN" b="1" dirty="0" smtClean="0"/>
              <a:t>                 </a:t>
            </a:r>
            <a:r>
              <a:rPr lang="zh-CN" altLang="zh-CN" b="1" dirty="0" smtClean="0"/>
              <a:t>与</a:t>
            </a:r>
            <a:r>
              <a:rPr lang="zh-CN" altLang="zh-CN" b="1" dirty="0"/>
              <a:t>中外</a:t>
            </a:r>
            <a:r>
              <a:rPr lang="zh-CN" altLang="zh-CN" b="1" dirty="0" smtClean="0"/>
              <a:t>交通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814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08000" y="1302338"/>
            <a:ext cx="8128000" cy="450732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【问题</a:t>
            </a:r>
            <a:r>
              <a:rPr lang="en-US" altLang="zh-CN" sz="2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我国古代印刷术、指南针、火药的外传对人类社会的发展产生了哪些重大影响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探究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印刷术有利于文化的传播、保存和交流。印刷术传到欧洲后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大量的书籍、文学作品被印刷出来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为欧洲走出黑暗时代和文艺复兴的出现准备了条件。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指南针对于军事和航海事业有特别重大的意义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成为欧洲人开辟新航路和发现美洲新大陆的重要条件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在地理大发现中发挥了重要作用。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火药被广泛应用于军事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促进了火药武器的发展。火药传到欧洲后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壮大了资产阶级的力量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为资产阶级战胜封建势力提供了有力武器。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139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08000" y="935807"/>
            <a:ext cx="8128000" cy="57800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一、选择题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我国在哪一时期发明了雕版印刷术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促进了文化的发展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两汉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南北朝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隋唐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宋元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右图人物发明了活字印刷术。他是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沈括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rPr>
              <a:t>	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蔡伦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毕昇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rPr>
              <a:t>	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郭守敬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我国最早的指南仪器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——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司南出现在哪一时期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战国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汉代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两晋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两宋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R30.eps" descr="id:214748597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330844" y="1931748"/>
            <a:ext cx="1711719" cy="3425431"/>
          </a:xfrm>
          <a:prstGeom prst="rect">
            <a:avLst/>
          </a:prstGeom>
        </p:spPr>
      </p:pic>
      <p:sp>
        <p:nvSpPr>
          <p:cNvPr id="4" name="矩形 3"/>
          <p:cNvSpPr>
            <a:spLocks noChangeAspect="1"/>
          </p:cNvSpPr>
          <p:nvPr/>
        </p:nvSpPr>
        <p:spPr>
          <a:xfrm>
            <a:off x="7462711" y="1339310"/>
            <a:ext cx="442750" cy="46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endParaRPr lang="zh-CN" altLang="en-US" sz="2200" dirty="0"/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364088" y="2515359"/>
            <a:ext cx="442750" cy="46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endParaRPr lang="zh-CN" altLang="en-US" sz="2200" dirty="0"/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6577522" y="5397847"/>
            <a:ext cx="442750" cy="46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57361368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spect="1"/>
          </p:cNvSpPr>
          <p:nvPr/>
        </p:nvSpPr>
        <p:spPr>
          <a:xfrm>
            <a:off x="508000" y="2310467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火药开始运用到军事领域是在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隋朝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唐朝末年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宋朝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元朝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海上丝绸之路进入鼎盛时期是在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唐代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北宋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南宋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元朝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>
            <a:spLocks noChangeAspect="1"/>
          </p:cNvSpPr>
          <p:nvPr/>
        </p:nvSpPr>
        <p:spPr>
          <a:xfrm>
            <a:off x="4633617" y="2320858"/>
            <a:ext cx="442750" cy="46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zh-CN" altLang="en-US" sz="2200" dirty="0"/>
          </a:p>
        </p:txBody>
      </p:sp>
      <p:sp>
        <p:nvSpPr>
          <p:cNvPr id="9" name="矩形 8"/>
          <p:cNvSpPr>
            <a:spLocks noChangeAspect="1"/>
          </p:cNvSpPr>
          <p:nvPr/>
        </p:nvSpPr>
        <p:spPr>
          <a:xfrm>
            <a:off x="4865383" y="3520992"/>
            <a:ext cx="442750" cy="469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93529679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>
            <a:spLocks noChangeAspect="1"/>
          </p:cNvSpPr>
          <p:nvPr/>
        </p:nvSpPr>
        <p:spPr>
          <a:xfrm>
            <a:off x="508000" y="971101"/>
            <a:ext cx="8128000" cy="55861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二、材料分析题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阅读下列材料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回答问题。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材料一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舟师识地理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夜则观星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昼则观日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阴晦则观指南针。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材料二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南对占城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西望真腊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东则千里长沙、万里石床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指南海诸岛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渺茫无际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天水一色。舟舶来往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惟以指南针为则。昼夜守视唯谨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毫厘之差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生死系焉。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ts val="3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根据所学知识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判断以上材料最早应写于什么时候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根据是什么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ts val="3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参考答案</a:t>
            </a:r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宋朝。北宋末年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中国的海船上开始使用指南针。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ts val="3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从以上两则材料中分别能获得什么信息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两则材料都说明了什么问题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ts val="3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参考答案</a:t>
            </a:r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从材料一中得出指南针已经应用于航海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晴天时通过观测日月星辰辨别方向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而阴晦天时则要依靠指南针辨别方向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从材料二中可以看出航海已完全依靠指南针来辨别方向。两则材料都说明指南针已经成为船舶航行辨别方向的护身法宝。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24965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spect="1"/>
          </p:cNvSpPr>
          <p:nvPr/>
        </p:nvSpPr>
        <p:spPr>
          <a:xfrm>
            <a:off x="508000" y="2724265"/>
            <a:ext cx="8128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你知道指南针是由什么人传到欧洲的吗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谈谈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指南针的传播对世界的影响。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参考答案</a:t>
            </a:r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指南针由阿拉伯人传到欧洲。大大促进了世界远洋航海技术的发展。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24511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08000" y="1132737"/>
            <a:ext cx="8128000" cy="49286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一、活字印刷术的发明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背景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时期发明了雕版印刷术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但雕版印刷刻版费工费时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而且刻好的版只能印制一种书籍。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发明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发明者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发展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此后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能工巧匠们又发明了木活字。元代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发明了转轮排字法。元朝中期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出现了铜活字印刷。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影响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活字印刷术对人类文明的发展产生了重大的影响。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传播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:13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世纪时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活字印刷术传入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之后传到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u="sng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及东南亚地区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又经丝绸之路传到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后来经过蒙古人的西征等途径传入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1886922" y="1524890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隋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唐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1990103" y="2718582"/>
            <a:ext cx="819455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北宋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2286258" y="3131517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毕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昇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6732240" y="3520332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王祯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5004048" y="4743436"/>
            <a:ext cx="748923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朝鲜</a:t>
            </a:r>
            <a:endParaRPr lang="zh-CN" altLang="en-US" sz="2200" dirty="0"/>
          </a:p>
        </p:txBody>
      </p:sp>
      <p:sp>
        <p:nvSpPr>
          <p:cNvPr id="8" name="矩形 7"/>
          <p:cNvSpPr>
            <a:spLocks noChangeAspect="1"/>
          </p:cNvSpPr>
          <p:nvPr/>
        </p:nvSpPr>
        <p:spPr>
          <a:xfrm>
            <a:off x="7260155" y="4747964"/>
            <a:ext cx="819455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日本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9" name="矩形 8"/>
          <p:cNvSpPr>
            <a:spLocks noChangeAspect="1"/>
          </p:cNvSpPr>
          <p:nvPr/>
        </p:nvSpPr>
        <p:spPr>
          <a:xfrm>
            <a:off x="4400617" y="5146072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波斯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0" name="矩形 9"/>
          <p:cNvSpPr>
            <a:spLocks noChangeAspect="1"/>
          </p:cNvSpPr>
          <p:nvPr/>
        </p:nvSpPr>
        <p:spPr>
          <a:xfrm>
            <a:off x="2198328" y="5540966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欧洲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8830040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>
            <a:spLocks noChangeAspect="1"/>
          </p:cNvSpPr>
          <p:nvPr/>
        </p:nvSpPr>
        <p:spPr>
          <a:xfrm>
            <a:off x="508000" y="1514031"/>
            <a:ext cx="8128000" cy="37098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二、指南针、火药的应用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指南针的应用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司南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时人们利用天然磁铁做成指南工具。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发明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开始用人造磁铁制成指南的工具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把有磁性的钢针安置在刻有度数的盘中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制成了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应用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末年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中国的海船上开始使用指南针。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传播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商人将指南针传到阿拉伯国家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后来又传到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影响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大大促进了世界远洋航海技术的发展。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spect="1"/>
          </p:cNvSpPr>
          <p:nvPr/>
        </p:nvSpPr>
        <p:spPr>
          <a:xfrm>
            <a:off x="2267744" y="2305858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汉代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3" name="矩形 12"/>
          <p:cNvSpPr>
            <a:spLocks noChangeAspect="1"/>
          </p:cNvSpPr>
          <p:nvPr/>
        </p:nvSpPr>
        <p:spPr>
          <a:xfrm>
            <a:off x="1962736" y="2697071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宋代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4" name="矩形 13"/>
          <p:cNvSpPr>
            <a:spLocks noChangeAspect="1"/>
          </p:cNvSpPr>
          <p:nvPr/>
        </p:nvSpPr>
        <p:spPr>
          <a:xfrm>
            <a:off x="5148064" y="3109272"/>
            <a:ext cx="819455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罗盘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5" name="矩形 14"/>
          <p:cNvSpPr>
            <a:spLocks noChangeAspect="1"/>
          </p:cNvSpPr>
          <p:nvPr/>
        </p:nvSpPr>
        <p:spPr>
          <a:xfrm>
            <a:off x="1976187" y="3518955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北宋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6" name="矩形 15"/>
          <p:cNvSpPr>
            <a:spLocks noChangeAspect="1"/>
          </p:cNvSpPr>
          <p:nvPr/>
        </p:nvSpPr>
        <p:spPr>
          <a:xfrm>
            <a:off x="2319477" y="3907913"/>
            <a:ext cx="1101584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阿拉伯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7" name="矩形 16"/>
          <p:cNvSpPr>
            <a:spLocks noChangeAspect="1"/>
          </p:cNvSpPr>
          <p:nvPr/>
        </p:nvSpPr>
        <p:spPr>
          <a:xfrm>
            <a:off x="1259632" y="4318941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欧洲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7073929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>
            <a:spLocks noChangeAspect="1"/>
          </p:cNvSpPr>
          <p:nvPr/>
        </p:nvSpPr>
        <p:spPr>
          <a:xfrm>
            <a:off x="508000" y="1637733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火药的应用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发明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中国人已经发明了火药。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应用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末年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火药开始运用到军事领域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元朝发明了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传播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:13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世纪传入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地区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,14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世纪初又经阿拉伯人传到了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影响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对欧洲的火器制造和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方式产生巨大影响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推动了欧洲社会的变革。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>
            <a:spLocks noChangeAspect="1"/>
          </p:cNvSpPr>
          <p:nvPr/>
        </p:nvSpPr>
        <p:spPr>
          <a:xfrm>
            <a:off x="2051720" y="2020795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唐朝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8" name="矩形 17"/>
          <p:cNvSpPr>
            <a:spLocks noChangeAspect="1"/>
          </p:cNvSpPr>
          <p:nvPr/>
        </p:nvSpPr>
        <p:spPr>
          <a:xfrm>
            <a:off x="2123728" y="2424639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宋代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9" name="矩形 18"/>
          <p:cNvSpPr>
            <a:spLocks noChangeAspect="1"/>
          </p:cNvSpPr>
          <p:nvPr/>
        </p:nvSpPr>
        <p:spPr>
          <a:xfrm>
            <a:off x="1137936" y="2839123"/>
            <a:ext cx="819455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火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铳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20" name="矩形 19"/>
          <p:cNvSpPr>
            <a:spLocks noChangeAspect="1"/>
          </p:cNvSpPr>
          <p:nvPr/>
        </p:nvSpPr>
        <p:spPr>
          <a:xfrm>
            <a:off x="3379037" y="3229905"/>
            <a:ext cx="1101584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阿拉伯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21" name="矩形 20"/>
          <p:cNvSpPr>
            <a:spLocks noChangeAspect="1"/>
          </p:cNvSpPr>
          <p:nvPr/>
        </p:nvSpPr>
        <p:spPr>
          <a:xfrm>
            <a:off x="1159512" y="3640927"/>
            <a:ext cx="819455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欧洲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22" name="矩形 21"/>
          <p:cNvSpPr>
            <a:spLocks noChangeAspect="1"/>
          </p:cNvSpPr>
          <p:nvPr/>
        </p:nvSpPr>
        <p:spPr>
          <a:xfrm>
            <a:off x="4491012" y="4026628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作战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6700822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>
            <a:spLocks noChangeAspect="1"/>
          </p:cNvSpPr>
          <p:nvPr/>
        </p:nvSpPr>
        <p:spPr>
          <a:xfrm>
            <a:off x="508000" y="2248121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三、发达的中外交通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陆上丝绸之路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在宋元时期成为通往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的交通要道。宋代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比较发达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元朝修建了覆盖全国的陆路交通网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建立了四通八达的驿站。元代的陆路向西通往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及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等欧洲国家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使东西方的使臣、商人往来非常方便。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spect="1"/>
          </p:cNvSpPr>
          <p:nvPr/>
        </p:nvSpPr>
        <p:spPr>
          <a:xfrm>
            <a:off x="5724128" y="2646574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西方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3" name="矩形 12"/>
          <p:cNvSpPr>
            <a:spLocks noChangeAspect="1"/>
          </p:cNvSpPr>
          <p:nvPr/>
        </p:nvSpPr>
        <p:spPr>
          <a:xfrm>
            <a:off x="1403648" y="3044147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驿站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4" name="矩形 13"/>
          <p:cNvSpPr>
            <a:spLocks noChangeAspect="1"/>
          </p:cNvSpPr>
          <p:nvPr/>
        </p:nvSpPr>
        <p:spPr>
          <a:xfrm>
            <a:off x="6119047" y="3436365"/>
            <a:ext cx="237116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波斯　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阿拉伯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5" name="矩形 14"/>
          <p:cNvSpPr>
            <a:spLocks noChangeAspect="1"/>
          </p:cNvSpPr>
          <p:nvPr/>
        </p:nvSpPr>
        <p:spPr>
          <a:xfrm>
            <a:off x="1187624" y="3840173"/>
            <a:ext cx="1101584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俄罗斯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4712385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spect="1"/>
          </p:cNvSpPr>
          <p:nvPr/>
        </p:nvSpPr>
        <p:spPr>
          <a:xfrm>
            <a:off x="508000" y="1503557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海上丝绸之路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条件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技术有了较大的发展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的使用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初步掌握了潮汛、信风、气象的规律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海上交通发达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海外贸易繁荣。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范围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宋代可通往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东南亚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 u="sng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等国家和地区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远至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海岸。元朝时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海上丝绸之路进入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时期。宋元时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中国与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以及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之间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有大量的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商船往返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。宋代时与中国有贸易关系的国家和地区有五六十个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元代时达到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多个。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>
            <a:spLocks noChangeAspect="1"/>
          </p:cNvSpPr>
          <p:nvPr/>
        </p:nvSpPr>
        <p:spPr>
          <a:xfrm>
            <a:off x="1907704" y="1896050"/>
            <a:ext cx="2159566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造船　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航海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9" name="矩形 8"/>
          <p:cNvSpPr>
            <a:spLocks noChangeAspect="1"/>
          </p:cNvSpPr>
          <p:nvPr/>
        </p:nvSpPr>
        <p:spPr>
          <a:xfrm>
            <a:off x="6814639" y="1901913"/>
            <a:ext cx="1101584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指南针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0" name="矩形 9"/>
          <p:cNvSpPr>
            <a:spLocks noChangeAspect="1"/>
          </p:cNvSpPr>
          <p:nvPr/>
        </p:nvSpPr>
        <p:spPr>
          <a:xfrm>
            <a:off x="3286247" y="3094195"/>
            <a:ext cx="1665841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日本　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高丽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6" name="矩形 15"/>
          <p:cNvSpPr>
            <a:spLocks noChangeAspect="1"/>
          </p:cNvSpPr>
          <p:nvPr/>
        </p:nvSpPr>
        <p:spPr>
          <a:xfrm>
            <a:off x="6360273" y="3093415"/>
            <a:ext cx="2089033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印度　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阿拉伯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7" name="矩形 16"/>
          <p:cNvSpPr>
            <a:spLocks noChangeAspect="1"/>
          </p:cNvSpPr>
          <p:nvPr/>
        </p:nvSpPr>
        <p:spPr>
          <a:xfrm>
            <a:off x="2840055" y="3497079"/>
            <a:ext cx="1947969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波斯湾及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东非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8" name="矩形 17"/>
          <p:cNvSpPr>
            <a:spLocks noChangeAspect="1"/>
          </p:cNvSpPr>
          <p:nvPr/>
        </p:nvSpPr>
        <p:spPr>
          <a:xfrm>
            <a:off x="1619672" y="3890907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鼎盛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9" name="矩形 18"/>
          <p:cNvSpPr>
            <a:spLocks noChangeAspect="1"/>
          </p:cNvSpPr>
          <p:nvPr/>
        </p:nvSpPr>
        <p:spPr>
          <a:xfrm>
            <a:off x="5417462" y="3892619"/>
            <a:ext cx="2300630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阿拉伯　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波斯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20" name="矩形 19"/>
          <p:cNvSpPr>
            <a:spLocks noChangeAspect="1"/>
          </p:cNvSpPr>
          <p:nvPr/>
        </p:nvSpPr>
        <p:spPr>
          <a:xfrm>
            <a:off x="728209" y="4336215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东非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19754475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>
            <a:spLocks noChangeAspect="1"/>
          </p:cNvSpPr>
          <p:nvPr/>
        </p:nvSpPr>
        <p:spPr>
          <a:xfrm>
            <a:off x="508000" y="1898237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中外交流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中国的创造发明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、纸币和驿站制度等输往西方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、农业、手工业生产技术传入亚洲各国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对欧亚国家的社会、经济发展起了重要作用。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西方的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、天文、历法、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等也传到中国。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spect="1"/>
          </p:cNvSpPr>
          <p:nvPr/>
        </p:nvSpPr>
        <p:spPr>
          <a:xfrm>
            <a:off x="3718295" y="2291690"/>
            <a:ext cx="4134465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印刷术　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火药</a:t>
            </a:r>
            <a:r>
              <a:rPr lang="zh-CN" altLang="zh-C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指南针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3" name="矩形 12"/>
          <p:cNvSpPr>
            <a:spLocks noChangeAspect="1"/>
          </p:cNvSpPr>
          <p:nvPr/>
        </p:nvSpPr>
        <p:spPr>
          <a:xfrm>
            <a:off x="3880144" y="2677268"/>
            <a:ext cx="2864887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天文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历法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4" name="矩形 13"/>
          <p:cNvSpPr>
            <a:spLocks noChangeAspect="1"/>
          </p:cNvSpPr>
          <p:nvPr/>
        </p:nvSpPr>
        <p:spPr>
          <a:xfrm>
            <a:off x="2195736" y="3891822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药物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  <p:sp>
        <p:nvSpPr>
          <p:cNvPr id="15" name="矩形 14"/>
          <p:cNvSpPr>
            <a:spLocks noChangeAspect="1"/>
          </p:cNvSpPr>
          <p:nvPr/>
        </p:nvSpPr>
        <p:spPr>
          <a:xfrm>
            <a:off x="5286697" y="3901693"/>
            <a:ext cx="819455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数学</a:t>
            </a:r>
            <a:r>
              <a:rPr lang="en-US" altLang="zh-C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36794663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7y19.eps" descr="id:214749202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384358" y="1005666"/>
            <a:ext cx="6117878" cy="572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85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508000" y="2114868"/>
            <a:ext cx="8128000" cy="288226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【问题</a:t>
            </a:r>
            <a:r>
              <a:rPr lang="en-US" altLang="zh-CN" sz="2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与雕版印刷术相比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活字印刷术具有哪些先进之处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探究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省时。雕版印刷刻版费工费时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而活字印刷排版方便省时。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省力。毕昇发明活字印刷术后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后人在其基础上又发明了木、铜、锡、铅活字。元代王祯还发明了转轮排字法。这些活字印刷的配套工具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大大提高了排字印刷的效率。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省材。使用雕版印刷的方式印制出某本书籍后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如不需要再印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所雕的木版就全部作废了。而活字印刷所用的活字可以反复使用。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11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1" id="{90FDA02B-E014-4BBF-B8D8-D5A444A31B41}" vid="{F6D11230-255E-44D6-AE15-AFA57F01F0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初中同步测控模板</Template>
  <TotalTime>9</TotalTime>
  <Words>493</Words>
  <Application>Microsoft Office PowerPoint</Application>
  <PresentationFormat>全屏显示(4:3)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NEU-BZ-S92</vt:lpstr>
      <vt:lpstr>等线</vt:lpstr>
      <vt:lpstr>等线 Light</vt:lpstr>
      <vt:lpstr>方正书宋_GBK</vt:lpstr>
      <vt:lpstr>黑体</vt:lpstr>
      <vt:lpstr>楷体</vt:lpstr>
      <vt:lpstr>宋体</vt:lpstr>
      <vt:lpstr>Arial</vt:lpstr>
      <vt:lpstr>Calibri</vt:lpstr>
      <vt:lpstr>Calibri Light</vt:lpstr>
      <vt:lpstr>Times New Roman</vt:lpstr>
      <vt:lpstr>Office 主题​​</vt:lpstr>
      <vt:lpstr>第13课　宋元时期的科技                   与中外交通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2019-03-06T03:14:41Z</dcterms:created>
  <dcterms:modified xsi:type="dcterms:W3CDTF">2019-03-06T06:19:53Z</dcterms:modified>
</cp:coreProperties>
</file>