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1420" r:id="rId3"/>
    <p:sldId id="1468" r:id="rId4"/>
    <p:sldId id="779" r:id="rId5"/>
    <p:sldId id="1466" r:id="rId7"/>
    <p:sldId id="1460" r:id="rId8"/>
    <p:sldId id="1464" r:id="rId9"/>
    <p:sldId id="1419" r:id="rId10"/>
    <p:sldId id="1467" r:id="rId11"/>
    <p:sldId id="1461" r:id="rId12"/>
    <p:sldId id="1458" r:id="rId13"/>
    <p:sldId id="1469" r:id="rId14"/>
    <p:sldId id="1470" r:id="rId15"/>
    <p:sldId id="1471" r:id="rId16"/>
    <p:sldId id="1462" r:id="rId17"/>
    <p:sldId id="1472" r:id="rId18"/>
    <p:sldId id="671" r:id="rId19"/>
    <p:sldId id="1473" r:id="rId20"/>
    <p:sldId id="1478" r:id="rId21"/>
    <p:sldId id="1383" r:id="rId22"/>
    <p:sldId id="1463" r:id="rId23"/>
    <p:sldId id="1381" r:id="rId24"/>
    <p:sldId id="1474" r:id="rId25"/>
    <p:sldId id="1475" r:id="rId26"/>
    <p:sldId id="1476" r:id="rId27"/>
    <p:sldId id="1477" r:id="rId28"/>
    <p:sldId id="1479" r:id="rId29"/>
    <p:sldId id="1354" r:id="rId30"/>
    <p:sldId id="1495" r:id="rId31"/>
    <p:sldId id="1496" r:id="rId32"/>
    <p:sldId id="1459" r:id="rId33"/>
    <p:sldId id="1497" r:id="rId34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4670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69975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4645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39950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74620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09290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44595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79265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  <a:srgbClr val="800000"/>
    <a:srgbClr val="996600"/>
    <a:srgbClr val="663300"/>
    <a:srgbClr val="000000"/>
    <a:srgbClr val="C4BD97"/>
    <a:srgbClr val="660033"/>
    <a:srgbClr val="FFFFFF"/>
    <a:srgbClr val="DDD9C3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6587" autoAdjust="0"/>
    <p:restoredTop sz="96863" autoAdjust="0"/>
  </p:normalViewPr>
  <p:slideViewPr>
    <p:cSldViewPr>
      <p:cViewPr varScale="1">
        <p:scale>
          <a:sx n="59" d="100"/>
          <a:sy n="59" d="100"/>
        </p:scale>
        <p:origin x="-96" y="-174"/>
      </p:cViewPr>
      <p:guideLst>
        <p:guide orient="horz" pos="213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C03DA-8B7D-447E-9C29-3A60D78EE7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4670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69975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4645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39950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74620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09290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44595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79265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137900" y="288926"/>
            <a:ext cx="3456517" cy="61436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68350" y="288926"/>
            <a:ext cx="10166350" cy="61436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3" y="4406900"/>
            <a:ext cx="10363200" cy="1362075"/>
          </a:xfrm>
        </p:spPr>
        <p:txBody>
          <a:bodyPr anchor="t"/>
          <a:lstStyle>
            <a:lvl1pPr algn="l">
              <a:defRPr sz="447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</p:spPr>
        <p:txBody>
          <a:bodyPr anchor="b"/>
          <a:lstStyle>
            <a:lvl1pPr marL="0" indent="0">
              <a:buNone/>
              <a:defRPr sz="2190">
                <a:solidFill>
                  <a:schemeClr val="tx1">
                    <a:tint val="75000"/>
                  </a:schemeClr>
                </a:solidFill>
              </a:defRPr>
            </a:lvl1pPr>
            <a:lvl2pPr marL="5092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9175" indent="0">
              <a:buNone/>
              <a:defRPr sz="1810">
                <a:solidFill>
                  <a:schemeClr val="tx1">
                    <a:tint val="75000"/>
                  </a:schemeClr>
                </a:solidFill>
              </a:defRPr>
            </a:lvl3pPr>
            <a:lvl4pPr marL="1528445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4pPr>
            <a:lvl5pPr marL="2038350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5pPr>
            <a:lvl6pPr marL="2546985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6pPr>
            <a:lvl7pPr marL="3056255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7pPr>
            <a:lvl8pPr marL="3566160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8pPr>
            <a:lvl9pPr marL="4075430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68351" y="1679575"/>
            <a:ext cx="6811433" cy="4752975"/>
          </a:xfrm>
        </p:spPr>
        <p:txBody>
          <a:bodyPr/>
          <a:lstStyle>
            <a:lvl1pPr>
              <a:defRPr sz="3145"/>
            </a:lvl1pPr>
            <a:lvl2pPr>
              <a:defRPr sz="2665"/>
            </a:lvl2pPr>
            <a:lvl3pPr>
              <a:defRPr sz="219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782985" y="1679575"/>
            <a:ext cx="6811433" cy="4752975"/>
          </a:xfrm>
        </p:spPr>
        <p:txBody>
          <a:bodyPr/>
          <a:lstStyle>
            <a:lvl1pPr>
              <a:defRPr sz="3145"/>
            </a:lvl1pPr>
            <a:lvl2pPr>
              <a:defRPr sz="2665"/>
            </a:lvl2pPr>
            <a:lvl3pPr>
              <a:defRPr sz="219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9270" indent="0">
              <a:buNone/>
              <a:defRPr sz="2190" b="1"/>
            </a:lvl2pPr>
            <a:lvl3pPr marL="1019175" indent="0">
              <a:buNone/>
              <a:defRPr sz="2000" b="1"/>
            </a:lvl3pPr>
            <a:lvl4pPr marL="1528445" indent="0">
              <a:buNone/>
              <a:defRPr sz="1810" b="1"/>
            </a:lvl4pPr>
            <a:lvl5pPr marL="2038350" indent="0">
              <a:buNone/>
              <a:defRPr sz="1810" b="1"/>
            </a:lvl5pPr>
            <a:lvl6pPr marL="2546985" indent="0">
              <a:buNone/>
              <a:defRPr sz="1810" b="1"/>
            </a:lvl6pPr>
            <a:lvl7pPr marL="3056255" indent="0">
              <a:buNone/>
              <a:defRPr sz="1810" b="1"/>
            </a:lvl7pPr>
            <a:lvl8pPr marL="3566160" indent="0">
              <a:buNone/>
              <a:defRPr sz="1810" b="1"/>
            </a:lvl8pPr>
            <a:lvl9pPr marL="4075430" indent="0">
              <a:buNone/>
              <a:defRPr sz="18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665"/>
            </a:lvl1pPr>
            <a:lvl2pPr>
              <a:defRPr sz="2190"/>
            </a:lvl2pPr>
            <a:lvl3pPr>
              <a:defRPr sz="2000"/>
            </a:lvl3pPr>
            <a:lvl4pPr>
              <a:defRPr sz="1810"/>
            </a:lvl4pPr>
            <a:lvl5pPr>
              <a:defRPr sz="1810"/>
            </a:lvl5pPr>
            <a:lvl6pPr>
              <a:defRPr sz="1810"/>
            </a:lvl6pPr>
            <a:lvl7pPr>
              <a:defRPr sz="1810"/>
            </a:lvl7pPr>
            <a:lvl8pPr>
              <a:defRPr sz="1810"/>
            </a:lvl8pPr>
            <a:lvl9pPr>
              <a:defRPr sz="181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9270" indent="0">
              <a:buNone/>
              <a:defRPr sz="2190" b="1"/>
            </a:lvl2pPr>
            <a:lvl3pPr marL="1019175" indent="0">
              <a:buNone/>
              <a:defRPr sz="2000" b="1"/>
            </a:lvl3pPr>
            <a:lvl4pPr marL="1528445" indent="0">
              <a:buNone/>
              <a:defRPr sz="1810" b="1"/>
            </a:lvl4pPr>
            <a:lvl5pPr marL="2038350" indent="0">
              <a:buNone/>
              <a:defRPr sz="1810" b="1"/>
            </a:lvl5pPr>
            <a:lvl6pPr marL="2546985" indent="0">
              <a:buNone/>
              <a:defRPr sz="1810" b="1"/>
            </a:lvl6pPr>
            <a:lvl7pPr marL="3056255" indent="0">
              <a:buNone/>
              <a:defRPr sz="1810" b="1"/>
            </a:lvl7pPr>
            <a:lvl8pPr marL="3566160" indent="0">
              <a:buNone/>
              <a:defRPr sz="1810" b="1"/>
            </a:lvl8pPr>
            <a:lvl9pPr marL="4075430" indent="0">
              <a:buNone/>
              <a:defRPr sz="18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665"/>
            </a:lvl1pPr>
            <a:lvl2pPr>
              <a:defRPr sz="2190"/>
            </a:lvl2pPr>
            <a:lvl3pPr>
              <a:defRPr sz="2000"/>
            </a:lvl3pPr>
            <a:lvl4pPr>
              <a:defRPr sz="1810"/>
            </a:lvl4pPr>
            <a:lvl5pPr>
              <a:defRPr sz="1810"/>
            </a:lvl5pPr>
            <a:lvl6pPr>
              <a:defRPr sz="1810"/>
            </a:lvl6pPr>
            <a:lvl7pPr>
              <a:defRPr sz="1810"/>
            </a:lvl7pPr>
            <a:lvl8pPr>
              <a:defRPr sz="1810"/>
            </a:lvl8pPr>
            <a:lvl9pPr>
              <a:defRPr sz="181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19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525"/>
            </a:lvl1pPr>
            <a:lvl2pPr>
              <a:defRPr sz="3145"/>
            </a:lvl2pPr>
            <a:lvl3pPr>
              <a:defRPr sz="2665"/>
            </a:lvl3pPr>
            <a:lvl4pPr>
              <a:defRPr sz="2190"/>
            </a:lvl4pPr>
            <a:lvl5pPr>
              <a:defRPr sz="2190"/>
            </a:lvl5pPr>
            <a:lvl6pPr>
              <a:defRPr sz="2190"/>
            </a:lvl6pPr>
            <a:lvl7pPr>
              <a:defRPr sz="2190"/>
            </a:lvl7pPr>
            <a:lvl8pPr>
              <a:defRPr sz="2190"/>
            </a:lvl8pPr>
            <a:lvl9pPr>
              <a:defRPr sz="21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25"/>
            </a:lvl1pPr>
            <a:lvl2pPr marL="509270" indent="0">
              <a:buNone/>
              <a:defRPr sz="1335"/>
            </a:lvl2pPr>
            <a:lvl3pPr marL="1019175" indent="0">
              <a:buNone/>
              <a:defRPr sz="1145"/>
            </a:lvl3pPr>
            <a:lvl4pPr marL="1528445" indent="0">
              <a:buNone/>
              <a:defRPr sz="1050"/>
            </a:lvl4pPr>
            <a:lvl5pPr marL="2038350" indent="0">
              <a:buNone/>
              <a:defRPr sz="1050"/>
            </a:lvl5pPr>
            <a:lvl6pPr marL="2546985" indent="0">
              <a:buNone/>
              <a:defRPr sz="1050"/>
            </a:lvl6pPr>
            <a:lvl7pPr marL="3056255" indent="0">
              <a:buNone/>
              <a:defRPr sz="1050"/>
            </a:lvl7pPr>
            <a:lvl8pPr marL="3566160" indent="0">
              <a:buNone/>
              <a:defRPr sz="1050"/>
            </a:lvl8pPr>
            <a:lvl9pPr marL="407543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19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25"/>
            </a:lvl1pPr>
            <a:lvl2pPr marL="509270" indent="0">
              <a:buNone/>
              <a:defRPr sz="3145"/>
            </a:lvl2pPr>
            <a:lvl3pPr marL="1019175" indent="0">
              <a:buNone/>
              <a:defRPr sz="2665"/>
            </a:lvl3pPr>
            <a:lvl4pPr marL="1528445" indent="0">
              <a:buNone/>
              <a:defRPr sz="2190"/>
            </a:lvl4pPr>
            <a:lvl5pPr marL="2038350" indent="0">
              <a:buNone/>
              <a:defRPr sz="2190"/>
            </a:lvl5pPr>
            <a:lvl6pPr marL="2546985" indent="0">
              <a:buNone/>
              <a:defRPr sz="2190"/>
            </a:lvl6pPr>
            <a:lvl7pPr marL="3056255" indent="0">
              <a:buNone/>
              <a:defRPr sz="2190"/>
            </a:lvl7pPr>
            <a:lvl8pPr marL="3566160" indent="0">
              <a:buNone/>
              <a:defRPr sz="2190"/>
            </a:lvl8pPr>
            <a:lvl9pPr marL="4075430" indent="0">
              <a:buNone/>
              <a:defRPr sz="21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25"/>
            </a:lvl1pPr>
            <a:lvl2pPr marL="509270" indent="0">
              <a:buNone/>
              <a:defRPr sz="1335"/>
            </a:lvl2pPr>
            <a:lvl3pPr marL="1019175" indent="0">
              <a:buNone/>
              <a:defRPr sz="1145"/>
            </a:lvl3pPr>
            <a:lvl4pPr marL="1528445" indent="0">
              <a:buNone/>
              <a:defRPr sz="1050"/>
            </a:lvl4pPr>
            <a:lvl5pPr marL="2038350" indent="0">
              <a:buNone/>
              <a:defRPr sz="1050"/>
            </a:lvl5pPr>
            <a:lvl6pPr marL="2546985" indent="0">
              <a:buNone/>
              <a:defRPr sz="1050"/>
            </a:lvl6pPr>
            <a:lvl7pPr marL="3056255" indent="0">
              <a:buNone/>
              <a:defRPr sz="1050"/>
            </a:lvl7pPr>
            <a:lvl8pPr marL="3566160" indent="0">
              <a:buNone/>
              <a:defRPr sz="1050"/>
            </a:lvl8pPr>
            <a:lvl9pPr marL="407543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106985" tIns="53492" rIns="106985" bIns="5349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1" cy="4525963"/>
          </a:xfrm>
          <a:prstGeom prst="rect">
            <a:avLst/>
          </a:prstGeom>
        </p:spPr>
        <p:txBody>
          <a:bodyPr vert="horz" lIns="106985" tIns="53492" rIns="106985" bIns="5349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106985" tIns="53492" rIns="106985" bIns="53492" rtlCol="0" anchor="ctr"/>
          <a:lstStyle>
            <a:lvl1pPr algn="l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106985" tIns="53492" rIns="106985" bIns="53492" rtlCol="0" anchor="ctr"/>
          <a:lstStyle>
            <a:lvl1pPr algn="ct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106985" tIns="53492" rIns="106985" bIns="53492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9175" rtl="0" eaLnBrk="1" latinLnBrk="0" hangingPunct="1">
        <a:spcBef>
          <a:spcPct val="0"/>
        </a:spcBef>
        <a:buNone/>
        <a:defRPr sz="48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270" indent="-382270" algn="l" defTabSz="1019175" rtl="0" eaLnBrk="1" latinLnBrk="0" hangingPunct="1">
        <a:spcBef>
          <a:spcPct val="19000"/>
        </a:spcBef>
        <a:buFont typeface="Arial" panose="020B0604020202020204" pitchFamily="34" charset="0"/>
        <a:buChar char="•"/>
        <a:defRPr sz="3525" kern="1200">
          <a:solidFill>
            <a:schemeClr val="tx1"/>
          </a:solidFill>
          <a:latin typeface="+mn-lt"/>
          <a:ea typeface="+mn-ea"/>
          <a:cs typeface="+mn-cs"/>
        </a:defRPr>
      </a:lvl1pPr>
      <a:lvl2pPr marL="828040" indent="-318770" algn="l" defTabSz="1019175" rtl="0" eaLnBrk="1" latinLnBrk="0" hangingPunct="1">
        <a:spcBef>
          <a:spcPct val="19000"/>
        </a:spcBef>
        <a:buFont typeface="Arial" panose="020B0604020202020204" pitchFamily="34" charset="0"/>
        <a:buChar char="–"/>
        <a:defRPr sz="3145" kern="1200">
          <a:solidFill>
            <a:schemeClr val="tx1"/>
          </a:solidFill>
          <a:latin typeface="+mn-lt"/>
          <a:ea typeface="+mn-ea"/>
          <a:cs typeface="+mn-cs"/>
        </a:defRPr>
      </a:lvl2pPr>
      <a:lvl3pPr marL="1273810" indent="-254635" algn="l" defTabSz="1019175" rtl="0" eaLnBrk="1" latinLnBrk="0" hangingPunct="1">
        <a:spcBef>
          <a:spcPct val="19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indent="-254635" algn="l" defTabSz="1019175" rtl="0" eaLnBrk="1" latinLnBrk="0" hangingPunct="1">
        <a:spcBef>
          <a:spcPct val="19000"/>
        </a:spcBef>
        <a:buFont typeface="Arial" panose="020B0604020202020204" pitchFamily="34" charset="0"/>
        <a:buChar char="–"/>
        <a:defRPr sz="219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0" indent="-254635" algn="l" defTabSz="1019175" rtl="0" eaLnBrk="1" latinLnBrk="0" hangingPunct="1">
        <a:spcBef>
          <a:spcPct val="19000"/>
        </a:spcBef>
        <a:buFont typeface="Arial" panose="020B0604020202020204" pitchFamily="34" charset="0"/>
        <a:buChar char="»"/>
        <a:defRPr sz="2190" kern="1200">
          <a:solidFill>
            <a:schemeClr val="tx1"/>
          </a:solidFill>
          <a:latin typeface="+mn-lt"/>
          <a:ea typeface="+mn-ea"/>
          <a:cs typeface="+mn-cs"/>
        </a:defRPr>
      </a:lvl5pPr>
      <a:lvl6pPr marL="2801620" indent="-254635" algn="l" defTabSz="1019175" rtl="0" eaLnBrk="1" latinLnBrk="0" hangingPunct="1">
        <a:spcBef>
          <a:spcPct val="19000"/>
        </a:spcBef>
        <a:buFont typeface="Arial" panose="020B0604020202020204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6pPr>
      <a:lvl7pPr marL="3311525" indent="-254635" algn="l" defTabSz="1019175" rtl="0" eaLnBrk="1" latinLnBrk="0" hangingPunct="1">
        <a:spcBef>
          <a:spcPct val="19000"/>
        </a:spcBef>
        <a:buFont typeface="Arial" panose="020B0604020202020204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7pPr>
      <a:lvl8pPr marL="3820795" indent="-254635" algn="l" defTabSz="1019175" rtl="0" eaLnBrk="1" latinLnBrk="0" hangingPunct="1">
        <a:spcBef>
          <a:spcPct val="19000"/>
        </a:spcBef>
        <a:buFont typeface="Arial" panose="020B0604020202020204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65" indent="-254635" algn="l" defTabSz="1019175" rtl="0" eaLnBrk="1" latinLnBrk="0" hangingPunct="1">
        <a:spcBef>
          <a:spcPct val="19000"/>
        </a:spcBef>
        <a:buFont typeface="Arial" panose="020B0604020202020204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70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175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445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8350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985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255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6160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430" algn="l" defTabSz="101917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media" Target="file:///D:\Users\User\Desktop\&#31532;14&#35838;@&#28023;&#23777;&#20004;&#23736;&#30340;&#20132;&#24448;\&#20065;&#24833;.wmv" TargetMode="External"/><Relationship Id="rId1" Type="http://schemas.openxmlformats.org/officeDocument/2006/relationships/video" Target="file:///D:\Users\User\Desktop\&#31532;14&#35838;@&#28023;&#23777;&#20004;&#23736;&#30340;&#20132;&#24448;\&#20065;&#24833;.wmv" TargetMode="Externa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18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file:///D:\Users\User\Desktop\&#31532;14&#35838;@&#28023;&#23777;&#20004;&#23736;&#30340;&#20132;&#24448;\&#31532;&#19968;&#23626;&#37329;&#22870;&#20316;&#21697;&#12298;&#22238;&#23478;&#31687;-63&#24180;&#21518;&#30340;&#22242;&#22278;&#12299;.mp4" TargetMode="External"/><Relationship Id="rId1" Type="http://schemas.openxmlformats.org/officeDocument/2006/relationships/video" Target="file:///D:\Users\User\Desktop\&#31532;14&#35838;@&#28023;&#23777;&#20004;&#23736;&#30340;&#20132;&#24448;\&#31532;&#19968;&#23626;&#37329;&#22870;&#20316;&#21697;&#12298;&#22238;&#23478;&#31687;-63&#24180;&#21518;&#30340;&#22242;&#22278;&#12299;.mp4" TargetMode="Externa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3.jpeg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4.jpe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无人机航拍从天空看台湾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于右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0" y="4425950"/>
            <a:ext cx="1989455" cy="22453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46325" y="4425950"/>
            <a:ext cx="9467215" cy="2245360"/>
          </a:xfrm>
          <a:prstGeom prst="rect">
            <a:avLst/>
          </a:prstGeom>
          <a:solidFill>
            <a:srgbClr val="FF0000">
              <a:alpha val="51000"/>
            </a:srgbClr>
          </a:solidFill>
        </p:spPr>
        <p:txBody>
          <a:bodyPr wrap="square" rtlCol="0">
            <a:spAutoFit/>
          </a:bodyPr>
          <a:p>
            <a:pPr algn="ctr" fontAlgn="auto">
              <a:spcAft>
                <a:spcPts val="0"/>
              </a:spcAft>
            </a:pPr>
            <a:r>
              <a:rPr lang="zh-CN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《望大陆》</a:t>
            </a:r>
            <a:endParaRPr lang="zh-CN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Aft>
                <a:spcPts val="0"/>
              </a:spcAft>
            </a:pPr>
            <a:r>
              <a:rPr lang="en-US" altLang="zh-CN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于右任</a:t>
            </a:r>
            <a:endParaRPr lang="zh-CN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spcAft>
                <a:spcPts val="0"/>
              </a:spcAft>
            </a:pPr>
            <a:r>
              <a:rPr lang="zh-CN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葬我于高山之上兮，望我故乡；故乡不可见兮，永不能忘！</a:t>
            </a:r>
            <a:endParaRPr lang="zh-CN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spcAft>
                <a:spcPts val="0"/>
              </a:spcAft>
            </a:pPr>
            <a:r>
              <a:rPr lang="zh-CN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葬我于高山之上兮，望我大陆；大陆不可见兮，只有痛哭！</a:t>
            </a:r>
            <a:endParaRPr lang="zh-CN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spcAft>
                <a:spcPts val="0"/>
              </a:spcAft>
            </a:pPr>
            <a:r>
              <a:rPr lang="zh-CN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天苍苍，野茫茫，山之上，</a:t>
            </a:r>
            <a:r>
              <a:rPr lang="zh-CN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</a:t>
            </a:r>
            <a:r>
              <a:rPr lang="zh-CN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</a:t>
            </a:r>
            <a:r>
              <a:rPr lang="zh-CN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殇</a:t>
            </a:r>
            <a:r>
              <a:rPr lang="zh-CN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望大陆.望故乡 (竖琴版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6620" y="-75438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4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乡愁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225" y="53975"/>
            <a:ext cx="12147550" cy="674941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6" descr="200511080132263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29680" y="2668270"/>
            <a:ext cx="3863975" cy="3923665"/>
          </a:xfrm>
          <a:prstGeom prst="roundRect">
            <a:avLst>
              <a:gd name="adj" fmla="val 838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Rectangle 9"/>
          <p:cNvSpPr>
            <a:spLocks noChangeArrowheads="1"/>
          </p:cNvSpPr>
          <p:nvPr/>
        </p:nvSpPr>
        <p:spPr bwMode="auto">
          <a:xfrm>
            <a:off x="134620" y="1778000"/>
            <a:ext cx="11922125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indent="0" fontAlgn="auto"/>
            <a:r>
              <a:rPr lang="en-US" altLang="zh-CN" sz="2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1949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，渡江战役后，人民解放军占领南京，国民党残余势力退往台湾。</a:t>
            </a:r>
            <a:endParaRPr lang="zh-CN" altLang="en-US" sz="2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423795" y="356870"/>
            <a:ext cx="33832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二、台湾问题的由来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3" name="Picture 8" descr="1949年，蒋介石在内战失利中退守台湾，这年他六十二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6714" y="2668260"/>
            <a:ext cx="3103559" cy="3923883"/>
          </a:xfrm>
          <a:prstGeom prst="roundRect">
            <a:avLst>
              <a:gd name="adj" fmla="val 1002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 descr="解说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" y="15875"/>
            <a:ext cx="1430020" cy="152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15"/>
          <p:cNvSpPr>
            <a:spLocks noChangeArrowheads="1"/>
          </p:cNvSpPr>
          <p:nvPr/>
        </p:nvSpPr>
        <p:spPr bwMode="auto">
          <a:xfrm>
            <a:off x="6259195" y="4625975"/>
            <a:ext cx="5183505" cy="1198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indent="457200" fontAlgn="auto"/>
            <a:r>
              <a:rPr lang="en-US" altLang="zh-CN" sz="2400" b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1954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月，美国又与台湾当局签订了所谓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共同防御条约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，将中国的台湾省置于</a:t>
            </a:r>
            <a:r>
              <a:rPr lang="zh-CN" altLang="en-US" sz="2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美国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的“保护”</a:t>
            </a:r>
            <a:r>
              <a:rPr lang="zh-CN" altLang="en-US" sz="2400" b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之下。</a:t>
            </a:r>
            <a:endParaRPr lang="zh-CN" altLang="en-US" sz="2400" b="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4" name="Rectangle 16"/>
          <p:cNvSpPr>
            <a:spLocks noChangeArrowheads="1"/>
          </p:cNvSpPr>
          <p:nvPr/>
        </p:nvSpPr>
        <p:spPr bwMode="auto">
          <a:xfrm>
            <a:off x="295275" y="4625975"/>
            <a:ext cx="5125085" cy="1198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indent="457200" fontAlgn="auto"/>
            <a:r>
              <a:rPr lang="en-US" altLang="zh-CN" sz="2400" b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1950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27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日，美国总统杜鲁门命令</a:t>
            </a:r>
            <a:r>
              <a:rPr lang="zh-CN" altLang="en-US" sz="24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美国第七舰队侵入了台湾海峡</a:t>
            </a:r>
            <a:r>
              <a:rPr lang="zh-CN" altLang="en-US" sz="24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，美国第十三航空队进驻了</a:t>
            </a:r>
            <a:r>
              <a:rPr lang="zh-CN" altLang="en-US" sz="2400" b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台湾。</a:t>
            </a:r>
            <a:endParaRPr lang="zh-CN" altLang="en-US" sz="2400" b="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5" name="Picture 17" descr="D:\Users\User\Desktop\timg.jpgtim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9590" y="1659255"/>
            <a:ext cx="4657090" cy="292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6" name="Picture 18" descr="prc-1954-fangyutiaoy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2580" y="1659255"/>
            <a:ext cx="4357370" cy="292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2423795" y="356870"/>
            <a:ext cx="33832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二、台湾问题的由来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1" name="图片 10" descr="解说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" y="15875"/>
            <a:ext cx="1430020" cy="152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da2370c4d457da38a7df9b33afb05244a9673653bbb4-HdbC2h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" y="13335"/>
            <a:ext cx="6830695" cy="6830695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5896610" y="1943735"/>
            <a:ext cx="6119495" cy="339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3000"/>
              </a:spcAft>
            </a:pPr>
            <a:r>
              <a:rPr lang="zh-CN" altLang="en-US" sz="3200" b="1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  <a:endParaRPr lang="zh-CN" altLang="en-US" sz="3200" b="1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一、自古本是一家人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二、无奈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别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离泪眼垂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b="1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三、和平统一两岸近</a:t>
            </a:r>
            <a:endParaRPr lang="zh-CN" altLang="en-US" sz="3200" dirty="0" smtClean="0"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四、你我携手待佳音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3800" name="图片 10"/>
          <p:cNvPicPr>
            <a:picLocks noChangeAspect="1"/>
          </p:cNvPicPr>
          <p:nvPr/>
        </p:nvPicPr>
        <p:blipFill>
          <a:blip r:embed="rId2"/>
          <a:srcRect b="198"/>
          <a:stretch>
            <a:fillRect/>
          </a:stretch>
        </p:blipFill>
        <p:spPr>
          <a:xfrm rot="5400000">
            <a:off x="9368953" y="2060104"/>
            <a:ext cx="536016" cy="535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9"/>
          <p:cNvPicPr>
            <a:picLocks noChangeAspect="1"/>
          </p:cNvPicPr>
          <p:nvPr/>
        </p:nvPicPr>
        <p:blipFill>
          <a:blip r:embed="rId2"/>
          <a:srcRect b="198"/>
          <a:stretch>
            <a:fillRect/>
          </a:stretch>
        </p:blipFill>
        <p:spPr>
          <a:xfrm rot="-5400000">
            <a:off x="8047896" y="1854763"/>
            <a:ext cx="536016" cy="535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6"/>
          <p:cNvSpPr txBox="1"/>
          <p:nvPr/>
        </p:nvSpPr>
        <p:spPr>
          <a:xfrm>
            <a:off x="6163945" y="131445"/>
            <a:ext cx="5585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    海峡两岸的交往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rgbClr val="76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newsflash/>
      </p:transition>
    </mc:Choice>
    <mc:Fallback>
      <p:transition spd="slow" advTm="0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-7937"/>
            <a:ext cx="3382963" cy="110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174750" y="247650"/>
            <a:ext cx="1873250" cy="487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zh-CN" sz="3600" b="0" i="0" u="none" strike="noStrike" kern="1200" cap="none" spc="0" normalizeH="0" baseline="0" noProof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方正小标宋_GBK" charset="0"/>
                <a:ea typeface="方正小标宋_GBK" charset="0"/>
                <a:cs typeface="+mn-cs"/>
                <a:sym typeface="+mn-ea"/>
              </a:rPr>
              <a:t>自主学习</a:t>
            </a:r>
            <a:endParaRPr kumimoji="0" lang="zh-CN" altLang="zh-CN" sz="3600" b="0" i="0" u="none" strike="noStrike" kern="1200" cap="none" spc="0" normalizeH="0" baseline="0" noProof="1">
              <a:ln w="9525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80000"/>
                  </a:srgbClr>
                </a:outerShdw>
              </a:effectLst>
              <a:latin typeface="方正小标宋_GBK" charset="0"/>
              <a:ea typeface="方正小标宋_GBK" charset="0"/>
              <a:cs typeface="+mn-cs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4404360" y="285750"/>
            <a:ext cx="37388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三、推进祖国统一大业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75565" y="4721860"/>
            <a:ext cx="11991340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3" name="圆角矩形 12"/>
          <p:cNvSpPr/>
          <p:nvPr/>
        </p:nvSpPr>
        <p:spPr>
          <a:xfrm>
            <a:off x="1128395" y="4453255"/>
            <a:ext cx="1405255" cy="5378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1949</a:t>
            </a:r>
            <a:r>
              <a:rPr kumimoji="0" lang="zh-CN" altLang="en-US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kumimoji="0" lang="zh-CN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025390" y="4451985"/>
            <a:ext cx="1395730" cy="53848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20C50Y</a:t>
            </a:r>
            <a:endParaRPr kumimoji="0" lang="en-US" altLang="zh-CN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9671685" y="4452620"/>
            <a:ext cx="1392555" cy="5378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1979</a:t>
            </a: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kumimoji="0" lang="zh-CN" altLang="zh-CN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8" name="Group 131"/>
          <p:cNvGraphicFramePr>
            <a:graphicFrameLocks noGrp="1"/>
          </p:cNvGraphicFramePr>
          <p:nvPr/>
        </p:nvGraphicFramePr>
        <p:xfrm>
          <a:off x="915035" y="1988185"/>
          <a:ext cx="10362565" cy="2143760"/>
        </p:xfrm>
        <a:graphic>
          <a:graphicData uri="http://schemas.openxmlformats.org/drawingml/2006/table">
            <a:tbl>
              <a:tblPr/>
              <a:tblGrid>
                <a:gridCol w="2633980"/>
                <a:gridCol w="1683385"/>
                <a:gridCol w="6045200"/>
              </a:tblGrid>
              <a:tr h="52832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时间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1920" marR="121920" marT="60946" marB="609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人物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1920" marR="121920" marT="60946" marB="6094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党和政府的政策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1920" marR="121920" marT="60946" marB="609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80772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新中国成立初 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1920" marR="121920" marT="60946" marB="609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毛泽东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1920" marR="121920" marT="60946" marB="609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46" marB="609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772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年代中期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1920" marR="121920" marT="60946" marB="609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46" marB="609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6766560" y="2663825"/>
            <a:ext cx="2926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明确提出要解放台湾</a:t>
            </a:r>
            <a:endParaRPr lang="zh-CN" alt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94960" y="3451225"/>
            <a:ext cx="5364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确立了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争取用</a:t>
            </a:r>
            <a:r>
              <a:rPr lang="zh-CN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和平方式</a:t>
            </a: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解放台湾</a:t>
            </a:r>
            <a:r>
              <a:rPr lang="zh-CN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的思想</a:t>
            </a:r>
            <a:endParaRPr lang="zh-CN" alt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46100" y="5312410"/>
            <a:ext cx="6220460" cy="1198880"/>
          </a:xfrm>
          <a:prstGeom prst="rect">
            <a:avLst/>
          </a:prstGeom>
          <a:noFill/>
          <a:ln w="41275" cmpd="sng">
            <a:solidFill>
              <a:srgbClr val="00B050"/>
            </a:solidFill>
            <a:prstDash val="sysDot"/>
          </a:ln>
        </p:spPr>
        <p:txBody>
          <a:bodyPr wrap="square" rtlCol="0" anchor="t">
            <a:spAutoFit/>
          </a:bodyPr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材料一：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将人民解放战争进行到底，解放中国全部领土，完成统一中国的事业。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——《中国人民政治协商会议共同纲领》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354570" y="5312410"/>
            <a:ext cx="4352925" cy="1198880"/>
          </a:xfrm>
          <a:prstGeom prst="rect">
            <a:avLst/>
          </a:prstGeom>
          <a:noFill/>
          <a:ln w="41275" cmpd="sng">
            <a:solidFill>
              <a:srgbClr val="00B050"/>
            </a:solidFill>
            <a:prstDash val="sysDot"/>
          </a:ln>
        </p:spPr>
        <p:txBody>
          <a:bodyPr wrap="square" rtlCol="0" anchor="t">
            <a:spAutoFit/>
          </a:bodyPr>
          <a:p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材料二：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我们都是中国人。三十六计，和为上计。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/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毛泽东（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1955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年）</a:t>
            </a:r>
            <a:endPara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6" name="图片 25" descr="疑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" y="807720"/>
            <a:ext cx="1376045" cy="137604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377950" y="1235075"/>
            <a:ext cx="82848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阅读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P70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第一段内容，结合材料一、二，完成表格。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52155" y="285750"/>
            <a:ext cx="131064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p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前</a:t>
            </a:r>
            <a:r>
              <a:rPr lang="en-US" altLang="zh-CN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zh-CN" alt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232390" y="285750"/>
            <a:ext cx="16052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p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关系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紧张</a:t>
            </a:r>
            <a:endParaRPr lang="zh-CN" altLang="en-US" sz="28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4404360" y="285750"/>
            <a:ext cx="37388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三、推进祖国统一大业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52155" y="285750"/>
            <a:ext cx="131064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p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</a:t>
            </a:r>
            <a:r>
              <a:rPr lang="en-US" altLang="zh-CN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</a:t>
            </a:r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zh-CN" alt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232390" y="285750"/>
            <a:ext cx="16052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走向缓和</a:t>
            </a:r>
            <a:endParaRPr lang="zh-CN" altLang="en-US" sz="28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2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-7937"/>
            <a:ext cx="3382963" cy="110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174750" y="247650"/>
            <a:ext cx="1873250" cy="487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zh-CN" sz="3600" b="0" i="0" u="none" strike="noStrike" kern="1200" cap="none" spc="0" normalizeH="0" baseline="0" noProof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方正小标宋_GBK" charset="0"/>
                <a:ea typeface="方正小标宋_GBK" charset="0"/>
                <a:cs typeface="+mn-cs"/>
                <a:sym typeface="+mn-ea"/>
              </a:rPr>
              <a:t>自主学习</a:t>
            </a:r>
            <a:endParaRPr kumimoji="0" lang="zh-CN" altLang="zh-CN" sz="3600" b="0" i="0" u="none" strike="noStrike" kern="1200" cap="none" spc="0" normalizeH="0" baseline="0" noProof="1">
              <a:ln w="9525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80000"/>
                  </a:srgbClr>
                </a:outerShdw>
              </a:effectLst>
              <a:latin typeface="方正小标宋_GBK" charset="0"/>
              <a:ea typeface="方正小标宋_GBK" charset="0"/>
              <a:cs typeface="+mn-cs"/>
              <a:sym typeface="+mn-ea"/>
            </a:endParaRPr>
          </a:p>
        </p:txBody>
      </p:sp>
      <p:pic>
        <p:nvPicPr>
          <p:cNvPr id="26" name="图片 25" descr="疑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" y="807720"/>
            <a:ext cx="1376045" cy="137604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377950" y="1235075"/>
            <a:ext cx="68141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阅读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P70—P73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内容，把年代尺补充完整。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75565" y="2497455"/>
            <a:ext cx="11991340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3" name="圆角矩形 12"/>
          <p:cNvSpPr/>
          <p:nvPr/>
        </p:nvSpPr>
        <p:spPr>
          <a:xfrm>
            <a:off x="606425" y="2228850"/>
            <a:ext cx="1405255" cy="5378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1979</a:t>
            </a:r>
            <a:endParaRPr kumimoji="0" lang="zh-CN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191510" y="2226945"/>
            <a:ext cx="1395730" cy="53848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1981</a:t>
            </a:r>
            <a:endParaRPr kumimoji="0" lang="zh-CN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499735" y="2183765"/>
            <a:ext cx="1392555" cy="5378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1982</a:t>
            </a:r>
            <a:endParaRPr kumimoji="0" lang="zh-CN" altLang="zh-CN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645" y="2830195"/>
            <a:ext cx="2456815" cy="119888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发表《</a:t>
            </a: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3530" y="3527425"/>
            <a:ext cx="201168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non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告台湾同胞书</a:t>
            </a:r>
            <a:endParaRPr lang="zh-CN" altLang="en-US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44800" y="2829560"/>
            <a:ext cx="2089150" cy="119888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叶剑英：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和平统一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台湾九条方针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87315" y="2830195"/>
            <a:ext cx="2016760" cy="119888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邓小平：提出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88305" y="3527425"/>
            <a:ext cx="140208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non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一国两制</a:t>
            </a:r>
            <a:endParaRPr lang="zh-CN" altLang="en-US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7925435" y="2183765"/>
            <a:ext cx="1392555" cy="5378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1989</a:t>
            </a:r>
            <a:endParaRPr kumimoji="0" lang="zh-CN" altLang="zh-CN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10450" y="2829560"/>
            <a:ext cx="2423160" cy="119888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台湾当局开始调整</a:t>
            </a: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政策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en-US" altLang="zh-CN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594600" y="3527425"/>
            <a:ext cx="140208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三不</a:t>
            </a:r>
            <a:r>
              <a:rPr lang="en-US" altLang="zh-CN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zh-CN" altLang="en-US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3810" y="4920615"/>
            <a:ext cx="12029440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0" name="圆角矩形 19"/>
          <p:cNvSpPr/>
          <p:nvPr/>
        </p:nvSpPr>
        <p:spPr>
          <a:xfrm>
            <a:off x="10041890" y="2183765"/>
            <a:ext cx="1405255" cy="5378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1990</a:t>
            </a:r>
            <a:endParaRPr kumimoji="0" lang="zh-CN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109855" y="4650740"/>
            <a:ext cx="1395730" cy="53848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1991</a:t>
            </a:r>
            <a:endParaRPr kumimoji="0" lang="zh-CN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1883410" y="4652010"/>
            <a:ext cx="1392555" cy="5378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1992</a:t>
            </a:r>
            <a:endParaRPr kumimoji="0" lang="zh-CN" altLang="zh-CN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730625" y="4650740"/>
            <a:ext cx="1392555" cy="5378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1993</a:t>
            </a:r>
            <a:endParaRPr kumimoji="0" lang="zh-CN" altLang="zh-CN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029190" y="2830195"/>
            <a:ext cx="1430655" cy="119888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成立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029190" y="3527425"/>
            <a:ext cx="109728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non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海基会</a:t>
            </a:r>
            <a:endParaRPr lang="zh-CN" altLang="en-US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9855" y="5277485"/>
            <a:ext cx="1396365" cy="119888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成立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9855" y="6015990"/>
            <a:ext cx="109728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non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海协会</a:t>
            </a:r>
            <a:endParaRPr lang="zh-CN" altLang="en-US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609090" y="5277485"/>
            <a:ext cx="1941830" cy="119888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达成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873885" y="6015990"/>
            <a:ext cx="140208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non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九二共识</a:t>
            </a:r>
            <a:endParaRPr lang="zh-CN" altLang="en-US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658870" y="5277485"/>
            <a:ext cx="1534795" cy="64516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3658235" y="5829935"/>
            <a:ext cx="1536065" cy="0"/>
          </a:xfrm>
          <a:prstGeom prst="line">
            <a:avLst/>
          </a:prstGeom>
          <a:ln w="222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3721100" y="5462270"/>
            <a:ext cx="140208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non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汪辜会谈</a:t>
            </a:r>
            <a:endParaRPr lang="zh-CN" altLang="en-US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5521960" y="4650740"/>
            <a:ext cx="1392555" cy="5378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1995</a:t>
            </a:r>
            <a:endParaRPr kumimoji="0" lang="zh-CN" altLang="zh-CN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265420" y="5277485"/>
            <a:ext cx="1845310" cy="119888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江泽民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5517515" y="6015990"/>
            <a:ext cx="140208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non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八项主张</a:t>
            </a:r>
            <a:endParaRPr lang="zh-CN" altLang="en-US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7522845" y="4650740"/>
            <a:ext cx="1392555" cy="5378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2005</a:t>
            </a:r>
            <a:endParaRPr kumimoji="0" lang="zh-CN" altLang="zh-CN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205980" y="5277485"/>
            <a:ext cx="1939925" cy="119888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连战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513320" y="6015990"/>
            <a:ext cx="140208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non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和平之旅</a:t>
            </a:r>
            <a:endParaRPr lang="zh-CN" altLang="en-US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7" name="圆角矩形 56"/>
          <p:cNvSpPr/>
          <p:nvPr/>
        </p:nvSpPr>
        <p:spPr>
          <a:xfrm>
            <a:off x="9227820" y="4650740"/>
            <a:ext cx="1300480" cy="5378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endParaRPr kumimoji="0" lang="zh-CN" altLang="zh-CN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9227820" y="5277485"/>
            <a:ext cx="1299845" cy="119888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p>
            <a:pPr algn="ctr" fontAlgn="auto">
              <a:lnSpc>
                <a:spcPct val="100000"/>
              </a:lnSpc>
            </a:pPr>
            <a:r>
              <a:rPr lang="zh-CN" altLang="zh-CN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习近平会见马英九</a:t>
            </a:r>
            <a:endParaRPr lang="zh-CN" altLang="zh-CN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2" name="圆角矩形 61"/>
          <p:cNvSpPr/>
          <p:nvPr/>
        </p:nvSpPr>
        <p:spPr>
          <a:xfrm>
            <a:off x="10692130" y="4652010"/>
            <a:ext cx="1064895" cy="5378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201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8" grpId="0" bldLvl="0" animBg="1"/>
      <p:bldP spid="15" grpId="0" bldLvl="0" animBg="1"/>
      <p:bldP spid="18" grpId="0" bldLvl="0" animBg="1"/>
      <p:bldP spid="32" grpId="0" bldLvl="0" animBg="1"/>
      <p:bldP spid="34" grpId="0" bldLvl="0" animBg="1"/>
      <p:bldP spid="38" grpId="0" bldLvl="0" animBg="1"/>
      <p:bldP spid="45" grpId="0" bldLvl="0" animBg="1"/>
      <p:bldP spid="53" grpId="0" bldLvl="0" animBg="1"/>
      <p:bldP spid="5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1"/>
          <p:cNvPicPr>
            <a:picLocks noChangeAspect="1"/>
          </p:cNvPicPr>
          <p:nvPr/>
        </p:nvPicPr>
        <p:blipFill>
          <a:blip r:embed="rId1"/>
          <a:srcRect b="3390"/>
          <a:stretch>
            <a:fillRect/>
          </a:stretch>
        </p:blipFill>
        <p:spPr>
          <a:xfrm>
            <a:off x="575945" y="1056005"/>
            <a:ext cx="4688205" cy="3801110"/>
          </a:xfrm>
          <a:prstGeom prst="rect">
            <a:avLst/>
          </a:prstGeom>
          <a:effectLst>
            <a:innerShdw blurRad="63500" dist="50800" dir="8100000">
              <a:srgbClr val="00B050">
                <a:alpha val="97000"/>
              </a:srgbClr>
            </a:innerShdw>
            <a:reflection stA="68000" endA="300" endPos="28000" dir="5400000" sy="-100000" algn="bl" rotWithShape="0"/>
          </a:effectLst>
        </p:spPr>
      </p:pic>
      <p:pic>
        <p:nvPicPr>
          <p:cNvPr id="4" name="图片 3" descr="15534892938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070" y="-5080"/>
            <a:ext cx="3121025" cy="1383030"/>
          </a:xfrm>
          <a:prstGeom prst="rect">
            <a:avLst/>
          </a:prstGeom>
        </p:spPr>
      </p:pic>
      <p:cxnSp>
        <p:nvCxnSpPr>
          <p:cNvPr id="29" name="直接连接符 28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1" name="图片 10" descr="2"/>
          <p:cNvPicPr>
            <a:picLocks noChangeAspect="1"/>
          </p:cNvPicPr>
          <p:nvPr/>
        </p:nvPicPr>
        <p:blipFill>
          <a:blip r:embed="rId3"/>
          <a:srcRect b="5345"/>
          <a:stretch>
            <a:fillRect/>
          </a:stretch>
        </p:blipFill>
        <p:spPr>
          <a:xfrm>
            <a:off x="2097405" y="1598295"/>
            <a:ext cx="4474845" cy="3800475"/>
          </a:xfrm>
          <a:prstGeom prst="rect">
            <a:avLst/>
          </a:prstGeom>
          <a:effectLst>
            <a:innerShdw blurRad="63500" dist="50800" dir="8100000">
              <a:srgbClr val="00B050">
                <a:alpha val="100000"/>
              </a:srgbClr>
            </a:innerShdw>
            <a:reflection stA="68000" endA="300" endPos="28000" dir="5400000" sy="-100000" algn="bl" rotWithShape="0"/>
          </a:effectLst>
        </p:spPr>
      </p:pic>
      <p:pic>
        <p:nvPicPr>
          <p:cNvPr id="12" name="图片 11" descr="3"/>
          <p:cNvPicPr>
            <a:picLocks noChangeAspect="1"/>
          </p:cNvPicPr>
          <p:nvPr/>
        </p:nvPicPr>
        <p:blipFill>
          <a:blip r:embed="rId4"/>
          <a:srcRect b="5138"/>
          <a:stretch>
            <a:fillRect/>
          </a:stretch>
        </p:blipFill>
        <p:spPr>
          <a:xfrm>
            <a:off x="3531870" y="1987550"/>
            <a:ext cx="4196080" cy="3845560"/>
          </a:xfrm>
          <a:prstGeom prst="rect">
            <a:avLst/>
          </a:prstGeom>
          <a:effectLst>
            <a:innerShdw blurRad="63500" dist="50800" dir="8100000">
              <a:srgbClr val="00B050">
                <a:alpha val="100000"/>
              </a:srgbClr>
            </a:innerShdw>
            <a:reflection blurRad="6350" stA="68000" endA="300" endPos="28000" dir="5400000" sy="-100000" algn="bl" rotWithShape="0"/>
          </a:effectLst>
        </p:spPr>
      </p:pic>
      <p:pic>
        <p:nvPicPr>
          <p:cNvPr id="13" name="图片 12" descr="4"/>
          <p:cNvPicPr>
            <a:picLocks noChangeAspect="1"/>
          </p:cNvPicPr>
          <p:nvPr/>
        </p:nvPicPr>
        <p:blipFill>
          <a:blip r:embed="rId5"/>
          <a:srcRect b="5749"/>
          <a:stretch>
            <a:fillRect/>
          </a:stretch>
        </p:blipFill>
        <p:spPr>
          <a:xfrm>
            <a:off x="4946015" y="2482850"/>
            <a:ext cx="4679950" cy="3845560"/>
          </a:xfrm>
          <a:prstGeom prst="rect">
            <a:avLst/>
          </a:prstGeom>
          <a:effectLst>
            <a:innerShdw blurRad="63500" dist="50800" dir="8100000">
              <a:srgbClr val="00B050">
                <a:alpha val="100000"/>
              </a:srgbClr>
            </a:innerShdw>
            <a:reflection blurRad="6350" stA="68000" endA="300" endPos="28000" dir="5400000" sy="-100000" algn="bl" rotWithShape="0"/>
          </a:effectLst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6"/>
          <a:srcRect b="5485"/>
          <a:stretch>
            <a:fillRect/>
          </a:stretch>
        </p:blipFill>
        <p:spPr>
          <a:xfrm>
            <a:off x="6572250" y="2927350"/>
            <a:ext cx="5102860" cy="3845560"/>
          </a:xfrm>
          <a:prstGeom prst="rect">
            <a:avLst/>
          </a:prstGeom>
          <a:effectLst>
            <a:innerShdw blurRad="63500" dist="50800" dir="8100000">
              <a:srgbClr val="00B050">
                <a:alpha val="100000"/>
              </a:srgbClr>
            </a:innerShdw>
            <a:reflection blurRad="6350" stA="68000" endA="300" endPos="28000" dir="5400000" sy="-100000" algn="bl" rotWithShape="0"/>
          </a:effectLst>
        </p:spPr>
      </p:pic>
      <p:pic>
        <p:nvPicPr>
          <p:cNvPr id="92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0" y="-7937"/>
            <a:ext cx="3382963" cy="110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矩形 14"/>
          <p:cNvSpPr/>
          <p:nvPr/>
        </p:nvSpPr>
        <p:spPr>
          <a:xfrm>
            <a:off x="1174750" y="247650"/>
            <a:ext cx="1873250" cy="487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zh-CN" sz="3600" b="0" i="0" u="none" strike="noStrike" kern="1200" cap="none" spc="0" normalizeH="0" baseline="0" noProof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方正小标宋_GBK" charset="0"/>
                <a:ea typeface="方正小标宋_GBK" charset="0"/>
                <a:cs typeface="+mn-cs"/>
                <a:sym typeface="+mn-ea"/>
              </a:rPr>
              <a:t>知识拓展</a:t>
            </a:r>
            <a:endParaRPr kumimoji="0" lang="zh-CN" altLang="zh-CN" sz="3600" b="0" i="0" u="none" strike="noStrike" kern="1200" cap="none" spc="0" normalizeH="0" baseline="0" noProof="1">
              <a:ln w="9525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80000"/>
                  </a:srgbClr>
                </a:outerShdw>
              </a:effectLst>
              <a:latin typeface="方正小标宋_GBK" charset="0"/>
              <a:ea typeface="方正小标宋_GBK" charset="0"/>
              <a:cs typeface="+mn-cs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15030" y="281940"/>
            <a:ext cx="55168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纪念《告台湾同胞书》四十周年会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-7937"/>
            <a:ext cx="3382963" cy="110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/>
        </p:nvSpPr>
        <p:spPr>
          <a:xfrm>
            <a:off x="1174750" y="247650"/>
            <a:ext cx="1873250" cy="487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zh-CN" sz="3600" b="0" i="0" u="none" strike="noStrike" kern="1200" cap="none" spc="0" normalizeH="0" baseline="0" noProof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方正小标宋_GBK" charset="0"/>
                <a:ea typeface="方正小标宋_GBK" charset="0"/>
                <a:cs typeface="+mn-cs"/>
                <a:sym typeface="+mn-ea"/>
              </a:rPr>
              <a:t>问题思考</a:t>
            </a:r>
            <a:endParaRPr kumimoji="0" lang="zh-CN" altLang="zh-CN" sz="3600" b="0" i="0" u="none" strike="noStrike" kern="1200" cap="none" spc="0" normalizeH="0" baseline="0" noProof="1">
              <a:ln w="9525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80000"/>
                  </a:srgbClr>
                </a:outerShdw>
              </a:effectLst>
              <a:latin typeface="方正小标宋_GBK" charset="0"/>
              <a:ea typeface="方正小标宋_GBK" charset="0"/>
              <a:cs typeface="+mn-cs"/>
              <a:sym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35" name="图片 34" descr="疑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340" y="12065"/>
            <a:ext cx="1595755" cy="159575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3415030" y="285750"/>
            <a:ext cx="7294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阅读材料分析党和政府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对台基本方针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是什么？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350" y="1782445"/>
            <a:ext cx="11924665" cy="4877435"/>
          </a:xfrm>
          <a:prstGeom prst="rect">
            <a:avLst/>
          </a:prstGeom>
          <a:noFill/>
          <a:ln w="38100" cmpd="dbl">
            <a:solidFill>
              <a:srgbClr val="00B050"/>
            </a:solidFill>
            <a:prstDash val="sysDot"/>
          </a:ln>
        </p:spPr>
        <p:txBody>
          <a:bodyPr wrap="square" rtlCol="0" anchor="t">
            <a:spAutoFit/>
          </a:bodyPr>
          <a:p>
            <a:pPr fontAlgn="auto">
              <a:spcAft>
                <a:spcPts val="0"/>
              </a:spcAft>
            </a:pPr>
            <a:r>
              <a:rPr lang="zh-CN" altLang="en-US"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材料一：</a:t>
            </a:r>
            <a:r>
              <a:rPr lang="zh-CN" altLang="en-US" sz="26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我们的政策是实行</a:t>
            </a:r>
            <a:r>
              <a:rPr lang="zh-CN" altLang="en-US" sz="26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“一个国家、两种制度”</a:t>
            </a:r>
            <a:r>
              <a:rPr lang="zh-CN" altLang="en-US" sz="26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，具体说，就是在中华人民共和国内，十亿人口的大陆实行社会主义制度，香港、台湾实行资本主义制度。</a:t>
            </a:r>
            <a:endParaRPr lang="zh-CN" altLang="en-US" sz="26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 fontAlgn="auto">
              <a:spcAft>
                <a:spcPts val="0"/>
              </a:spcAft>
            </a:pPr>
            <a:r>
              <a:rPr lang="en-US" altLang="zh-CN" sz="26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——1984</a:t>
            </a:r>
            <a:r>
              <a:rPr lang="zh-CN" altLang="en-US" sz="26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年，邓小平</a:t>
            </a:r>
            <a:endParaRPr lang="zh-CN" altLang="en-US" sz="2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spcAft>
                <a:spcPts val="0"/>
              </a:spcAft>
            </a:pPr>
            <a:r>
              <a:rPr lang="zh-CN" altLang="en-US" sz="2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材料二：</a:t>
            </a:r>
            <a:r>
              <a:rPr lang="zh-CN" altLang="en-US" sz="25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我们坚定不移地按照</a:t>
            </a:r>
            <a:r>
              <a:rPr lang="en-US" altLang="zh-CN" sz="25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5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和平统一、一国两制</a:t>
            </a:r>
            <a:r>
              <a:rPr lang="en-US" altLang="zh-CN" sz="25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5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的方针，积极促进祖国统一。</a:t>
            </a:r>
            <a:endParaRPr lang="zh-CN" altLang="en-US" sz="25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 fontAlgn="auto">
              <a:spcAft>
                <a:spcPts val="0"/>
              </a:spcAft>
            </a:pPr>
            <a:r>
              <a:rPr lang="en-US" altLang="zh-CN" sz="26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——1992</a:t>
            </a:r>
            <a:r>
              <a:rPr lang="zh-CN" altLang="en-US" sz="26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年，江泽民</a:t>
            </a:r>
            <a:endParaRPr lang="zh-CN" altLang="en-US" sz="2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spcAft>
                <a:spcPts val="0"/>
              </a:spcAft>
            </a:pPr>
            <a:r>
              <a:rPr lang="zh-CN" altLang="en-US"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材料三：</a:t>
            </a:r>
            <a:r>
              <a:rPr lang="zh-CN" altLang="en-US" sz="26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坚持</a:t>
            </a:r>
            <a:r>
              <a:rPr lang="zh-CN" altLang="en-US" sz="26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一个中国原则</a:t>
            </a:r>
            <a:r>
              <a:rPr lang="zh-CN" altLang="en-US" sz="26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决不动摇；争取</a:t>
            </a:r>
            <a:r>
              <a:rPr lang="zh-CN" altLang="en-US" sz="260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和平统一</a:t>
            </a:r>
            <a:r>
              <a:rPr lang="zh-CN" altLang="en-US" sz="26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的努力决不放弃；贯彻寄希望于台湾人民的方针决不改变；反对“台独”分裂活动决不妥协。</a:t>
            </a:r>
            <a:endParaRPr lang="zh-CN" altLang="en-US" sz="260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 fontAlgn="auto">
              <a:spcAft>
                <a:spcPts val="0"/>
              </a:spcAft>
            </a:pPr>
            <a:r>
              <a:rPr lang="en-US" altLang="zh-CN" sz="26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——2005</a:t>
            </a:r>
            <a:r>
              <a:rPr lang="zh-CN" altLang="en-US" sz="26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年，胡锦涛</a:t>
            </a:r>
            <a:endParaRPr lang="zh-CN" altLang="en-US" sz="2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spcAft>
                <a:spcPts val="0"/>
              </a:spcAft>
            </a:pPr>
            <a:r>
              <a:rPr lang="zh-CN" altLang="en-US"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材料四：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解决台湾问题、实现祖国完全统一，是全体中华儿女共同愿望，是中华民族根本利益所在。必须继续坚持</a:t>
            </a:r>
            <a:r>
              <a:rPr lang="zh-CN" altLang="en-US" sz="2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“和平统一、一国两制”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方针，推动两岸关系和平发展，推进祖国和平统一进程。</a:t>
            </a:r>
            <a:endParaRPr lang="zh-CN" altLang="en-US" sz="2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 fontAlgn="auto">
              <a:spcAft>
                <a:spcPts val="0"/>
              </a:spcAft>
            </a:pPr>
            <a:r>
              <a:rPr lang="en-US" altLang="zh-CN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——2017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年，习近平《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十九大报告</a:t>
            </a:r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  <a:endParaRPr lang="zh-CN" altLang="en-US" sz="2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6101715" y="1100455"/>
            <a:ext cx="401701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wrap="square" anchor="ctr">
            <a:spAutoFit/>
          </a:bodyPr>
          <a:p>
            <a:pPr algn="ctr"/>
            <a:r>
              <a:rPr lang="en-US" altLang="zh-CN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和平统一、一国两制</a:t>
            </a:r>
            <a:r>
              <a:rPr lang="en-US" altLang="zh-CN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35620D54-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90" y="1331595"/>
            <a:ext cx="5164455" cy="2406650"/>
          </a:xfrm>
          <a:prstGeom prst="rect">
            <a:avLst/>
          </a:prstGeom>
        </p:spPr>
      </p:pic>
      <p:pic>
        <p:nvPicPr>
          <p:cNvPr id="9" name="图片 8" descr="20170701004334_7ca89cc95e436239d399d4e4cf47461a_1.jpeg"/>
          <p:cNvPicPr>
            <a:picLocks noChangeAspect="1"/>
          </p:cNvPicPr>
          <p:nvPr/>
        </p:nvPicPr>
        <p:blipFill>
          <a:blip r:embed="rId2"/>
          <a:srcRect b="5433"/>
          <a:stretch>
            <a:fillRect/>
          </a:stretch>
        </p:blipFill>
        <p:spPr>
          <a:xfrm>
            <a:off x="59690" y="3832860"/>
            <a:ext cx="5165090" cy="2806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79263" y="6284152"/>
            <a:ext cx="868680" cy="355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715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2017</a:t>
            </a:r>
            <a:r>
              <a:rPr lang="zh-CN" altLang="en-US" sz="1715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年</a:t>
            </a:r>
            <a:endParaRPr lang="zh-CN" altLang="en-US" sz="1715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" name="图片 1" descr="20160114111306_3b3f78e368af0ba91dbf7f1ce25755d7_4.jpe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4788535"/>
            <a:ext cx="1675765" cy="1851025"/>
          </a:xfrm>
          <a:prstGeom prst="rect">
            <a:avLst/>
          </a:prstGeom>
        </p:spPr>
      </p:pic>
      <p:pic>
        <p:nvPicPr>
          <p:cNvPr id="3" name="Picture 3" descr="Lee_Teng-hui_2004-cropp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8130" y="1331595"/>
            <a:ext cx="1577975" cy="2012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5" descr="d31b0ef41bd5ad6e0296a60281cb39dbb7fd3ce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8130" y="3491230"/>
            <a:ext cx="1596390" cy="117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7078980" y="1751965"/>
            <a:ext cx="49834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“台湾早已是一个主权独立国家”。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r" fontAlgn="auto"/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李登辉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78980" y="3291840"/>
            <a:ext cx="49828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/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台湾是“主权独立国家”，“台湾与对岸中国，一边一国，要分清楚”。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r"/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陈水扁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8980" y="5114290"/>
            <a:ext cx="49809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无论大陆怎么坚持“九二共识”，她都不会改变自己否定“九二共识”。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2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" y="-7937"/>
            <a:ext cx="3382963" cy="110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/>
        </p:nvSpPr>
        <p:spPr>
          <a:xfrm>
            <a:off x="1174750" y="247650"/>
            <a:ext cx="1873250" cy="487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zh-CN" sz="3600" b="0" i="0" u="none" strike="noStrike" kern="1200" cap="none" spc="0" normalizeH="0" baseline="0" noProof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方正小标宋_GBK" charset="0"/>
                <a:ea typeface="方正小标宋_GBK" charset="0"/>
                <a:cs typeface="+mn-cs"/>
                <a:sym typeface="+mn-ea"/>
              </a:rPr>
              <a:t>问题思考</a:t>
            </a:r>
            <a:endParaRPr kumimoji="0" lang="zh-CN" altLang="zh-CN" sz="3600" b="0" i="0" u="none" strike="noStrike" kern="1200" cap="none" spc="0" normalizeH="0" baseline="0" noProof="1">
              <a:ln w="9525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80000"/>
                  </a:srgbClr>
                </a:outerShdw>
              </a:effectLst>
              <a:latin typeface="方正小标宋_GBK" charset="0"/>
              <a:ea typeface="方正小标宋_GBK" charset="0"/>
              <a:cs typeface="+mn-cs"/>
              <a:sym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35" name="图片 34" descr="疑惑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4340" y="12065"/>
            <a:ext cx="1595755" cy="159575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3415030" y="285750"/>
            <a:ext cx="7650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阅读材料分析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阻碍两岸和平统一的因素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有哪些？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59747" y="3491530"/>
            <a:ext cx="5213048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anchor="ctr">
            <a:spAutoFit/>
          </a:bodyPr>
          <a:p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以美国为首的国际反华势力干涉 </a:t>
            </a:r>
            <a:endParaRPr lang="zh-CN" altLang="en-US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7078980" y="3491865"/>
            <a:ext cx="419989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wrap="square" anchor="ctr">
            <a:spAutoFit/>
          </a:bodyPr>
          <a:p>
            <a:pPr algn="ctr"/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国内台独</a:t>
            </a: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势力的分裂活动 </a:t>
            </a:r>
            <a:endParaRPr lang="zh-CN" altLang="en-US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4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第一届金奖作品《回家篇-63年后的团圆》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724" name="文本框 3"/>
          <p:cNvSpPr txBox="1"/>
          <p:nvPr/>
        </p:nvSpPr>
        <p:spPr>
          <a:xfrm>
            <a:off x="0" y="1875155"/>
            <a:ext cx="12192000" cy="310769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wrap="square" anchor="t">
            <a:spAutoFit/>
          </a:bodyPr>
          <a:p>
            <a:pPr indent="673100" fontAlgn="auto"/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《63年后的团圆》讲述了台湾老人李景春，自10岁时离开上海去到台湾后，与哥哥李景秋分离63年来再没回过故土，</a:t>
            </a:r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春节，李景春节老人踏上了魂牵梦萦的寻亲圆梦之旅的故事。李景春乘坐的航班抵达上海机场后，哥哥李景秋早已等候在机场，虽然60多年没见，但血浓于水的亲情，还是让李景秋一眼在人群中认出了弟弟。哥哥哽咽的唤着弟弟的小名，多年未见的两位老人相拥而泣，场面催人泪下。迈进家门，望着多年前的一张全家福，李景春老泪纵横，哽咽着“母亲，我回来了”。</a:t>
            </a:r>
            <a:endParaRPr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da2370c4d457da38a7df9b33afb05244a9673653bbb4-HdbC2h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" y="13335"/>
            <a:ext cx="6830695" cy="6830695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5897245" y="1926590"/>
            <a:ext cx="6119495" cy="339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3000"/>
              </a:spcAft>
            </a:pPr>
            <a:r>
              <a:rPr lang="zh-CN" altLang="en-US" sz="3200" b="1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  <a:endParaRPr lang="zh-CN" altLang="en-US" sz="3200" b="1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一、自古本是一家人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二、无奈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别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离泪眼垂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三、和平统一两岸近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b="1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四、你我携手待佳音</a:t>
            </a:r>
            <a:endParaRPr lang="zh-CN" altLang="en-US" sz="3200" b="1" dirty="0" smtClean="0"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3800" name="图片 10"/>
          <p:cNvPicPr>
            <a:picLocks noChangeAspect="1"/>
          </p:cNvPicPr>
          <p:nvPr/>
        </p:nvPicPr>
        <p:blipFill>
          <a:blip r:embed="rId2"/>
          <a:srcRect b="198"/>
          <a:stretch>
            <a:fillRect/>
          </a:stretch>
        </p:blipFill>
        <p:spPr>
          <a:xfrm rot="5400000">
            <a:off x="9368953" y="2060104"/>
            <a:ext cx="536016" cy="535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9"/>
          <p:cNvPicPr>
            <a:picLocks noChangeAspect="1"/>
          </p:cNvPicPr>
          <p:nvPr/>
        </p:nvPicPr>
        <p:blipFill>
          <a:blip r:embed="rId2"/>
          <a:srcRect b="198"/>
          <a:stretch>
            <a:fillRect/>
          </a:stretch>
        </p:blipFill>
        <p:spPr>
          <a:xfrm rot="-5400000">
            <a:off x="8047896" y="1854763"/>
            <a:ext cx="536016" cy="535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6"/>
          <p:cNvSpPr txBox="1"/>
          <p:nvPr/>
        </p:nvSpPr>
        <p:spPr>
          <a:xfrm>
            <a:off x="6163945" y="131445"/>
            <a:ext cx="5585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    海峡两岸的交往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rgbClr val="76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newsflash/>
      </p:transition>
    </mc:Choice>
    <mc:Fallback>
      <p:transition spd="slow" advTm="0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QQ截图20180523014124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7075" y="2482215"/>
            <a:ext cx="4850130" cy="3347720"/>
          </a:xfrm>
          <a:prstGeom prst="roundRect">
            <a:avLst/>
          </a:prstGeom>
        </p:spPr>
      </p:pic>
      <p:pic>
        <p:nvPicPr>
          <p:cNvPr id="67" name="图片 66" descr="9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0" y="2482215"/>
            <a:ext cx="2536190" cy="3348355"/>
          </a:xfrm>
          <a:prstGeom prst="roundRect">
            <a:avLst/>
          </a:prstGeom>
        </p:spPr>
      </p:pic>
      <p:sp>
        <p:nvSpPr>
          <p:cNvPr id="75" name="圆角矩形 74"/>
          <p:cNvSpPr/>
          <p:nvPr/>
        </p:nvSpPr>
        <p:spPr>
          <a:xfrm>
            <a:off x="97155" y="5830570"/>
            <a:ext cx="11998325" cy="958073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indent="457200" fontAlgn="auto"/>
            <a:r>
              <a:rPr lang="en-US" altLang="zh-CN" sz="2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</a:t>
            </a:r>
            <a:r>
              <a:rPr lang="zh-CN" altLang="en-US" sz="2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年来，两岸交流从无到有不断扩大深化，两岸人员往来和经济、文化、社会联系达到前所未有的水平，为两岸关系缓和改善与和平发展奠定了基础，提供了动力。</a:t>
            </a:r>
            <a:endParaRPr lang="zh-CN" altLang="en-US" sz="25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1" name="图片 10" descr="解说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" y="15875"/>
            <a:ext cx="1430020" cy="15284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28725" y="1250315"/>
            <a:ext cx="10866755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/>
            <a:r>
              <a:rPr lang="zh-CN" altLang="en-US" sz="2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</a:t>
            </a:r>
            <a:r>
              <a:rPr lang="en-US" altLang="zh-CN" sz="2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和平统一、一国两制</a:t>
            </a:r>
            <a:r>
              <a:rPr lang="en-US" altLang="zh-CN" sz="2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25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基本方针的指引下，经过海峡两岸同胞和海外侨胞的共同努力，两岸人员往来以及经济、文化等领域的交流蓬勃发展。</a:t>
            </a:r>
            <a:endParaRPr lang="zh-CN" altLang="en-US" sz="25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92910" y="326390"/>
            <a:ext cx="33832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四、日益密切的交往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20150615071233778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7937" y="1740933"/>
            <a:ext cx="3265737" cy="175610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836295" y="5742305"/>
            <a:ext cx="1051877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fontAlgn="auto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两岸人员往来络绎不绝，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2017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年达到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878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万人次，其中台湾居民来大陆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587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万人次，同比增长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2.49%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，再创历史新高。</a:t>
            </a:r>
            <a:endParaRPr lang="zh-CN" altLang="en-US" sz="2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2" name="图片 41" descr="232747_3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936" y="3565072"/>
            <a:ext cx="3278108" cy="2177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图片 46" descr="EC9A634A1930277E0D74F4FD6642C5B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0" y="1707515"/>
            <a:ext cx="2643505" cy="1824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9" name="组合 67"/>
          <p:cNvGrpSpPr/>
          <p:nvPr/>
        </p:nvGrpSpPr>
        <p:grpSpPr>
          <a:xfrm>
            <a:off x="861423" y="1974208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857213" y="1974208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两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9" name="组合 67"/>
          <p:cNvGrpSpPr/>
          <p:nvPr/>
        </p:nvGrpSpPr>
        <p:grpSpPr>
          <a:xfrm>
            <a:off x="861423" y="2586534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5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857213" y="2586534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岸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3" name="组合 67"/>
          <p:cNvGrpSpPr/>
          <p:nvPr/>
        </p:nvGrpSpPr>
        <p:grpSpPr>
          <a:xfrm>
            <a:off x="861423" y="3198860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4" name="同心圆 6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57213" y="3198860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7" name="组合 126"/>
          <p:cNvGrpSpPr/>
          <p:nvPr/>
        </p:nvGrpSpPr>
        <p:grpSpPr>
          <a:xfrm>
            <a:off x="881442" y="3811185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8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877232" y="3811185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员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1" name="组合 67"/>
          <p:cNvGrpSpPr/>
          <p:nvPr/>
        </p:nvGrpSpPr>
        <p:grpSpPr>
          <a:xfrm>
            <a:off x="861423" y="4423511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857213" y="4423511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往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5" name="组合 126"/>
          <p:cNvGrpSpPr/>
          <p:nvPr/>
        </p:nvGrpSpPr>
        <p:grpSpPr>
          <a:xfrm>
            <a:off x="881442" y="5035837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6" name="同心圆 7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877232" y="5035837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来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3" name="图片 82" descr="1S100JO-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255" y="1706880"/>
            <a:ext cx="2633345" cy="1824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" name="图片 85" descr="176867308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9015" y="3564890"/>
            <a:ext cx="2267585" cy="2186940"/>
          </a:xfrm>
          <a:prstGeom prst="rect">
            <a:avLst/>
          </a:prstGeom>
        </p:spPr>
      </p:pic>
      <p:pic>
        <p:nvPicPr>
          <p:cNvPr id="87" name="图片 86" descr="QQ截图2018052301371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46" y="3565072"/>
            <a:ext cx="3476486" cy="2081888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1" name="图片 10" descr="解说员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5" y="15875"/>
            <a:ext cx="1430020" cy="15284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92910" y="326390"/>
            <a:ext cx="33832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四、日益密切的交往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821055" y="1129030"/>
            <a:ext cx="1126807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fontAlgn="auto"/>
            <a:r>
              <a:rPr lang="en-US" altLang="zh-CN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2008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月，两岸达成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空运直航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海运直航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邮政合作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等协议。随后，两岸同时举行“三通”启动仪式，两岸关系取得重大进展。</a:t>
            </a:r>
            <a:endParaRPr lang="zh-CN" altLang="en-US" sz="2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" name="组合 67"/>
          <p:cNvGrpSpPr/>
          <p:nvPr/>
        </p:nvGrpSpPr>
        <p:grpSpPr>
          <a:xfrm>
            <a:off x="861423" y="3156855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857213" y="3156855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两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67"/>
          <p:cNvGrpSpPr/>
          <p:nvPr/>
        </p:nvGrpSpPr>
        <p:grpSpPr>
          <a:xfrm>
            <a:off x="861423" y="3769181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5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857213" y="3769181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岸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67"/>
          <p:cNvGrpSpPr/>
          <p:nvPr/>
        </p:nvGrpSpPr>
        <p:grpSpPr>
          <a:xfrm>
            <a:off x="861423" y="4381507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4" name="同心圆 6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57213" y="4381507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126"/>
          <p:cNvGrpSpPr/>
          <p:nvPr/>
        </p:nvGrpSpPr>
        <p:grpSpPr>
          <a:xfrm>
            <a:off x="881442" y="4993832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8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877232" y="4993832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通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2598030" y="2084341"/>
            <a:ext cx="6995583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r>
              <a:rPr lang="en-US" altLang="zh-CN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2008</a:t>
            </a:r>
            <a:r>
              <a:rPr lang="zh-CN" altLang="en-US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年两岸大三通实现：从</a:t>
            </a:r>
            <a:r>
              <a:rPr lang="en-US" altLang="zh-CN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个半小时到</a:t>
            </a:r>
            <a:r>
              <a:rPr lang="en-US" altLang="zh-CN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</a:t>
            </a:r>
            <a:r>
              <a:rPr lang="zh-CN" altLang="en-US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 </a:t>
            </a:r>
            <a:endParaRPr lang="zh-CN" altLang="en-US" sz="24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7" name="Picture 21" descr="W02012111354232656239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92910" y="2612390"/>
            <a:ext cx="5949315" cy="405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图片 78" descr="t0100f223e307514235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D2E4EE"/>
              </a:clrFrom>
              <a:clrTo>
                <a:srgbClr val="D2E4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147" y="4625800"/>
            <a:ext cx="3069302" cy="2041086"/>
          </a:xfrm>
          <a:prstGeom prst="rect">
            <a:avLst/>
          </a:prstGeom>
        </p:spPr>
      </p:pic>
      <p:pic>
        <p:nvPicPr>
          <p:cNvPr id="80" name="图片 79" descr="10361414_034686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8868" y="2612475"/>
            <a:ext cx="3023810" cy="2013857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692910" y="326390"/>
            <a:ext cx="33832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四、日益密切的交往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pic>
        <p:nvPicPr>
          <p:cNvPr id="11" name="图片 10" descr="解说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" y="15875"/>
            <a:ext cx="1430020" cy="152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7"/>
          <p:cNvGrpSpPr/>
          <p:nvPr/>
        </p:nvGrpSpPr>
        <p:grpSpPr>
          <a:xfrm>
            <a:off x="793387" y="2476493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789177" y="2476493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两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67"/>
          <p:cNvGrpSpPr/>
          <p:nvPr/>
        </p:nvGrpSpPr>
        <p:grpSpPr>
          <a:xfrm>
            <a:off x="793387" y="3088819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5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89177" y="3088819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岸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67"/>
          <p:cNvGrpSpPr/>
          <p:nvPr/>
        </p:nvGrpSpPr>
        <p:grpSpPr>
          <a:xfrm>
            <a:off x="793387" y="3701145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4" name="同心圆 6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789177" y="3701145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经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126"/>
          <p:cNvGrpSpPr/>
          <p:nvPr/>
        </p:nvGrpSpPr>
        <p:grpSpPr>
          <a:xfrm>
            <a:off x="813406" y="4313470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8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809196" y="4313470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济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67"/>
          <p:cNvGrpSpPr/>
          <p:nvPr/>
        </p:nvGrpSpPr>
        <p:grpSpPr>
          <a:xfrm>
            <a:off x="793387" y="4925796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789177" y="4925796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交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126"/>
          <p:cNvGrpSpPr/>
          <p:nvPr/>
        </p:nvGrpSpPr>
        <p:grpSpPr>
          <a:xfrm>
            <a:off x="813406" y="5538122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6" name="同心圆 7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809196" y="5538122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流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9" name="图片 58" descr="QQ截图20180523013539.pn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6428" y="1142443"/>
            <a:ext cx="4608286" cy="3519714"/>
          </a:xfrm>
          <a:prstGeom prst="rect">
            <a:avLst/>
          </a:prstGeom>
        </p:spPr>
      </p:pic>
      <p:pic>
        <p:nvPicPr>
          <p:cNvPr id="63" name="图片 62" descr="QQ截图20180523014021.png"/>
          <p:cNvPicPr>
            <a:picLocks noChangeAspect="1"/>
          </p:cNvPicPr>
          <p:nvPr/>
        </p:nvPicPr>
        <p:blipFill>
          <a:blip r:embed="rId2"/>
          <a:srcRect r="6006"/>
          <a:stretch>
            <a:fillRect/>
          </a:stretch>
        </p:blipFill>
        <p:spPr>
          <a:xfrm>
            <a:off x="6225540" y="1142365"/>
            <a:ext cx="5560695" cy="3519805"/>
          </a:xfrm>
          <a:prstGeom prst="rect">
            <a:avLst/>
          </a:prstGeom>
        </p:spPr>
      </p:pic>
      <p:pic>
        <p:nvPicPr>
          <p:cNvPr id="67" name="图片 66" descr="t01e85886b73dbe83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485" y="4925695"/>
            <a:ext cx="2362200" cy="1577340"/>
          </a:xfrm>
          <a:prstGeom prst="rect">
            <a:avLst/>
          </a:prstGeom>
        </p:spPr>
      </p:pic>
      <p:pic>
        <p:nvPicPr>
          <p:cNvPr id="75" name="图片 74" descr="t01b119a7e0985006f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010" y="4925695"/>
            <a:ext cx="2817495" cy="1577975"/>
          </a:xfrm>
          <a:prstGeom prst="rect">
            <a:avLst/>
          </a:prstGeom>
        </p:spPr>
      </p:pic>
      <p:pic>
        <p:nvPicPr>
          <p:cNvPr id="79" name="图片 78" descr="W02007110848563081584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070" y="4939030"/>
            <a:ext cx="2411095" cy="1577340"/>
          </a:xfrm>
          <a:prstGeom prst="rect">
            <a:avLst/>
          </a:prstGeom>
        </p:spPr>
      </p:pic>
      <p:pic>
        <p:nvPicPr>
          <p:cNvPr id="80" name="图片 79" descr="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2920" y="4912360"/>
            <a:ext cx="2393315" cy="1591310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1" name="图片 10" descr="解说员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5" y="15875"/>
            <a:ext cx="1430020" cy="15284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92910" y="326390"/>
            <a:ext cx="33832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四、日益密切的交往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W02017072136188571479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2280" y="1653540"/>
            <a:ext cx="3447415" cy="174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组合 67"/>
          <p:cNvGrpSpPr/>
          <p:nvPr/>
        </p:nvGrpSpPr>
        <p:grpSpPr>
          <a:xfrm>
            <a:off x="793387" y="1974208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89177" y="1974208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两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组合 67"/>
          <p:cNvGrpSpPr/>
          <p:nvPr/>
        </p:nvGrpSpPr>
        <p:grpSpPr>
          <a:xfrm>
            <a:off x="793387" y="2586534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89177" y="2586534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岸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67"/>
          <p:cNvGrpSpPr/>
          <p:nvPr/>
        </p:nvGrpSpPr>
        <p:grpSpPr>
          <a:xfrm>
            <a:off x="793387" y="3198860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89177" y="3198860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" name="组合 126"/>
          <p:cNvGrpSpPr/>
          <p:nvPr/>
        </p:nvGrpSpPr>
        <p:grpSpPr>
          <a:xfrm>
            <a:off x="813406" y="3811185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809196" y="3811185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化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1" name="组合 67"/>
          <p:cNvGrpSpPr/>
          <p:nvPr/>
        </p:nvGrpSpPr>
        <p:grpSpPr>
          <a:xfrm>
            <a:off x="793387" y="4423511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789177" y="4423511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交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5" name="组合 126"/>
          <p:cNvGrpSpPr/>
          <p:nvPr/>
        </p:nvGrpSpPr>
        <p:grpSpPr>
          <a:xfrm>
            <a:off x="813406" y="5035837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809196" y="5035837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流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9" name="图片 68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915" y="1653540"/>
            <a:ext cx="2999105" cy="174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图片 69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175" y="1653540"/>
            <a:ext cx="2498725" cy="174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图片 77" descr="t017d35ddbd3947484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280" y="3688080"/>
            <a:ext cx="3121660" cy="2338705"/>
          </a:xfrm>
          <a:prstGeom prst="rect">
            <a:avLst/>
          </a:prstGeom>
        </p:spPr>
      </p:pic>
      <p:pic>
        <p:nvPicPr>
          <p:cNvPr id="79" name="图片 78" descr="201112231557253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940" y="3707765"/>
            <a:ext cx="3400425" cy="2319020"/>
          </a:xfrm>
          <a:prstGeom prst="rect">
            <a:avLst/>
          </a:prstGeom>
        </p:spPr>
      </p:pic>
      <p:pic>
        <p:nvPicPr>
          <p:cNvPr id="80" name="图片 79" descr="t01ab5f2ad778ec8ae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880" y="3707765"/>
            <a:ext cx="3081020" cy="23183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1" name="图片 10" descr="解说员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5" y="15875"/>
            <a:ext cx="1430020" cy="15284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92910" y="326390"/>
            <a:ext cx="33832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四、日益密切的交往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67"/>
          <p:cNvGrpSpPr/>
          <p:nvPr/>
        </p:nvGrpSpPr>
        <p:grpSpPr>
          <a:xfrm>
            <a:off x="793387" y="1974208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89177" y="1974208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两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组合 67"/>
          <p:cNvGrpSpPr/>
          <p:nvPr/>
        </p:nvGrpSpPr>
        <p:grpSpPr>
          <a:xfrm>
            <a:off x="793387" y="2586534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89177" y="2586534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岸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67"/>
          <p:cNvGrpSpPr/>
          <p:nvPr/>
        </p:nvGrpSpPr>
        <p:grpSpPr>
          <a:xfrm>
            <a:off x="793387" y="3198860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89177" y="3198860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" name="组合 126"/>
          <p:cNvGrpSpPr/>
          <p:nvPr/>
        </p:nvGrpSpPr>
        <p:grpSpPr>
          <a:xfrm>
            <a:off x="813406" y="3811185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809196" y="3811185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化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1" name="组合 67"/>
          <p:cNvGrpSpPr/>
          <p:nvPr/>
        </p:nvGrpSpPr>
        <p:grpSpPr>
          <a:xfrm>
            <a:off x="793387" y="4423511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789177" y="4423511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交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5" name="组合 126"/>
          <p:cNvGrpSpPr/>
          <p:nvPr/>
        </p:nvGrpSpPr>
        <p:grpSpPr>
          <a:xfrm>
            <a:off x="813406" y="5035837"/>
            <a:ext cx="588096" cy="6123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809196" y="5035837"/>
            <a:ext cx="538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流</a:t>
            </a:r>
            <a:endParaRPr lang="zh-CN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1" name="图片 10" descr="解说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15" y="15875"/>
            <a:ext cx="1430020" cy="15284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92910" y="326390"/>
            <a:ext cx="33832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四、日益密切的交往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pic>
        <p:nvPicPr>
          <p:cNvPr id="5531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95" y="1228090"/>
            <a:ext cx="9422765" cy="3328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693545" y="4650105"/>
            <a:ext cx="99441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eaLnBrk="0" fontAlgn="auto" hangingPunct="0"/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被誉为“画中兰亭”的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富春山居图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，因故一分为二，分别存于大陆和台湾。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2011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月，两部分画作在台湾同时展出，实现了山水合璧。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17830" y="4004945"/>
            <a:ext cx="9944100" cy="2276475"/>
          </a:xfrm>
          <a:prstGeom prst="rect">
            <a:avLst/>
          </a:prstGeom>
          <a:noFill/>
          <a:ln w="38100" cmpd="dbl">
            <a:solidFill>
              <a:srgbClr val="00B050"/>
            </a:solidFill>
            <a:prstDash val="sysDot"/>
          </a:ln>
        </p:spPr>
        <p:txBody>
          <a:bodyPr wrap="square" anchor="t">
            <a:spAutoFit/>
          </a:bodyPr>
          <a:lstStyle/>
          <a:p>
            <a:pPr fontAlgn="auto">
              <a:spcAft>
                <a:spcPts val="1200"/>
              </a:spcAft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维护国家统一、民族团结；</a:t>
            </a:r>
            <a:endParaRPr lang="zh-CN" altLang="en-US" sz="2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spcAft>
                <a:spcPts val="1200"/>
              </a:spcAft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坚持 “一个中国”的原则；</a:t>
            </a:r>
            <a:endParaRPr lang="zh-CN" altLang="en-US" sz="2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spcAft>
                <a:spcPts val="1200"/>
              </a:spcAft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立志高远，勤奋学习，努力掌握建设、保卫祖国的本领；</a:t>
            </a:r>
            <a:endParaRPr lang="zh-CN" altLang="en-US" sz="2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spcAft>
                <a:spcPts val="1200"/>
              </a:spcAft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积极宣传我国解决台湾问题的方针、原则和立场，反对台独。</a:t>
            </a:r>
            <a:endParaRPr lang="zh-CN" altLang="en-US" sz="28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2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-7937"/>
            <a:ext cx="3382963" cy="110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174750" y="247650"/>
            <a:ext cx="1873250" cy="487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3600" b="0" i="0" u="none" strike="noStrike" kern="1200" cap="none" spc="0" normalizeH="0" baseline="0" noProof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方正小标宋_GBK" charset="0"/>
                <a:ea typeface="方正小标宋_GBK" charset="0"/>
                <a:cs typeface="+mn-cs"/>
                <a:sym typeface="+mn-ea"/>
              </a:rPr>
              <a:t>学以致用</a:t>
            </a:r>
            <a:endParaRPr kumimoji="0" lang="zh-CN" altLang="en-US" sz="3600" b="0" i="0" u="none" strike="noStrike" kern="1200" cap="none" spc="0" normalizeH="0" baseline="0" noProof="1">
              <a:ln w="9525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80000"/>
                  </a:srgbClr>
                </a:outerShdw>
              </a:effectLst>
              <a:latin typeface="方正小标宋_GBK" charset="0"/>
              <a:ea typeface="方正小标宋_GBK" charset="0"/>
              <a:cs typeface="+mn-cs"/>
              <a:sym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3722370" y="285750"/>
            <a:ext cx="58724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p>
            <a:pPr algn="l"/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作为中学生能为祖国统一做些什么？</a:t>
            </a:r>
            <a:endParaRPr lang="zh-CN" alt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8765" y="1498600"/>
            <a:ext cx="1163383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国家的希望、民族的未来在青年。两岸青年要勇担重任、团结友爱、携手打拼。我们热忱欢迎台湾青年来祖国大陆追梦、筑梦、圆梦。两岸中国人要精诚团结，携手同心，为同胞谋福祉，为民族创未来！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r" fontAlgn="auto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——习近平在《告台湾同胞书》发表40周年纪念会上的讲话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2" name="图片 41" descr="taiwanditu_374772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761"/>
          <a:stretch>
            <a:fillRect/>
          </a:stretch>
        </p:blipFill>
        <p:spPr>
          <a:xfrm>
            <a:off x="10361930" y="4004945"/>
            <a:ext cx="1699895" cy="2277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捕获(1)"/>
          <p:cNvPicPr>
            <a:picLocks noChangeAspect="1"/>
          </p:cNvPicPr>
          <p:nvPr/>
        </p:nvPicPr>
        <p:blipFill>
          <a:blip r:embed="rId1"/>
          <a:srcRect l="1117" t="7507" r="4716" b="5257"/>
          <a:stretch>
            <a:fillRect/>
          </a:stretch>
        </p:blipFill>
        <p:spPr>
          <a:xfrm>
            <a:off x="262255" y="1942465"/>
            <a:ext cx="11666855" cy="2972435"/>
          </a:xfrm>
          <a:prstGeom prst="rect">
            <a:avLst/>
          </a:prstGeom>
        </p:spPr>
      </p:pic>
      <p:pic>
        <p:nvPicPr>
          <p:cNvPr id="92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-7937"/>
            <a:ext cx="3382963" cy="110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1174750" y="247650"/>
            <a:ext cx="1873250" cy="487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zh-CN" sz="3600" b="0" i="0" u="none" strike="noStrike" kern="1200" cap="none" spc="0" normalizeH="0" baseline="0" noProof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方正小标宋_GBK" charset="0"/>
                <a:ea typeface="方正小标宋_GBK" charset="0"/>
                <a:cs typeface="+mn-cs"/>
                <a:sym typeface="+mn-ea"/>
              </a:rPr>
              <a:t>课堂小结</a:t>
            </a:r>
            <a:endParaRPr kumimoji="0" lang="zh-CN" altLang="zh-CN" sz="3600" b="0" i="0" u="none" strike="noStrike" kern="1200" cap="none" spc="0" normalizeH="0" baseline="0" noProof="1">
              <a:ln w="9525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80000"/>
                  </a:srgbClr>
                </a:outerShdw>
              </a:effectLst>
              <a:latin typeface="方正小标宋_GBK" charset="0"/>
              <a:ea typeface="方正小标宋_GBK" charset="0"/>
              <a:cs typeface="+mn-cs"/>
              <a:sym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7" name="图片 6" descr="3716140_150237318000_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" y="4542790"/>
            <a:ext cx="12187555" cy="2308225"/>
          </a:xfrm>
          <a:prstGeom prst="rect">
            <a:avLst/>
          </a:prstGeom>
          <a:pattFill prst="pct5">
            <a:fgClr>
              <a:srgbClr val="00B050"/>
            </a:fgClr>
            <a:bgClr>
              <a:schemeClr val="bg1"/>
            </a:bgClr>
          </a:pattFill>
          <a:effectLst>
            <a:reflection stA="45000" endPos="0" dist="50800" dir="5400000" sy="-100000" algn="bl" rotWithShape="0"/>
            <a:softEdge rad="508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-7937"/>
            <a:ext cx="3382963" cy="110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1174750" y="247650"/>
            <a:ext cx="1873250" cy="487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zh-CN" sz="3600" b="0" i="0" u="none" strike="noStrike" kern="1200" cap="none" spc="0" normalizeH="0" baseline="0" noProof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方正小标宋_GBK" charset="0"/>
                <a:ea typeface="方正小标宋_GBK" charset="0"/>
                <a:cs typeface="+mn-cs"/>
                <a:sym typeface="+mn-ea"/>
              </a:rPr>
              <a:t>课堂练习</a:t>
            </a:r>
            <a:endParaRPr kumimoji="0" lang="zh-CN" altLang="zh-CN" sz="3600" b="0" i="0" u="none" strike="noStrike" kern="1200" cap="none" spc="0" normalizeH="0" baseline="0" noProof="1">
              <a:ln w="9525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80000"/>
                  </a:srgbClr>
                </a:outerShdw>
              </a:effectLst>
              <a:latin typeface="方正小标宋_GBK" charset="0"/>
              <a:ea typeface="方正小标宋_GBK" charset="0"/>
              <a:cs typeface="+mn-cs"/>
              <a:sym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22885" y="1679575"/>
            <a:ext cx="11745595" cy="3923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《中华人民共和国反国家分裂法》中规定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以和平方式实现祖国统一，最符合海峡两岸同胞的根本利益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实现我国和平统一的前提和基础是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坚持一个中国原则                    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坚持社会主义道路的原则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spcAft>
                <a:spcPts val="3000"/>
              </a:spcAft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坚持不运用武力的原则             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坚持反对外国干涉的原则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2.1979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</a:t>
            </a:r>
            <a:r>
              <a:rPr lang="zh-CN" altLang="en-US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的发表，标志着解放台湾问题的理论和实践进入了新的历史时期，揭开了两岸关系发展的历史新篇章。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《中华人民共和国宪法》           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《中华人民共和国民族区域自治法》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《中华人民共和国反国家分裂法》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《告台湾同胞书》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33455" y="2150110"/>
            <a:ext cx="6032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en-US" altLang="zh-CN" sz="4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83880" y="4057015"/>
            <a:ext cx="62547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en-US" altLang="zh-CN" sz="4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da2370c4d457da38a7df9b33afb05244a9673653bbb4-HdbC2h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" y="13335"/>
            <a:ext cx="6830695" cy="6830695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5368290" y="2095500"/>
            <a:ext cx="67290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zh-CN" altLang="en-US" sz="36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第四单元    民族团结与祖国统一</a:t>
            </a:r>
            <a:endParaRPr lang="zh-CN" altLang="en-US" sz="3600" b="1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文本框 6"/>
          <p:cNvSpPr txBox="1"/>
          <p:nvPr/>
        </p:nvSpPr>
        <p:spPr>
          <a:xfrm>
            <a:off x="5939790" y="3703320"/>
            <a:ext cx="5585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6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36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</a:t>
            </a:r>
            <a:r>
              <a:rPr lang="zh-CN" altLang="en-US" sz="36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    海峡两岸的交往</a:t>
            </a:r>
            <a:endParaRPr lang="zh-CN" altLang="en-US" sz="3600" dirty="0" smtClean="0">
              <a:solidFill>
                <a:schemeClr val="bg1"/>
              </a:solidFill>
              <a:effectLst>
                <a:glow rad="228600">
                  <a:srgbClr val="76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newsflash/>
      </p:transition>
    </mc:Choice>
    <mc:Fallback>
      <p:transition spd="slow" advTm="0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习近平《告台湾同胞书》发表40周年重要讲话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-7937"/>
            <a:ext cx="3382963" cy="110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1174750" y="247650"/>
            <a:ext cx="1873250" cy="487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zh-CN" sz="3600" b="0" i="0" u="none" strike="noStrike" kern="1200" cap="none" spc="0" normalizeH="0" baseline="0" noProof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方正小标宋_GBK" charset="0"/>
                <a:ea typeface="方正小标宋_GBK" charset="0"/>
                <a:cs typeface="+mn-cs"/>
                <a:sym typeface="+mn-ea"/>
              </a:rPr>
              <a:t>课堂作业</a:t>
            </a:r>
            <a:endParaRPr kumimoji="0" lang="zh-CN" altLang="zh-CN" sz="3600" b="0" i="0" u="none" strike="noStrike" kern="1200" cap="none" spc="0" normalizeH="0" baseline="0" noProof="1">
              <a:ln w="9525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80000"/>
                  </a:srgbClr>
                </a:outerShdw>
              </a:effectLst>
              <a:latin typeface="方正小标宋_GBK" charset="0"/>
              <a:ea typeface="方正小标宋_GBK" charset="0"/>
              <a:cs typeface="+mn-cs"/>
              <a:sym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23520" y="1921510"/>
            <a:ext cx="11745595" cy="3014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spcAft>
                <a:spcPts val="2400"/>
              </a:spcAft>
            </a:pP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写一篇题为</a:t>
            </a:r>
            <a:r>
              <a:rPr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《浅议海峡两岸实现和平统一的有利因素》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的历史小论文。</a:t>
            </a:r>
            <a:endParaRPr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spcAft>
                <a:spcPts val="1200"/>
              </a:spcAft>
            </a:pP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要求：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查阅相关资料，论据充分，能证明论点；</a:t>
            </a:r>
            <a:endParaRPr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spcAft>
                <a:spcPts val="1200"/>
              </a:spcAft>
            </a:pP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语言自然流畅；</a:t>
            </a:r>
            <a:endParaRPr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spcAft>
                <a:spcPts val="1200"/>
              </a:spcAft>
            </a:pP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字数600字左右；</a:t>
            </a:r>
            <a:endParaRPr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④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不得抄袭。</a:t>
            </a:r>
            <a:endParaRPr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-7937"/>
            <a:ext cx="3382963" cy="110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174750" y="247650"/>
            <a:ext cx="1873250" cy="487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zh-CN" sz="3600" b="0" i="0" u="none" strike="noStrike" kern="1200" cap="none" spc="0" normalizeH="0" baseline="0" noProof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方正小标宋_GBK" charset="0"/>
                <a:ea typeface="方正小标宋_GBK" charset="0"/>
                <a:cs typeface="+mn-cs"/>
                <a:sym typeface="+mn-ea"/>
              </a:rPr>
              <a:t>学习目标</a:t>
            </a:r>
            <a:endParaRPr kumimoji="0" lang="zh-CN" altLang="zh-CN" sz="3600" b="0" i="0" u="none" strike="noStrike" kern="1200" cap="none" spc="0" normalizeH="0" baseline="0" noProof="1">
              <a:ln w="9525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80000"/>
                  </a:srgbClr>
                </a:outerShdw>
              </a:effectLst>
              <a:latin typeface="方正小标宋_GBK" charset="0"/>
              <a:ea typeface="方正小标宋_GBK" charset="0"/>
              <a:cs typeface="+mn-cs"/>
              <a:sym typeface="+mn-ea"/>
            </a:endParaRPr>
          </a:p>
        </p:txBody>
      </p:sp>
      <p:sp>
        <p:nvSpPr>
          <p:cNvPr id="35872" name="TextBox 2"/>
          <p:cNvSpPr txBox="1"/>
          <p:nvPr/>
        </p:nvSpPr>
        <p:spPr>
          <a:xfrm>
            <a:off x="1685925" y="2290445"/>
            <a:ext cx="8820150" cy="2276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0" eaLnBrk="0" fontAlgn="auto" hangingPunct="0">
              <a:spcAft>
                <a:spcPts val="1200"/>
              </a:spcAft>
            </a:pPr>
            <a:r>
              <a:rPr lang="en-US" altLang="zh-CN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1.</a:t>
            </a:r>
            <a:r>
              <a:rPr lang="zh-CN" altLang="en-US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知道台湾自古以来是中国领土不可分割的一部分；</a:t>
            </a:r>
            <a:endParaRPr lang="zh-CN" altLang="en-US" sz="2800" noProof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indent="0" eaLnBrk="0" fontAlgn="auto" hangingPunct="0">
              <a:spcAft>
                <a:spcPts val="1200"/>
              </a:spcAft>
            </a:pPr>
            <a:r>
              <a:rPr lang="en-US" altLang="zh-CN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2.</a:t>
            </a:r>
            <a:r>
              <a:rPr lang="zh-CN" altLang="en-US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理解</a:t>
            </a:r>
            <a:r>
              <a:rPr lang="zh-CN" altLang="en-US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台湾问题的由来以及解决台湾问题的基本方针；</a:t>
            </a:r>
            <a:endParaRPr lang="zh-CN" altLang="en-US" sz="2800" noProof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indent="0" eaLnBrk="0" fontAlgn="auto" hangingPunct="0">
              <a:spcAft>
                <a:spcPts val="1200"/>
              </a:spcAft>
            </a:pPr>
            <a:r>
              <a:rPr lang="en-US" altLang="zh-CN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3.</a:t>
            </a:r>
            <a:r>
              <a:rPr lang="zh-CN" altLang="en-US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了解新中国成立后海峡两岸交往的基本史实；</a:t>
            </a:r>
            <a:endParaRPr lang="zh-CN" altLang="en-US" sz="2800" noProof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indent="0" eaLnBrk="0" fontAlgn="auto" hangingPunct="0">
              <a:spcAft>
                <a:spcPts val="1200"/>
              </a:spcAft>
            </a:pPr>
            <a:r>
              <a:rPr lang="en-US" altLang="zh-CN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4.</a:t>
            </a:r>
            <a:r>
              <a:rPr lang="zh-CN" altLang="en-US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树立维护祖国统一、民族团结的坚定信念。</a:t>
            </a:r>
            <a:endParaRPr lang="zh-CN" altLang="en-US" sz="2800" noProof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" name="图片 1" descr="27429641_093935000030_2"/>
          <p:cNvPicPr>
            <a:picLocks noChangeAspect="1"/>
          </p:cNvPicPr>
          <p:nvPr/>
        </p:nvPicPr>
        <p:blipFill>
          <a:blip r:embed="rId2"/>
          <a:srcRect t="6636" b="18868"/>
          <a:stretch>
            <a:fillRect/>
          </a:stretch>
        </p:blipFill>
        <p:spPr>
          <a:xfrm>
            <a:off x="15240" y="4122420"/>
            <a:ext cx="12162155" cy="2698115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da2370c4d457da38a7df9b33afb05244a9673653bbb4-HdbC2h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" y="13335"/>
            <a:ext cx="6830695" cy="6830695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5896610" y="1943735"/>
            <a:ext cx="6119495" cy="339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3000"/>
              </a:spcAft>
            </a:pPr>
            <a:r>
              <a:rPr lang="zh-CN" altLang="en-US" sz="3200" b="1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  <a:endParaRPr lang="zh-CN" altLang="en-US" sz="3200" b="1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b="1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一、自古本是一家人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二、无奈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别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离泪眼垂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三、和平统一两岸近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四、你我携手待佳音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3800" name="图片 10"/>
          <p:cNvPicPr>
            <a:picLocks noChangeAspect="1"/>
          </p:cNvPicPr>
          <p:nvPr/>
        </p:nvPicPr>
        <p:blipFill>
          <a:blip r:embed="rId2"/>
          <a:srcRect b="198"/>
          <a:stretch>
            <a:fillRect/>
          </a:stretch>
        </p:blipFill>
        <p:spPr>
          <a:xfrm rot="5400000">
            <a:off x="9368953" y="2060104"/>
            <a:ext cx="536016" cy="535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9"/>
          <p:cNvPicPr>
            <a:picLocks noChangeAspect="1"/>
          </p:cNvPicPr>
          <p:nvPr/>
        </p:nvPicPr>
        <p:blipFill>
          <a:blip r:embed="rId2"/>
          <a:srcRect b="198"/>
          <a:stretch>
            <a:fillRect/>
          </a:stretch>
        </p:blipFill>
        <p:spPr>
          <a:xfrm rot="-5400000">
            <a:off x="8047896" y="1854763"/>
            <a:ext cx="536016" cy="535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6"/>
          <p:cNvSpPr txBox="1"/>
          <p:nvPr/>
        </p:nvSpPr>
        <p:spPr>
          <a:xfrm>
            <a:off x="6163945" y="131445"/>
            <a:ext cx="5585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    海峡两岸的交往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rgbClr val="76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newsflash/>
      </p:transition>
    </mc:Choice>
    <mc:Fallback>
      <p:transition spd="slow" advTm="0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3716140_150237318000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4542790"/>
            <a:ext cx="12187555" cy="2308225"/>
          </a:xfrm>
          <a:prstGeom prst="rect">
            <a:avLst/>
          </a:prstGeom>
          <a:pattFill prst="pct5">
            <a:fgClr>
              <a:srgbClr val="00B050"/>
            </a:fgClr>
            <a:bgClr>
              <a:schemeClr val="bg1"/>
            </a:bgClr>
          </a:pattFill>
          <a:effectLst>
            <a:reflection stA="45000" endPos="0" dist="50800" dir="5400000" sy="-100000" algn="bl" rotWithShape="0"/>
            <a:softEdge rad="508000"/>
          </a:effectLst>
        </p:spPr>
      </p:pic>
      <p:pic>
        <p:nvPicPr>
          <p:cNvPr id="92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-7937"/>
            <a:ext cx="3382963" cy="1108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174750" y="247650"/>
            <a:ext cx="1873250" cy="487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zh-CN" sz="3600" b="0" i="0" u="none" strike="noStrike" kern="1200" cap="none" spc="0" normalizeH="0" baseline="0" noProof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方正小标宋_GBK" charset="0"/>
                <a:ea typeface="方正小标宋_GBK" charset="0"/>
                <a:cs typeface="+mn-cs"/>
                <a:sym typeface="+mn-ea"/>
              </a:rPr>
              <a:t>回顾历史</a:t>
            </a:r>
            <a:endParaRPr kumimoji="0" lang="zh-CN" altLang="zh-CN" sz="3600" b="0" i="0" u="none" strike="noStrike" kern="1200" cap="none" spc="0" normalizeH="0" baseline="0" noProof="1">
              <a:ln w="9525" cap="flat" cmpd="sng">
                <a:solidFill>
                  <a:srgbClr val="FF6600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  <a:tileRect/>
              </a:gradFill>
              <a:effectLst>
                <a:outerShdw dist="35921" dir="2699999" algn="ctr" rotWithShape="0">
                  <a:srgbClr val="C0C0C0">
                    <a:alpha val="80000"/>
                  </a:srgbClr>
                </a:outerShdw>
              </a:effectLst>
              <a:latin typeface="方正小标宋_GBK" charset="0"/>
              <a:ea typeface="方正小标宋_GBK" charset="0"/>
              <a:cs typeface="+mn-cs"/>
              <a:sym typeface="+mn-ea"/>
            </a:endParaRPr>
          </a:p>
        </p:txBody>
      </p:sp>
      <p:sp>
        <p:nvSpPr>
          <p:cNvPr id="35871" name="TextBox 1"/>
          <p:cNvSpPr txBox="1"/>
          <p:nvPr/>
        </p:nvSpPr>
        <p:spPr>
          <a:xfrm>
            <a:off x="1547495" y="1617028"/>
            <a:ext cx="26720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2800" noProof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我是历史解说员</a:t>
            </a:r>
            <a:endParaRPr lang="zh-CN" altLang="en-US" sz="2800" noProof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872" name="TextBox 2"/>
          <p:cNvSpPr txBox="1"/>
          <p:nvPr/>
        </p:nvSpPr>
        <p:spPr>
          <a:xfrm>
            <a:off x="1475740" y="2727960"/>
            <a:ext cx="585406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457200" eaLnBrk="0" fontAlgn="auto" hangingPunct="0"/>
            <a:r>
              <a:rPr lang="zh-CN" altLang="en-US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请你以一位历史解说员的身份，向大家</a:t>
            </a:r>
            <a:r>
              <a:rPr lang="zh-CN" altLang="en-US" sz="2800" noProof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证明</a:t>
            </a:r>
            <a:r>
              <a:rPr lang="zh-CN" altLang="en-US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：</a:t>
            </a:r>
            <a:endParaRPr lang="zh-CN" altLang="en-US" sz="2800" noProof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indent="457200" eaLnBrk="0" fontAlgn="auto" hangingPunct="0"/>
            <a:r>
              <a:rPr lang="en-US" altLang="zh-CN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“</a:t>
            </a:r>
            <a:r>
              <a:rPr lang="zh-CN" altLang="en-US" sz="2800" noProof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台湾自古以来是中国领土不可分割的一部分</a:t>
            </a:r>
            <a:r>
              <a:rPr lang="en-US" altLang="zh-CN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”</a:t>
            </a:r>
            <a:r>
              <a:rPr lang="zh-CN" altLang="en-US" sz="2800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。</a:t>
            </a:r>
            <a:endParaRPr lang="zh-CN" altLang="en-US" sz="2800" noProof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5870" name="Freeform 142"/>
          <p:cNvSpPr>
            <a:spLocks noEditPoints="1"/>
          </p:cNvSpPr>
          <p:nvPr/>
        </p:nvSpPr>
        <p:spPr>
          <a:xfrm>
            <a:off x="8174355" y="1743710"/>
            <a:ext cx="3950970" cy="337058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pathLst>
              <a:path w="677" h="469">
                <a:moveTo>
                  <a:pt x="673" y="83"/>
                </a:moveTo>
                <a:cubicBezTo>
                  <a:pt x="673" y="77"/>
                  <a:pt x="666" y="79"/>
                  <a:pt x="664" y="81"/>
                </a:cubicBezTo>
                <a:cubicBezTo>
                  <a:pt x="662" y="83"/>
                  <a:pt x="655" y="81"/>
                  <a:pt x="653" y="85"/>
                </a:cubicBezTo>
                <a:cubicBezTo>
                  <a:pt x="651" y="89"/>
                  <a:pt x="648" y="87"/>
                  <a:pt x="643" y="87"/>
                </a:cubicBezTo>
                <a:cubicBezTo>
                  <a:pt x="638" y="88"/>
                  <a:pt x="632" y="86"/>
                  <a:pt x="632" y="83"/>
                </a:cubicBezTo>
                <a:cubicBezTo>
                  <a:pt x="632" y="80"/>
                  <a:pt x="629" y="77"/>
                  <a:pt x="630" y="73"/>
                </a:cubicBezTo>
                <a:cubicBezTo>
                  <a:pt x="630" y="70"/>
                  <a:pt x="625" y="71"/>
                  <a:pt x="622" y="68"/>
                </a:cubicBezTo>
                <a:cubicBezTo>
                  <a:pt x="618" y="65"/>
                  <a:pt x="612" y="62"/>
                  <a:pt x="610" y="63"/>
                </a:cubicBezTo>
                <a:cubicBezTo>
                  <a:pt x="609" y="64"/>
                  <a:pt x="605" y="59"/>
                  <a:pt x="599" y="59"/>
                </a:cubicBezTo>
                <a:cubicBezTo>
                  <a:pt x="594" y="59"/>
                  <a:pt x="594" y="55"/>
                  <a:pt x="595" y="53"/>
                </a:cubicBezTo>
                <a:cubicBezTo>
                  <a:pt x="596" y="50"/>
                  <a:pt x="590" y="43"/>
                  <a:pt x="589" y="39"/>
                </a:cubicBezTo>
                <a:cubicBezTo>
                  <a:pt x="588" y="35"/>
                  <a:pt x="584" y="34"/>
                  <a:pt x="583" y="26"/>
                </a:cubicBezTo>
                <a:cubicBezTo>
                  <a:pt x="581" y="17"/>
                  <a:pt x="576" y="19"/>
                  <a:pt x="577" y="15"/>
                </a:cubicBezTo>
                <a:cubicBezTo>
                  <a:pt x="578" y="11"/>
                  <a:pt x="572" y="9"/>
                  <a:pt x="570" y="7"/>
                </a:cubicBezTo>
                <a:cubicBezTo>
                  <a:pt x="568" y="5"/>
                  <a:pt x="561" y="6"/>
                  <a:pt x="556" y="3"/>
                </a:cubicBezTo>
                <a:cubicBezTo>
                  <a:pt x="551" y="0"/>
                  <a:pt x="548" y="2"/>
                  <a:pt x="544" y="1"/>
                </a:cubicBezTo>
                <a:cubicBezTo>
                  <a:pt x="539" y="0"/>
                  <a:pt x="528" y="2"/>
                  <a:pt x="527" y="2"/>
                </a:cubicBezTo>
                <a:cubicBezTo>
                  <a:pt x="526" y="2"/>
                  <a:pt x="517" y="1"/>
                  <a:pt x="513" y="7"/>
                </a:cubicBezTo>
                <a:cubicBezTo>
                  <a:pt x="508" y="13"/>
                  <a:pt x="512" y="13"/>
                  <a:pt x="514" y="13"/>
                </a:cubicBezTo>
                <a:cubicBezTo>
                  <a:pt x="516" y="13"/>
                  <a:pt x="517" y="19"/>
                  <a:pt x="517" y="21"/>
                </a:cubicBezTo>
                <a:cubicBezTo>
                  <a:pt x="517" y="23"/>
                  <a:pt x="514" y="26"/>
                  <a:pt x="512" y="27"/>
                </a:cubicBezTo>
                <a:cubicBezTo>
                  <a:pt x="510" y="27"/>
                  <a:pt x="506" y="35"/>
                  <a:pt x="505" y="37"/>
                </a:cubicBezTo>
                <a:cubicBezTo>
                  <a:pt x="504" y="40"/>
                  <a:pt x="499" y="47"/>
                  <a:pt x="500" y="49"/>
                </a:cubicBezTo>
                <a:cubicBezTo>
                  <a:pt x="500" y="51"/>
                  <a:pt x="497" y="54"/>
                  <a:pt x="495" y="54"/>
                </a:cubicBezTo>
                <a:cubicBezTo>
                  <a:pt x="492" y="54"/>
                  <a:pt x="486" y="59"/>
                  <a:pt x="484" y="60"/>
                </a:cubicBezTo>
                <a:cubicBezTo>
                  <a:pt x="482" y="60"/>
                  <a:pt x="474" y="59"/>
                  <a:pt x="473" y="57"/>
                </a:cubicBezTo>
                <a:cubicBezTo>
                  <a:pt x="473" y="56"/>
                  <a:pt x="472" y="55"/>
                  <a:pt x="471" y="55"/>
                </a:cubicBezTo>
                <a:cubicBezTo>
                  <a:pt x="461" y="73"/>
                  <a:pt x="461" y="73"/>
                  <a:pt x="461" y="73"/>
                </a:cubicBezTo>
                <a:cubicBezTo>
                  <a:pt x="461" y="78"/>
                  <a:pt x="461" y="78"/>
                  <a:pt x="461" y="78"/>
                </a:cubicBezTo>
                <a:cubicBezTo>
                  <a:pt x="461" y="78"/>
                  <a:pt x="455" y="80"/>
                  <a:pt x="459" y="84"/>
                </a:cubicBezTo>
                <a:cubicBezTo>
                  <a:pt x="464" y="89"/>
                  <a:pt x="464" y="85"/>
                  <a:pt x="471" y="85"/>
                </a:cubicBezTo>
                <a:cubicBezTo>
                  <a:pt x="477" y="85"/>
                  <a:pt x="480" y="90"/>
                  <a:pt x="482" y="86"/>
                </a:cubicBezTo>
                <a:cubicBezTo>
                  <a:pt x="483" y="83"/>
                  <a:pt x="489" y="81"/>
                  <a:pt x="493" y="85"/>
                </a:cubicBezTo>
                <a:cubicBezTo>
                  <a:pt x="496" y="89"/>
                  <a:pt x="508" y="97"/>
                  <a:pt x="507" y="100"/>
                </a:cubicBezTo>
                <a:cubicBezTo>
                  <a:pt x="507" y="104"/>
                  <a:pt x="500" y="103"/>
                  <a:pt x="496" y="102"/>
                </a:cubicBezTo>
                <a:cubicBezTo>
                  <a:pt x="491" y="100"/>
                  <a:pt x="485" y="105"/>
                  <a:pt x="481" y="105"/>
                </a:cubicBezTo>
                <a:cubicBezTo>
                  <a:pt x="477" y="105"/>
                  <a:pt x="472" y="106"/>
                  <a:pt x="467" y="110"/>
                </a:cubicBezTo>
                <a:cubicBezTo>
                  <a:pt x="463" y="115"/>
                  <a:pt x="464" y="119"/>
                  <a:pt x="457" y="120"/>
                </a:cubicBezTo>
                <a:cubicBezTo>
                  <a:pt x="451" y="121"/>
                  <a:pt x="448" y="120"/>
                  <a:pt x="440" y="125"/>
                </a:cubicBezTo>
                <a:cubicBezTo>
                  <a:pt x="433" y="130"/>
                  <a:pt x="425" y="128"/>
                  <a:pt x="422" y="126"/>
                </a:cubicBezTo>
                <a:cubicBezTo>
                  <a:pt x="419" y="125"/>
                  <a:pt x="414" y="124"/>
                  <a:pt x="411" y="129"/>
                </a:cubicBezTo>
                <a:cubicBezTo>
                  <a:pt x="408" y="134"/>
                  <a:pt x="415" y="137"/>
                  <a:pt x="414" y="142"/>
                </a:cubicBezTo>
                <a:cubicBezTo>
                  <a:pt x="414" y="148"/>
                  <a:pt x="406" y="147"/>
                  <a:pt x="400" y="153"/>
                </a:cubicBezTo>
                <a:cubicBezTo>
                  <a:pt x="395" y="160"/>
                  <a:pt x="385" y="163"/>
                  <a:pt x="380" y="162"/>
                </a:cubicBezTo>
                <a:cubicBezTo>
                  <a:pt x="375" y="161"/>
                  <a:pt x="364" y="158"/>
                  <a:pt x="355" y="163"/>
                </a:cubicBezTo>
                <a:cubicBezTo>
                  <a:pt x="345" y="167"/>
                  <a:pt x="339" y="174"/>
                  <a:pt x="335" y="173"/>
                </a:cubicBezTo>
                <a:cubicBezTo>
                  <a:pt x="332" y="172"/>
                  <a:pt x="332" y="168"/>
                  <a:pt x="326" y="169"/>
                </a:cubicBezTo>
                <a:cubicBezTo>
                  <a:pt x="321" y="169"/>
                  <a:pt x="318" y="168"/>
                  <a:pt x="315" y="166"/>
                </a:cubicBezTo>
                <a:cubicBezTo>
                  <a:pt x="311" y="163"/>
                  <a:pt x="308" y="167"/>
                  <a:pt x="302" y="163"/>
                </a:cubicBezTo>
                <a:cubicBezTo>
                  <a:pt x="297" y="158"/>
                  <a:pt x="286" y="159"/>
                  <a:pt x="282" y="158"/>
                </a:cubicBezTo>
                <a:cubicBezTo>
                  <a:pt x="278" y="158"/>
                  <a:pt x="261" y="158"/>
                  <a:pt x="255" y="158"/>
                </a:cubicBezTo>
                <a:cubicBezTo>
                  <a:pt x="249" y="157"/>
                  <a:pt x="241" y="159"/>
                  <a:pt x="241" y="156"/>
                </a:cubicBezTo>
                <a:cubicBezTo>
                  <a:pt x="240" y="153"/>
                  <a:pt x="236" y="151"/>
                  <a:pt x="234" y="145"/>
                </a:cubicBezTo>
                <a:cubicBezTo>
                  <a:pt x="233" y="138"/>
                  <a:pt x="229" y="136"/>
                  <a:pt x="225" y="135"/>
                </a:cubicBezTo>
                <a:cubicBezTo>
                  <a:pt x="222" y="134"/>
                  <a:pt x="221" y="131"/>
                  <a:pt x="218" y="130"/>
                </a:cubicBezTo>
                <a:cubicBezTo>
                  <a:pt x="217" y="130"/>
                  <a:pt x="215" y="125"/>
                  <a:pt x="210" y="125"/>
                </a:cubicBezTo>
                <a:cubicBezTo>
                  <a:pt x="205" y="125"/>
                  <a:pt x="187" y="123"/>
                  <a:pt x="184" y="119"/>
                </a:cubicBezTo>
                <a:cubicBezTo>
                  <a:pt x="182" y="115"/>
                  <a:pt x="187" y="114"/>
                  <a:pt x="187" y="109"/>
                </a:cubicBezTo>
                <a:cubicBezTo>
                  <a:pt x="187" y="105"/>
                  <a:pt x="190" y="100"/>
                  <a:pt x="188" y="98"/>
                </a:cubicBezTo>
                <a:cubicBezTo>
                  <a:pt x="186" y="97"/>
                  <a:pt x="182" y="93"/>
                  <a:pt x="182" y="90"/>
                </a:cubicBezTo>
                <a:cubicBezTo>
                  <a:pt x="181" y="86"/>
                  <a:pt x="176" y="82"/>
                  <a:pt x="172" y="82"/>
                </a:cubicBezTo>
                <a:cubicBezTo>
                  <a:pt x="168" y="82"/>
                  <a:pt x="165" y="79"/>
                  <a:pt x="162" y="76"/>
                </a:cubicBezTo>
                <a:cubicBezTo>
                  <a:pt x="158" y="73"/>
                  <a:pt x="155" y="73"/>
                  <a:pt x="154" y="66"/>
                </a:cubicBezTo>
                <a:cubicBezTo>
                  <a:pt x="154" y="65"/>
                  <a:pt x="153" y="65"/>
                  <a:pt x="153" y="65"/>
                </a:cubicBezTo>
                <a:cubicBezTo>
                  <a:pt x="152" y="64"/>
                  <a:pt x="150" y="64"/>
                  <a:pt x="149" y="64"/>
                </a:cubicBezTo>
                <a:cubicBezTo>
                  <a:pt x="148" y="64"/>
                  <a:pt x="147" y="63"/>
                  <a:pt x="146" y="62"/>
                </a:cubicBezTo>
                <a:cubicBezTo>
                  <a:pt x="145" y="65"/>
                  <a:pt x="142" y="67"/>
                  <a:pt x="142" y="69"/>
                </a:cubicBezTo>
                <a:cubicBezTo>
                  <a:pt x="142" y="72"/>
                  <a:pt x="141" y="76"/>
                  <a:pt x="137" y="76"/>
                </a:cubicBezTo>
                <a:cubicBezTo>
                  <a:pt x="134" y="76"/>
                  <a:pt x="130" y="78"/>
                  <a:pt x="130" y="84"/>
                </a:cubicBezTo>
                <a:cubicBezTo>
                  <a:pt x="130" y="90"/>
                  <a:pt x="133" y="91"/>
                  <a:pt x="132" y="93"/>
                </a:cubicBezTo>
                <a:cubicBezTo>
                  <a:pt x="130" y="96"/>
                  <a:pt x="123" y="98"/>
                  <a:pt x="121" y="97"/>
                </a:cubicBezTo>
                <a:cubicBezTo>
                  <a:pt x="119" y="96"/>
                  <a:pt x="114" y="97"/>
                  <a:pt x="111" y="96"/>
                </a:cubicBezTo>
                <a:cubicBezTo>
                  <a:pt x="107" y="96"/>
                  <a:pt x="104" y="91"/>
                  <a:pt x="103" y="96"/>
                </a:cubicBezTo>
                <a:cubicBezTo>
                  <a:pt x="102" y="101"/>
                  <a:pt x="94" y="116"/>
                  <a:pt x="96" y="118"/>
                </a:cubicBezTo>
                <a:cubicBezTo>
                  <a:pt x="98" y="119"/>
                  <a:pt x="99" y="123"/>
                  <a:pt x="96" y="123"/>
                </a:cubicBezTo>
                <a:cubicBezTo>
                  <a:pt x="93" y="123"/>
                  <a:pt x="90" y="123"/>
                  <a:pt x="88" y="121"/>
                </a:cubicBezTo>
                <a:cubicBezTo>
                  <a:pt x="86" y="119"/>
                  <a:pt x="81" y="123"/>
                  <a:pt x="77" y="123"/>
                </a:cubicBezTo>
                <a:cubicBezTo>
                  <a:pt x="76" y="123"/>
                  <a:pt x="68" y="126"/>
                  <a:pt x="71" y="128"/>
                </a:cubicBezTo>
                <a:cubicBezTo>
                  <a:pt x="73" y="129"/>
                  <a:pt x="73" y="135"/>
                  <a:pt x="73" y="137"/>
                </a:cubicBezTo>
                <a:cubicBezTo>
                  <a:pt x="73" y="140"/>
                  <a:pt x="79" y="147"/>
                  <a:pt x="78" y="150"/>
                </a:cubicBezTo>
                <a:cubicBezTo>
                  <a:pt x="77" y="152"/>
                  <a:pt x="72" y="155"/>
                  <a:pt x="72" y="158"/>
                </a:cubicBezTo>
                <a:cubicBezTo>
                  <a:pt x="72" y="162"/>
                  <a:pt x="73" y="165"/>
                  <a:pt x="71" y="165"/>
                </a:cubicBezTo>
                <a:cubicBezTo>
                  <a:pt x="69" y="166"/>
                  <a:pt x="64" y="168"/>
                  <a:pt x="61" y="170"/>
                </a:cubicBezTo>
                <a:cubicBezTo>
                  <a:pt x="58" y="172"/>
                  <a:pt x="54" y="172"/>
                  <a:pt x="52" y="175"/>
                </a:cubicBezTo>
                <a:cubicBezTo>
                  <a:pt x="51" y="178"/>
                  <a:pt x="49" y="181"/>
                  <a:pt x="43" y="180"/>
                </a:cubicBezTo>
                <a:cubicBezTo>
                  <a:pt x="39" y="180"/>
                  <a:pt x="37" y="179"/>
                  <a:pt x="33" y="183"/>
                </a:cubicBezTo>
                <a:cubicBezTo>
                  <a:pt x="30" y="188"/>
                  <a:pt x="29" y="186"/>
                  <a:pt x="26" y="188"/>
                </a:cubicBezTo>
                <a:cubicBezTo>
                  <a:pt x="24" y="190"/>
                  <a:pt x="21" y="186"/>
                  <a:pt x="19" y="186"/>
                </a:cubicBezTo>
                <a:cubicBezTo>
                  <a:pt x="17" y="185"/>
                  <a:pt x="15" y="188"/>
                  <a:pt x="13" y="188"/>
                </a:cubicBezTo>
                <a:cubicBezTo>
                  <a:pt x="11" y="188"/>
                  <a:pt x="9" y="191"/>
                  <a:pt x="6" y="192"/>
                </a:cubicBezTo>
                <a:cubicBezTo>
                  <a:pt x="4" y="193"/>
                  <a:pt x="1" y="192"/>
                  <a:pt x="1" y="195"/>
                </a:cubicBezTo>
                <a:cubicBezTo>
                  <a:pt x="1" y="197"/>
                  <a:pt x="1" y="199"/>
                  <a:pt x="0" y="200"/>
                </a:cubicBezTo>
                <a:cubicBezTo>
                  <a:pt x="0" y="200"/>
                  <a:pt x="0" y="200"/>
                  <a:pt x="0" y="200"/>
                </a:cubicBezTo>
                <a:cubicBezTo>
                  <a:pt x="1" y="210"/>
                  <a:pt x="1" y="210"/>
                  <a:pt x="1" y="210"/>
                </a:cubicBezTo>
                <a:cubicBezTo>
                  <a:pt x="1" y="210"/>
                  <a:pt x="12" y="214"/>
                  <a:pt x="12" y="217"/>
                </a:cubicBezTo>
                <a:cubicBezTo>
                  <a:pt x="13" y="221"/>
                  <a:pt x="15" y="232"/>
                  <a:pt x="15" y="232"/>
                </a:cubicBezTo>
                <a:cubicBezTo>
                  <a:pt x="15" y="232"/>
                  <a:pt x="15" y="232"/>
                  <a:pt x="14" y="232"/>
                </a:cubicBezTo>
                <a:cubicBezTo>
                  <a:pt x="19" y="236"/>
                  <a:pt x="25" y="239"/>
                  <a:pt x="25" y="241"/>
                </a:cubicBezTo>
                <a:cubicBezTo>
                  <a:pt x="25" y="242"/>
                  <a:pt x="25" y="247"/>
                  <a:pt x="30" y="249"/>
                </a:cubicBezTo>
                <a:cubicBezTo>
                  <a:pt x="34" y="251"/>
                  <a:pt x="37" y="253"/>
                  <a:pt x="39" y="254"/>
                </a:cubicBezTo>
                <a:cubicBezTo>
                  <a:pt x="39" y="253"/>
                  <a:pt x="40" y="253"/>
                  <a:pt x="40" y="253"/>
                </a:cubicBezTo>
                <a:cubicBezTo>
                  <a:pt x="44" y="252"/>
                  <a:pt x="44" y="252"/>
                  <a:pt x="44" y="252"/>
                </a:cubicBezTo>
                <a:cubicBezTo>
                  <a:pt x="44" y="252"/>
                  <a:pt x="45" y="253"/>
                  <a:pt x="47" y="255"/>
                </a:cubicBezTo>
                <a:cubicBezTo>
                  <a:pt x="48" y="251"/>
                  <a:pt x="55" y="247"/>
                  <a:pt x="59" y="247"/>
                </a:cubicBezTo>
                <a:cubicBezTo>
                  <a:pt x="64" y="248"/>
                  <a:pt x="73" y="255"/>
                  <a:pt x="72" y="258"/>
                </a:cubicBezTo>
                <a:cubicBezTo>
                  <a:pt x="71" y="261"/>
                  <a:pt x="64" y="271"/>
                  <a:pt x="61" y="272"/>
                </a:cubicBezTo>
                <a:cubicBezTo>
                  <a:pt x="60" y="272"/>
                  <a:pt x="58" y="272"/>
                  <a:pt x="56" y="272"/>
                </a:cubicBezTo>
                <a:cubicBezTo>
                  <a:pt x="56" y="274"/>
                  <a:pt x="56" y="275"/>
                  <a:pt x="56" y="276"/>
                </a:cubicBezTo>
                <a:cubicBezTo>
                  <a:pt x="56" y="278"/>
                  <a:pt x="60" y="282"/>
                  <a:pt x="62" y="286"/>
                </a:cubicBezTo>
                <a:cubicBezTo>
                  <a:pt x="64" y="290"/>
                  <a:pt x="58" y="292"/>
                  <a:pt x="55" y="290"/>
                </a:cubicBezTo>
                <a:cubicBezTo>
                  <a:pt x="52" y="287"/>
                  <a:pt x="51" y="292"/>
                  <a:pt x="52" y="295"/>
                </a:cubicBezTo>
                <a:cubicBezTo>
                  <a:pt x="54" y="297"/>
                  <a:pt x="53" y="303"/>
                  <a:pt x="56" y="304"/>
                </a:cubicBezTo>
                <a:cubicBezTo>
                  <a:pt x="60" y="304"/>
                  <a:pt x="62" y="310"/>
                  <a:pt x="66" y="310"/>
                </a:cubicBezTo>
                <a:cubicBezTo>
                  <a:pt x="69" y="310"/>
                  <a:pt x="73" y="316"/>
                  <a:pt x="73" y="316"/>
                </a:cubicBezTo>
                <a:cubicBezTo>
                  <a:pt x="73" y="316"/>
                  <a:pt x="77" y="319"/>
                  <a:pt x="77" y="321"/>
                </a:cubicBezTo>
                <a:cubicBezTo>
                  <a:pt x="77" y="321"/>
                  <a:pt x="77" y="321"/>
                  <a:pt x="77" y="322"/>
                </a:cubicBezTo>
                <a:cubicBezTo>
                  <a:pt x="81" y="321"/>
                  <a:pt x="84" y="321"/>
                  <a:pt x="84" y="320"/>
                </a:cubicBezTo>
                <a:cubicBezTo>
                  <a:pt x="85" y="318"/>
                  <a:pt x="90" y="318"/>
                  <a:pt x="93" y="321"/>
                </a:cubicBezTo>
                <a:cubicBezTo>
                  <a:pt x="97" y="325"/>
                  <a:pt x="111" y="334"/>
                  <a:pt x="116" y="338"/>
                </a:cubicBezTo>
                <a:cubicBezTo>
                  <a:pt x="121" y="342"/>
                  <a:pt x="134" y="347"/>
                  <a:pt x="138" y="347"/>
                </a:cubicBezTo>
                <a:cubicBezTo>
                  <a:pt x="142" y="347"/>
                  <a:pt x="146" y="350"/>
                  <a:pt x="153" y="350"/>
                </a:cubicBezTo>
                <a:cubicBezTo>
                  <a:pt x="154" y="349"/>
                  <a:pt x="154" y="350"/>
                  <a:pt x="155" y="350"/>
                </a:cubicBezTo>
                <a:cubicBezTo>
                  <a:pt x="156" y="349"/>
                  <a:pt x="158" y="349"/>
                  <a:pt x="159" y="347"/>
                </a:cubicBezTo>
                <a:cubicBezTo>
                  <a:pt x="161" y="344"/>
                  <a:pt x="163" y="349"/>
                  <a:pt x="162" y="353"/>
                </a:cubicBezTo>
                <a:cubicBezTo>
                  <a:pt x="162" y="354"/>
                  <a:pt x="162" y="356"/>
                  <a:pt x="163" y="358"/>
                </a:cubicBezTo>
                <a:cubicBezTo>
                  <a:pt x="164" y="356"/>
                  <a:pt x="165" y="355"/>
                  <a:pt x="166" y="353"/>
                </a:cubicBezTo>
                <a:cubicBezTo>
                  <a:pt x="168" y="347"/>
                  <a:pt x="171" y="348"/>
                  <a:pt x="174" y="346"/>
                </a:cubicBezTo>
                <a:cubicBezTo>
                  <a:pt x="176" y="344"/>
                  <a:pt x="178" y="345"/>
                  <a:pt x="183" y="347"/>
                </a:cubicBezTo>
                <a:cubicBezTo>
                  <a:pt x="187" y="350"/>
                  <a:pt x="189" y="345"/>
                  <a:pt x="196" y="351"/>
                </a:cubicBezTo>
                <a:cubicBezTo>
                  <a:pt x="197" y="350"/>
                  <a:pt x="199" y="349"/>
                  <a:pt x="200" y="349"/>
                </a:cubicBezTo>
                <a:cubicBezTo>
                  <a:pt x="201" y="349"/>
                  <a:pt x="203" y="347"/>
                  <a:pt x="205" y="345"/>
                </a:cubicBezTo>
                <a:cubicBezTo>
                  <a:pt x="207" y="342"/>
                  <a:pt x="207" y="340"/>
                  <a:pt x="210" y="340"/>
                </a:cubicBezTo>
                <a:cubicBezTo>
                  <a:pt x="212" y="341"/>
                  <a:pt x="214" y="337"/>
                  <a:pt x="219" y="334"/>
                </a:cubicBezTo>
                <a:cubicBezTo>
                  <a:pt x="225" y="331"/>
                  <a:pt x="230" y="336"/>
                  <a:pt x="233" y="333"/>
                </a:cubicBezTo>
                <a:cubicBezTo>
                  <a:pt x="235" y="331"/>
                  <a:pt x="239" y="330"/>
                  <a:pt x="239" y="333"/>
                </a:cubicBezTo>
                <a:cubicBezTo>
                  <a:pt x="239" y="335"/>
                  <a:pt x="242" y="337"/>
                  <a:pt x="243" y="340"/>
                </a:cubicBezTo>
                <a:cubicBezTo>
                  <a:pt x="244" y="342"/>
                  <a:pt x="248" y="343"/>
                  <a:pt x="249" y="344"/>
                </a:cubicBezTo>
                <a:cubicBezTo>
                  <a:pt x="250" y="343"/>
                  <a:pt x="251" y="343"/>
                  <a:pt x="251" y="343"/>
                </a:cubicBezTo>
                <a:cubicBezTo>
                  <a:pt x="254" y="341"/>
                  <a:pt x="259" y="343"/>
                  <a:pt x="259" y="346"/>
                </a:cubicBezTo>
                <a:cubicBezTo>
                  <a:pt x="259" y="349"/>
                  <a:pt x="259" y="352"/>
                  <a:pt x="261" y="352"/>
                </a:cubicBezTo>
                <a:cubicBezTo>
                  <a:pt x="264" y="352"/>
                  <a:pt x="266" y="352"/>
                  <a:pt x="266" y="358"/>
                </a:cubicBezTo>
                <a:cubicBezTo>
                  <a:pt x="266" y="363"/>
                  <a:pt x="268" y="369"/>
                  <a:pt x="263" y="374"/>
                </a:cubicBezTo>
                <a:cubicBezTo>
                  <a:pt x="258" y="379"/>
                  <a:pt x="253" y="387"/>
                  <a:pt x="254" y="390"/>
                </a:cubicBezTo>
                <a:cubicBezTo>
                  <a:pt x="255" y="392"/>
                  <a:pt x="252" y="397"/>
                  <a:pt x="256" y="395"/>
                </a:cubicBezTo>
                <a:cubicBezTo>
                  <a:pt x="259" y="394"/>
                  <a:pt x="267" y="395"/>
                  <a:pt x="266" y="397"/>
                </a:cubicBezTo>
                <a:cubicBezTo>
                  <a:pt x="265" y="399"/>
                  <a:pt x="266" y="406"/>
                  <a:pt x="270" y="407"/>
                </a:cubicBezTo>
                <a:cubicBezTo>
                  <a:pt x="273" y="407"/>
                  <a:pt x="275" y="409"/>
                  <a:pt x="274" y="412"/>
                </a:cubicBezTo>
                <a:cubicBezTo>
                  <a:pt x="273" y="415"/>
                  <a:pt x="271" y="419"/>
                  <a:pt x="274" y="419"/>
                </a:cubicBezTo>
                <a:cubicBezTo>
                  <a:pt x="277" y="419"/>
                  <a:pt x="281" y="419"/>
                  <a:pt x="280" y="422"/>
                </a:cubicBezTo>
                <a:cubicBezTo>
                  <a:pt x="280" y="425"/>
                  <a:pt x="282" y="428"/>
                  <a:pt x="287" y="426"/>
                </a:cubicBezTo>
                <a:cubicBezTo>
                  <a:pt x="290" y="425"/>
                  <a:pt x="292" y="424"/>
                  <a:pt x="292" y="425"/>
                </a:cubicBezTo>
                <a:cubicBezTo>
                  <a:pt x="294" y="425"/>
                  <a:pt x="294" y="429"/>
                  <a:pt x="298" y="430"/>
                </a:cubicBezTo>
                <a:cubicBezTo>
                  <a:pt x="301" y="431"/>
                  <a:pt x="300" y="422"/>
                  <a:pt x="298" y="421"/>
                </a:cubicBezTo>
                <a:cubicBezTo>
                  <a:pt x="297" y="420"/>
                  <a:pt x="299" y="414"/>
                  <a:pt x="300" y="415"/>
                </a:cubicBezTo>
                <a:cubicBezTo>
                  <a:pt x="301" y="417"/>
                  <a:pt x="305" y="415"/>
                  <a:pt x="308" y="413"/>
                </a:cubicBezTo>
                <a:cubicBezTo>
                  <a:pt x="310" y="410"/>
                  <a:pt x="314" y="415"/>
                  <a:pt x="316" y="412"/>
                </a:cubicBezTo>
                <a:cubicBezTo>
                  <a:pt x="318" y="409"/>
                  <a:pt x="322" y="414"/>
                  <a:pt x="326" y="412"/>
                </a:cubicBezTo>
                <a:cubicBezTo>
                  <a:pt x="330" y="410"/>
                  <a:pt x="332" y="414"/>
                  <a:pt x="333" y="410"/>
                </a:cubicBezTo>
                <a:cubicBezTo>
                  <a:pt x="335" y="407"/>
                  <a:pt x="341" y="403"/>
                  <a:pt x="342" y="405"/>
                </a:cubicBezTo>
                <a:cubicBezTo>
                  <a:pt x="344" y="406"/>
                  <a:pt x="344" y="409"/>
                  <a:pt x="352" y="410"/>
                </a:cubicBezTo>
                <a:cubicBezTo>
                  <a:pt x="359" y="410"/>
                  <a:pt x="355" y="414"/>
                  <a:pt x="355" y="416"/>
                </a:cubicBezTo>
                <a:cubicBezTo>
                  <a:pt x="355" y="418"/>
                  <a:pt x="363" y="424"/>
                  <a:pt x="366" y="425"/>
                </a:cubicBezTo>
                <a:cubicBezTo>
                  <a:pt x="366" y="425"/>
                  <a:pt x="367" y="425"/>
                  <a:pt x="368" y="427"/>
                </a:cubicBezTo>
                <a:cubicBezTo>
                  <a:pt x="370" y="425"/>
                  <a:pt x="374" y="427"/>
                  <a:pt x="375" y="425"/>
                </a:cubicBezTo>
                <a:cubicBezTo>
                  <a:pt x="376" y="422"/>
                  <a:pt x="380" y="423"/>
                  <a:pt x="381" y="425"/>
                </a:cubicBezTo>
                <a:cubicBezTo>
                  <a:pt x="383" y="428"/>
                  <a:pt x="384" y="428"/>
                  <a:pt x="388" y="425"/>
                </a:cubicBezTo>
                <a:cubicBezTo>
                  <a:pt x="391" y="422"/>
                  <a:pt x="393" y="428"/>
                  <a:pt x="391" y="430"/>
                </a:cubicBezTo>
                <a:cubicBezTo>
                  <a:pt x="389" y="431"/>
                  <a:pt x="390" y="437"/>
                  <a:pt x="393" y="440"/>
                </a:cubicBezTo>
                <a:cubicBezTo>
                  <a:pt x="396" y="443"/>
                  <a:pt x="397" y="438"/>
                  <a:pt x="396" y="435"/>
                </a:cubicBezTo>
                <a:cubicBezTo>
                  <a:pt x="396" y="432"/>
                  <a:pt x="402" y="429"/>
                  <a:pt x="412" y="425"/>
                </a:cubicBezTo>
                <a:cubicBezTo>
                  <a:pt x="423" y="422"/>
                  <a:pt x="434" y="414"/>
                  <a:pt x="434" y="412"/>
                </a:cubicBezTo>
                <a:cubicBezTo>
                  <a:pt x="434" y="411"/>
                  <a:pt x="442" y="415"/>
                  <a:pt x="445" y="413"/>
                </a:cubicBezTo>
                <a:cubicBezTo>
                  <a:pt x="449" y="410"/>
                  <a:pt x="461" y="410"/>
                  <a:pt x="465" y="410"/>
                </a:cubicBezTo>
                <a:cubicBezTo>
                  <a:pt x="468" y="409"/>
                  <a:pt x="468" y="407"/>
                  <a:pt x="471" y="404"/>
                </a:cubicBezTo>
                <a:cubicBezTo>
                  <a:pt x="475" y="401"/>
                  <a:pt x="474" y="400"/>
                  <a:pt x="478" y="398"/>
                </a:cubicBezTo>
                <a:cubicBezTo>
                  <a:pt x="482" y="397"/>
                  <a:pt x="484" y="394"/>
                  <a:pt x="484" y="392"/>
                </a:cubicBezTo>
                <a:cubicBezTo>
                  <a:pt x="484" y="390"/>
                  <a:pt x="492" y="389"/>
                  <a:pt x="492" y="387"/>
                </a:cubicBezTo>
                <a:cubicBezTo>
                  <a:pt x="492" y="385"/>
                  <a:pt x="498" y="384"/>
                  <a:pt x="498" y="381"/>
                </a:cubicBezTo>
                <a:cubicBezTo>
                  <a:pt x="498" y="379"/>
                  <a:pt x="501" y="379"/>
                  <a:pt x="503" y="377"/>
                </a:cubicBezTo>
                <a:cubicBezTo>
                  <a:pt x="504" y="375"/>
                  <a:pt x="501" y="369"/>
                  <a:pt x="504" y="368"/>
                </a:cubicBezTo>
                <a:cubicBezTo>
                  <a:pt x="507" y="368"/>
                  <a:pt x="503" y="364"/>
                  <a:pt x="503" y="363"/>
                </a:cubicBezTo>
                <a:cubicBezTo>
                  <a:pt x="502" y="361"/>
                  <a:pt x="508" y="361"/>
                  <a:pt x="510" y="359"/>
                </a:cubicBezTo>
                <a:cubicBezTo>
                  <a:pt x="513" y="357"/>
                  <a:pt x="515" y="355"/>
                  <a:pt x="516" y="351"/>
                </a:cubicBezTo>
                <a:cubicBezTo>
                  <a:pt x="516" y="348"/>
                  <a:pt x="521" y="345"/>
                  <a:pt x="523" y="345"/>
                </a:cubicBezTo>
                <a:cubicBezTo>
                  <a:pt x="525" y="344"/>
                  <a:pt x="526" y="339"/>
                  <a:pt x="525" y="335"/>
                </a:cubicBezTo>
                <a:cubicBezTo>
                  <a:pt x="525" y="332"/>
                  <a:pt x="529" y="333"/>
                  <a:pt x="527" y="331"/>
                </a:cubicBezTo>
                <a:cubicBezTo>
                  <a:pt x="525" y="330"/>
                  <a:pt x="528" y="325"/>
                  <a:pt x="532" y="324"/>
                </a:cubicBezTo>
                <a:cubicBezTo>
                  <a:pt x="536" y="323"/>
                  <a:pt x="529" y="321"/>
                  <a:pt x="527" y="323"/>
                </a:cubicBezTo>
                <a:cubicBezTo>
                  <a:pt x="525" y="325"/>
                  <a:pt x="523" y="318"/>
                  <a:pt x="521" y="321"/>
                </a:cubicBezTo>
                <a:cubicBezTo>
                  <a:pt x="519" y="323"/>
                  <a:pt x="513" y="319"/>
                  <a:pt x="517" y="318"/>
                </a:cubicBezTo>
                <a:cubicBezTo>
                  <a:pt x="520" y="317"/>
                  <a:pt x="526" y="313"/>
                  <a:pt x="529" y="312"/>
                </a:cubicBezTo>
                <a:cubicBezTo>
                  <a:pt x="531" y="312"/>
                  <a:pt x="525" y="306"/>
                  <a:pt x="522" y="306"/>
                </a:cubicBezTo>
                <a:cubicBezTo>
                  <a:pt x="519" y="306"/>
                  <a:pt x="515" y="299"/>
                  <a:pt x="512" y="299"/>
                </a:cubicBezTo>
                <a:cubicBezTo>
                  <a:pt x="508" y="299"/>
                  <a:pt x="514" y="297"/>
                  <a:pt x="518" y="299"/>
                </a:cubicBezTo>
                <a:cubicBezTo>
                  <a:pt x="522" y="301"/>
                  <a:pt x="526" y="302"/>
                  <a:pt x="528" y="301"/>
                </a:cubicBezTo>
                <a:cubicBezTo>
                  <a:pt x="530" y="299"/>
                  <a:pt x="522" y="292"/>
                  <a:pt x="519" y="290"/>
                </a:cubicBezTo>
                <a:cubicBezTo>
                  <a:pt x="516" y="288"/>
                  <a:pt x="518" y="284"/>
                  <a:pt x="517" y="283"/>
                </a:cubicBezTo>
                <a:cubicBezTo>
                  <a:pt x="515" y="282"/>
                  <a:pt x="511" y="273"/>
                  <a:pt x="509" y="269"/>
                </a:cubicBezTo>
                <a:cubicBezTo>
                  <a:pt x="508" y="266"/>
                  <a:pt x="501" y="265"/>
                  <a:pt x="499" y="262"/>
                </a:cubicBezTo>
                <a:cubicBezTo>
                  <a:pt x="498" y="260"/>
                  <a:pt x="500" y="254"/>
                  <a:pt x="505" y="252"/>
                </a:cubicBezTo>
                <a:cubicBezTo>
                  <a:pt x="510" y="250"/>
                  <a:pt x="508" y="245"/>
                  <a:pt x="510" y="246"/>
                </a:cubicBezTo>
                <a:cubicBezTo>
                  <a:pt x="512" y="246"/>
                  <a:pt x="514" y="245"/>
                  <a:pt x="516" y="242"/>
                </a:cubicBezTo>
                <a:cubicBezTo>
                  <a:pt x="518" y="238"/>
                  <a:pt x="521" y="240"/>
                  <a:pt x="523" y="238"/>
                </a:cubicBezTo>
                <a:cubicBezTo>
                  <a:pt x="525" y="236"/>
                  <a:pt x="533" y="236"/>
                  <a:pt x="536" y="234"/>
                </a:cubicBezTo>
                <a:cubicBezTo>
                  <a:pt x="539" y="232"/>
                  <a:pt x="533" y="226"/>
                  <a:pt x="529" y="227"/>
                </a:cubicBezTo>
                <a:cubicBezTo>
                  <a:pt x="526" y="228"/>
                  <a:pt x="521" y="227"/>
                  <a:pt x="518" y="223"/>
                </a:cubicBezTo>
                <a:cubicBezTo>
                  <a:pt x="516" y="219"/>
                  <a:pt x="509" y="230"/>
                  <a:pt x="503" y="232"/>
                </a:cubicBezTo>
                <a:cubicBezTo>
                  <a:pt x="498" y="235"/>
                  <a:pt x="495" y="228"/>
                  <a:pt x="496" y="223"/>
                </a:cubicBezTo>
                <a:cubicBezTo>
                  <a:pt x="498" y="219"/>
                  <a:pt x="492" y="219"/>
                  <a:pt x="485" y="219"/>
                </a:cubicBezTo>
                <a:cubicBezTo>
                  <a:pt x="477" y="220"/>
                  <a:pt x="480" y="206"/>
                  <a:pt x="485" y="205"/>
                </a:cubicBezTo>
                <a:cubicBezTo>
                  <a:pt x="489" y="205"/>
                  <a:pt x="496" y="210"/>
                  <a:pt x="499" y="201"/>
                </a:cubicBezTo>
                <a:cubicBezTo>
                  <a:pt x="501" y="193"/>
                  <a:pt x="505" y="199"/>
                  <a:pt x="512" y="192"/>
                </a:cubicBezTo>
                <a:cubicBezTo>
                  <a:pt x="518" y="185"/>
                  <a:pt x="525" y="180"/>
                  <a:pt x="531" y="185"/>
                </a:cubicBezTo>
                <a:cubicBezTo>
                  <a:pt x="536" y="189"/>
                  <a:pt x="525" y="196"/>
                  <a:pt x="523" y="200"/>
                </a:cubicBezTo>
                <a:cubicBezTo>
                  <a:pt x="521" y="204"/>
                  <a:pt x="525" y="205"/>
                  <a:pt x="522" y="209"/>
                </a:cubicBezTo>
                <a:cubicBezTo>
                  <a:pt x="518" y="212"/>
                  <a:pt x="523" y="213"/>
                  <a:pt x="529" y="208"/>
                </a:cubicBezTo>
                <a:cubicBezTo>
                  <a:pt x="536" y="204"/>
                  <a:pt x="544" y="199"/>
                  <a:pt x="550" y="197"/>
                </a:cubicBezTo>
                <a:cubicBezTo>
                  <a:pt x="552" y="196"/>
                  <a:pt x="554" y="196"/>
                  <a:pt x="556" y="196"/>
                </a:cubicBezTo>
                <a:cubicBezTo>
                  <a:pt x="557" y="194"/>
                  <a:pt x="558" y="192"/>
                  <a:pt x="559" y="191"/>
                </a:cubicBezTo>
                <a:cubicBezTo>
                  <a:pt x="563" y="189"/>
                  <a:pt x="578" y="182"/>
                  <a:pt x="580" y="179"/>
                </a:cubicBezTo>
                <a:cubicBezTo>
                  <a:pt x="582" y="177"/>
                  <a:pt x="584" y="171"/>
                  <a:pt x="587" y="171"/>
                </a:cubicBezTo>
                <a:cubicBezTo>
                  <a:pt x="590" y="171"/>
                  <a:pt x="590" y="174"/>
                  <a:pt x="594" y="174"/>
                </a:cubicBezTo>
                <a:cubicBezTo>
                  <a:pt x="599" y="174"/>
                  <a:pt x="604" y="176"/>
                  <a:pt x="602" y="172"/>
                </a:cubicBezTo>
                <a:cubicBezTo>
                  <a:pt x="599" y="169"/>
                  <a:pt x="601" y="169"/>
                  <a:pt x="606" y="168"/>
                </a:cubicBezTo>
                <a:cubicBezTo>
                  <a:pt x="611" y="167"/>
                  <a:pt x="610" y="162"/>
                  <a:pt x="614" y="162"/>
                </a:cubicBezTo>
                <a:cubicBezTo>
                  <a:pt x="618" y="162"/>
                  <a:pt x="617" y="153"/>
                  <a:pt x="621" y="153"/>
                </a:cubicBezTo>
                <a:cubicBezTo>
                  <a:pt x="624" y="153"/>
                  <a:pt x="626" y="158"/>
                  <a:pt x="630" y="157"/>
                </a:cubicBezTo>
                <a:cubicBezTo>
                  <a:pt x="631" y="157"/>
                  <a:pt x="632" y="157"/>
                  <a:pt x="633" y="157"/>
                </a:cubicBezTo>
                <a:cubicBezTo>
                  <a:pt x="634" y="157"/>
                  <a:pt x="635" y="156"/>
                  <a:pt x="636" y="155"/>
                </a:cubicBezTo>
                <a:cubicBezTo>
                  <a:pt x="635" y="151"/>
                  <a:pt x="636" y="147"/>
                  <a:pt x="635" y="145"/>
                </a:cubicBezTo>
                <a:cubicBezTo>
                  <a:pt x="633" y="141"/>
                  <a:pt x="635" y="138"/>
                  <a:pt x="634" y="135"/>
                </a:cubicBezTo>
                <a:cubicBezTo>
                  <a:pt x="634" y="133"/>
                  <a:pt x="633" y="127"/>
                  <a:pt x="636" y="127"/>
                </a:cubicBezTo>
                <a:cubicBezTo>
                  <a:pt x="639" y="127"/>
                  <a:pt x="642" y="121"/>
                  <a:pt x="645" y="123"/>
                </a:cubicBezTo>
                <a:cubicBezTo>
                  <a:pt x="649" y="125"/>
                  <a:pt x="655" y="126"/>
                  <a:pt x="655" y="123"/>
                </a:cubicBezTo>
                <a:cubicBezTo>
                  <a:pt x="655" y="120"/>
                  <a:pt x="660" y="120"/>
                  <a:pt x="661" y="116"/>
                </a:cubicBezTo>
                <a:cubicBezTo>
                  <a:pt x="661" y="112"/>
                  <a:pt x="666" y="111"/>
                  <a:pt x="667" y="107"/>
                </a:cubicBezTo>
                <a:cubicBezTo>
                  <a:pt x="668" y="103"/>
                  <a:pt x="670" y="95"/>
                  <a:pt x="673" y="93"/>
                </a:cubicBezTo>
                <a:cubicBezTo>
                  <a:pt x="677" y="91"/>
                  <a:pt x="673" y="89"/>
                  <a:pt x="673" y="83"/>
                </a:cubicBezTo>
                <a:close/>
                <a:moveTo>
                  <a:pt x="510" y="399"/>
                </a:moveTo>
                <a:cubicBezTo>
                  <a:pt x="506" y="412"/>
                  <a:pt x="515" y="419"/>
                  <a:pt x="516" y="418"/>
                </a:cubicBezTo>
                <a:cubicBezTo>
                  <a:pt x="519" y="416"/>
                  <a:pt x="533" y="387"/>
                  <a:pt x="530" y="383"/>
                </a:cubicBezTo>
                <a:cubicBezTo>
                  <a:pt x="527" y="379"/>
                  <a:pt x="513" y="386"/>
                  <a:pt x="510" y="399"/>
                </a:cubicBezTo>
                <a:close/>
                <a:moveTo>
                  <a:pt x="391" y="444"/>
                </a:moveTo>
                <a:cubicBezTo>
                  <a:pt x="386" y="444"/>
                  <a:pt x="375" y="451"/>
                  <a:pt x="380" y="460"/>
                </a:cubicBezTo>
                <a:cubicBezTo>
                  <a:pt x="384" y="469"/>
                  <a:pt x="398" y="463"/>
                  <a:pt x="399" y="459"/>
                </a:cubicBezTo>
                <a:cubicBezTo>
                  <a:pt x="399" y="455"/>
                  <a:pt x="406" y="448"/>
                  <a:pt x="405" y="445"/>
                </a:cubicBezTo>
                <a:cubicBezTo>
                  <a:pt x="404" y="443"/>
                  <a:pt x="395" y="444"/>
                  <a:pt x="391" y="444"/>
                </a:cubicBezTo>
                <a:close/>
              </a:path>
            </a:pathLst>
          </a:custGeom>
          <a:solidFill>
            <a:srgbClr val="C00000"/>
          </a:solidFill>
          <a:ln w="1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92D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8" name="图片 27" descr="解说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1114425"/>
            <a:ext cx="1430020" cy="152844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9" name="直接连接符 28"/>
          <p:cNvCxnSpPr/>
          <p:nvPr/>
        </p:nvCxnSpPr>
        <p:spPr>
          <a:xfrm>
            <a:off x="1905" y="989330"/>
            <a:ext cx="12188190" cy="0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32776" name="Picture 4" descr="-82565332859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19690" y="4481195"/>
            <a:ext cx="1918970" cy="227774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2" name="直接箭头连接符 11"/>
          <p:cNvCxnSpPr/>
          <p:nvPr/>
        </p:nvCxnSpPr>
        <p:spPr>
          <a:xfrm>
            <a:off x="75565" y="4147820"/>
            <a:ext cx="11991340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3" name="圆角矩形 12"/>
          <p:cNvSpPr/>
          <p:nvPr/>
        </p:nvSpPr>
        <p:spPr>
          <a:xfrm>
            <a:off x="394970" y="3610610"/>
            <a:ext cx="1129665" cy="107505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三国时期</a:t>
            </a:r>
            <a:endParaRPr kumimoji="0" lang="zh-CN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214245" y="3609975"/>
            <a:ext cx="773430" cy="107505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隋朝</a:t>
            </a:r>
            <a:endParaRPr kumimoji="0" lang="zh-CN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596005" y="3609975"/>
            <a:ext cx="772795" cy="107505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元朝</a:t>
            </a:r>
            <a:endParaRPr kumimoji="0" lang="zh-CN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1760" y="5126990"/>
            <a:ext cx="1696085" cy="1198880"/>
          </a:xfrm>
          <a:prstGeom prst="rect">
            <a:avLst/>
          </a:prstGeom>
          <a:noFill/>
          <a:ln w="47625" cmpd="dbl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p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230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孙权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派卫温到达夷州。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960120" y="4686300"/>
            <a:ext cx="0" cy="441325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8" name="文本框 17"/>
          <p:cNvSpPr txBox="1"/>
          <p:nvPr/>
        </p:nvSpPr>
        <p:spPr>
          <a:xfrm>
            <a:off x="1588770" y="1616075"/>
            <a:ext cx="2024380" cy="1568450"/>
          </a:xfrm>
          <a:prstGeom prst="rect">
            <a:avLst/>
          </a:prstGeom>
          <a:noFill/>
          <a:ln w="47625" cmpd="dbl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隋炀帝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三次派人到达琉球，加强了与琉球的联系。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2600960" y="3185160"/>
            <a:ext cx="0" cy="42545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0" name="文本框 19"/>
          <p:cNvSpPr txBox="1"/>
          <p:nvPr/>
        </p:nvSpPr>
        <p:spPr>
          <a:xfrm>
            <a:off x="2513330" y="5126990"/>
            <a:ext cx="2939415" cy="1198880"/>
          </a:xfrm>
          <a:prstGeom prst="rect">
            <a:avLst/>
          </a:prstGeom>
          <a:noFill/>
          <a:ln w="47625" cmpd="dbl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设置了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澎湖巡检司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管辖澎湖和琉球（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首次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设立行政机构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3982720" y="4685030"/>
            <a:ext cx="0" cy="44196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4" name="圆角矩形 23"/>
          <p:cNvSpPr/>
          <p:nvPr/>
        </p:nvSpPr>
        <p:spPr>
          <a:xfrm>
            <a:off x="5701665" y="3610610"/>
            <a:ext cx="1035050" cy="107505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清朝前期</a:t>
            </a:r>
            <a:endParaRPr kumimoji="0" lang="zh-CN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12260" y="1616075"/>
            <a:ext cx="4213860" cy="1568450"/>
          </a:xfrm>
          <a:prstGeom prst="rect">
            <a:avLst/>
          </a:prstGeom>
          <a:noFill/>
          <a:ln w="47625" cmpd="dbl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1662年，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郑成功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收复台湾；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1683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年，台湾归清朝的版图；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1684年，清朝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设置台湾府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   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隶属福建省。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6219190" y="3184525"/>
            <a:ext cx="0" cy="42545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" name="圆角矩形 4"/>
          <p:cNvSpPr/>
          <p:nvPr/>
        </p:nvSpPr>
        <p:spPr>
          <a:xfrm>
            <a:off x="7819390" y="3610610"/>
            <a:ext cx="1035050" cy="107505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清朝晚期</a:t>
            </a:r>
            <a:endParaRPr kumimoji="0" lang="zh-CN" altLang="en-US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80100" y="5126990"/>
            <a:ext cx="4892040" cy="1198880"/>
          </a:xfrm>
          <a:prstGeom prst="rect">
            <a:avLst/>
          </a:prstGeom>
          <a:noFill/>
          <a:ln w="47625" cmpd="dbl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p>
            <a:pPr algn="l"/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1885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年，清政府建立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台湾行省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1895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《马关条约》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割台湾全岛及所有附属岛屿、澎湖列岛给日本。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8326120" y="4685665"/>
            <a:ext cx="0" cy="44196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0" name="圆角矩形 9"/>
          <p:cNvSpPr/>
          <p:nvPr/>
        </p:nvSpPr>
        <p:spPr>
          <a:xfrm>
            <a:off x="9752330" y="3609975"/>
            <a:ext cx="1392555" cy="107505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1945</a:t>
            </a:r>
            <a:r>
              <a:rPr kumimoji="0" lang="zh-CN" altLang="zh-CN" sz="24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kumimoji="0" lang="zh-CN" altLang="zh-CN" sz="24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10448290" y="3184525"/>
            <a:ext cx="0" cy="42545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5" name="文本框 24"/>
          <p:cNvSpPr txBox="1"/>
          <p:nvPr/>
        </p:nvSpPr>
        <p:spPr>
          <a:xfrm>
            <a:off x="9121775" y="2354580"/>
            <a:ext cx="2653030" cy="829945"/>
          </a:xfrm>
          <a:prstGeom prst="rect">
            <a:avLst/>
          </a:prstGeom>
          <a:noFill/>
          <a:ln w="47625" cmpd="dbl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p>
            <a:pPr algn="l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抗日战争胜利，台湾回到祖国怀抱。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423795" y="356870"/>
            <a:ext cx="8006080" cy="52197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一、台湾自古以来就是中国领土不可分割的一部分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pic>
        <p:nvPicPr>
          <p:cNvPr id="28" name="图片 27" descr="解说员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" y="15875"/>
            <a:ext cx="1430020" cy="152844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8" grpId="0" bldLvl="0" animBg="1"/>
      <p:bldP spid="20" grpId="0" bldLvl="0" animBg="1"/>
      <p:bldP spid="2" grpId="0" bldLvl="0" animBg="1"/>
      <p:bldP spid="6" grpId="0" bldLvl="0" animBg="1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63855" y="1553845"/>
            <a:ext cx="1146429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457200" fontAlgn="base">
              <a:spcAft>
                <a:spcPts val="1200"/>
              </a:spcAft>
              <a:buNone/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一九四九年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,近两百万人突然之间被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残酷的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内战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连根拔起,丢到了一个从来没有去过、甚至很多人没有听说过的海岛上。在战火中离乡背井，颠沛流离到了岛上的人，思乡之情刻骨铭心，也是无比真诚的。那份对中华故土的魂牵梦绕，不是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中国梦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吗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</a:t>
            </a:r>
            <a:endParaRPr lang="zh-CN" altLang="en-US" sz="2800" strike="noStrike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r" fontAlgn="base"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台湾作家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·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龙应台中国梦主题论坛演讲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 descr="3716140_150237318000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4542790"/>
            <a:ext cx="12187555" cy="2308225"/>
          </a:xfrm>
          <a:prstGeom prst="rect">
            <a:avLst/>
          </a:prstGeom>
          <a:pattFill prst="pct5">
            <a:fgClr>
              <a:srgbClr val="00B050"/>
            </a:fgClr>
            <a:bgClr>
              <a:schemeClr val="bg1"/>
            </a:bgClr>
          </a:pattFill>
          <a:effectLst>
            <a:reflection stA="45000" endPos="0" dist="50800" dir="5400000" sy="-100000" algn="bl" rotWithShape="0"/>
            <a:softEdge rad="5080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da2370c4d457da38a7df9b33afb05244a9673653bbb4-HdbC2h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" y="13335"/>
            <a:ext cx="6830695" cy="6830695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5896610" y="1943735"/>
            <a:ext cx="6119495" cy="339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3000"/>
              </a:spcAft>
            </a:pPr>
            <a:r>
              <a:rPr lang="zh-CN" altLang="en-US" sz="3200" b="1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  <a:endParaRPr lang="zh-CN" altLang="en-US" sz="3200" b="1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一、自古本是一家人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b="1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二、无奈</a:t>
            </a:r>
            <a:r>
              <a:rPr lang="zh-CN" altLang="en-US" sz="3200" b="1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别</a:t>
            </a:r>
            <a:r>
              <a:rPr lang="zh-CN" altLang="en-US" sz="3200" b="1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离泪眼垂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三、和平统一两岸近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 fontAlgn="auto">
              <a:spcAft>
                <a:spcPts val="1200"/>
              </a:spcAft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四、你我携手待佳音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3800" name="图片 10"/>
          <p:cNvPicPr>
            <a:picLocks noChangeAspect="1"/>
          </p:cNvPicPr>
          <p:nvPr/>
        </p:nvPicPr>
        <p:blipFill>
          <a:blip r:embed="rId2"/>
          <a:srcRect b="198"/>
          <a:stretch>
            <a:fillRect/>
          </a:stretch>
        </p:blipFill>
        <p:spPr>
          <a:xfrm rot="5400000">
            <a:off x="9368953" y="2060104"/>
            <a:ext cx="536016" cy="535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9"/>
          <p:cNvPicPr>
            <a:picLocks noChangeAspect="1"/>
          </p:cNvPicPr>
          <p:nvPr/>
        </p:nvPicPr>
        <p:blipFill>
          <a:blip r:embed="rId2"/>
          <a:srcRect b="198"/>
          <a:stretch>
            <a:fillRect/>
          </a:stretch>
        </p:blipFill>
        <p:spPr>
          <a:xfrm rot="-5400000">
            <a:off x="8047896" y="1854763"/>
            <a:ext cx="536016" cy="535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6"/>
          <p:cNvSpPr txBox="1"/>
          <p:nvPr/>
        </p:nvSpPr>
        <p:spPr>
          <a:xfrm>
            <a:off x="6163945" y="131445"/>
            <a:ext cx="5585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glow rad="228600">
                    <a:srgbClr val="76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    海峡两岸的交往</a:t>
            </a:r>
            <a:endParaRPr lang="zh-CN" altLang="en-US" sz="3200" dirty="0" smtClean="0">
              <a:solidFill>
                <a:schemeClr val="bg1"/>
              </a:solidFill>
              <a:effectLst>
                <a:glow rad="228600">
                  <a:srgbClr val="76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newsflash/>
      </p:transition>
    </mc:Choice>
    <mc:Fallback>
      <p:transition spd="slow" advTm="0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MODEL_TYPE" val="timeline"/>
</p:tagLst>
</file>

<file path=ppt/tags/tag2.xml><?xml version="1.0" encoding="utf-8"?>
<p:tagLst xmlns:p="http://schemas.openxmlformats.org/presentationml/2006/main">
  <p:tag name="ISPRING_SCORM_RATE_QUIZZES" val="0"/>
  <p:tag name="ISPRING_RESOURCE_PATHS_HASH" val="875d5e6560ba36884527413a53517d17866972f5"/>
  <p:tag name="KSO_WM_DOC_GUID" val="{1ebf137f-19f7-42de-b739-e33cfe9507b7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3301</Words>
  <Application>WPS 演示</Application>
  <PresentationFormat>自定义</PresentationFormat>
  <Paragraphs>370</Paragraphs>
  <Slides>31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方正小标宋_GBK</vt:lpstr>
      <vt:lpstr>Arial Unicode MS</vt:lpstr>
      <vt:lpstr>Calibri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王小东</cp:lastModifiedBy>
  <cp:revision>2123</cp:revision>
  <dcterms:created xsi:type="dcterms:W3CDTF">2015-10-28T12:59:00Z</dcterms:created>
  <dcterms:modified xsi:type="dcterms:W3CDTF">2019-03-29T03:21:06Z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