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</p:sldMasterIdLst>
  <p:notesMasterIdLst>
    <p:notesMasterId r:id="rId23"/>
  </p:notesMasterIdLst>
  <p:sldIdLst>
    <p:sldId id="887" r:id="rId14"/>
    <p:sldId id="343" r:id="rId15"/>
    <p:sldId id="904" r:id="rId16"/>
    <p:sldId id="903" r:id="rId17"/>
    <p:sldId id="911" r:id="rId18"/>
    <p:sldId id="906" r:id="rId19"/>
    <p:sldId id="910" r:id="rId20"/>
    <p:sldId id="905" r:id="rId21"/>
    <p:sldId id="90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89b880b-422f-43d2-bdff-8a943d6e6a1b}">
          <p14:sldIdLst>
            <p14:sldId id="887"/>
            <p14:sldId id="343"/>
            <p14:sldId id="904"/>
            <p14:sldId id="903"/>
            <p14:sldId id="911"/>
            <p14:sldId id="906"/>
            <p14:sldId id="910"/>
            <p14:sldId id="905"/>
            <p14:sldId id="909"/>
          </p14:sldIdLst>
        </p14:section>
        <p14:section name="无标题节" id="{4f8eb049-9903-4d24-a9af-e236cc3e6cf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4F3"/>
    <a:srgbClr val="E3D1F2"/>
    <a:srgbClr val="E0C3F2"/>
    <a:srgbClr val="0172D9"/>
    <a:srgbClr val="FFFFFF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134" y="-90"/>
      </p:cViewPr>
      <p:guideLst>
        <p:guide orient="horz" pos="2168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31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showMasterSp="0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3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44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45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46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47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48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49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50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51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52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53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54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55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4356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64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6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4339" name="Picture 37" descr="water"/>
          <p:cNvPicPr>
            <a:picLocks noChangeAspect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8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4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87313"/>
            <a:ext cx="747713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algn="r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4" Type="http://schemas.openxmlformats.org/officeDocument/2006/relationships/theme" Target="../theme/theme10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4" Type="http://schemas.openxmlformats.org/officeDocument/2006/relationships/theme" Target="../theme/theme1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4" Type="http://schemas.openxmlformats.org/officeDocument/2006/relationships/theme" Target="../theme/theme1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4" Type="http://schemas.openxmlformats.org/officeDocument/2006/relationships/theme" Target="../theme/theme7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4" Type="http://schemas.openxmlformats.org/officeDocument/2006/relationships/theme" Target="../theme/theme8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9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9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0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1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2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3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4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5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6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7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8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39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40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41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42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5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53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4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055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6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45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46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47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48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49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0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1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2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3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4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5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6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7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0258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59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0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1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2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3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4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5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0266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8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69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7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8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69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0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1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2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3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4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5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6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7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8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79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80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81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1282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4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5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6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7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8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9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1290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1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92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293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29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9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9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1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2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293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294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295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296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297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298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299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300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301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302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303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304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305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12306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07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08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09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0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1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2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3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2314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5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6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317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31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1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2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Freeform 40"/>
          <p:cNvSpPr/>
          <p:nvPr/>
        </p:nvSpPr>
        <p:spPr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Freeform 41"/>
          <p:cNvSpPr/>
          <p:nvPr/>
        </p:nvSpPr>
        <p:spPr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2" name="Freeform 42"/>
          <p:cNvSpPr/>
          <p:nvPr/>
        </p:nvSpPr>
        <p:spPr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3" name="Freeform 43"/>
          <p:cNvSpPr/>
          <p:nvPr/>
        </p:nvSpPr>
        <p:spPr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4" name="Freeform 79"/>
          <p:cNvSpPr/>
          <p:nvPr/>
        </p:nvSpPr>
        <p:spPr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5" name="Freeform 45"/>
          <p:cNvSpPr/>
          <p:nvPr/>
        </p:nvSpPr>
        <p:spPr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EFCE2"/>
              </a:gs>
              <a:gs pos="100000">
                <a:schemeClr val="bg1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6" name="Line 47"/>
          <p:cNvSpPr/>
          <p:nvPr/>
        </p:nvSpPr>
        <p:spPr>
          <a:xfrm>
            <a:off x="250825" y="1588"/>
            <a:ext cx="0" cy="601503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57" name="Line 48"/>
          <p:cNvSpPr/>
          <p:nvPr/>
        </p:nvSpPr>
        <p:spPr>
          <a:xfrm>
            <a:off x="1293813" y="1588"/>
            <a:ext cx="0" cy="62071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58" name="Line 49"/>
          <p:cNvSpPr/>
          <p:nvPr/>
        </p:nvSpPr>
        <p:spPr>
          <a:xfrm>
            <a:off x="2338388" y="1588"/>
            <a:ext cx="0" cy="61833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59" name="Line 50"/>
          <p:cNvSpPr/>
          <p:nvPr/>
        </p:nvSpPr>
        <p:spPr>
          <a:xfrm>
            <a:off x="3382963" y="1588"/>
            <a:ext cx="0" cy="597217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60" name="Line 51"/>
          <p:cNvSpPr/>
          <p:nvPr/>
        </p:nvSpPr>
        <p:spPr>
          <a:xfrm>
            <a:off x="4427538" y="1588"/>
            <a:ext cx="0" cy="5449887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61" name="Line 53"/>
          <p:cNvSpPr/>
          <p:nvPr/>
        </p:nvSpPr>
        <p:spPr>
          <a:xfrm rot="5400000">
            <a:off x="2913063" y="-2654300"/>
            <a:ext cx="0" cy="58134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62" name="Line 54"/>
          <p:cNvSpPr/>
          <p:nvPr/>
        </p:nvSpPr>
        <p:spPr>
          <a:xfrm rot="5400000">
            <a:off x="3006725" y="-1682750"/>
            <a:ext cx="0" cy="600075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63" name="Line 55"/>
          <p:cNvSpPr/>
          <p:nvPr/>
        </p:nvSpPr>
        <p:spPr>
          <a:xfrm rot="5400000">
            <a:off x="3011488" y="-622300"/>
            <a:ext cx="0" cy="601027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64" name="Line 56"/>
          <p:cNvSpPr/>
          <p:nvPr/>
        </p:nvSpPr>
        <p:spPr>
          <a:xfrm rot="5400000">
            <a:off x="2906713" y="547688"/>
            <a:ext cx="0" cy="5802312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65" name="Line 57"/>
          <p:cNvSpPr/>
          <p:nvPr/>
        </p:nvSpPr>
        <p:spPr>
          <a:xfrm rot="5400000">
            <a:off x="2665413" y="1852613"/>
            <a:ext cx="0" cy="532130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66" name="Line 58"/>
          <p:cNvSpPr/>
          <p:nvPr/>
        </p:nvSpPr>
        <p:spPr>
          <a:xfrm rot="5400000">
            <a:off x="2112963" y="3470275"/>
            <a:ext cx="0" cy="4217988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67" name="Rectangle 59"/>
          <p:cNvSpPr>
            <a:spLocks noChangeArrowheads="1"/>
          </p:cNvSpPr>
          <p:nvPr/>
        </p:nvSpPr>
        <p:spPr bwMode="auto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8" name="Rectangle 60"/>
          <p:cNvSpPr>
            <a:spLocks noChangeArrowheads="1"/>
          </p:cNvSpPr>
          <p:nvPr/>
        </p:nvSpPr>
        <p:spPr bwMode="auto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9" name="Rectangle 61"/>
          <p:cNvSpPr>
            <a:spLocks noChangeArrowheads="1"/>
          </p:cNvSpPr>
          <p:nvPr/>
        </p:nvSpPr>
        <p:spPr bwMode="auto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70" name="Rectangle 62"/>
          <p:cNvSpPr>
            <a:spLocks noChangeArrowheads="1"/>
          </p:cNvSpPr>
          <p:nvPr/>
        </p:nvSpPr>
        <p:spPr bwMode="auto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71" name="Freeform 64"/>
          <p:cNvSpPr/>
          <p:nvPr/>
        </p:nvSpPr>
        <p:spPr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72" name="Rectangle 31"/>
          <p:cNvSpPr>
            <a:spLocks noChangeArrowheads="1"/>
          </p:cNvSpPr>
          <p:nvPr/>
        </p:nvSpPr>
        <p:spPr bwMode="auto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73" name="Text Box 38"/>
          <p:cNvSpPr txBox="1">
            <a:spLocks noChangeArrowheads="1"/>
          </p:cNvSpPr>
          <p:nvPr/>
        </p:nvSpPr>
        <p:spPr bwMode="auto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L/O/G/O</a:t>
            </a: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74" name="Group 26"/>
          <p:cNvGrpSpPr/>
          <p:nvPr/>
        </p:nvGrpSpPr>
        <p:grpSpPr>
          <a:xfrm>
            <a:off x="8077200" y="0"/>
            <a:ext cx="1076325" cy="6858000"/>
            <a:chOff x="0" y="0"/>
            <a:chExt cx="678" cy="4320"/>
          </a:xfrm>
        </p:grpSpPr>
        <p:sp>
          <p:nvSpPr>
            <p:cNvPr id="2075" name="Freeform 66"/>
            <p:cNvSpPr/>
            <p:nvPr userDrawn="1"/>
          </p:nvSpPr>
          <p:spPr>
            <a:xfrm>
              <a:off x="0" y="0"/>
              <a:ext cx="672" cy="702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618"/>
                </a:cxn>
                <a:cxn ang="0">
                  <a:pos x="0" y="371"/>
                </a:cxn>
              </a:cxnLst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6" name="Freeform 67"/>
            <p:cNvSpPr/>
            <p:nvPr userDrawn="1"/>
          </p:nvSpPr>
          <p:spPr>
            <a:xfrm>
              <a:off x="514" y="3496"/>
              <a:ext cx="164" cy="82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82"/>
                </a:cxn>
                <a:cxn ang="0">
                  <a:pos x="36" y="824"/>
                </a:cxn>
                <a:cxn ang="0">
                  <a:pos x="46" y="822"/>
                </a:cxn>
                <a:cxn ang="0">
                  <a:pos x="43" y="0"/>
                </a:cxn>
              </a:cxnLst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Rectangle 80"/>
          <p:cNvSpPr>
            <a:spLocks noChangeArrowheads="1"/>
          </p:cNvSpPr>
          <p:nvPr/>
        </p:nvSpPr>
        <p:spPr bwMode="auto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78" name="Line 81"/>
          <p:cNvSpPr/>
          <p:nvPr/>
        </p:nvSpPr>
        <p:spPr>
          <a:xfrm>
            <a:off x="5480050" y="1588"/>
            <a:ext cx="0" cy="4238625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50000"/>
              </a:schemeClr>
            </a:outerShdw>
          </a:effectLst>
        </p:spPr>
      </p:sp>
      <p:sp>
        <p:nvSpPr>
          <p:cNvPr id="2077" name="Rectangle 82"/>
          <p:cNvSpPr>
            <a:spLocks noChangeArrowheads="1"/>
          </p:cNvSpPr>
          <p:nvPr/>
        </p:nvSpPr>
        <p:spPr bwMode="auto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80" name="Picture 83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82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8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7150"/>
            <a:ext cx="2133600" cy="314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7150"/>
            <a:ext cx="2895600" cy="314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7150"/>
            <a:ext cx="2133600" cy="314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5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77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78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79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0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1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2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3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4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5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6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7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8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89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3090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1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2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3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4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5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6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7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98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9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00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101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10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0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0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9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0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1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2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3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4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5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6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7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8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09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10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11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12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13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4114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15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16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17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18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19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0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1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4122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3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24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25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3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4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25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26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27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28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29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0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1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2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3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4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5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6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7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5138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9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40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41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42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43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45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5146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7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8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49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50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2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7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8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49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0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1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2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3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4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5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6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7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8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59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60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61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6162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3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4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5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6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7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8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9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6170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2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73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7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7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7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1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2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73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74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75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76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77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78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79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80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81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82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83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84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85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7186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7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8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89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0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1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2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3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7194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5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6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97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9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9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0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197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198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199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0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1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2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3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4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5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6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7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8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09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8210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11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12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13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14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15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16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17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8218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9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20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221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22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2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2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Freeform 7"/>
          <p:cNvSpPr/>
          <p:nvPr/>
        </p:nvSpPr>
        <p:spPr>
          <a:xfrm>
            <a:off x="-6350" y="-6350"/>
            <a:ext cx="9153525" cy="6869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100000">
                <a:schemeClr val="bg1">
                  <a:alpha val="7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9" name="Freeform 9"/>
          <p:cNvSpPr/>
          <p:nvPr/>
        </p:nvSpPr>
        <p:spPr>
          <a:xfrm>
            <a:off x="-1587" y="5500688"/>
            <a:ext cx="1438275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</a:cxnLst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0" name="Line 13"/>
          <p:cNvSpPr/>
          <p:nvPr/>
        </p:nvSpPr>
        <p:spPr>
          <a:xfrm>
            <a:off x="527050" y="0"/>
            <a:ext cx="0" cy="59102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1" name="Line 14"/>
          <p:cNvSpPr/>
          <p:nvPr/>
        </p:nvSpPr>
        <p:spPr>
          <a:xfrm>
            <a:off x="1677988" y="0"/>
            <a:ext cx="0" cy="68326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2" name="Line 15"/>
          <p:cNvSpPr/>
          <p:nvPr/>
        </p:nvSpPr>
        <p:spPr>
          <a:xfrm>
            <a:off x="2830513" y="0"/>
            <a:ext cx="0" cy="68611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3" name="Line 16"/>
          <p:cNvSpPr/>
          <p:nvPr/>
        </p:nvSpPr>
        <p:spPr>
          <a:xfrm>
            <a:off x="3983038" y="0"/>
            <a:ext cx="0" cy="6875463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4" name="Line 17"/>
          <p:cNvSpPr/>
          <p:nvPr/>
        </p:nvSpPr>
        <p:spPr>
          <a:xfrm>
            <a:off x="5133975" y="388938"/>
            <a:ext cx="0" cy="6486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5" name="Line 18"/>
          <p:cNvSpPr/>
          <p:nvPr/>
        </p:nvSpPr>
        <p:spPr>
          <a:xfrm>
            <a:off x="6286500" y="619125"/>
            <a:ext cx="0" cy="6256338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6" name="Line 19"/>
          <p:cNvSpPr/>
          <p:nvPr/>
        </p:nvSpPr>
        <p:spPr>
          <a:xfrm>
            <a:off x="7439025" y="773113"/>
            <a:ext cx="0" cy="6102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7" name="Line 20"/>
          <p:cNvSpPr/>
          <p:nvPr/>
        </p:nvSpPr>
        <p:spPr>
          <a:xfrm>
            <a:off x="8591550" y="900113"/>
            <a:ext cx="0" cy="597535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8" name="Line 22"/>
          <p:cNvSpPr/>
          <p:nvPr/>
        </p:nvSpPr>
        <p:spPr>
          <a:xfrm rot="5400000">
            <a:off x="2595563" y="-2176462"/>
            <a:ext cx="0" cy="51911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29" name="Line 23"/>
          <p:cNvSpPr/>
          <p:nvPr/>
        </p:nvSpPr>
        <p:spPr>
          <a:xfrm rot="5400000">
            <a:off x="4578350" y="-303688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30" name="Line 24"/>
          <p:cNvSpPr/>
          <p:nvPr/>
        </p:nvSpPr>
        <p:spPr>
          <a:xfrm rot="5400000">
            <a:off x="4578350" y="-1912937"/>
            <a:ext cx="0" cy="9156700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31" name="Line 25"/>
          <p:cNvSpPr/>
          <p:nvPr/>
        </p:nvSpPr>
        <p:spPr>
          <a:xfrm rot="5400000">
            <a:off x="4579938" y="-788987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32" name="Line 26"/>
          <p:cNvSpPr/>
          <p:nvPr/>
        </p:nvSpPr>
        <p:spPr>
          <a:xfrm rot="5400000">
            <a:off x="4579938" y="334963"/>
            <a:ext cx="0" cy="915352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33" name="Line 27"/>
          <p:cNvSpPr/>
          <p:nvPr/>
        </p:nvSpPr>
        <p:spPr>
          <a:xfrm rot="5400000">
            <a:off x="4905375" y="1824038"/>
            <a:ext cx="0" cy="8423275"/>
          </a:xfrm>
          <a:prstGeom prst="line">
            <a:avLst/>
          </a:prstGeom>
          <a:ln w="9525" cap="flat" cmpd="sng">
            <a:solidFill>
              <a:srgbClr val="FFFFFF">
                <a:alpha val="50195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699999" algn="ctr" rotWithShape="0">
              <a:schemeClr val="accent2">
                <a:alpha val="34000"/>
              </a:schemeClr>
            </a:outerShdw>
          </a:effectLst>
        </p:spPr>
      </p:sp>
      <p:sp>
        <p:nvSpPr>
          <p:cNvPr id="9234" name="Rectangle 28"/>
          <p:cNvSpPr>
            <a:spLocks noChangeArrowheads="1"/>
          </p:cNvSpPr>
          <p:nvPr/>
        </p:nvSpPr>
        <p:spPr bwMode="auto">
          <a:xfrm>
            <a:off x="4005263" y="2692400"/>
            <a:ext cx="1128713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35" name="Rectangle 29"/>
          <p:cNvSpPr>
            <a:spLocks noChangeArrowheads="1"/>
          </p:cNvSpPr>
          <p:nvPr/>
        </p:nvSpPr>
        <p:spPr bwMode="auto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36" name="Rectangle 30"/>
          <p:cNvSpPr>
            <a:spLocks noChangeArrowheads="1"/>
          </p:cNvSpPr>
          <p:nvPr/>
        </p:nvSpPr>
        <p:spPr bwMode="auto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37" name="Rectangle 31"/>
          <p:cNvSpPr>
            <a:spLocks noChangeArrowheads="1"/>
          </p:cNvSpPr>
          <p:nvPr/>
        </p:nvSpPr>
        <p:spPr bwMode="auto">
          <a:xfrm>
            <a:off x="6307138" y="6064250"/>
            <a:ext cx="1128713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38" name="Rectangle 32"/>
          <p:cNvSpPr>
            <a:spLocks noChangeArrowheads="1"/>
          </p:cNvSpPr>
          <p:nvPr/>
        </p:nvSpPr>
        <p:spPr bwMode="auto">
          <a:xfrm>
            <a:off x="2846388" y="0"/>
            <a:ext cx="1128713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39" name="Rectangle 33"/>
          <p:cNvSpPr>
            <a:spLocks noChangeArrowheads="1"/>
          </p:cNvSpPr>
          <p:nvPr/>
        </p:nvSpPr>
        <p:spPr bwMode="auto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40" name="Rectangle 34"/>
          <p:cNvSpPr>
            <a:spLocks noChangeArrowheads="1"/>
          </p:cNvSpPr>
          <p:nvPr/>
        </p:nvSpPr>
        <p:spPr bwMode="auto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41" name="Freeform 36"/>
          <p:cNvSpPr/>
          <p:nvPr/>
        </p:nvSpPr>
        <p:spPr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9242" name="Picture 37" descr="water"/>
          <p:cNvPicPr>
            <a:picLocks noChangeAspect="1"/>
          </p:cNvPicPr>
          <p:nvPr/>
        </p:nvPicPr>
        <p:blipFill>
          <a:blip r:embed="rId12"/>
          <a:srcRect l="22409" t="16374" b="27486"/>
          <a:stretch>
            <a:fillRect/>
          </a:stretch>
        </p:blipFill>
        <p:spPr>
          <a:xfrm rot="786797">
            <a:off x="6629400" y="-377825"/>
            <a:ext cx="2417763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Picture 38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59267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44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45" name="Rectangle 2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24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4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4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hyperlink" Target="TIM&#22270;&#29255;20200301105019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01955" y="446405"/>
            <a:ext cx="72313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6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汇爱成海战疫情</a:t>
            </a:r>
            <a:endParaRPr lang="zh-CN" altLang="en-US" sz="6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云端守望迎春天</a:t>
            </a:r>
            <a:endParaRPr lang="zh-CN" altLang="en-US" sz="6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6235" y="3711575"/>
            <a:ext cx="6093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常州市新北区吕墅中学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2020.3.1</a:t>
            </a:r>
            <a:endParaRPr lang="en-US" alt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2"/>
          <p:cNvSpPr txBox="1"/>
          <p:nvPr/>
        </p:nvSpPr>
        <p:spPr>
          <a:xfrm>
            <a:off x="575945" y="981075"/>
            <a:ext cx="7875270" cy="383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5400" b="1" dirty="0">
                <a:latin typeface="华文行楷" pitchFamily="2" charset="-122"/>
                <a:ea typeface="华文行楷" pitchFamily="2" charset="-122"/>
              </a:rPr>
              <a:t>我们的目标：</a:t>
            </a:r>
            <a:endParaRPr lang="zh-CN" altLang="en-US" sz="5400" b="1" dirty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latin typeface="华文行楷" pitchFamily="2" charset="-122"/>
                <a:ea typeface="华文行楷" pitchFamily="2" charset="-122"/>
              </a:rPr>
              <a:t>       </a:t>
            </a:r>
            <a:r>
              <a:rPr lang="zh-CN" altLang="en-US" sz="54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抗疫情，不停学习           </a:t>
            </a:r>
            <a:endParaRPr lang="zh-CN" altLang="en-US" sz="54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达目标，更要自律</a:t>
            </a:r>
            <a:endParaRPr lang="zh-CN" altLang="en-US" sz="54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2"/>
          <p:cNvSpPr txBox="1"/>
          <p:nvPr/>
        </p:nvSpPr>
        <p:spPr>
          <a:xfrm>
            <a:off x="982980" y="219710"/>
            <a:ext cx="787527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5400" b="1" dirty="0">
                <a:latin typeface="华文行楷" pitchFamily="2" charset="-122"/>
                <a:ea typeface="华文行楷" pitchFamily="2" charset="-122"/>
              </a:rPr>
              <a:t>我们的不足：</a:t>
            </a:r>
            <a:endParaRPr lang="zh-CN" altLang="en-US" sz="54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755" y="1765935"/>
            <a:ext cx="5615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1</a:t>
            </a:r>
            <a:r>
              <a:rPr lang="zh-CN" altLang="en-US" sz="3600" b="1">
                <a:solidFill>
                  <a:srgbClr val="FF0000"/>
                </a:solidFill>
              </a:rPr>
              <a:t>、不能及时上线听课；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755" y="2741295"/>
            <a:ext cx="7458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2</a:t>
            </a:r>
            <a:r>
              <a:rPr lang="zh-CN" altLang="en-US" sz="3600" b="1">
                <a:solidFill>
                  <a:srgbClr val="FF0000"/>
                </a:solidFill>
              </a:rPr>
              <a:t>、上课不认真，边听课边玩游戏；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755" y="3620135"/>
            <a:ext cx="6290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3</a:t>
            </a:r>
            <a:r>
              <a:rPr lang="zh-CN" altLang="en-US" sz="3600" b="1">
                <a:solidFill>
                  <a:srgbClr val="FF0000"/>
                </a:solidFill>
              </a:rPr>
              <a:t>、作业拖拉，质量较差；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3755" y="4516120"/>
            <a:ext cx="8083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4</a:t>
            </a:r>
            <a:r>
              <a:rPr lang="zh-CN" altLang="en-US" sz="3600" b="1">
                <a:solidFill>
                  <a:srgbClr val="FF0000"/>
                </a:solidFill>
              </a:rPr>
              <a:t>、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没有耐心，坐不住，不能善始善终。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2"/>
          <p:cNvSpPr txBox="1"/>
          <p:nvPr/>
        </p:nvSpPr>
        <p:spPr>
          <a:xfrm>
            <a:off x="895985" y="20320"/>
            <a:ext cx="787527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5400" b="1" dirty="0">
                <a:latin typeface="华文行楷" pitchFamily="2" charset="-122"/>
                <a:ea typeface="华文行楷" pitchFamily="2" charset="-122"/>
              </a:rPr>
              <a:t>我们的要求：   </a:t>
            </a:r>
            <a:endParaRPr lang="zh-CN" altLang="en-US" sz="54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6626" name="文本框 1"/>
          <p:cNvSpPr txBox="1"/>
          <p:nvPr/>
        </p:nvSpPr>
        <p:spPr>
          <a:xfrm>
            <a:off x="267335" y="1120775"/>
            <a:ext cx="842010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家长篇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1、督促孩子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file"/>
              </a:rPr>
              <a:t>准时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登录平台上线听课学习，可提前几分钟做准备；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2、抽时间检查孩子当天的学习情况；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3、督促孩子认真完成各项学习任务，提醒孩子作业检查合格才能返校上课。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0845" y="696595"/>
            <a:ext cx="809561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zh-CN" sz="2800" b="1" kern="0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家长们：在这样一个特殊时期，让孩子坐得住冷板凳，起得了早，背得下课文，</a:t>
            </a:r>
            <a:r>
              <a:rPr lang="zh-CN" altLang="en-US" sz="2800" b="1" kern="0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完成得了作业</a:t>
            </a:r>
            <a:r>
              <a:rPr lang="zh-CN" altLang="zh-CN" sz="2800" b="1" kern="0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，家长必须要付出很多。家长千万不能帮助自己的孩子瞒哄老师，欺骗老师。网络直播的时候签到可以应付，打卡也能应付，但是</a:t>
            </a:r>
            <a:r>
              <a:rPr lang="zh-CN" altLang="en-US" sz="2800" b="1" kern="0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到考试</a:t>
            </a:r>
            <a:r>
              <a:rPr lang="zh-CN" altLang="zh-CN" sz="2800" b="1" kern="0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的时候孩子的分数</a:t>
            </a:r>
            <a:r>
              <a:rPr lang="zh-CN" altLang="en-US" sz="2800" b="1" kern="0" dirty="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是不能应付得了的，所以家长一定要做好教育与督促工作。</a:t>
            </a:r>
            <a:endParaRPr lang="zh-CN" altLang="en-US" sz="2800" b="1" kern="0" dirty="0">
              <a:solidFill>
                <a:srgbClr val="FF0000"/>
              </a:solidFill>
              <a:latin typeface="Calibri" panose="020F0502020204030204" pitchFamily="34" charset="0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2"/>
          <p:cNvSpPr txBox="1"/>
          <p:nvPr/>
        </p:nvSpPr>
        <p:spPr>
          <a:xfrm>
            <a:off x="1148715" y="-280035"/>
            <a:ext cx="518287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5400" b="1" dirty="0">
                <a:latin typeface="华文行楷" pitchFamily="2" charset="-122"/>
                <a:ea typeface="华文行楷" pitchFamily="2" charset="-122"/>
              </a:rPr>
              <a:t>我们的要求：   </a:t>
            </a:r>
            <a:endParaRPr lang="zh-CN" altLang="en-US" sz="54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6626" name="文本框 1"/>
          <p:cNvSpPr txBox="1"/>
          <p:nvPr/>
        </p:nvSpPr>
        <p:spPr>
          <a:xfrm>
            <a:off x="163195" y="994410"/>
            <a:ext cx="8921750" cy="41217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学生篇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1、每天早晨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7:30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钉钉上签到，做好上课准备；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2、上课时穿戴整齐，坚决反对在床上听课；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、做好预习，认真听课，注重笔记；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、上课过程中不做与学习无关的事情；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、注重复习，独立完成作业并及时上传。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64490" y="878205"/>
            <a:ext cx="827786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</a:rPr>
              <a:t>同学们：我们要适应这种学习方式，把一些不利的因素转化为有利因素，养成自律的好习惯。平时学习能与老师直接交流，不懂能立即问，现在不能做到，但现在我们有视频，不懂可反复看，慢慢理解消化，多看几遍直到弄懂，这就叫勤奋好学，特别是对于平时接受慢的同学理应充分利用好答案与视频，现在正是你们利用时机追赶反超的机会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4620" y="915670"/>
            <a:ext cx="887539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chemeClr val="tx2"/>
                </a:solidFill>
                <a:sym typeface="+mn-ea"/>
              </a:rPr>
              <a:t>       </a:t>
            </a:r>
            <a:r>
              <a:rPr lang="zh-CN" altLang="en-US" sz="4000" b="1">
                <a:solidFill>
                  <a:schemeClr val="tx2"/>
                </a:solidFill>
                <a:sym typeface="+mn-ea"/>
              </a:rPr>
              <a:t>特殊时刻，特殊陪伴，孩子就能实现更有意义的成长。孩子的成长和人生幸福，某种程度上是掌握在家长手中。</a:t>
            </a:r>
            <a:endParaRPr lang="zh-CN" altLang="en-US" sz="4000" b="1">
              <a:solidFill>
                <a:schemeClr val="tx2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3915" y="4158615"/>
            <a:ext cx="74555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chemeClr val="tx2"/>
                </a:solidFill>
                <a:sym typeface="+mn-ea"/>
              </a:rPr>
              <a:t>感谢各位家长朋友的理解和支持！</a:t>
            </a:r>
            <a:endParaRPr lang="zh-CN" altLang="en-US" sz="4000" b="1">
              <a:solidFill>
                <a:schemeClr val="tx2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3050" y="697865"/>
            <a:ext cx="859790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与大家共勉：</a:t>
            </a:r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只要努力，只要坚持，无论疫情还是人生的困难，都会冬去春来，万物复苏！</a:t>
            </a:r>
            <a:endParaRPr lang="zh-CN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迎春，遇见更好的自己！</a:t>
            </a:r>
            <a:endParaRPr lang="zh-CN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ome">
  <a:themeElements>
    <a:clrScheme name="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chrome">
  <a:themeElements>
    <a:clrScheme name="12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12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chrome">
  <a:themeElements>
    <a:clrScheme name="13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13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6_chrome">
  <a:themeElements>
    <a:clrScheme name="16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16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6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rome">
  <a:themeElements>
    <a:clrScheme name="1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1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hrome">
  <a:themeElements>
    <a:clrScheme name="2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2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hrome">
  <a:themeElements>
    <a:clrScheme name="3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3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hrome">
  <a:themeElements>
    <a:clrScheme name="5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hrome">
  <a:themeElements>
    <a:clrScheme name="8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8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chrome">
  <a:themeElements>
    <a:clrScheme name="9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9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chrome">
  <a:themeElements>
    <a:clrScheme name="10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10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chrome">
  <a:themeElements>
    <a:clrScheme name="11_chrome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11_chr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chrome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hrome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hrome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292TGp_silent night_light</Template>
  <TotalTime>0</TotalTime>
  <Words>790</Words>
  <Application>WPS 演示</Application>
  <PresentationFormat>全屏显示(4:3)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Arial Black</vt:lpstr>
      <vt:lpstr>Calibri</vt:lpstr>
      <vt:lpstr>微软雅黑</vt:lpstr>
      <vt:lpstr>华文行楷</vt:lpstr>
      <vt:lpstr>Arial Unicode MS</vt:lpstr>
      <vt:lpstr>chrome</vt:lpstr>
      <vt:lpstr>1_chrome</vt:lpstr>
      <vt:lpstr>2_chrome</vt:lpstr>
      <vt:lpstr>3_chrome</vt:lpstr>
      <vt:lpstr>5_chrome</vt:lpstr>
      <vt:lpstr>8_chrome</vt:lpstr>
      <vt:lpstr>9_chrome</vt:lpstr>
      <vt:lpstr>10_chrome</vt:lpstr>
      <vt:lpstr>11_chrome</vt:lpstr>
      <vt:lpstr>12_chrome</vt:lpstr>
      <vt:lpstr>13_chrome</vt:lpstr>
      <vt:lpstr>16_chrome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chances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 Template</dc:title>
  <dc:creator>j</dc:creator>
  <cp:lastModifiedBy>周</cp:lastModifiedBy>
  <cp:revision>336</cp:revision>
  <dcterms:created xsi:type="dcterms:W3CDTF">2007-07-24T14:55:00Z</dcterms:created>
  <dcterms:modified xsi:type="dcterms:W3CDTF">2020-03-22T10:23:18Z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