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3"/>
    <p:sldId id="396" r:id="rId4"/>
    <p:sldId id="397" r:id="rId5"/>
    <p:sldId id="326" r:id="rId6"/>
    <p:sldId id="283" r:id="rId7"/>
    <p:sldId id="329" r:id="rId8"/>
    <p:sldId id="330" r:id="rId9"/>
    <p:sldId id="333" r:id="rId10"/>
    <p:sldId id="334" r:id="rId11"/>
    <p:sldId id="335" r:id="rId13"/>
    <p:sldId id="337" r:id="rId14"/>
    <p:sldId id="302" r:id="rId15"/>
    <p:sldId id="393" r:id="rId16"/>
    <p:sldId id="384" r:id="rId17"/>
    <p:sldId id="328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EA7"/>
    <a:srgbClr val="D61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64" y="-90"/>
      </p:cViewPr>
      <p:guideLst>
        <p:guide orient="horz" pos="1516"/>
        <p:guide pos="2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04CF-1A7B-45A7-A211-EE376D8741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21E2-7A9B-4BF1-9A95-8030815B34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04CF-1A7B-45A7-A211-EE376D8741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21E2-7A9B-4BF1-9A95-8030815B34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04CF-1A7B-45A7-A211-EE376D8741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21E2-7A9B-4BF1-9A95-8030815B34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04CF-1A7B-45A7-A211-EE376D8741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21E2-7A9B-4BF1-9A95-8030815B34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04CF-1A7B-45A7-A211-EE376D8741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21E2-7A9B-4BF1-9A95-8030815B34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04CF-1A7B-45A7-A211-EE376D8741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21E2-7A9B-4BF1-9A95-8030815B34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04CF-1A7B-45A7-A211-EE376D8741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21E2-7A9B-4BF1-9A95-8030815B34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04CF-1A7B-45A7-A211-EE376D8741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21E2-7A9B-4BF1-9A95-8030815B34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04CF-1A7B-45A7-A211-EE376D8741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21E2-7A9B-4BF1-9A95-8030815B34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04CF-1A7B-45A7-A211-EE376D8741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21E2-7A9B-4BF1-9A95-8030815B34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04CF-1A7B-45A7-A211-EE376D8741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21E2-7A9B-4BF1-9A95-8030815B34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04CF-1A7B-45A7-A211-EE376D8741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21E2-7A9B-4BF1-9A95-8030815B34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2342044" y="3259827"/>
            <a:ext cx="4752527" cy="9361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10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n>
                  <a:noFill/>
                </a:ln>
                <a:latin typeface="迷你简启体" panose="03000509000000000000" pitchFamily="65" charset="-122"/>
                <a:ea typeface="迷你简启体" panose="03000509000000000000" pitchFamily="65" charset="-122"/>
              </a:rPr>
              <a:t>常州市新北区三井</a:t>
            </a:r>
            <a:r>
              <a:rPr lang="zh-CN" altLang="en-US" sz="2800" dirty="0" smtClean="0">
                <a:ln>
                  <a:noFill/>
                </a:ln>
                <a:latin typeface="迷你简启体" panose="03000509000000000000" pitchFamily="65" charset="-122"/>
                <a:ea typeface="迷你简启体" panose="03000509000000000000" pitchFamily="65" charset="-122"/>
              </a:rPr>
              <a:t>实验小学</a:t>
            </a:r>
            <a:endParaRPr lang="en-US" altLang="zh-CN" sz="2800" dirty="0" smtClean="0">
              <a:ln>
                <a:noFill/>
              </a:ln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  <a:p>
            <a:r>
              <a:rPr lang="zh-CN" altLang="en-US" sz="2800" dirty="0" smtClean="0">
                <a:ln>
                  <a:noFill/>
                </a:ln>
                <a:latin typeface="迷你简启体" panose="03000509000000000000" pitchFamily="65" charset="-122"/>
                <a:ea typeface="迷你简启体" panose="03000509000000000000" pitchFamily="65" charset="-122"/>
              </a:rPr>
              <a:t>    </a:t>
            </a:r>
            <a:r>
              <a:rPr lang="zh-CN" altLang="en-US" sz="2800" b="1" dirty="0" smtClean="0">
                <a:ln>
                  <a:noFill/>
                </a:ln>
                <a:latin typeface="迷你简启体" panose="03000509000000000000" pitchFamily="65" charset="-122"/>
                <a:ea typeface="迷你简启体" panose="03000509000000000000" pitchFamily="65" charset="-122"/>
              </a:rPr>
              <a:t>李志军</a:t>
            </a:r>
            <a:endParaRPr lang="zh-CN" altLang="en-US" sz="2800" b="1" dirty="0">
              <a:ln>
                <a:noFill/>
              </a:ln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21360000">
            <a:off x="690880" y="1671955"/>
            <a:ext cx="1311275" cy="19773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0000">
            <a:off x="7445228" y="891584"/>
            <a:ext cx="666750" cy="6584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80000">
            <a:off x="7229803" y="3230367"/>
            <a:ext cx="1472658" cy="995087"/>
          </a:xfrm>
          <a:prstGeom prst="rect">
            <a:avLst/>
          </a:prstGeom>
        </p:spPr>
      </p:pic>
      <p:sp>
        <p:nvSpPr>
          <p:cNvPr id="21" name="标题 1"/>
          <p:cNvSpPr>
            <a:spLocks noGrp="1"/>
          </p:cNvSpPr>
          <p:nvPr/>
        </p:nvSpPr>
        <p:spPr>
          <a:xfrm>
            <a:off x="35497" y="0"/>
            <a:ext cx="4752527" cy="5048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10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n>
                  <a:noFill/>
                </a:ln>
                <a:latin typeface="楷体" panose="02010609060101010101" charset="-122"/>
                <a:ea typeface="楷体" panose="02010609060101010101" charset="-122"/>
              </a:rPr>
              <a:t>苏教版义务教育</a:t>
            </a:r>
            <a:r>
              <a:rPr lang="zh-CN" altLang="en-US" sz="2000" dirty="0">
                <a:ln>
                  <a:noFill/>
                </a:ln>
                <a:latin typeface="楷体" panose="02010609060101010101" charset="-122"/>
                <a:ea typeface="楷体" panose="02010609060101010101" charset="-122"/>
              </a:rPr>
              <a:t>教科书</a:t>
            </a:r>
            <a:r>
              <a:rPr lang="zh-CN" altLang="en-US" sz="2400" dirty="0">
                <a:ln>
                  <a:noFill/>
                </a:ln>
                <a:latin typeface="楷体" panose="02010609060101010101" charset="-122"/>
                <a:ea typeface="楷体" panose="02010609060101010101" charset="-122"/>
              </a:rPr>
              <a:t>四年级下册</a:t>
            </a:r>
            <a:endParaRPr lang="zh-CN" altLang="en-US" sz="2400" dirty="0">
              <a:ln>
                <a:noFill/>
              </a:ln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18055" y="1628775"/>
            <a:ext cx="44602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>
                <a:solidFill>
                  <a:srgbClr val="FF0000"/>
                </a:solidFill>
                <a:latin typeface="方正小标宋_GBK" panose="03000509000000000000" charset="-122"/>
                <a:ea typeface="方正小标宋_GBK" panose="03000509000000000000" charset="-122"/>
              </a:rPr>
              <a:t>三  角  形</a:t>
            </a:r>
            <a:endParaRPr lang="zh-CN" altLang="en-US" sz="6000">
              <a:solidFill>
                <a:srgbClr val="FF0000"/>
              </a:solidFill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1868805" y="541655"/>
            <a:ext cx="5109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三角形的内角和等于180度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 rot="1200000">
            <a:off x="7007860" y="469900"/>
            <a:ext cx="9359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0000"/>
                </a:solidFill>
              </a:rPr>
              <a:t>？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355" y="77470"/>
            <a:ext cx="2800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cs typeface="方正姚体" panose="02010601030101010101" charset="-122"/>
                <a:sym typeface="+mn-ea"/>
              </a:rPr>
              <a:t>学习活动二</a:t>
            </a:r>
            <a:endParaRPr lang="zh-CN" altLang="en-US" sz="2800" b="1">
              <a:solidFill>
                <a:srgbClr val="FF0000"/>
              </a:solidFill>
              <a:latin typeface="迷你简启体" panose="03000509000000000000" pitchFamily="65" charset="-122"/>
              <a:ea typeface="迷你简启体" panose="03000509000000000000" pitchFamily="65" charset="-122"/>
              <a:cs typeface="方正姚体" panose="0201060103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09270" y="1435100"/>
            <a:ext cx="5057140" cy="970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</a:pPr>
            <a:r>
              <a:rPr lang="zh-CN" sz="2400" b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.验一验</a:t>
            </a:r>
            <a:r>
              <a:rPr lang="zh-CN" sz="2400" b="0"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sz="2000" b="0">
                <a:ea typeface="宋体" panose="02010600030101010101" pitchFamily="2" charset="-122"/>
                <a:cs typeface="Times New Roman" panose="02020603050405020304" pitchFamily="18" charset="0"/>
              </a:rPr>
              <a:t>选择一些三角形，用喜欢的方法进行验证，最后点</a:t>
            </a:r>
            <a:r>
              <a:rPr lang="en-US" altLang="zh-CN" sz="2000" b="0"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0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验证结果</a:t>
            </a:r>
            <a:r>
              <a:rPr lang="en-US" altLang="zh-CN" sz="2000" b="0"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000" b="0">
                <a:ea typeface="宋体" panose="02010600030101010101" pitchFamily="2" charset="-122"/>
                <a:cs typeface="Times New Roman" panose="02020603050405020304" pitchFamily="18" charset="0"/>
              </a:rPr>
              <a:t>进行</a:t>
            </a:r>
            <a:r>
              <a:rPr lang="zh-CN" sz="2000" b="0">
                <a:ea typeface="宋体" panose="02010600030101010101" pitchFamily="2" charset="-122"/>
                <a:cs typeface="Times New Roman" panose="02020603050405020304" pitchFamily="18" charset="0"/>
              </a:rPr>
              <a:t>上传。</a:t>
            </a:r>
            <a:endParaRPr lang="zh-CN" altLang="en-US" sz="2000" b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773545" y="1348105"/>
          <a:ext cx="2208530" cy="2622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075"/>
                <a:gridCol w="1862455"/>
              </a:tblGrid>
              <a:tr h="731520">
                <a:tc>
                  <a:txBody>
                    <a:bodyPr/>
                    <a:p>
                      <a:pPr indent="0"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方法一</a:t>
                      </a:r>
                      <a:endParaRPr lang="en-US" altLang="en-US" sz="160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fontAlgn="base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用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2号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信封内的三角形，进行验证</a:t>
                      </a:r>
                      <a:endParaRPr lang="en-US" altLang="en-US" sz="160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p>
                      <a:pPr indent="0"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方法二</a:t>
                      </a:r>
                      <a:endParaRPr lang="en-US" altLang="en-US" sz="160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打开“</a:t>
                      </a:r>
                      <a:r>
                        <a:rPr lang="en-US" sz="1600" b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图形活动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”，</a:t>
                      </a:r>
                      <a:r>
                        <a:rPr lang="zh-CN" altLang="en-US" sz="160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自己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画三角形验证</a:t>
                      </a:r>
                      <a:endParaRPr lang="en-US" altLang="en-US" sz="160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9510">
                <a:tc>
                  <a:txBody>
                    <a:bodyPr/>
                    <a:p>
                      <a:pPr indent="0"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方法三</a:t>
                      </a:r>
                      <a:endParaRPr lang="en-US" altLang="en-US" sz="160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fontAlgn="base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点击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“</a:t>
                      </a:r>
                      <a:r>
                        <a:rPr lang="zh-CN" altLang="en-US" sz="160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活动三角形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”，移动三角形的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顶点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或某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边</a:t>
                      </a:r>
                      <a:r>
                        <a:rPr lang="zh-CN" altLang="en-US" sz="1600">
                          <a:solidFill>
                            <a:schemeClr val="tx1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进行验证</a:t>
                      </a:r>
                      <a:endParaRPr lang="zh-CN" altLang="en-US" sz="1600" b="0">
                        <a:solidFill>
                          <a:schemeClr val="tx1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09270" y="2406015"/>
            <a:ext cx="4730115" cy="14503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</a:pPr>
            <a:r>
              <a:rPr lang="zh-CN" sz="2400" b="0"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找一找</a:t>
            </a:r>
            <a:r>
              <a:rPr lang="zh-CN" sz="2400" b="0"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sz="2000" b="0">
                <a:ea typeface="宋体" panose="02010600030101010101" pitchFamily="2" charset="-122"/>
                <a:cs typeface="Times New Roman" panose="02020603050405020304" pitchFamily="18" charset="0"/>
              </a:rPr>
              <a:t>内角和不等于180度的三角形。</a:t>
            </a:r>
            <a:endParaRPr lang="zh-CN" sz="2000" b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>
              <a:lnSpc>
                <a:spcPct val="130000"/>
              </a:lnSpc>
            </a:pPr>
            <a:r>
              <a:rPr lang="zh-CN" sz="2400" b="0"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说一说</a:t>
            </a:r>
            <a:r>
              <a:rPr lang="zh-CN" sz="2400" b="0"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sz="2000" b="0">
                <a:ea typeface="宋体" panose="02010600030101010101" pitchFamily="2" charset="-122"/>
                <a:cs typeface="Times New Roman" panose="02020603050405020304" pitchFamily="18" charset="0"/>
              </a:rPr>
              <a:t>把你的想法在小组内交流。</a:t>
            </a:r>
            <a:endParaRPr lang="zh-CN" altLang="en-US" sz="2000" b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9270" y="1063625"/>
            <a:ext cx="2129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活动要求：</a:t>
            </a:r>
            <a:endParaRPr lang="zh-CN" altLang="en-US" sz="2400" b="1"/>
          </a:p>
        </p:txBody>
      </p:sp>
      <p:pic>
        <p:nvPicPr>
          <p:cNvPr id="7" name="图片 6" descr="目录验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670" y="1063625"/>
            <a:ext cx="1141730" cy="289560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5444490" y="3683000"/>
            <a:ext cx="1045845" cy="2876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4" grpId="1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1868805" y="541655"/>
            <a:ext cx="5109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三角形的内角和等于180度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 rot="1200000">
            <a:off x="6515735" y="446405"/>
            <a:ext cx="9359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0000"/>
                </a:solidFill>
              </a:rPr>
              <a:t>？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355" y="77470"/>
            <a:ext cx="297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cs typeface="方正姚体" panose="02010601030101010101" charset="-122"/>
                <a:sym typeface="+mn-ea"/>
              </a:rPr>
              <a:t>学习活动三</a:t>
            </a:r>
            <a:endParaRPr lang="zh-CN" altLang="en-US" sz="2800" b="1">
              <a:solidFill>
                <a:srgbClr val="FF0000"/>
              </a:solidFill>
              <a:latin typeface="迷你简启体" panose="03000509000000000000" pitchFamily="65" charset="-122"/>
              <a:ea typeface="迷你简启体" panose="03000509000000000000" pitchFamily="65" charset="-122"/>
              <a:cs typeface="方正姚体" panose="02010601030101010101" charset="-122"/>
              <a:sym typeface="+mn-ea"/>
            </a:endParaRPr>
          </a:p>
        </p:txBody>
      </p:sp>
      <p:pic>
        <p:nvPicPr>
          <p:cNvPr id="13315" name="图片 28690" descr="帕斯卡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" y="1063625"/>
            <a:ext cx="1196975" cy="1252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文本框 28691"/>
          <p:cNvSpPr txBox="1"/>
          <p:nvPr/>
        </p:nvSpPr>
        <p:spPr>
          <a:xfrm>
            <a:off x="671513" y="2455228"/>
            <a:ext cx="11969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2000" b="1" dirty="0">
                <a:latin typeface="Arial" panose="020B0604020202020204" pitchFamily="34" charset="0"/>
              </a:rPr>
              <a:t>帕斯卡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800985" y="1363345"/>
            <a:ext cx="5937250" cy="2417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8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活动要求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sz="2400"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>
              <a:lnSpc>
                <a:spcPct val="180000"/>
              </a:lnSpc>
            </a:pPr>
            <a:r>
              <a:rPr lang="en-US" sz="20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sz="2000" b="0">
                <a:ea typeface="宋体" panose="02010600030101010101" pitchFamily="2" charset="-122"/>
              </a:rPr>
              <a:t>点击</a:t>
            </a:r>
            <a:r>
              <a:rPr lang="zh-CN" sz="2000" b="0"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0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观看视频</a:t>
            </a:r>
            <a:r>
              <a:rPr lang="zh-CN" sz="2000" b="0">
                <a:ea typeface="宋体" panose="02010600030101010101" pitchFamily="2" charset="-122"/>
                <a:cs typeface="Times New Roman" panose="02020603050405020304" pitchFamily="18" charset="0"/>
              </a:rPr>
              <a:t>”，了解帕斯卡的验证方法。</a:t>
            </a:r>
            <a:r>
              <a:rPr lang="en-US" sz="20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2</a:t>
            </a:r>
            <a:r>
              <a:rPr lang="zh-CN" sz="2000" b="0">
                <a:ea typeface="宋体" panose="02010600030101010101" pitchFamily="2" charset="-122"/>
                <a:cs typeface="Times New Roman" panose="02020603050405020304" pitchFamily="18" charset="0"/>
              </a:rPr>
              <a:t>.尝试</a:t>
            </a:r>
            <a:r>
              <a:rPr lang="zh-CN" sz="2000" b="0">
                <a:ea typeface="宋体" panose="02010600030101010101" pitchFamily="2" charset="-122"/>
              </a:rPr>
              <a:t>向同桌介绍一下帕斯卡的验证方法。</a:t>
            </a:r>
            <a:endParaRPr lang="zh-CN" sz="2000" b="0">
              <a:ea typeface="宋体" panose="02010600030101010101" pitchFamily="2" charset="-122"/>
            </a:endParaRPr>
          </a:p>
          <a:p>
            <a:pPr indent="0">
              <a:lnSpc>
                <a:spcPct val="180000"/>
              </a:lnSpc>
            </a:pPr>
            <a:r>
              <a:rPr lang="en-US" sz="2000" b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2000" b="0">
                <a:ea typeface="宋体" panose="02010600030101010101" pitchFamily="2" charset="-122"/>
                <a:cs typeface="Times New Roman" panose="02020603050405020304" pitchFamily="18" charset="0"/>
              </a:rPr>
              <a:t>.如果</a:t>
            </a:r>
            <a:r>
              <a:rPr lang="zh-CN" sz="2000" b="0">
                <a:ea typeface="宋体" panose="02010600030101010101" pitchFamily="2" charset="-122"/>
              </a:rPr>
              <a:t>有困难，可以再次观看视频。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634365" y="322516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8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观看视频</a:t>
            </a:r>
            <a:endParaRPr lang="zh-CN" altLang="en-US" sz="280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4" grpId="1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500000">
            <a:off x="2680970" y="1087120"/>
            <a:ext cx="643255" cy="33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998980" y="799465"/>
            <a:ext cx="814070" cy="45974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48055" y="979170"/>
            <a:ext cx="915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猜想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6625" y="2550160"/>
            <a:ext cx="915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验证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右箭头 5"/>
          <p:cNvSpPr/>
          <p:nvPr/>
        </p:nvSpPr>
        <p:spPr>
          <a:xfrm rot="5400000">
            <a:off x="1029970" y="1997075"/>
            <a:ext cx="607695" cy="10985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5400000">
            <a:off x="1047115" y="3423285"/>
            <a:ext cx="607695" cy="14478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94080" y="3969385"/>
            <a:ext cx="915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结论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1851660" y="1688465"/>
            <a:ext cx="346710" cy="2184400"/>
          </a:xfrm>
          <a:prstGeom prst="leftBrace">
            <a:avLst>
              <a:gd name="adj1" fmla="val 46520"/>
              <a:gd name="adj2" fmla="val 4932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911350" y="3992880"/>
            <a:ext cx="4067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三角形的内角和等于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180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°。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6420" y="2355850"/>
            <a:ext cx="1007110" cy="5664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5520" y="2286635"/>
            <a:ext cx="1372235" cy="5715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475865" y="1501140"/>
            <a:ext cx="51181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①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75865" y="2341880"/>
            <a:ext cx="51181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②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75865" y="3120390"/>
            <a:ext cx="51181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③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50260" y="729615"/>
            <a:ext cx="3368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三角形的内角和等于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180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°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78430" y="3649980"/>
            <a:ext cx="2738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40000"/>
              </a:lnSpc>
            </a:pPr>
            <a:r>
              <a:rPr lang="en-US" altLang="zh-CN" sz="6000">
                <a:solidFill>
                  <a:schemeClr val="tx1"/>
                </a:solidFill>
              </a:rPr>
              <a:t>……</a:t>
            </a:r>
            <a:endParaRPr lang="en-US" altLang="zh-CN" sz="6000">
              <a:solidFill>
                <a:schemeClr val="tx1"/>
              </a:solidFill>
            </a:endParaRPr>
          </a:p>
        </p:txBody>
      </p:sp>
      <p:pic>
        <p:nvPicPr>
          <p:cNvPr id="3" name="图片 2" descr="1号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635" y="1550035"/>
            <a:ext cx="840105" cy="539115"/>
          </a:xfrm>
          <a:prstGeom prst="rect">
            <a:avLst/>
          </a:prstGeom>
        </p:spPr>
      </p:pic>
      <p:pic>
        <p:nvPicPr>
          <p:cNvPr id="7" name="图片 6" descr="2号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095" y="1550035"/>
            <a:ext cx="777875" cy="506730"/>
          </a:xfrm>
          <a:prstGeom prst="rect">
            <a:avLst/>
          </a:prstGeom>
        </p:spPr>
      </p:pic>
      <p:pic>
        <p:nvPicPr>
          <p:cNvPr id="8" name="图片 7" descr="3号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6420" y="1550035"/>
            <a:ext cx="1282700" cy="530225"/>
          </a:xfrm>
          <a:prstGeom prst="rect">
            <a:avLst/>
          </a:prstGeom>
        </p:spPr>
      </p:pic>
      <p:pic>
        <p:nvPicPr>
          <p:cNvPr id="14" name="图片 13" descr="IMG_20191226_0540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4155" y="1632585"/>
            <a:ext cx="1814195" cy="2240280"/>
          </a:xfrm>
          <a:prstGeom prst="rect">
            <a:avLst/>
          </a:prstGeom>
        </p:spPr>
      </p:pic>
      <p:pic>
        <p:nvPicPr>
          <p:cNvPr id="15" name="图片 14" descr="QQ图片201912260608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7070" y="3080385"/>
            <a:ext cx="1067435" cy="569595"/>
          </a:xfrm>
          <a:prstGeom prst="rect">
            <a:avLst/>
          </a:prstGeom>
        </p:spPr>
      </p:pic>
      <p:pic>
        <p:nvPicPr>
          <p:cNvPr id="16" name="图片 15" descr="QQ图片201912260609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6420" y="3120390"/>
            <a:ext cx="962660" cy="52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6" grpId="0" bldLvl="0" animBg="1"/>
      <p:bldP spid="5" grpId="0"/>
      <p:bldP spid="11" grpId="0" animBg="1"/>
      <p:bldP spid="20" grpId="0"/>
      <p:bldP spid="21" grpId="0"/>
      <p:bldP spid="23" grpId="0"/>
      <p:bldP spid="12" grpId="0"/>
      <p:bldP spid="10" grpId="0"/>
      <p:bldP spid="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3355" y="77470"/>
            <a:ext cx="1734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cs typeface="方正姚体" panose="02010601030101010101" charset="-122"/>
                <a:sym typeface="+mn-ea"/>
              </a:rPr>
              <a:t>自主练习</a:t>
            </a:r>
            <a:endParaRPr lang="zh-CN" altLang="en-US" sz="2800" b="1">
              <a:solidFill>
                <a:srgbClr val="FF0000"/>
              </a:solidFill>
              <a:latin typeface="迷你简启体" panose="03000509000000000000" pitchFamily="65" charset="-122"/>
              <a:ea typeface="迷你简启体" panose="03000509000000000000" pitchFamily="65" charset="-122"/>
              <a:cs typeface="方正姚体" panose="0201060103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4565" y="847090"/>
            <a:ext cx="5034915" cy="3448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</a:pPr>
            <a:r>
              <a:rPr lang="zh-CN" sz="2400" b="1">
                <a:ea typeface="宋体" panose="02010600030101010101" pitchFamily="2" charset="-122"/>
              </a:rPr>
              <a:t>练习指南</a:t>
            </a:r>
            <a:r>
              <a:rPr lang="zh-CN" sz="2400" b="0">
                <a:ea typeface="宋体" panose="02010600030101010101" pitchFamily="2" charset="-122"/>
              </a:rPr>
              <a:t>：</a:t>
            </a:r>
            <a:endParaRPr lang="zh-CN" sz="2400" b="0">
              <a:ea typeface="宋体" panose="02010600030101010101" pitchFamily="2" charset="-122"/>
            </a:endParaRPr>
          </a:p>
          <a:p>
            <a:pPr indent="0">
              <a:lnSpc>
                <a:spcPct val="130000"/>
              </a:lnSpc>
            </a:pPr>
            <a:r>
              <a:rPr lang="en-US" altLang="zh-CN" sz="2400" b="0">
                <a:ea typeface="宋体" panose="02010600030101010101" pitchFamily="2" charset="-122"/>
              </a:rPr>
              <a:t>1.</a:t>
            </a:r>
            <a:r>
              <a:rPr lang="zh-CN" altLang="en-US" sz="2400" b="0">
                <a:ea typeface="宋体" panose="02010600030101010101" pitchFamily="2" charset="-122"/>
              </a:rPr>
              <a:t>老师准备了三组习题，请同学们自主</a:t>
            </a:r>
            <a:r>
              <a:rPr lang="zh-CN" altLang="en-US" sz="2400" b="0">
                <a:ea typeface="宋体" panose="02010600030101010101" pitchFamily="2" charset="-122"/>
              </a:rPr>
              <a:t>选择某一组开始练习。</a:t>
            </a:r>
            <a:endParaRPr lang="zh-CN" altLang="en-US" sz="2400" b="0">
              <a:ea typeface="宋体" panose="02010600030101010101" pitchFamily="2" charset="-122"/>
            </a:endParaRPr>
          </a:p>
          <a:p>
            <a:pPr indent="0">
              <a:lnSpc>
                <a:spcPct val="130000"/>
              </a:lnSpc>
            </a:pPr>
            <a:r>
              <a:rPr lang="en-US" altLang="zh-CN" sz="2400" b="0">
                <a:ea typeface="宋体" panose="02010600030101010101" pitchFamily="2" charset="-122"/>
              </a:rPr>
              <a:t>2.</a:t>
            </a:r>
            <a:r>
              <a:rPr lang="zh-CN" sz="2400" b="0">
                <a:ea typeface="宋体" panose="02010600030101010101" pitchFamily="2" charset="-122"/>
              </a:rPr>
              <a:t>如果在练习的过程中，遇到困难，点击</a:t>
            </a:r>
            <a:r>
              <a:rPr lang="zh-CN" sz="24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“指南</a:t>
            </a:r>
            <a:r>
              <a:rPr lang="en-US" altLang="zh-CN" sz="24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sz="2400" b="0">
                <a:ea typeface="宋体" panose="02010600030101010101" pitchFamily="2" charset="-122"/>
                <a:cs typeface="Times New Roman" panose="02020603050405020304" pitchFamily="18" charset="0"/>
              </a:rPr>
              <a:t>求助。明白之后，继续完成练习。</a:t>
            </a:r>
            <a:endParaRPr lang="zh-CN" sz="2400" b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>
              <a:lnSpc>
                <a:spcPct val="130000"/>
              </a:lnSpc>
            </a:pPr>
            <a:r>
              <a:rPr lang="en-US" altLang="zh-CN" sz="2400" b="0"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0">
                <a:ea typeface="宋体" panose="02010600030101010101" pitchFamily="2" charset="-122"/>
                <a:cs typeface="Times New Roman" panose="02020603050405020304" pitchFamily="18" charset="0"/>
              </a:rPr>
              <a:t>每组练习完成之后，</a:t>
            </a:r>
            <a:r>
              <a:rPr lang="zh-CN" sz="2400" b="0">
                <a:ea typeface="宋体" panose="02010600030101010101" pitchFamily="2" charset="-122"/>
                <a:cs typeface="Times New Roman" panose="02020603050405020304" pitchFamily="18" charset="0"/>
              </a:rPr>
              <a:t>记得点</a:t>
            </a:r>
            <a:r>
              <a:rPr lang="en-US" altLang="zh-CN" sz="2400" b="0"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提交</a:t>
            </a:r>
            <a:r>
              <a:rPr lang="en-US" altLang="zh-CN" sz="24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/>
          </a:p>
        </p:txBody>
      </p:sp>
      <p:pic>
        <p:nvPicPr>
          <p:cNvPr id="9" name="图片 8" descr="目录自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0855" y="599440"/>
            <a:ext cx="1277620" cy="408305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7164070" y="3580130"/>
            <a:ext cx="737870" cy="11029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"/>
          <p:cNvSpPr>
            <a:spLocks noGrp="1"/>
          </p:cNvSpPr>
          <p:nvPr/>
        </p:nvSpPr>
        <p:spPr>
          <a:xfrm>
            <a:off x="2103755" y="1307465"/>
            <a:ext cx="5525135" cy="25279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3200" b="1" dirty="0"/>
              <a:t>       数学方法常常比解决数学问题本身更重要。      </a:t>
            </a:r>
            <a:br>
              <a:rPr lang="zh-CN" altLang="en-US" sz="3200" b="1" dirty="0"/>
            </a:br>
            <a:r>
              <a:rPr lang="zh-CN" altLang="en-US" sz="3200" b="1" dirty="0"/>
              <a:t>                           </a:t>
            </a:r>
            <a:r>
              <a:rPr lang="en-US" altLang="zh-CN" sz="3200" b="1" dirty="0"/>
              <a:t>——</a:t>
            </a:r>
            <a:r>
              <a:rPr lang="zh-CN" altLang="en-US" sz="3200" b="1" dirty="0"/>
              <a:t>华罗庚</a:t>
            </a:r>
            <a:endParaRPr lang="zh-CN" altLang="en-US" sz="3200" b="1" dirty="0"/>
          </a:p>
        </p:txBody>
      </p:sp>
      <p:pic>
        <p:nvPicPr>
          <p:cNvPr id="19459" name="图片 18437" descr="9c36dd7513606e19502df08171fbaee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45" y="742315"/>
            <a:ext cx="1079500" cy="1330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96415" y="2066290"/>
            <a:ext cx="5551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华文琥珀" panose="02010800040101010101" charset="-122"/>
                <a:ea typeface="华文琥珀" panose="02010800040101010101" charset="-122"/>
              </a:rPr>
              <a:t>敬请指导！</a:t>
            </a:r>
            <a:endParaRPr lang="zh-CN" altLang="en-US" sz="3200"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creenshot_2019_1226_0542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4190" y="601345"/>
            <a:ext cx="3244215" cy="39528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43555" y="1440180"/>
            <a:ext cx="1314450" cy="1761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45510" y="1456055"/>
            <a:ext cx="1463675" cy="1746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38905" y="1995805"/>
            <a:ext cx="1450975" cy="1917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970866" y="1742703"/>
            <a:ext cx="122413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7200" dirty="0">
                <a:solidFill>
                  <a:srgbClr val="0070C0"/>
                </a:solidFill>
              </a:rPr>
              <a:t>54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2342044" y="3259827"/>
            <a:ext cx="4752527" cy="9361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10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n>
                  <a:noFill/>
                </a:ln>
                <a:latin typeface="迷你简启体" panose="03000509000000000000" pitchFamily="65" charset="-122"/>
                <a:ea typeface="迷你简启体" panose="03000509000000000000" pitchFamily="65" charset="-122"/>
              </a:rPr>
              <a:t>常州市新北区三井</a:t>
            </a:r>
            <a:r>
              <a:rPr lang="zh-CN" altLang="en-US" sz="2800" dirty="0" smtClean="0">
                <a:ln>
                  <a:noFill/>
                </a:ln>
                <a:latin typeface="迷你简启体" panose="03000509000000000000" pitchFamily="65" charset="-122"/>
                <a:ea typeface="迷你简启体" panose="03000509000000000000" pitchFamily="65" charset="-122"/>
              </a:rPr>
              <a:t>实验小学</a:t>
            </a:r>
            <a:endParaRPr lang="en-US" altLang="zh-CN" sz="2800" dirty="0" smtClean="0">
              <a:ln>
                <a:noFill/>
              </a:ln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  <a:p>
            <a:r>
              <a:rPr lang="zh-CN" altLang="en-US" sz="2800" dirty="0" smtClean="0">
                <a:ln>
                  <a:noFill/>
                </a:ln>
                <a:latin typeface="迷你简启体" panose="03000509000000000000" pitchFamily="65" charset="-122"/>
                <a:ea typeface="迷你简启体" panose="03000509000000000000" pitchFamily="65" charset="-122"/>
              </a:rPr>
              <a:t>    </a:t>
            </a:r>
            <a:r>
              <a:rPr lang="zh-CN" altLang="en-US" sz="2800" b="1" dirty="0" smtClean="0">
                <a:ln>
                  <a:noFill/>
                </a:ln>
                <a:latin typeface="迷你简启体" panose="03000509000000000000" pitchFamily="65" charset="-122"/>
                <a:ea typeface="迷你简启体" panose="03000509000000000000" pitchFamily="65" charset="-122"/>
              </a:rPr>
              <a:t>李志军</a:t>
            </a:r>
            <a:endParaRPr lang="zh-CN" altLang="en-US" sz="2800" b="1" dirty="0">
              <a:ln>
                <a:noFill/>
              </a:ln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21360000">
            <a:off x="690880" y="1671955"/>
            <a:ext cx="1311275" cy="19773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0000">
            <a:off x="7445228" y="891584"/>
            <a:ext cx="666750" cy="6584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80000">
            <a:off x="7229803" y="3230367"/>
            <a:ext cx="1472658" cy="995087"/>
          </a:xfrm>
          <a:prstGeom prst="rect">
            <a:avLst/>
          </a:prstGeom>
        </p:spPr>
      </p:pic>
      <p:sp>
        <p:nvSpPr>
          <p:cNvPr id="21" name="标题 1"/>
          <p:cNvSpPr>
            <a:spLocks noGrp="1"/>
          </p:cNvSpPr>
          <p:nvPr/>
        </p:nvSpPr>
        <p:spPr>
          <a:xfrm>
            <a:off x="35497" y="0"/>
            <a:ext cx="4752527" cy="5048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10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n>
                  <a:noFill/>
                </a:ln>
                <a:latin typeface="楷体" panose="02010609060101010101" charset="-122"/>
                <a:ea typeface="楷体" panose="02010609060101010101" charset="-122"/>
              </a:rPr>
              <a:t>苏教版义务教育</a:t>
            </a:r>
            <a:r>
              <a:rPr lang="zh-CN" altLang="en-US" sz="2000" dirty="0">
                <a:ln>
                  <a:noFill/>
                </a:ln>
                <a:latin typeface="楷体" panose="02010609060101010101" charset="-122"/>
                <a:ea typeface="楷体" panose="02010609060101010101" charset="-122"/>
              </a:rPr>
              <a:t>教科书</a:t>
            </a:r>
            <a:r>
              <a:rPr lang="zh-CN" altLang="en-US" sz="2400" dirty="0">
                <a:ln>
                  <a:noFill/>
                </a:ln>
                <a:latin typeface="楷体" panose="02010609060101010101" charset="-122"/>
                <a:ea typeface="楷体" panose="02010609060101010101" charset="-122"/>
              </a:rPr>
              <a:t>四年级下册</a:t>
            </a:r>
            <a:endParaRPr lang="zh-CN" altLang="en-US" sz="2400" dirty="0">
              <a:ln>
                <a:noFill/>
              </a:ln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18055" y="1628775"/>
            <a:ext cx="44602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>
                <a:solidFill>
                  <a:srgbClr val="FF0000"/>
                </a:solidFill>
                <a:latin typeface="方正小标宋_GBK" panose="03000509000000000000" charset="-122"/>
                <a:ea typeface="方正小标宋_GBK" panose="03000509000000000000" charset="-122"/>
              </a:rPr>
              <a:t>三  角  形</a:t>
            </a:r>
            <a:endParaRPr lang="zh-CN" altLang="en-US" sz="6000">
              <a:solidFill>
                <a:srgbClr val="FF0000"/>
              </a:solidFill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440000">
            <a:off x="5043805" y="2548255"/>
            <a:ext cx="2489835" cy="128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96340" y="1692275"/>
            <a:ext cx="2602865" cy="146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440000">
            <a:off x="5043805" y="2548255"/>
            <a:ext cx="2489835" cy="128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96340" y="1692275"/>
            <a:ext cx="2602865" cy="146875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16200000">
            <a:off x="1808480" y="3355975"/>
            <a:ext cx="257175" cy="276860"/>
            <a:chOff x="1429" y="932"/>
            <a:chExt cx="659" cy="567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429" y="1499"/>
              <a:ext cx="659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088" y="932"/>
              <a:ext cx="0" cy="56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2554605" y="3016250"/>
            <a:ext cx="527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3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68805" y="1599565"/>
            <a:ext cx="419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1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04060" y="3016250"/>
            <a:ext cx="426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2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24320" y="3016250"/>
            <a:ext cx="470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3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14390" y="2207260"/>
            <a:ext cx="443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1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48375" y="3016250"/>
            <a:ext cx="481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2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3595" y="3825875"/>
            <a:ext cx="3476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</a:rPr>
              <a:t> 30</a:t>
            </a:r>
            <a:r>
              <a:rPr lang="zh-CN" altLang="en-US" sz="2400" b="1">
                <a:solidFill>
                  <a:schemeClr val="tx1"/>
                </a:solidFill>
              </a:rPr>
              <a:t>°</a:t>
            </a:r>
            <a:r>
              <a:rPr lang="en-US" altLang="zh-CN" sz="2400" b="1">
                <a:solidFill>
                  <a:schemeClr val="tx1"/>
                </a:solidFill>
              </a:rPr>
              <a:t>+90</a:t>
            </a:r>
            <a:r>
              <a:rPr lang="zh-CN" altLang="en-US" sz="2400" b="1">
                <a:solidFill>
                  <a:schemeClr val="tx1"/>
                </a:solidFill>
              </a:rPr>
              <a:t>°</a:t>
            </a:r>
            <a:r>
              <a:rPr lang="en-US" altLang="zh-CN" sz="2400" b="1">
                <a:solidFill>
                  <a:schemeClr val="tx1"/>
                </a:solidFill>
              </a:rPr>
              <a:t>+60</a:t>
            </a:r>
            <a:r>
              <a:rPr lang="zh-CN" altLang="en-US" sz="2400" b="1">
                <a:solidFill>
                  <a:schemeClr val="tx1"/>
                </a:solidFill>
              </a:rPr>
              <a:t>°</a:t>
            </a:r>
            <a:r>
              <a:rPr lang="en-US" altLang="zh-CN" sz="2400" b="1">
                <a:sym typeface="+mn-ea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180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°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112385" y="3814445"/>
            <a:ext cx="3493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</a:rPr>
              <a:t>  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45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°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+90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°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+45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°</a:t>
            </a:r>
            <a:r>
              <a:rPr lang="en-US" altLang="zh-CN" sz="2400" b="1">
                <a:sym typeface="+mn-ea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180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°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5040000">
            <a:off x="1882775" y="1539875"/>
            <a:ext cx="163830" cy="307340"/>
          </a:xfrm>
          <a:custGeom>
            <a:avLst/>
            <a:gdLst>
              <a:gd name="connisteX0" fmla="*/ 0 w 448310"/>
              <a:gd name="connsiteY0" fmla="*/ 0 h 756920"/>
              <a:gd name="connisteX1" fmla="*/ 74295 w 448310"/>
              <a:gd name="connsiteY1" fmla="*/ 24765 h 756920"/>
              <a:gd name="connisteX2" fmla="*/ 148590 w 448310"/>
              <a:gd name="connsiteY2" fmla="*/ 62230 h 756920"/>
              <a:gd name="connisteX3" fmla="*/ 223520 w 448310"/>
              <a:gd name="connsiteY3" fmla="*/ 99060 h 756920"/>
              <a:gd name="connisteX4" fmla="*/ 297815 w 448310"/>
              <a:gd name="connsiteY4" fmla="*/ 161290 h 756920"/>
              <a:gd name="connisteX5" fmla="*/ 347345 w 448310"/>
              <a:gd name="connsiteY5" fmla="*/ 235585 h 756920"/>
              <a:gd name="connisteX6" fmla="*/ 396875 w 448310"/>
              <a:gd name="connsiteY6" fmla="*/ 309880 h 756920"/>
              <a:gd name="connisteX7" fmla="*/ 434340 w 448310"/>
              <a:gd name="connsiteY7" fmla="*/ 384810 h 756920"/>
              <a:gd name="connisteX8" fmla="*/ 446405 w 448310"/>
              <a:gd name="connsiteY8" fmla="*/ 459105 h 756920"/>
              <a:gd name="connisteX9" fmla="*/ 446405 w 448310"/>
              <a:gd name="connsiteY9" fmla="*/ 533400 h 756920"/>
              <a:gd name="connisteX10" fmla="*/ 434340 w 448310"/>
              <a:gd name="connsiteY10" fmla="*/ 607695 h 756920"/>
              <a:gd name="connisteX11" fmla="*/ 421640 w 448310"/>
              <a:gd name="connsiteY11" fmla="*/ 681990 h 756920"/>
              <a:gd name="connisteX12" fmla="*/ 409575 w 448310"/>
              <a:gd name="connsiteY12" fmla="*/ 756920 h 7569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l="l" t="t" r="r" b="b"/>
            <a:pathLst>
              <a:path w="448310" h="756920">
                <a:moveTo>
                  <a:pt x="0" y="0"/>
                </a:moveTo>
                <a:cubicBezTo>
                  <a:pt x="13335" y="4445"/>
                  <a:pt x="44450" y="12065"/>
                  <a:pt x="74295" y="24765"/>
                </a:cubicBezTo>
                <a:cubicBezTo>
                  <a:pt x="104140" y="37465"/>
                  <a:pt x="118745" y="47625"/>
                  <a:pt x="148590" y="62230"/>
                </a:cubicBezTo>
                <a:cubicBezTo>
                  <a:pt x="178435" y="76835"/>
                  <a:pt x="193675" y="79375"/>
                  <a:pt x="223520" y="99060"/>
                </a:cubicBezTo>
                <a:cubicBezTo>
                  <a:pt x="253365" y="118745"/>
                  <a:pt x="273050" y="133985"/>
                  <a:pt x="297815" y="161290"/>
                </a:cubicBezTo>
                <a:cubicBezTo>
                  <a:pt x="322580" y="188595"/>
                  <a:pt x="327660" y="205740"/>
                  <a:pt x="347345" y="235585"/>
                </a:cubicBezTo>
                <a:cubicBezTo>
                  <a:pt x="367030" y="265430"/>
                  <a:pt x="379730" y="280035"/>
                  <a:pt x="396875" y="309880"/>
                </a:cubicBezTo>
                <a:cubicBezTo>
                  <a:pt x="414020" y="339725"/>
                  <a:pt x="424180" y="354965"/>
                  <a:pt x="434340" y="384810"/>
                </a:cubicBezTo>
                <a:cubicBezTo>
                  <a:pt x="444500" y="414655"/>
                  <a:pt x="443865" y="429260"/>
                  <a:pt x="446405" y="459105"/>
                </a:cubicBezTo>
                <a:cubicBezTo>
                  <a:pt x="448945" y="488950"/>
                  <a:pt x="448945" y="503555"/>
                  <a:pt x="446405" y="533400"/>
                </a:cubicBezTo>
                <a:cubicBezTo>
                  <a:pt x="443865" y="563245"/>
                  <a:pt x="439420" y="577850"/>
                  <a:pt x="434340" y="607695"/>
                </a:cubicBezTo>
                <a:cubicBezTo>
                  <a:pt x="429260" y="637540"/>
                  <a:pt x="426720" y="652145"/>
                  <a:pt x="421640" y="681990"/>
                </a:cubicBezTo>
                <a:cubicBezTo>
                  <a:pt x="416560" y="711835"/>
                  <a:pt x="411480" y="743585"/>
                  <a:pt x="409575" y="756920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 rot="15480000">
            <a:off x="2827655" y="3325495"/>
            <a:ext cx="234315" cy="281305"/>
          </a:xfrm>
          <a:custGeom>
            <a:avLst/>
            <a:gdLst>
              <a:gd name="connisteX0" fmla="*/ 0 w 448310"/>
              <a:gd name="connsiteY0" fmla="*/ 0 h 756920"/>
              <a:gd name="connisteX1" fmla="*/ 74295 w 448310"/>
              <a:gd name="connsiteY1" fmla="*/ 24765 h 756920"/>
              <a:gd name="connisteX2" fmla="*/ 148590 w 448310"/>
              <a:gd name="connsiteY2" fmla="*/ 62230 h 756920"/>
              <a:gd name="connisteX3" fmla="*/ 223520 w 448310"/>
              <a:gd name="connsiteY3" fmla="*/ 99060 h 756920"/>
              <a:gd name="connisteX4" fmla="*/ 297815 w 448310"/>
              <a:gd name="connsiteY4" fmla="*/ 161290 h 756920"/>
              <a:gd name="connisteX5" fmla="*/ 347345 w 448310"/>
              <a:gd name="connsiteY5" fmla="*/ 235585 h 756920"/>
              <a:gd name="connisteX6" fmla="*/ 396875 w 448310"/>
              <a:gd name="connsiteY6" fmla="*/ 309880 h 756920"/>
              <a:gd name="connisteX7" fmla="*/ 434340 w 448310"/>
              <a:gd name="connsiteY7" fmla="*/ 384810 h 756920"/>
              <a:gd name="connisteX8" fmla="*/ 446405 w 448310"/>
              <a:gd name="connsiteY8" fmla="*/ 459105 h 756920"/>
              <a:gd name="connisteX9" fmla="*/ 446405 w 448310"/>
              <a:gd name="connsiteY9" fmla="*/ 533400 h 756920"/>
              <a:gd name="connisteX10" fmla="*/ 434340 w 448310"/>
              <a:gd name="connsiteY10" fmla="*/ 607695 h 756920"/>
              <a:gd name="connisteX11" fmla="*/ 421640 w 448310"/>
              <a:gd name="connsiteY11" fmla="*/ 681990 h 756920"/>
              <a:gd name="connisteX12" fmla="*/ 409575 w 448310"/>
              <a:gd name="connsiteY12" fmla="*/ 756920 h 7569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l="l" t="t" r="r" b="b"/>
            <a:pathLst>
              <a:path w="448310" h="756920">
                <a:moveTo>
                  <a:pt x="0" y="0"/>
                </a:moveTo>
                <a:cubicBezTo>
                  <a:pt x="13335" y="4445"/>
                  <a:pt x="44450" y="12065"/>
                  <a:pt x="74295" y="24765"/>
                </a:cubicBezTo>
                <a:cubicBezTo>
                  <a:pt x="104140" y="37465"/>
                  <a:pt x="118745" y="47625"/>
                  <a:pt x="148590" y="62230"/>
                </a:cubicBezTo>
                <a:cubicBezTo>
                  <a:pt x="178435" y="76835"/>
                  <a:pt x="193675" y="79375"/>
                  <a:pt x="223520" y="99060"/>
                </a:cubicBezTo>
                <a:cubicBezTo>
                  <a:pt x="253365" y="118745"/>
                  <a:pt x="273050" y="133985"/>
                  <a:pt x="297815" y="161290"/>
                </a:cubicBezTo>
                <a:cubicBezTo>
                  <a:pt x="322580" y="188595"/>
                  <a:pt x="327660" y="205740"/>
                  <a:pt x="347345" y="235585"/>
                </a:cubicBezTo>
                <a:cubicBezTo>
                  <a:pt x="367030" y="265430"/>
                  <a:pt x="379730" y="280035"/>
                  <a:pt x="396875" y="309880"/>
                </a:cubicBezTo>
                <a:cubicBezTo>
                  <a:pt x="414020" y="339725"/>
                  <a:pt x="424180" y="354965"/>
                  <a:pt x="434340" y="384810"/>
                </a:cubicBezTo>
                <a:cubicBezTo>
                  <a:pt x="444500" y="414655"/>
                  <a:pt x="443865" y="429260"/>
                  <a:pt x="446405" y="459105"/>
                </a:cubicBezTo>
                <a:cubicBezTo>
                  <a:pt x="448945" y="488950"/>
                  <a:pt x="448945" y="503555"/>
                  <a:pt x="446405" y="533400"/>
                </a:cubicBezTo>
                <a:cubicBezTo>
                  <a:pt x="443865" y="563245"/>
                  <a:pt x="439420" y="577850"/>
                  <a:pt x="434340" y="607695"/>
                </a:cubicBezTo>
                <a:cubicBezTo>
                  <a:pt x="429260" y="637540"/>
                  <a:pt x="426720" y="652145"/>
                  <a:pt x="421640" y="681990"/>
                </a:cubicBezTo>
                <a:cubicBezTo>
                  <a:pt x="416560" y="711835"/>
                  <a:pt x="411480" y="743585"/>
                  <a:pt x="409575" y="756920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4680000">
            <a:off x="5961380" y="2120900"/>
            <a:ext cx="113030" cy="301625"/>
          </a:xfrm>
          <a:custGeom>
            <a:avLst/>
            <a:gdLst>
              <a:gd name="connisteX0" fmla="*/ 0 w 448310"/>
              <a:gd name="connsiteY0" fmla="*/ 0 h 756920"/>
              <a:gd name="connisteX1" fmla="*/ 74295 w 448310"/>
              <a:gd name="connsiteY1" fmla="*/ 24765 h 756920"/>
              <a:gd name="connisteX2" fmla="*/ 148590 w 448310"/>
              <a:gd name="connsiteY2" fmla="*/ 62230 h 756920"/>
              <a:gd name="connisteX3" fmla="*/ 223520 w 448310"/>
              <a:gd name="connsiteY3" fmla="*/ 99060 h 756920"/>
              <a:gd name="connisteX4" fmla="*/ 297815 w 448310"/>
              <a:gd name="connsiteY4" fmla="*/ 161290 h 756920"/>
              <a:gd name="connisteX5" fmla="*/ 347345 w 448310"/>
              <a:gd name="connsiteY5" fmla="*/ 235585 h 756920"/>
              <a:gd name="connisteX6" fmla="*/ 396875 w 448310"/>
              <a:gd name="connsiteY6" fmla="*/ 309880 h 756920"/>
              <a:gd name="connisteX7" fmla="*/ 434340 w 448310"/>
              <a:gd name="connsiteY7" fmla="*/ 384810 h 756920"/>
              <a:gd name="connisteX8" fmla="*/ 446405 w 448310"/>
              <a:gd name="connsiteY8" fmla="*/ 459105 h 756920"/>
              <a:gd name="connisteX9" fmla="*/ 446405 w 448310"/>
              <a:gd name="connsiteY9" fmla="*/ 533400 h 756920"/>
              <a:gd name="connisteX10" fmla="*/ 434340 w 448310"/>
              <a:gd name="connsiteY10" fmla="*/ 607695 h 756920"/>
              <a:gd name="connisteX11" fmla="*/ 421640 w 448310"/>
              <a:gd name="connsiteY11" fmla="*/ 681990 h 756920"/>
              <a:gd name="connisteX12" fmla="*/ 409575 w 448310"/>
              <a:gd name="connsiteY12" fmla="*/ 756920 h 7569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l="l" t="t" r="r" b="b"/>
            <a:pathLst>
              <a:path w="448310" h="756920">
                <a:moveTo>
                  <a:pt x="0" y="0"/>
                </a:moveTo>
                <a:cubicBezTo>
                  <a:pt x="13335" y="4445"/>
                  <a:pt x="44450" y="12065"/>
                  <a:pt x="74295" y="24765"/>
                </a:cubicBezTo>
                <a:cubicBezTo>
                  <a:pt x="104140" y="37465"/>
                  <a:pt x="118745" y="47625"/>
                  <a:pt x="148590" y="62230"/>
                </a:cubicBezTo>
                <a:cubicBezTo>
                  <a:pt x="178435" y="76835"/>
                  <a:pt x="193675" y="79375"/>
                  <a:pt x="223520" y="99060"/>
                </a:cubicBezTo>
                <a:cubicBezTo>
                  <a:pt x="253365" y="118745"/>
                  <a:pt x="273050" y="133985"/>
                  <a:pt x="297815" y="161290"/>
                </a:cubicBezTo>
                <a:cubicBezTo>
                  <a:pt x="322580" y="188595"/>
                  <a:pt x="327660" y="205740"/>
                  <a:pt x="347345" y="235585"/>
                </a:cubicBezTo>
                <a:cubicBezTo>
                  <a:pt x="367030" y="265430"/>
                  <a:pt x="379730" y="280035"/>
                  <a:pt x="396875" y="309880"/>
                </a:cubicBezTo>
                <a:cubicBezTo>
                  <a:pt x="414020" y="339725"/>
                  <a:pt x="424180" y="354965"/>
                  <a:pt x="434340" y="384810"/>
                </a:cubicBezTo>
                <a:cubicBezTo>
                  <a:pt x="444500" y="414655"/>
                  <a:pt x="443865" y="429260"/>
                  <a:pt x="446405" y="459105"/>
                </a:cubicBezTo>
                <a:cubicBezTo>
                  <a:pt x="448945" y="488950"/>
                  <a:pt x="448945" y="503555"/>
                  <a:pt x="446405" y="533400"/>
                </a:cubicBezTo>
                <a:cubicBezTo>
                  <a:pt x="443865" y="563245"/>
                  <a:pt x="439420" y="577850"/>
                  <a:pt x="434340" y="607695"/>
                </a:cubicBezTo>
                <a:cubicBezTo>
                  <a:pt x="429260" y="637540"/>
                  <a:pt x="426720" y="652145"/>
                  <a:pt x="421640" y="681990"/>
                </a:cubicBezTo>
                <a:cubicBezTo>
                  <a:pt x="416560" y="711835"/>
                  <a:pt x="411480" y="743585"/>
                  <a:pt x="409575" y="756920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13920000">
            <a:off x="7030720" y="3225800"/>
            <a:ext cx="204470" cy="347980"/>
          </a:xfrm>
          <a:custGeom>
            <a:avLst/>
            <a:gdLst>
              <a:gd name="connisteX0" fmla="*/ 0 w 448310"/>
              <a:gd name="connsiteY0" fmla="*/ 0 h 756920"/>
              <a:gd name="connisteX1" fmla="*/ 74295 w 448310"/>
              <a:gd name="connsiteY1" fmla="*/ 24765 h 756920"/>
              <a:gd name="connisteX2" fmla="*/ 148590 w 448310"/>
              <a:gd name="connsiteY2" fmla="*/ 62230 h 756920"/>
              <a:gd name="connisteX3" fmla="*/ 223520 w 448310"/>
              <a:gd name="connsiteY3" fmla="*/ 99060 h 756920"/>
              <a:gd name="connisteX4" fmla="*/ 297815 w 448310"/>
              <a:gd name="connsiteY4" fmla="*/ 161290 h 756920"/>
              <a:gd name="connisteX5" fmla="*/ 347345 w 448310"/>
              <a:gd name="connsiteY5" fmla="*/ 235585 h 756920"/>
              <a:gd name="connisteX6" fmla="*/ 396875 w 448310"/>
              <a:gd name="connsiteY6" fmla="*/ 309880 h 756920"/>
              <a:gd name="connisteX7" fmla="*/ 434340 w 448310"/>
              <a:gd name="connsiteY7" fmla="*/ 384810 h 756920"/>
              <a:gd name="connisteX8" fmla="*/ 446405 w 448310"/>
              <a:gd name="connsiteY8" fmla="*/ 459105 h 756920"/>
              <a:gd name="connisteX9" fmla="*/ 446405 w 448310"/>
              <a:gd name="connsiteY9" fmla="*/ 533400 h 756920"/>
              <a:gd name="connisteX10" fmla="*/ 434340 w 448310"/>
              <a:gd name="connsiteY10" fmla="*/ 607695 h 756920"/>
              <a:gd name="connisteX11" fmla="*/ 421640 w 448310"/>
              <a:gd name="connsiteY11" fmla="*/ 681990 h 756920"/>
              <a:gd name="connisteX12" fmla="*/ 409575 w 448310"/>
              <a:gd name="connsiteY12" fmla="*/ 756920 h 7569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l="l" t="t" r="r" b="b"/>
            <a:pathLst>
              <a:path w="448310" h="756920">
                <a:moveTo>
                  <a:pt x="0" y="0"/>
                </a:moveTo>
                <a:cubicBezTo>
                  <a:pt x="13335" y="4445"/>
                  <a:pt x="44450" y="12065"/>
                  <a:pt x="74295" y="24765"/>
                </a:cubicBezTo>
                <a:cubicBezTo>
                  <a:pt x="104140" y="37465"/>
                  <a:pt x="118745" y="47625"/>
                  <a:pt x="148590" y="62230"/>
                </a:cubicBezTo>
                <a:cubicBezTo>
                  <a:pt x="178435" y="76835"/>
                  <a:pt x="193675" y="79375"/>
                  <a:pt x="223520" y="99060"/>
                </a:cubicBezTo>
                <a:cubicBezTo>
                  <a:pt x="253365" y="118745"/>
                  <a:pt x="273050" y="133985"/>
                  <a:pt x="297815" y="161290"/>
                </a:cubicBezTo>
                <a:cubicBezTo>
                  <a:pt x="322580" y="188595"/>
                  <a:pt x="327660" y="205740"/>
                  <a:pt x="347345" y="235585"/>
                </a:cubicBezTo>
                <a:cubicBezTo>
                  <a:pt x="367030" y="265430"/>
                  <a:pt x="379730" y="280035"/>
                  <a:pt x="396875" y="309880"/>
                </a:cubicBezTo>
                <a:cubicBezTo>
                  <a:pt x="414020" y="339725"/>
                  <a:pt x="424180" y="354965"/>
                  <a:pt x="434340" y="384810"/>
                </a:cubicBezTo>
                <a:cubicBezTo>
                  <a:pt x="444500" y="414655"/>
                  <a:pt x="443865" y="429260"/>
                  <a:pt x="446405" y="459105"/>
                </a:cubicBezTo>
                <a:cubicBezTo>
                  <a:pt x="448945" y="488950"/>
                  <a:pt x="448945" y="503555"/>
                  <a:pt x="446405" y="533400"/>
                </a:cubicBezTo>
                <a:cubicBezTo>
                  <a:pt x="443865" y="563245"/>
                  <a:pt x="439420" y="577850"/>
                  <a:pt x="434340" y="607695"/>
                </a:cubicBezTo>
                <a:cubicBezTo>
                  <a:pt x="429260" y="637540"/>
                  <a:pt x="426720" y="652145"/>
                  <a:pt x="421640" y="681990"/>
                </a:cubicBezTo>
                <a:cubicBezTo>
                  <a:pt x="416560" y="711835"/>
                  <a:pt x="411480" y="743585"/>
                  <a:pt x="409575" y="756920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 rot="16200000">
            <a:off x="5873750" y="3320415"/>
            <a:ext cx="257175" cy="276860"/>
            <a:chOff x="1429" y="932"/>
            <a:chExt cx="659" cy="56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429" y="1499"/>
              <a:ext cx="659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088" y="932"/>
              <a:ext cx="0" cy="56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775460" y="1685290"/>
            <a:ext cx="814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ym typeface="+mn-ea"/>
              </a:rPr>
              <a:t>30</a:t>
            </a:r>
            <a:r>
              <a:rPr lang="zh-CN" altLang="en-US" sz="2400" b="1">
                <a:sym typeface="+mn-ea"/>
              </a:rPr>
              <a:t>°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68500" y="3030855"/>
            <a:ext cx="814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ym typeface="+mn-ea"/>
              </a:rPr>
              <a:t>90</a:t>
            </a:r>
            <a:r>
              <a:rPr lang="zh-CN" altLang="en-US" sz="2400" b="1">
                <a:sym typeface="+mn-ea"/>
              </a:rPr>
              <a:t>°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11095" y="3041650"/>
            <a:ext cx="814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ym typeface="+mn-ea"/>
              </a:rPr>
              <a:t>60</a:t>
            </a:r>
            <a:r>
              <a:rPr lang="zh-CN" altLang="en-US" sz="2400" b="1">
                <a:sym typeface="+mn-ea"/>
              </a:rPr>
              <a:t>°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77560" y="2269490"/>
            <a:ext cx="814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ym typeface="+mn-ea"/>
              </a:rPr>
              <a:t>45</a:t>
            </a:r>
            <a:r>
              <a:rPr lang="zh-CN" altLang="en-US" sz="2400" b="1">
                <a:sym typeface="+mn-ea"/>
              </a:rPr>
              <a:t>°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48375" y="3016250"/>
            <a:ext cx="814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ym typeface="+mn-ea"/>
              </a:rPr>
              <a:t>90</a:t>
            </a:r>
            <a:r>
              <a:rPr lang="zh-CN" altLang="en-US" sz="2400" b="1">
                <a:sym typeface="+mn-ea"/>
              </a:rPr>
              <a:t>°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24320" y="3077845"/>
            <a:ext cx="814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ym typeface="+mn-ea"/>
              </a:rPr>
              <a:t>45</a:t>
            </a:r>
            <a:r>
              <a:rPr lang="zh-CN" altLang="en-US" sz="2400" b="1">
                <a:sym typeface="+mn-ea"/>
              </a:rPr>
              <a:t>°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8" grpId="1"/>
      <p:bldP spid="23" grpId="1" animBg="1"/>
      <p:bldP spid="24" grpId="1" animBg="1"/>
      <p:bldP spid="25" grpId="1" animBg="1"/>
      <p:bldP spid="18" grpId="2"/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31" grpId="0"/>
      <p:bldP spid="31" grpId="1"/>
      <p:bldP spid="32" grpId="0"/>
      <p:bldP spid="32" grpId="1"/>
      <p:bldP spid="19" grpId="0"/>
      <p:bldP spid="19" grpId="1"/>
      <p:bldP spid="17" grpId="0"/>
      <p:bldP spid="17" grpId="1"/>
      <p:bldP spid="21" grpId="0"/>
      <p:bldP spid="21" grpId="1"/>
      <p:bldP spid="22" grpId="0"/>
      <p:bldP spid="22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" name="组合 38"/>
          <p:cNvGrpSpPr/>
          <p:nvPr/>
        </p:nvGrpSpPr>
        <p:grpSpPr>
          <a:xfrm>
            <a:off x="1153160" y="986155"/>
            <a:ext cx="1809115" cy="1361440"/>
            <a:chOff x="1985" y="2886"/>
            <a:chExt cx="2849" cy="2144"/>
          </a:xfrm>
        </p:grpSpPr>
        <p:sp>
          <p:nvSpPr>
            <p:cNvPr id="38" name="任意多边形 37"/>
            <p:cNvSpPr/>
            <p:nvPr/>
          </p:nvSpPr>
          <p:spPr>
            <a:xfrm>
              <a:off x="1985" y="2886"/>
              <a:ext cx="2849" cy="2067"/>
            </a:xfrm>
            <a:custGeom>
              <a:avLst/>
              <a:gdLst>
                <a:gd name="connisteX0" fmla="*/ 1327785 w 3213735"/>
                <a:gd name="connsiteY0" fmla="*/ 0 h 2307590"/>
                <a:gd name="connisteX1" fmla="*/ 3213735 w 3213735"/>
                <a:gd name="connsiteY1" fmla="*/ 2307590 h 2307590"/>
                <a:gd name="connisteX2" fmla="*/ 0 w 3213735"/>
                <a:gd name="connsiteY2" fmla="*/ 2294890 h 2307590"/>
                <a:gd name="connisteX3" fmla="*/ 1327785 w 3213735"/>
                <a:gd name="connsiteY3" fmla="*/ 0 h 230759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13735" h="2307590">
                  <a:moveTo>
                    <a:pt x="1327785" y="0"/>
                  </a:moveTo>
                  <a:lnTo>
                    <a:pt x="3213735" y="2307590"/>
                  </a:lnTo>
                  <a:lnTo>
                    <a:pt x="0" y="2294890"/>
                  </a:lnTo>
                  <a:lnTo>
                    <a:pt x="13277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文本框 26"/>
            <p:cNvSpPr txBox="1"/>
            <p:nvPr/>
          </p:nvSpPr>
          <p:spPr>
            <a:xfrm>
              <a:off x="2803" y="4017"/>
              <a:ext cx="928" cy="493"/>
            </a:xfrm>
            <a:prstGeom prst="rect">
              <a:avLst/>
            </a:prstGeom>
            <a:noFill/>
            <a:ln>
              <a:noFill/>
            </a:ln>
          </p:spPr>
          <p:txBody>
            <a:bodyPr upright="1"/>
            <a:lstStyle/>
            <a:p>
              <a:pPr algn="just"/>
              <a:r>
                <a:rPr lang="en-US" altLang="zh-CN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1号</a:t>
              </a:r>
              <a:endParaRPr lang="en-US" altLang="zh-CN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2" name="弧形 21"/>
            <p:cNvSpPr/>
            <p:nvPr/>
          </p:nvSpPr>
          <p:spPr>
            <a:xfrm>
              <a:off x="2171" y="4640"/>
              <a:ext cx="181" cy="372"/>
            </a:xfrm>
            <a:custGeom>
              <a:avLst/>
              <a:gdLst>
                <a:gd name="txL" fmla="*/ 0 w 20856"/>
                <a:gd name="txT" fmla="*/ 0 h 21426"/>
                <a:gd name="txR" fmla="*/ 20856 w 20856"/>
                <a:gd name="txB" fmla="*/ 21426 h 21426"/>
              </a:gdLst>
              <a:ahLst/>
              <a:cxnLst>
                <a:cxn ang="270">
                  <a:pos x="2738" y="0"/>
                </a:cxn>
                <a:cxn ang="0">
                  <a:pos x="20855" y="15803"/>
                </a:cxn>
                <a:cxn ang="180">
                  <a:pos x="0" y="21426"/>
                </a:cxn>
              </a:cxnLst>
              <a:rect l="txL" t="txT" r="txR" b="txB"/>
              <a:pathLst>
                <a:path w="20856" h="21426" fill="none">
                  <a:moveTo>
                    <a:pt x="2738" y="0"/>
                  </a:moveTo>
                  <a:arcTo wR="21600" hR="21600" stAng="-4963063" swAng="4057695"/>
                </a:path>
                <a:path w="20856" h="21426" stroke="0">
                  <a:moveTo>
                    <a:pt x="2738" y="0"/>
                  </a:moveTo>
                  <a:arcTo wR="21600" hR="21600" stAng="-4963063" swAng="4057695"/>
                  <a:lnTo>
                    <a:pt x="0" y="21426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弧形 22"/>
            <p:cNvSpPr/>
            <p:nvPr/>
          </p:nvSpPr>
          <p:spPr>
            <a:xfrm flipH="1">
              <a:off x="4418" y="4658"/>
              <a:ext cx="202" cy="372"/>
            </a:xfrm>
            <a:custGeom>
              <a:avLst/>
              <a:gdLst>
                <a:gd name="txL" fmla="*/ 0 w 20856"/>
                <a:gd name="txT" fmla="*/ 0 h 21426"/>
                <a:gd name="txR" fmla="*/ 20856 w 20856"/>
                <a:gd name="txB" fmla="*/ 21426 h 21426"/>
              </a:gdLst>
              <a:ahLst/>
              <a:cxnLst>
                <a:cxn ang="270">
                  <a:pos x="2738" y="0"/>
                </a:cxn>
                <a:cxn ang="0">
                  <a:pos x="20855" y="15803"/>
                </a:cxn>
                <a:cxn ang="180">
                  <a:pos x="0" y="21426"/>
                </a:cxn>
              </a:cxnLst>
              <a:rect l="txL" t="txT" r="txR" b="txB"/>
              <a:pathLst>
                <a:path w="20856" h="21426" fill="none">
                  <a:moveTo>
                    <a:pt x="2738" y="0"/>
                  </a:moveTo>
                  <a:arcTo wR="21600" hR="21600" stAng="-4963063" swAng="4057695"/>
                </a:path>
                <a:path w="20856" h="21426" stroke="0">
                  <a:moveTo>
                    <a:pt x="2738" y="0"/>
                  </a:moveTo>
                  <a:arcTo wR="21600" hR="21600" stAng="-4963063" swAng="4057695"/>
                  <a:lnTo>
                    <a:pt x="0" y="21426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" name="弧形 24"/>
            <p:cNvSpPr/>
            <p:nvPr/>
          </p:nvSpPr>
          <p:spPr>
            <a:xfrm rot="7924378">
              <a:off x="2941" y="2982"/>
              <a:ext cx="424" cy="412"/>
            </a:xfrm>
            <a:custGeom>
              <a:avLst/>
              <a:gdLst>
                <a:gd name="txL" fmla="*/ 0 w 20856"/>
                <a:gd name="txT" fmla="*/ 0 h 21426"/>
                <a:gd name="txR" fmla="*/ 20856 w 20856"/>
                <a:gd name="txB" fmla="*/ 21426 h 21426"/>
              </a:gdLst>
              <a:ahLst/>
              <a:cxnLst>
                <a:cxn ang="270">
                  <a:pos x="2738" y="0"/>
                </a:cxn>
                <a:cxn ang="0">
                  <a:pos x="20855" y="15803"/>
                </a:cxn>
                <a:cxn ang="180">
                  <a:pos x="0" y="21426"/>
                </a:cxn>
              </a:cxnLst>
              <a:rect l="txL" t="txT" r="txR" b="txB"/>
              <a:pathLst>
                <a:path w="20856" h="21426" fill="none">
                  <a:moveTo>
                    <a:pt x="2738" y="0"/>
                  </a:moveTo>
                  <a:arcTo wR="21600" hR="21600" stAng="-4963063" swAng="4057695"/>
                </a:path>
                <a:path w="20856" h="21426" stroke="0">
                  <a:moveTo>
                    <a:pt x="2738" y="0"/>
                  </a:moveTo>
                  <a:arcTo wR="21600" hR="21600" stAng="-4963063" swAng="4057695"/>
                  <a:lnTo>
                    <a:pt x="0" y="21426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文本框 27"/>
            <p:cNvSpPr txBox="1"/>
            <p:nvPr/>
          </p:nvSpPr>
          <p:spPr>
            <a:xfrm>
              <a:off x="3029" y="3225"/>
              <a:ext cx="378" cy="483"/>
            </a:xfrm>
            <a:prstGeom prst="rect">
              <a:avLst/>
            </a:prstGeom>
            <a:noFill/>
            <a:ln>
              <a:noFill/>
            </a:ln>
          </p:spPr>
          <p:txBody>
            <a:bodyPr upright="1">
              <a:spAutoFit/>
            </a:bodyPr>
            <a:lstStyle/>
            <a:p>
              <a:pPr algn="just"/>
              <a:r>
                <a:rPr lang="en-US" altLang="zh-CN" sz="14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1</a:t>
              </a:r>
              <a:endParaRPr lang="en-US" altLang="zh-CN" sz="140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6" name="文本框 28"/>
            <p:cNvSpPr txBox="1"/>
            <p:nvPr/>
          </p:nvSpPr>
          <p:spPr>
            <a:xfrm>
              <a:off x="2232" y="4423"/>
              <a:ext cx="378" cy="483"/>
            </a:xfrm>
            <a:prstGeom prst="rect">
              <a:avLst/>
            </a:prstGeom>
            <a:noFill/>
            <a:ln>
              <a:noFill/>
            </a:ln>
          </p:spPr>
          <p:txBody>
            <a:bodyPr upright="1">
              <a:spAutoFit/>
            </a:bodyPr>
            <a:lstStyle/>
            <a:p>
              <a:pPr algn="just"/>
              <a:r>
                <a:rPr lang="en-US" altLang="zh-CN" sz="14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2</a:t>
              </a:r>
              <a:endParaRPr lang="en-US" altLang="zh-CN" sz="140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7" name="文本框 29"/>
            <p:cNvSpPr txBox="1"/>
            <p:nvPr/>
          </p:nvSpPr>
          <p:spPr>
            <a:xfrm>
              <a:off x="4044" y="4439"/>
              <a:ext cx="378" cy="483"/>
            </a:xfrm>
            <a:prstGeom prst="rect">
              <a:avLst/>
            </a:prstGeom>
            <a:noFill/>
            <a:ln>
              <a:noFill/>
            </a:ln>
          </p:spPr>
          <p:txBody>
            <a:bodyPr upright="1">
              <a:spAutoFit/>
            </a:bodyPr>
            <a:lstStyle/>
            <a:p>
              <a:pPr algn="just"/>
              <a:r>
                <a:rPr lang="en-US" altLang="zh-CN" sz="14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3</a:t>
              </a:r>
              <a:endParaRPr lang="en-US" altLang="zh-CN" sz="140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36290" y="871855"/>
            <a:ext cx="1579880" cy="1428115"/>
            <a:chOff x="6051" y="2743"/>
            <a:chExt cx="2488" cy="2249"/>
          </a:xfrm>
        </p:grpSpPr>
        <p:sp>
          <p:nvSpPr>
            <p:cNvPr id="40" name="任意多边形 39"/>
            <p:cNvSpPr/>
            <p:nvPr/>
          </p:nvSpPr>
          <p:spPr>
            <a:xfrm>
              <a:off x="6051" y="2743"/>
              <a:ext cx="2488" cy="2200"/>
            </a:xfrm>
            <a:custGeom>
              <a:avLst/>
              <a:gdLst>
                <a:gd name="connisteX0" fmla="*/ 2692400 w 2692400"/>
                <a:gd name="connsiteY0" fmla="*/ 0 h 2245995"/>
                <a:gd name="connisteX1" fmla="*/ 0 w 2692400"/>
                <a:gd name="connsiteY1" fmla="*/ 2245995 h 2245995"/>
                <a:gd name="connisteX2" fmla="*/ 2692400 w 2692400"/>
                <a:gd name="connsiteY2" fmla="*/ 2221230 h 2245995"/>
                <a:gd name="connisteX3" fmla="*/ 2692400 w 2692400"/>
                <a:gd name="connsiteY3" fmla="*/ 0 h 22459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2692400" h="2245995">
                  <a:moveTo>
                    <a:pt x="2692400" y="0"/>
                  </a:moveTo>
                  <a:lnTo>
                    <a:pt x="0" y="2245995"/>
                  </a:lnTo>
                  <a:lnTo>
                    <a:pt x="2692400" y="2221230"/>
                  </a:lnTo>
                  <a:lnTo>
                    <a:pt x="269240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073744067" name="组合 1073744066"/>
            <p:cNvGrpSpPr/>
            <p:nvPr/>
          </p:nvGrpSpPr>
          <p:grpSpPr>
            <a:xfrm rot="0">
              <a:off x="6280" y="2940"/>
              <a:ext cx="2259" cy="2004"/>
              <a:chOff x="968" y="977"/>
              <a:chExt cx="3650" cy="3115"/>
            </a:xfrm>
          </p:grpSpPr>
          <p:sp>
            <p:nvSpPr>
              <p:cNvPr id="1073744068" name="任意多边形 1073744067"/>
              <p:cNvSpPr/>
              <p:nvPr/>
            </p:nvSpPr>
            <p:spPr>
              <a:xfrm rot="9825536">
                <a:off x="4263" y="977"/>
                <a:ext cx="331" cy="297"/>
              </a:xfrm>
              <a:custGeom>
                <a:avLst/>
                <a:gdLst>
                  <a:gd name="txL" fmla="*/ 0 w 21805"/>
                  <a:gd name="txT" fmla="*/ 0 h 21600"/>
                  <a:gd name="txR" fmla="*/ 21805 w 21805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0">
                    <a:pos x="21805" y="21600"/>
                  </a:cxn>
                  <a:cxn ang="90">
                    <a:pos x="205" y="21600"/>
                  </a:cxn>
                </a:cxnLst>
                <a:rect l="txL" t="txT" r="txR" b="txB"/>
                <a:pathLst>
                  <a:path w="21805" h="21600" fill="none">
                    <a:moveTo>
                      <a:pt x="0" y="0"/>
                    </a:moveTo>
                    <a:arcTo wR="21600" hR="21600" stAng="-5432626" swAng="5432626"/>
                  </a:path>
                  <a:path w="21805" h="21600" stroke="0">
                    <a:moveTo>
                      <a:pt x="0" y="0"/>
                    </a:moveTo>
                    <a:arcTo wR="21600" hR="21600" stAng="-5432626" swAng="5432626"/>
                    <a:lnTo>
                      <a:pt x="20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069" name="任意多边形 1073744068"/>
              <p:cNvSpPr/>
              <p:nvPr/>
            </p:nvSpPr>
            <p:spPr>
              <a:xfrm>
                <a:off x="968" y="3745"/>
                <a:ext cx="165" cy="347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cxnSp>
            <p:nvCxnSpPr>
              <p:cNvPr id="1073744070" name="直接箭头连接符 1073744069"/>
              <p:cNvCxnSpPr/>
              <p:nvPr/>
            </p:nvCxnSpPr>
            <p:spPr>
              <a:xfrm>
                <a:off x="4263" y="3716"/>
                <a:ext cx="355" cy="0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073744071" name="直接箭头连接符 1073744070"/>
              <p:cNvCxnSpPr/>
              <p:nvPr/>
            </p:nvCxnSpPr>
            <p:spPr>
              <a:xfrm>
                <a:off x="4263" y="3715"/>
                <a:ext cx="0" cy="341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1073744073" name="文本框 1073744072"/>
            <p:cNvSpPr txBox="1"/>
            <p:nvPr/>
          </p:nvSpPr>
          <p:spPr>
            <a:xfrm>
              <a:off x="7953" y="4368"/>
              <a:ext cx="54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/>
                <a:t>3</a:t>
              </a:r>
              <a:endParaRPr lang="zh-CN" altLang="en-US"/>
            </a:p>
          </p:txBody>
        </p:sp>
        <p:sp>
          <p:nvSpPr>
            <p:cNvPr id="1073744075" name="文本框 1073744074"/>
            <p:cNvSpPr txBox="1"/>
            <p:nvPr/>
          </p:nvSpPr>
          <p:spPr>
            <a:xfrm>
              <a:off x="6386" y="4412"/>
              <a:ext cx="597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/>
                <a:t>2</a:t>
              </a:r>
              <a:endParaRPr lang="zh-CN" altLang="en-US"/>
            </a:p>
          </p:txBody>
        </p:sp>
        <p:sp>
          <p:nvSpPr>
            <p:cNvPr id="1073744077" name="文本框 1073744076"/>
            <p:cNvSpPr txBox="1"/>
            <p:nvPr/>
          </p:nvSpPr>
          <p:spPr>
            <a:xfrm>
              <a:off x="8095" y="3017"/>
              <a:ext cx="34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/>
                <a:t>1</a:t>
              </a:r>
              <a:endParaRPr lang="zh-CN" altLang="en-US"/>
            </a:p>
          </p:txBody>
        </p:sp>
        <p:sp>
          <p:nvSpPr>
            <p:cNvPr id="1073744083" name="文本框 1073744082"/>
            <p:cNvSpPr txBox="1"/>
            <p:nvPr/>
          </p:nvSpPr>
          <p:spPr>
            <a:xfrm>
              <a:off x="7385" y="3864"/>
              <a:ext cx="856" cy="5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en-US"/>
                <a:t>2号</a:t>
              </a:r>
              <a:endParaRPr lang="zh-CN" altLang="en-US"/>
            </a:p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rot="13200000">
            <a:off x="5524042" y="1244454"/>
            <a:ext cx="2313532" cy="1726565"/>
            <a:chOff x="10295" y="3427"/>
            <a:chExt cx="3643" cy="2719"/>
          </a:xfrm>
        </p:grpSpPr>
        <p:sp>
          <p:nvSpPr>
            <p:cNvPr id="42" name="任意多边形 41"/>
            <p:cNvSpPr/>
            <p:nvPr/>
          </p:nvSpPr>
          <p:spPr>
            <a:xfrm rot="5400000">
              <a:off x="10522" y="3200"/>
              <a:ext cx="2719" cy="3173"/>
            </a:xfrm>
            <a:custGeom>
              <a:avLst/>
              <a:gdLst>
                <a:gd name="connisteX0" fmla="*/ 0 w 2853690"/>
                <a:gd name="connsiteY0" fmla="*/ 0 h 3411855"/>
                <a:gd name="connisteX1" fmla="*/ 2840990 w 2853690"/>
                <a:gd name="connsiteY1" fmla="*/ 1042035 h 3411855"/>
                <a:gd name="connisteX2" fmla="*/ 2853690 w 2853690"/>
                <a:gd name="connsiteY2" fmla="*/ 3411855 h 3411855"/>
                <a:gd name="connisteX3" fmla="*/ 0 w 2853690"/>
                <a:gd name="connsiteY3" fmla="*/ 0 h 34118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2853690" h="3411855">
                  <a:moveTo>
                    <a:pt x="0" y="0"/>
                  </a:moveTo>
                  <a:lnTo>
                    <a:pt x="2840990" y="1042035"/>
                  </a:lnTo>
                  <a:lnTo>
                    <a:pt x="2853690" y="341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073743906" name="组合 1073743905"/>
            <p:cNvGrpSpPr/>
            <p:nvPr/>
          </p:nvGrpSpPr>
          <p:grpSpPr>
            <a:xfrm rot="8520000">
              <a:off x="10529" y="4517"/>
              <a:ext cx="3410" cy="1595"/>
              <a:chOff x="871" y="775"/>
              <a:chExt cx="4582" cy="2039"/>
            </a:xfrm>
          </p:grpSpPr>
          <p:sp>
            <p:nvSpPr>
              <p:cNvPr id="1073743907" name="文本框 1073743906"/>
              <p:cNvSpPr txBox="1"/>
              <p:nvPr/>
            </p:nvSpPr>
            <p:spPr>
              <a:xfrm>
                <a:off x="2927" y="1674"/>
                <a:ext cx="1220" cy="7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zh-CN" altLang="en-US"/>
                  <a:t>3号</a:t>
                </a:r>
                <a:endParaRPr lang="zh-CN" altLang="en-US"/>
              </a:p>
            </p:txBody>
          </p:sp>
          <p:grpSp>
            <p:nvGrpSpPr>
              <p:cNvPr id="1073743908" name="组合 1073743907"/>
              <p:cNvGrpSpPr/>
              <p:nvPr/>
            </p:nvGrpSpPr>
            <p:grpSpPr>
              <a:xfrm>
                <a:off x="871" y="775"/>
                <a:ext cx="4582" cy="2039"/>
                <a:chOff x="871" y="775"/>
                <a:chExt cx="4582" cy="2039"/>
              </a:xfrm>
            </p:grpSpPr>
            <p:sp>
              <p:nvSpPr>
                <p:cNvPr id="1073743909" name="文本框 1073743908"/>
                <p:cNvSpPr txBox="1"/>
                <p:nvPr/>
              </p:nvSpPr>
              <p:spPr>
                <a:xfrm>
                  <a:off x="3203" y="1061"/>
                  <a:ext cx="609" cy="74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zh-CN" altLang="en-US"/>
                    <a:t>1</a:t>
                  </a:r>
                  <a:endParaRPr lang="zh-CN" altLang="en-US"/>
                </a:p>
              </p:txBody>
            </p:sp>
            <p:grpSp>
              <p:nvGrpSpPr>
                <p:cNvPr id="1073743910" name="组合 1073743909"/>
                <p:cNvGrpSpPr/>
                <p:nvPr/>
              </p:nvGrpSpPr>
              <p:grpSpPr>
                <a:xfrm>
                  <a:off x="871" y="775"/>
                  <a:ext cx="4582" cy="2039"/>
                  <a:chOff x="871" y="775"/>
                  <a:chExt cx="4582" cy="2039"/>
                </a:xfrm>
              </p:grpSpPr>
              <p:sp>
                <p:nvSpPr>
                  <p:cNvPr id="1073743911" name="文本框 1073743910"/>
                  <p:cNvSpPr txBox="1"/>
                  <p:nvPr/>
                </p:nvSpPr>
                <p:spPr>
                  <a:xfrm>
                    <a:off x="1069" y="2026"/>
                    <a:ext cx="461" cy="74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r>
                      <a:rPr lang="zh-CN" altLang="en-US"/>
                      <a:t>2</a:t>
                    </a:r>
                    <a:endParaRPr lang="zh-CN" altLang="en-US"/>
                  </a:p>
                </p:txBody>
              </p:sp>
              <p:grpSp>
                <p:nvGrpSpPr>
                  <p:cNvPr id="1073743912" name="组合 1073743911"/>
                  <p:cNvGrpSpPr/>
                  <p:nvPr/>
                </p:nvGrpSpPr>
                <p:grpSpPr>
                  <a:xfrm>
                    <a:off x="871" y="775"/>
                    <a:ext cx="4582" cy="2039"/>
                    <a:chOff x="871" y="775"/>
                    <a:chExt cx="4582" cy="2039"/>
                  </a:xfrm>
                </p:grpSpPr>
                <p:grpSp>
                  <p:nvGrpSpPr>
                    <p:cNvPr id="1073743913" name="组合 1073743912"/>
                    <p:cNvGrpSpPr/>
                    <p:nvPr/>
                  </p:nvGrpSpPr>
                  <p:grpSpPr>
                    <a:xfrm>
                      <a:off x="871" y="775"/>
                      <a:ext cx="4582" cy="2039"/>
                      <a:chOff x="871" y="775"/>
                      <a:chExt cx="4582" cy="2039"/>
                    </a:xfrm>
                  </p:grpSpPr>
                  <p:grpSp>
                    <p:nvGrpSpPr>
                      <p:cNvPr id="1073743914" name="组合 1073743913"/>
                      <p:cNvGrpSpPr/>
                      <p:nvPr/>
                    </p:nvGrpSpPr>
                    <p:grpSpPr>
                      <a:xfrm>
                        <a:off x="871" y="2180"/>
                        <a:ext cx="4582" cy="634"/>
                        <a:chOff x="871" y="2180"/>
                        <a:chExt cx="4582" cy="634"/>
                      </a:xfrm>
                    </p:grpSpPr>
                    <p:sp>
                      <p:nvSpPr>
                        <p:cNvPr id="1073743919" name="任意多边形 1073743918"/>
                        <p:cNvSpPr/>
                        <p:nvPr/>
                      </p:nvSpPr>
                      <p:spPr>
                        <a:xfrm rot="960000">
                          <a:off x="871" y="2372"/>
                          <a:ext cx="273" cy="442"/>
                        </a:xfrm>
                        <a:custGeom>
                          <a:avLst/>
                          <a:gdLst>
                            <a:gd name="txL" fmla="*/ 0 w 20075"/>
                            <a:gd name="txT" fmla="*/ 0 h 21600"/>
                            <a:gd name="txR" fmla="*/ 20075 w 20075"/>
                            <a:gd name="txB" fmla="*/ 21600 h 21600"/>
                          </a:gdLst>
                          <a:ahLst/>
                          <a:cxnLst>
                            <a:cxn ang="270">
                              <a:pos x="0" y="0"/>
                            </a:cxn>
                            <a:cxn ang="0">
                              <a:pos x="20074" y="13626"/>
                            </a:cxn>
                            <a:cxn ang="90">
                              <a:pos x="0" y="21600"/>
                            </a:cxn>
                          </a:cxnLst>
                          <a:rect l="txL" t="txT" r="txR" b="txB"/>
                          <a:pathLst>
                            <a:path w="20075" h="21600" fill="none">
                              <a:moveTo>
                                <a:pt x="0" y="0"/>
                              </a:moveTo>
                              <a:arcTo wR="21600" hR="21600" stAng="-5400000" swAng="4100132"/>
                            </a:path>
                            <a:path w="20075" h="21600" stroke="0">
                              <a:moveTo>
                                <a:pt x="0" y="0"/>
                              </a:moveTo>
                              <a:arcTo wR="21600" hR="21600" stAng="-5400000" swAng="4100132"/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3920" name="任意多边形 1073743919"/>
                        <p:cNvSpPr/>
                        <p:nvPr/>
                      </p:nvSpPr>
                      <p:spPr>
                        <a:xfrm flipH="1">
                          <a:off x="5248" y="2180"/>
                          <a:ext cx="205" cy="323"/>
                        </a:xfrm>
                        <a:custGeom>
                          <a:avLst/>
                          <a:gdLst>
                            <a:gd name="txL" fmla="*/ 0 w 21600"/>
                            <a:gd name="txT" fmla="*/ 0 h 21600"/>
                            <a:gd name="txR" fmla="*/ 21600 w 21600"/>
                            <a:gd name="txB" fmla="*/ 21600 h 21600"/>
                          </a:gdLst>
                          <a:ahLst/>
                          <a:cxnLst>
                            <a:cxn ang="270">
                              <a:pos x="0" y="0"/>
                            </a:cxn>
                            <a:cxn ang="90">
                              <a:pos x="21600" y="21600"/>
                            </a:cxn>
                            <a:cxn ang="90">
                              <a:pos x="0" y="21600"/>
                            </a:cxn>
                          </a:cxnLst>
                          <a:rect l="txL" t="txT" r="txR" b="txB"/>
                          <a:pathLst>
                            <a:path w="21600" h="21600" fill="none">
                              <a:moveTo>
                                <a:pt x="0" y="0"/>
                              </a:moveTo>
                              <a:arcTo wR="21600" hR="21600" stAng="-5400000" swAng="5400000"/>
                            </a:path>
                            <a:path w="21600" h="21600" stroke="0">
                              <a:moveTo>
                                <a:pt x="0" y="0"/>
                              </a:moveTo>
                              <a:arcTo wR="21600" hR="21600" stAng="-5400000" swAng="5400000"/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073743921" name="任意多边形 1073743920"/>
                      <p:cNvSpPr/>
                      <p:nvPr/>
                    </p:nvSpPr>
                    <p:spPr>
                      <a:xfrm rot="7429569">
                        <a:off x="3308" y="708"/>
                        <a:ext cx="366" cy="499"/>
                      </a:xfrm>
                      <a:custGeom>
                        <a:avLst/>
                        <a:gdLst>
                          <a:gd name="txL" fmla="*/ 0 w 21600"/>
                          <a:gd name="txT" fmla="*/ 0 h 23112"/>
                          <a:gd name="txR" fmla="*/ 21600 w 21600"/>
                          <a:gd name="txB" fmla="*/ 23112 h 23112"/>
                        </a:gdLst>
                        <a:ahLst/>
                        <a:cxnLst>
                          <a:cxn ang="270">
                            <a:pos x="2151" y="0"/>
                          </a:cxn>
                          <a:cxn ang="90">
                            <a:pos x="21539" y="23111"/>
                          </a:cxn>
                          <a:cxn ang="180">
                            <a:pos x="0" y="21493"/>
                          </a:cxn>
                        </a:cxnLst>
                        <a:rect l="txL" t="txT" r="txR" b="txB"/>
                        <a:pathLst>
                          <a:path w="21600" h="23112" fill="none">
                            <a:moveTo>
                              <a:pt x="2151" y="0"/>
                            </a:moveTo>
                            <a:arcTo wR="21600" hR="21600" stAng="-5057095" swAng="5314853"/>
                          </a:path>
                          <a:path w="21600" h="23112" stroke="0">
                            <a:moveTo>
                              <a:pt x="2151" y="0"/>
                            </a:moveTo>
                            <a:arcTo wR="21600" hR="21600" stAng="-5057095" swAng="5314853"/>
                            <a:lnTo>
                              <a:pt x="0" y="21493"/>
                            </a:lnTo>
                            <a:close/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073743922" name="文本框 1073743921"/>
                    <p:cNvSpPr txBox="1"/>
                    <p:nvPr/>
                  </p:nvSpPr>
                  <p:spPr>
                    <a:xfrm>
                      <a:off x="4694" y="1929"/>
                      <a:ext cx="461" cy="74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p>
                      <a:r>
                        <a:rPr lang="zh-CN" altLang="en-US"/>
                        <a:t>3</a:t>
                      </a:r>
                      <a:endParaRPr lang="zh-CN" altLang="en-US"/>
                    </a:p>
                  </p:txBody>
                </p:sp>
              </p:grpSp>
            </p:grpSp>
          </p:grpSp>
        </p:grpSp>
      </p:grpSp>
      <p:sp>
        <p:nvSpPr>
          <p:cNvPr id="5" name="文本框 4"/>
          <p:cNvSpPr txBox="1"/>
          <p:nvPr/>
        </p:nvSpPr>
        <p:spPr>
          <a:xfrm>
            <a:off x="1891665" y="2749550"/>
            <a:ext cx="5361305" cy="1511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FF0000"/>
                </a:solidFill>
              </a:rPr>
              <a:t>想一想</a:t>
            </a:r>
            <a:r>
              <a:rPr lang="zh-CN" altLang="en-US" sz="2800">
                <a:solidFill>
                  <a:srgbClr val="FF0000"/>
                </a:solidFill>
              </a:rPr>
              <a:t>：</a:t>
            </a:r>
            <a:r>
              <a:rPr lang="zh-CN" altLang="en-US" sz="2800"/>
              <a:t>你打算如何验证。</a:t>
            </a:r>
            <a:endParaRPr lang="zh-CN" altLang="en-US" sz="2800"/>
          </a:p>
          <a:p>
            <a:pPr>
              <a:lnSpc>
                <a:spcPct val="190000"/>
              </a:lnSpc>
            </a:pPr>
            <a:r>
              <a:rPr lang="zh-CN" altLang="en-US" sz="2800" b="1">
                <a:solidFill>
                  <a:srgbClr val="FF0000"/>
                </a:solidFill>
              </a:rPr>
              <a:t>说一说：</a:t>
            </a:r>
            <a:r>
              <a:rPr lang="zh-CN" altLang="en-US" sz="2800"/>
              <a:t>小组内交流一下。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1868805" y="541655"/>
            <a:ext cx="5109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三角形的内角和等于180度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 rot="1200000">
            <a:off x="7007860" y="469900"/>
            <a:ext cx="9359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0000"/>
                </a:solidFill>
              </a:rPr>
              <a:t>？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0870" y="1190625"/>
            <a:ext cx="6596380" cy="27622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40000"/>
              </a:lnSpc>
            </a:pPr>
            <a:r>
              <a:rPr lang="zh-CN" sz="2400" b="1">
                <a:ea typeface="宋体" panose="02010600030101010101" pitchFamily="2" charset="-122"/>
              </a:rPr>
              <a:t>活动要求：</a:t>
            </a:r>
            <a:r>
              <a:rPr lang="zh-CN" sz="2000" b="0">
                <a:ea typeface="宋体" panose="02010600030101010101" pitchFamily="2" charset="-122"/>
                <a:cs typeface="Times New Roman" panose="02020603050405020304" pitchFamily="18" charset="0"/>
              </a:rPr>
              <a:t>1.任意选择一到两个三角形，选择合适的方法进行验证。2.如果用量的方法，量出的数据分别填入相应的表格中。</a:t>
            </a:r>
            <a:endParaRPr lang="zh-CN" sz="2000" b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zh-CN" sz="2000" b="0"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sz="2000" b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点击</a:t>
            </a:r>
            <a:r>
              <a:rPr lang="en-US" altLang="zh-CN" sz="20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0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目录</a:t>
            </a:r>
            <a:r>
              <a:rPr lang="en-US" altLang="zh-CN" sz="20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000" b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后，</a:t>
            </a:r>
            <a:r>
              <a:rPr lang="zh-CN" sz="200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分别</a:t>
            </a:r>
            <a:r>
              <a:rPr lang="zh-CN" sz="2000" b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打开</a:t>
            </a:r>
            <a:r>
              <a:rPr lang="en-US" altLang="zh-CN" sz="20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0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三角形</a:t>
            </a:r>
            <a:r>
              <a:rPr lang="en-US" altLang="zh-CN" sz="20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三角形</a:t>
            </a:r>
            <a:r>
              <a:rPr lang="en-US" altLang="zh-CN" sz="20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三角形</a:t>
            </a:r>
            <a:r>
              <a:rPr lang="en-US" altLang="zh-CN" sz="2000" b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b="0">
                <a:solidFill>
                  <a:schemeClr val="tx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en-US" altLang="zh-CN" sz="2000" b="0">
              <a:solidFill>
                <a:schemeClr val="tx1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zh-CN" sz="2000" b="0">
                <a:ea typeface="宋体" panose="02010600030101010101" pitchFamily="2" charset="-122"/>
                <a:cs typeface="Times New Roman" panose="02020603050405020304" pitchFamily="18" charset="0"/>
              </a:rPr>
              <a:t>3.如果是拼的方法，请将拼的结果拍照上传。</a:t>
            </a:r>
            <a:endParaRPr lang="zh-CN" sz="2000" b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40000"/>
              </a:lnSpc>
            </a:pPr>
            <a:r>
              <a:rPr lang="zh-CN" sz="2000" b="0"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点击</a:t>
            </a:r>
            <a:r>
              <a:rPr lang="en-US" altLang="zh-CN" sz="2000">
                <a:solidFill>
                  <a:srgbClr val="FF0000"/>
                </a:solidFill>
              </a:rPr>
              <a:t>“</a:t>
            </a:r>
            <a:r>
              <a:rPr lang="zh-CN" altLang="en-US" sz="2000">
                <a:solidFill>
                  <a:srgbClr val="FF0000"/>
                </a:solidFill>
              </a:rPr>
              <a:t>目录</a:t>
            </a:r>
            <a:r>
              <a:rPr lang="en-US" altLang="zh-CN" sz="2000">
                <a:solidFill>
                  <a:srgbClr val="FF0000"/>
                </a:solidFill>
              </a:rPr>
              <a:t>”</a:t>
            </a:r>
            <a:r>
              <a:rPr lang="zh-CN" altLang="en-US" sz="2000">
                <a:solidFill>
                  <a:schemeClr val="tx1"/>
                </a:solidFill>
              </a:rPr>
              <a:t>后，打开</a:t>
            </a:r>
            <a:r>
              <a:rPr lang="en-US" altLang="zh-CN" sz="2000">
                <a:solidFill>
                  <a:srgbClr val="FF0000"/>
                </a:solidFill>
              </a:rPr>
              <a:t>“</a:t>
            </a:r>
            <a:r>
              <a:rPr lang="zh-CN" altLang="en-US" sz="2000">
                <a:solidFill>
                  <a:srgbClr val="FF0000"/>
                </a:solidFill>
              </a:rPr>
              <a:t>拍照上传</a:t>
            </a:r>
            <a:r>
              <a:rPr lang="en-US" altLang="zh-CN" sz="2000">
                <a:solidFill>
                  <a:srgbClr val="FF0000"/>
                </a:solidFill>
              </a:rPr>
              <a:t>”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355" y="77470"/>
            <a:ext cx="2950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  <a:sym typeface="+mn-ea"/>
              </a:rPr>
              <a:t>学习活动一</a:t>
            </a:r>
            <a:endParaRPr lang="zh-CN" altLang="en-US" sz="2800" b="1">
              <a:solidFill>
                <a:srgbClr val="FF0000"/>
              </a:solidFill>
              <a:latin typeface="迷你简启体" panose="03000509000000000000" pitchFamily="65" charset="-122"/>
              <a:ea typeface="迷你简启体" panose="03000509000000000000" pitchFamily="65" charset="-122"/>
              <a:sym typeface="+mn-ea"/>
            </a:endParaRPr>
          </a:p>
        </p:txBody>
      </p:sp>
      <p:pic>
        <p:nvPicPr>
          <p:cNvPr id="3" name="图片 2" descr="目录三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5680" y="1190625"/>
            <a:ext cx="1572260" cy="315658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7786370" y="2659380"/>
            <a:ext cx="1059180" cy="16878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4" grpId="1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00150" y="3047365"/>
            <a:ext cx="5109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这三个三角形的内角和等于180度。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73925" y="1643380"/>
            <a:ext cx="1643380" cy="288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40000"/>
              </a:lnSpc>
            </a:pPr>
            <a:r>
              <a:rPr lang="en-US" altLang="zh-CN" sz="3200">
                <a:solidFill>
                  <a:srgbClr val="FF0000"/>
                </a:solidFill>
              </a:rPr>
              <a:t>……</a:t>
            </a:r>
            <a:endParaRPr lang="en-US" altLang="zh-CN" sz="3200">
              <a:solidFill>
                <a:srgbClr val="FF0000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66140" y="986155"/>
            <a:ext cx="1809115" cy="1361440"/>
            <a:chOff x="1985" y="2886"/>
            <a:chExt cx="2849" cy="2144"/>
          </a:xfrm>
        </p:grpSpPr>
        <p:sp>
          <p:nvSpPr>
            <p:cNvPr id="38" name="任意多边形 37"/>
            <p:cNvSpPr/>
            <p:nvPr/>
          </p:nvSpPr>
          <p:spPr>
            <a:xfrm>
              <a:off x="1985" y="2886"/>
              <a:ext cx="2849" cy="2067"/>
            </a:xfrm>
            <a:custGeom>
              <a:avLst/>
              <a:gdLst>
                <a:gd name="connisteX0" fmla="*/ 1327785 w 3213735"/>
                <a:gd name="connsiteY0" fmla="*/ 0 h 2307590"/>
                <a:gd name="connisteX1" fmla="*/ 3213735 w 3213735"/>
                <a:gd name="connsiteY1" fmla="*/ 2307590 h 2307590"/>
                <a:gd name="connisteX2" fmla="*/ 0 w 3213735"/>
                <a:gd name="connsiteY2" fmla="*/ 2294890 h 2307590"/>
                <a:gd name="connisteX3" fmla="*/ 1327785 w 3213735"/>
                <a:gd name="connsiteY3" fmla="*/ 0 h 230759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213735" h="2307590">
                  <a:moveTo>
                    <a:pt x="1327785" y="0"/>
                  </a:moveTo>
                  <a:lnTo>
                    <a:pt x="3213735" y="2307590"/>
                  </a:lnTo>
                  <a:lnTo>
                    <a:pt x="0" y="2294890"/>
                  </a:lnTo>
                  <a:lnTo>
                    <a:pt x="13277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文本框 26"/>
            <p:cNvSpPr txBox="1"/>
            <p:nvPr/>
          </p:nvSpPr>
          <p:spPr>
            <a:xfrm>
              <a:off x="2803" y="4017"/>
              <a:ext cx="928" cy="493"/>
            </a:xfrm>
            <a:prstGeom prst="rect">
              <a:avLst/>
            </a:prstGeom>
            <a:noFill/>
            <a:ln>
              <a:noFill/>
            </a:ln>
          </p:spPr>
          <p:txBody>
            <a:bodyPr upright="1"/>
            <a:p>
              <a:pPr algn="just"/>
              <a:r>
                <a:rPr lang="en-US" altLang="zh-CN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1号</a:t>
              </a:r>
              <a:endParaRPr lang="en-US" altLang="zh-CN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2" name="弧形 21"/>
            <p:cNvSpPr/>
            <p:nvPr/>
          </p:nvSpPr>
          <p:spPr>
            <a:xfrm>
              <a:off x="2171" y="4640"/>
              <a:ext cx="181" cy="372"/>
            </a:xfrm>
            <a:custGeom>
              <a:avLst/>
              <a:gdLst>
                <a:gd name="txL" fmla="*/ 0 w 20856"/>
                <a:gd name="txT" fmla="*/ 0 h 21426"/>
                <a:gd name="txR" fmla="*/ 20856 w 20856"/>
                <a:gd name="txB" fmla="*/ 21426 h 21426"/>
              </a:gdLst>
              <a:ahLst/>
              <a:cxnLst>
                <a:cxn ang="270">
                  <a:pos x="2738" y="0"/>
                </a:cxn>
                <a:cxn ang="0">
                  <a:pos x="20855" y="15803"/>
                </a:cxn>
                <a:cxn ang="180">
                  <a:pos x="0" y="21426"/>
                </a:cxn>
              </a:cxnLst>
              <a:rect l="txL" t="txT" r="txR" b="txB"/>
              <a:pathLst>
                <a:path w="20856" h="21426" fill="none">
                  <a:moveTo>
                    <a:pt x="2738" y="0"/>
                  </a:moveTo>
                  <a:arcTo wR="21600" hR="21600" stAng="-4963063" swAng="4057695"/>
                </a:path>
                <a:path w="20856" h="21426" stroke="0">
                  <a:moveTo>
                    <a:pt x="2738" y="0"/>
                  </a:moveTo>
                  <a:arcTo wR="21600" hR="21600" stAng="-4963063" swAng="4057695"/>
                  <a:lnTo>
                    <a:pt x="0" y="21426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弧形 22"/>
            <p:cNvSpPr/>
            <p:nvPr/>
          </p:nvSpPr>
          <p:spPr>
            <a:xfrm flipH="1">
              <a:off x="4418" y="4658"/>
              <a:ext cx="202" cy="372"/>
            </a:xfrm>
            <a:custGeom>
              <a:avLst/>
              <a:gdLst>
                <a:gd name="txL" fmla="*/ 0 w 20856"/>
                <a:gd name="txT" fmla="*/ 0 h 21426"/>
                <a:gd name="txR" fmla="*/ 20856 w 20856"/>
                <a:gd name="txB" fmla="*/ 21426 h 21426"/>
              </a:gdLst>
              <a:ahLst/>
              <a:cxnLst>
                <a:cxn ang="270">
                  <a:pos x="2738" y="0"/>
                </a:cxn>
                <a:cxn ang="0">
                  <a:pos x="20855" y="15803"/>
                </a:cxn>
                <a:cxn ang="180">
                  <a:pos x="0" y="21426"/>
                </a:cxn>
              </a:cxnLst>
              <a:rect l="txL" t="txT" r="txR" b="txB"/>
              <a:pathLst>
                <a:path w="20856" h="21426" fill="none">
                  <a:moveTo>
                    <a:pt x="2738" y="0"/>
                  </a:moveTo>
                  <a:arcTo wR="21600" hR="21600" stAng="-4963063" swAng="4057695"/>
                </a:path>
                <a:path w="20856" h="21426" stroke="0">
                  <a:moveTo>
                    <a:pt x="2738" y="0"/>
                  </a:moveTo>
                  <a:arcTo wR="21600" hR="21600" stAng="-4963063" swAng="4057695"/>
                  <a:lnTo>
                    <a:pt x="0" y="21426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" name="弧形 24"/>
            <p:cNvSpPr/>
            <p:nvPr/>
          </p:nvSpPr>
          <p:spPr>
            <a:xfrm rot="7924378">
              <a:off x="2941" y="2982"/>
              <a:ext cx="424" cy="412"/>
            </a:xfrm>
            <a:custGeom>
              <a:avLst/>
              <a:gdLst>
                <a:gd name="txL" fmla="*/ 0 w 20856"/>
                <a:gd name="txT" fmla="*/ 0 h 21426"/>
                <a:gd name="txR" fmla="*/ 20856 w 20856"/>
                <a:gd name="txB" fmla="*/ 21426 h 21426"/>
              </a:gdLst>
              <a:ahLst/>
              <a:cxnLst>
                <a:cxn ang="270">
                  <a:pos x="2738" y="0"/>
                </a:cxn>
                <a:cxn ang="0">
                  <a:pos x="20855" y="15803"/>
                </a:cxn>
                <a:cxn ang="180">
                  <a:pos x="0" y="21426"/>
                </a:cxn>
              </a:cxnLst>
              <a:rect l="txL" t="txT" r="txR" b="txB"/>
              <a:pathLst>
                <a:path w="20856" h="21426" fill="none">
                  <a:moveTo>
                    <a:pt x="2738" y="0"/>
                  </a:moveTo>
                  <a:arcTo wR="21600" hR="21600" stAng="-4963063" swAng="4057695"/>
                </a:path>
                <a:path w="20856" h="21426" stroke="0">
                  <a:moveTo>
                    <a:pt x="2738" y="0"/>
                  </a:moveTo>
                  <a:arcTo wR="21600" hR="21600" stAng="-4963063" swAng="4057695"/>
                  <a:lnTo>
                    <a:pt x="0" y="21426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文本框 27"/>
            <p:cNvSpPr txBox="1"/>
            <p:nvPr/>
          </p:nvSpPr>
          <p:spPr>
            <a:xfrm>
              <a:off x="3029" y="3225"/>
              <a:ext cx="378" cy="483"/>
            </a:xfrm>
            <a:prstGeom prst="rect">
              <a:avLst/>
            </a:prstGeom>
            <a:noFill/>
            <a:ln>
              <a:noFill/>
            </a:ln>
          </p:spPr>
          <p:txBody>
            <a:bodyPr upright="1">
              <a:spAutoFit/>
            </a:bodyPr>
            <a:p>
              <a:pPr algn="just"/>
              <a:r>
                <a:rPr lang="en-US" altLang="zh-CN" sz="14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1</a:t>
              </a:r>
              <a:endParaRPr lang="en-US" altLang="zh-CN" sz="140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6" name="文本框 28"/>
            <p:cNvSpPr txBox="1"/>
            <p:nvPr/>
          </p:nvSpPr>
          <p:spPr>
            <a:xfrm>
              <a:off x="2232" y="4423"/>
              <a:ext cx="378" cy="483"/>
            </a:xfrm>
            <a:prstGeom prst="rect">
              <a:avLst/>
            </a:prstGeom>
            <a:noFill/>
            <a:ln>
              <a:noFill/>
            </a:ln>
          </p:spPr>
          <p:txBody>
            <a:bodyPr upright="1">
              <a:spAutoFit/>
            </a:bodyPr>
            <a:p>
              <a:pPr algn="just"/>
              <a:r>
                <a:rPr lang="en-US" altLang="zh-CN" sz="14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2</a:t>
              </a:r>
              <a:endParaRPr lang="en-US" altLang="zh-CN" sz="140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7" name="文本框 29"/>
            <p:cNvSpPr txBox="1"/>
            <p:nvPr/>
          </p:nvSpPr>
          <p:spPr>
            <a:xfrm>
              <a:off x="4044" y="4439"/>
              <a:ext cx="378" cy="483"/>
            </a:xfrm>
            <a:prstGeom prst="rect">
              <a:avLst/>
            </a:prstGeom>
            <a:noFill/>
            <a:ln>
              <a:noFill/>
            </a:ln>
          </p:spPr>
          <p:txBody>
            <a:bodyPr upright="1">
              <a:spAutoFit/>
            </a:bodyPr>
            <a:p>
              <a:pPr algn="just"/>
              <a:r>
                <a:rPr lang="en-US" altLang="zh-CN" sz="1400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3</a:t>
              </a:r>
              <a:endParaRPr lang="en-US" altLang="zh-CN" sz="1400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905760" y="871855"/>
            <a:ext cx="1579880" cy="1428115"/>
            <a:chOff x="6051" y="2743"/>
            <a:chExt cx="2488" cy="2249"/>
          </a:xfrm>
        </p:grpSpPr>
        <p:sp>
          <p:nvSpPr>
            <p:cNvPr id="40" name="任意多边形 39"/>
            <p:cNvSpPr/>
            <p:nvPr/>
          </p:nvSpPr>
          <p:spPr>
            <a:xfrm>
              <a:off x="6051" y="2743"/>
              <a:ext cx="2488" cy="2200"/>
            </a:xfrm>
            <a:custGeom>
              <a:avLst/>
              <a:gdLst>
                <a:gd name="connisteX0" fmla="*/ 2692400 w 2692400"/>
                <a:gd name="connsiteY0" fmla="*/ 0 h 2245995"/>
                <a:gd name="connisteX1" fmla="*/ 0 w 2692400"/>
                <a:gd name="connsiteY1" fmla="*/ 2245995 h 2245995"/>
                <a:gd name="connisteX2" fmla="*/ 2692400 w 2692400"/>
                <a:gd name="connsiteY2" fmla="*/ 2221230 h 2245995"/>
                <a:gd name="connisteX3" fmla="*/ 2692400 w 2692400"/>
                <a:gd name="connsiteY3" fmla="*/ 0 h 22459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2692400" h="2245995">
                  <a:moveTo>
                    <a:pt x="2692400" y="0"/>
                  </a:moveTo>
                  <a:lnTo>
                    <a:pt x="0" y="2245995"/>
                  </a:lnTo>
                  <a:lnTo>
                    <a:pt x="2692400" y="2221230"/>
                  </a:lnTo>
                  <a:lnTo>
                    <a:pt x="269240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073744067" name="组合 1073744066"/>
            <p:cNvGrpSpPr/>
            <p:nvPr/>
          </p:nvGrpSpPr>
          <p:grpSpPr>
            <a:xfrm rot="0">
              <a:off x="6280" y="2940"/>
              <a:ext cx="2259" cy="2004"/>
              <a:chOff x="968" y="977"/>
              <a:chExt cx="3650" cy="3115"/>
            </a:xfrm>
          </p:grpSpPr>
          <p:sp>
            <p:nvSpPr>
              <p:cNvPr id="1073744068" name="任意多边形 1073744067"/>
              <p:cNvSpPr/>
              <p:nvPr/>
            </p:nvSpPr>
            <p:spPr>
              <a:xfrm rot="9825536">
                <a:off x="4263" y="977"/>
                <a:ext cx="331" cy="297"/>
              </a:xfrm>
              <a:custGeom>
                <a:avLst/>
                <a:gdLst>
                  <a:gd name="txL" fmla="*/ 0 w 21805"/>
                  <a:gd name="txT" fmla="*/ 0 h 21600"/>
                  <a:gd name="txR" fmla="*/ 21805 w 21805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0">
                    <a:pos x="21805" y="21600"/>
                  </a:cxn>
                  <a:cxn ang="90">
                    <a:pos x="205" y="21600"/>
                  </a:cxn>
                </a:cxnLst>
                <a:rect l="txL" t="txT" r="txR" b="txB"/>
                <a:pathLst>
                  <a:path w="21805" h="21600" fill="none">
                    <a:moveTo>
                      <a:pt x="0" y="0"/>
                    </a:moveTo>
                    <a:arcTo wR="21600" hR="21600" stAng="-5432626" swAng="5432626"/>
                  </a:path>
                  <a:path w="21805" h="21600" stroke="0">
                    <a:moveTo>
                      <a:pt x="0" y="0"/>
                    </a:moveTo>
                    <a:arcTo wR="21600" hR="21600" stAng="-5432626" swAng="5432626"/>
                    <a:lnTo>
                      <a:pt x="20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73744069" name="任意多边形 1073744068"/>
              <p:cNvSpPr/>
              <p:nvPr/>
            </p:nvSpPr>
            <p:spPr>
              <a:xfrm>
                <a:off x="968" y="3745"/>
                <a:ext cx="165" cy="347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270">
                    <a:pos x="0" y="0"/>
                  </a:cxn>
                  <a:cxn ang="90">
                    <a:pos x="21600" y="21600"/>
                  </a:cxn>
                  <a:cxn ang="90">
                    <a:pos x="0" y="21600"/>
                  </a:cxn>
                </a:cxnLst>
                <a:rect l="txL" t="txT" r="txR" b="txB"/>
                <a:pathLst>
                  <a:path w="21600" h="21600" fill="none">
                    <a:moveTo>
                      <a:pt x="0" y="0"/>
                    </a:moveTo>
                    <a:arcTo wR="21600" hR="21600" stAng="-5400000" swAng="5400000"/>
                  </a:path>
                  <a:path w="21600" h="21600" stroke="0">
                    <a:moveTo>
                      <a:pt x="0" y="0"/>
                    </a:moveTo>
                    <a:arcTo wR="21600" hR="21600" stAng="-5400000" swAng="5400000"/>
                    <a:lnTo>
                      <a:pt x="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cxnSp>
            <p:nvCxnSpPr>
              <p:cNvPr id="1073744070" name="直接箭头连接符 1073744069"/>
              <p:cNvCxnSpPr/>
              <p:nvPr/>
            </p:nvCxnSpPr>
            <p:spPr>
              <a:xfrm>
                <a:off x="4263" y="3716"/>
                <a:ext cx="355" cy="0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073744071" name="直接箭头连接符 1073744070"/>
              <p:cNvCxnSpPr/>
              <p:nvPr/>
            </p:nvCxnSpPr>
            <p:spPr>
              <a:xfrm>
                <a:off x="4263" y="3715"/>
                <a:ext cx="0" cy="341"/>
              </a:xfrm>
              <a:prstGeom prst="straightConnector1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1073744073" name="文本框 1073744072"/>
            <p:cNvSpPr txBox="1"/>
            <p:nvPr/>
          </p:nvSpPr>
          <p:spPr>
            <a:xfrm>
              <a:off x="7953" y="4368"/>
              <a:ext cx="54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/>
                <a:t>3</a:t>
              </a:r>
              <a:endParaRPr lang="zh-CN" altLang="en-US"/>
            </a:p>
          </p:txBody>
        </p:sp>
        <p:sp>
          <p:nvSpPr>
            <p:cNvPr id="1073744075" name="文本框 1073744074"/>
            <p:cNvSpPr txBox="1"/>
            <p:nvPr/>
          </p:nvSpPr>
          <p:spPr>
            <a:xfrm>
              <a:off x="6386" y="4412"/>
              <a:ext cx="597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/>
                <a:t>2</a:t>
              </a:r>
              <a:endParaRPr lang="zh-CN" altLang="en-US"/>
            </a:p>
          </p:txBody>
        </p:sp>
        <p:sp>
          <p:nvSpPr>
            <p:cNvPr id="1073744077" name="文本框 1073744076"/>
            <p:cNvSpPr txBox="1"/>
            <p:nvPr/>
          </p:nvSpPr>
          <p:spPr>
            <a:xfrm>
              <a:off x="8095" y="3017"/>
              <a:ext cx="34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/>
                <a:t>1</a:t>
              </a:r>
              <a:endParaRPr lang="zh-CN" altLang="en-US"/>
            </a:p>
          </p:txBody>
        </p:sp>
        <p:sp>
          <p:nvSpPr>
            <p:cNvPr id="1073744083" name="文本框 1073744082"/>
            <p:cNvSpPr txBox="1"/>
            <p:nvPr/>
          </p:nvSpPr>
          <p:spPr>
            <a:xfrm>
              <a:off x="7385" y="3864"/>
              <a:ext cx="856" cy="56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r>
                <a:rPr lang="zh-CN" altLang="en-US"/>
                <a:t>2号</a:t>
              </a:r>
              <a:endParaRPr lang="zh-CN" altLang="en-US"/>
            </a:p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rot="13200000">
            <a:off x="4675682" y="1239374"/>
            <a:ext cx="2313532" cy="1726565"/>
            <a:chOff x="10295" y="3427"/>
            <a:chExt cx="3643" cy="2719"/>
          </a:xfrm>
        </p:grpSpPr>
        <p:sp>
          <p:nvSpPr>
            <p:cNvPr id="42" name="任意多边形 41"/>
            <p:cNvSpPr/>
            <p:nvPr/>
          </p:nvSpPr>
          <p:spPr>
            <a:xfrm rot="5400000">
              <a:off x="10522" y="3200"/>
              <a:ext cx="2719" cy="3173"/>
            </a:xfrm>
            <a:custGeom>
              <a:avLst/>
              <a:gdLst>
                <a:gd name="connisteX0" fmla="*/ 0 w 2853690"/>
                <a:gd name="connsiteY0" fmla="*/ 0 h 3411855"/>
                <a:gd name="connisteX1" fmla="*/ 2840990 w 2853690"/>
                <a:gd name="connsiteY1" fmla="*/ 1042035 h 3411855"/>
                <a:gd name="connisteX2" fmla="*/ 2853690 w 2853690"/>
                <a:gd name="connsiteY2" fmla="*/ 3411855 h 3411855"/>
                <a:gd name="connisteX3" fmla="*/ 0 w 2853690"/>
                <a:gd name="connsiteY3" fmla="*/ 0 h 341185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2853690" h="3411855">
                  <a:moveTo>
                    <a:pt x="0" y="0"/>
                  </a:moveTo>
                  <a:lnTo>
                    <a:pt x="2840990" y="1042035"/>
                  </a:lnTo>
                  <a:lnTo>
                    <a:pt x="2853690" y="341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073743906" name="组合 1073743905"/>
            <p:cNvGrpSpPr/>
            <p:nvPr/>
          </p:nvGrpSpPr>
          <p:grpSpPr>
            <a:xfrm rot="8520000">
              <a:off x="10529" y="4517"/>
              <a:ext cx="3410" cy="1595"/>
              <a:chOff x="871" y="775"/>
              <a:chExt cx="4582" cy="2039"/>
            </a:xfrm>
          </p:grpSpPr>
          <p:sp>
            <p:nvSpPr>
              <p:cNvPr id="1073743907" name="文本框 1073743906"/>
              <p:cNvSpPr txBox="1"/>
              <p:nvPr/>
            </p:nvSpPr>
            <p:spPr>
              <a:xfrm>
                <a:off x="2927" y="1674"/>
                <a:ext cx="1220" cy="7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zh-CN" altLang="en-US"/>
                  <a:t>3号</a:t>
                </a:r>
                <a:endParaRPr lang="zh-CN" altLang="en-US"/>
              </a:p>
            </p:txBody>
          </p:sp>
          <p:grpSp>
            <p:nvGrpSpPr>
              <p:cNvPr id="1073743908" name="组合 1073743907"/>
              <p:cNvGrpSpPr/>
              <p:nvPr/>
            </p:nvGrpSpPr>
            <p:grpSpPr>
              <a:xfrm>
                <a:off x="871" y="775"/>
                <a:ext cx="4582" cy="2039"/>
                <a:chOff x="871" y="775"/>
                <a:chExt cx="4582" cy="2039"/>
              </a:xfrm>
            </p:grpSpPr>
            <p:sp>
              <p:nvSpPr>
                <p:cNvPr id="1073743909" name="文本框 1073743908"/>
                <p:cNvSpPr txBox="1"/>
                <p:nvPr/>
              </p:nvSpPr>
              <p:spPr>
                <a:xfrm>
                  <a:off x="3203" y="1061"/>
                  <a:ext cx="609" cy="74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p>
                  <a:r>
                    <a:rPr lang="zh-CN" altLang="en-US"/>
                    <a:t>1</a:t>
                  </a:r>
                  <a:endParaRPr lang="zh-CN" altLang="en-US"/>
                </a:p>
              </p:txBody>
            </p:sp>
            <p:grpSp>
              <p:nvGrpSpPr>
                <p:cNvPr id="1073743910" name="组合 1073743909"/>
                <p:cNvGrpSpPr/>
                <p:nvPr/>
              </p:nvGrpSpPr>
              <p:grpSpPr>
                <a:xfrm>
                  <a:off x="871" y="775"/>
                  <a:ext cx="4582" cy="2039"/>
                  <a:chOff x="871" y="775"/>
                  <a:chExt cx="4582" cy="2039"/>
                </a:xfrm>
              </p:grpSpPr>
              <p:sp>
                <p:nvSpPr>
                  <p:cNvPr id="1073743911" name="文本框 1073743910"/>
                  <p:cNvSpPr txBox="1"/>
                  <p:nvPr/>
                </p:nvSpPr>
                <p:spPr>
                  <a:xfrm>
                    <a:off x="1069" y="2026"/>
                    <a:ext cx="461" cy="74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p>
                    <a:r>
                      <a:rPr lang="zh-CN" altLang="en-US"/>
                      <a:t>2</a:t>
                    </a:r>
                    <a:endParaRPr lang="zh-CN" altLang="en-US"/>
                  </a:p>
                </p:txBody>
              </p:sp>
              <p:grpSp>
                <p:nvGrpSpPr>
                  <p:cNvPr id="1073743912" name="组合 1073743911"/>
                  <p:cNvGrpSpPr/>
                  <p:nvPr/>
                </p:nvGrpSpPr>
                <p:grpSpPr>
                  <a:xfrm>
                    <a:off x="871" y="775"/>
                    <a:ext cx="4582" cy="2039"/>
                    <a:chOff x="871" y="775"/>
                    <a:chExt cx="4582" cy="2039"/>
                  </a:xfrm>
                </p:grpSpPr>
                <p:grpSp>
                  <p:nvGrpSpPr>
                    <p:cNvPr id="1073743913" name="组合 1073743912"/>
                    <p:cNvGrpSpPr/>
                    <p:nvPr/>
                  </p:nvGrpSpPr>
                  <p:grpSpPr>
                    <a:xfrm>
                      <a:off x="871" y="775"/>
                      <a:ext cx="4582" cy="2039"/>
                      <a:chOff x="871" y="775"/>
                      <a:chExt cx="4582" cy="2039"/>
                    </a:xfrm>
                  </p:grpSpPr>
                  <p:grpSp>
                    <p:nvGrpSpPr>
                      <p:cNvPr id="1073743914" name="组合 1073743913"/>
                      <p:cNvGrpSpPr/>
                      <p:nvPr/>
                    </p:nvGrpSpPr>
                    <p:grpSpPr>
                      <a:xfrm>
                        <a:off x="871" y="2180"/>
                        <a:ext cx="4582" cy="634"/>
                        <a:chOff x="871" y="2180"/>
                        <a:chExt cx="4582" cy="634"/>
                      </a:xfrm>
                    </p:grpSpPr>
                    <p:sp>
                      <p:nvSpPr>
                        <p:cNvPr id="1073743919" name="任意多边形 1073743918"/>
                        <p:cNvSpPr/>
                        <p:nvPr/>
                      </p:nvSpPr>
                      <p:spPr>
                        <a:xfrm rot="960000">
                          <a:off x="871" y="2372"/>
                          <a:ext cx="273" cy="442"/>
                        </a:xfrm>
                        <a:custGeom>
                          <a:avLst/>
                          <a:gdLst>
                            <a:gd name="txL" fmla="*/ 0 w 20075"/>
                            <a:gd name="txT" fmla="*/ 0 h 21600"/>
                            <a:gd name="txR" fmla="*/ 20075 w 20075"/>
                            <a:gd name="txB" fmla="*/ 21600 h 21600"/>
                          </a:gdLst>
                          <a:ahLst/>
                          <a:cxnLst>
                            <a:cxn ang="270">
                              <a:pos x="0" y="0"/>
                            </a:cxn>
                            <a:cxn ang="0">
                              <a:pos x="20074" y="13626"/>
                            </a:cxn>
                            <a:cxn ang="90">
                              <a:pos x="0" y="21600"/>
                            </a:cxn>
                          </a:cxnLst>
                          <a:rect l="txL" t="txT" r="txR" b="txB"/>
                          <a:pathLst>
                            <a:path w="20075" h="21600" fill="none">
                              <a:moveTo>
                                <a:pt x="0" y="0"/>
                              </a:moveTo>
                              <a:arcTo wR="21600" hR="21600" stAng="-5400000" swAng="4100132"/>
                            </a:path>
                            <a:path w="20075" h="21600" stroke="0">
                              <a:moveTo>
                                <a:pt x="0" y="0"/>
                              </a:moveTo>
                              <a:arcTo wR="21600" hR="21600" stAng="-5400000" swAng="4100132"/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73743920" name="任意多边形 1073743919"/>
                        <p:cNvSpPr/>
                        <p:nvPr/>
                      </p:nvSpPr>
                      <p:spPr>
                        <a:xfrm flipH="1">
                          <a:off x="5248" y="2180"/>
                          <a:ext cx="205" cy="323"/>
                        </a:xfrm>
                        <a:custGeom>
                          <a:avLst/>
                          <a:gdLst>
                            <a:gd name="txL" fmla="*/ 0 w 21600"/>
                            <a:gd name="txT" fmla="*/ 0 h 21600"/>
                            <a:gd name="txR" fmla="*/ 21600 w 21600"/>
                            <a:gd name="txB" fmla="*/ 21600 h 21600"/>
                          </a:gdLst>
                          <a:ahLst/>
                          <a:cxnLst>
                            <a:cxn ang="270">
                              <a:pos x="0" y="0"/>
                            </a:cxn>
                            <a:cxn ang="90">
                              <a:pos x="21600" y="21600"/>
                            </a:cxn>
                            <a:cxn ang="90">
                              <a:pos x="0" y="21600"/>
                            </a:cxn>
                          </a:cxnLst>
                          <a:rect l="txL" t="txT" r="txR" b="txB"/>
                          <a:pathLst>
                            <a:path w="21600" h="21600" fill="none">
                              <a:moveTo>
                                <a:pt x="0" y="0"/>
                              </a:moveTo>
                              <a:arcTo wR="21600" hR="21600" stAng="-5400000" swAng="5400000"/>
                            </a:path>
                            <a:path w="21600" h="21600" stroke="0">
                              <a:moveTo>
                                <a:pt x="0" y="0"/>
                              </a:moveTo>
                              <a:arcTo wR="21600" hR="21600" stAng="-5400000" swAng="5400000"/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073743921" name="任意多边形 1073743920"/>
                      <p:cNvSpPr/>
                      <p:nvPr/>
                    </p:nvSpPr>
                    <p:spPr>
                      <a:xfrm rot="7429569">
                        <a:off x="3308" y="708"/>
                        <a:ext cx="366" cy="499"/>
                      </a:xfrm>
                      <a:custGeom>
                        <a:avLst/>
                        <a:gdLst>
                          <a:gd name="txL" fmla="*/ 0 w 21600"/>
                          <a:gd name="txT" fmla="*/ 0 h 23112"/>
                          <a:gd name="txR" fmla="*/ 21600 w 21600"/>
                          <a:gd name="txB" fmla="*/ 23112 h 23112"/>
                        </a:gdLst>
                        <a:ahLst/>
                        <a:cxnLst>
                          <a:cxn ang="270">
                            <a:pos x="2151" y="0"/>
                          </a:cxn>
                          <a:cxn ang="90">
                            <a:pos x="21539" y="23111"/>
                          </a:cxn>
                          <a:cxn ang="180">
                            <a:pos x="0" y="21493"/>
                          </a:cxn>
                        </a:cxnLst>
                        <a:rect l="txL" t="txT" r="txR" b="txB"/>
                        <a:pathLst>
                          <a:path w="21600" h="23112" fill="none">
                            <a:moveTo>
                              <a:pt x="2151" y="0"/>
                            </a:moveTo>
                            <a:arcTo wR="21600" hR="21600" stAng="-5057095" swAng="5314853"/>
                          </a:path>
                          <a:path w="21600" h="23112" stroke="0">
                            <a:moveTo>
                              <a:pt x="2151" y="0"/>
                            </a:moveTo>
                            <a:arcTo wR="21600" hR="21600" stAng="-5057095" swAng="5314853"/>
                            <a:lnTo>
                              <a:pt x="0" y="21493"/>
                            </a:lnTo>
                            <a:close/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073743922" name="文本框 1073743921"/>
                    <p:cNvSpPr txBox="1"/>
                    <p:nvPr/>
                  </p:nvSpPr>
                  <p:spPr>
                    <a:xfrm>
                      <a:off x="4694" y="1929"/>
                      <a:ext cx="461" cy="74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p>
                      <a:r>
                        <a:rPr lang="zh-CN" altLang="en-US"/>
                        <a:t>3</a:t>
                      </a:r>
                      <a:endParaRPr lang="zh-CN" altLang="en-US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1868805" y="541655"/>
            <a:ext cx="5109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三角形的内角和等于180度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 rot="1200000">
            <a:off x="7007860" y="469900"/>
            <a:ext cx="9359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0000"/>
                </a:solidFill>
              </a:rPr>
              <a:t>？</a:t>
            </a:r>
            <a:endParaRPr lang="zh-CN" altLang="en-US" sz="60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0025" y="29845"/>
            <a:ext cx="2428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软件</a:t>
            </a:r>
            <a:r>
              <a:rPr lang="zh-CN" altLang="en-US" sz="2800" b="1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分享</a:t>
            </a:r>
            <a:endParaRPr lang="zh-CN" altLang="en-US" sz="2800" b="1">
              <a:solidFill>
                <a:srgbClr val="FF0000"/>
              </a:solidFill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33065" y="1762760"/>
            <a:ext cx="165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文琥珀" panose="02010800040101010101" charset="-122"/>
                <a:ea typeface="华文琥珀" panose="02010800040101010101" charset="-122"/>
              </a:rPr>
              <a:t>图形活动</a:t>
            </a:r>
            <a:endParaRPr lang="zh-CN" altLang="en-US" sz="2400"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33065" y="3308350"/>
            <a:ext cx="2123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活动三角形</a:t>
            </a:r>
            <a:endParaRPr lang="zh-CN" altLang="en-US" sz="240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279390" y="2999105"/>
            <a:ext cx="2591435" cy="1079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39105" t="23089" r="54334" b="68511"/>
          <a:stretch>
            <a:fillRect/>
          </a:stretch>
        </p:blipFill>
        <p:spPr>
          <a:xfrm>
            <a:off x="5354955" y="1499870"/>
            <a:ext cx="1026795" cy="986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14" grpId="1"/>
      <p:bldP spid="13" grpId="1"/>
    </p:bldLst>
  </p:timing>
</p:sld>
</file>

<file path=ppt/tags/tag1.xml><?xml version="1.0" encoding="utf-8"?>
<p:tagLst xmlns:p="http://schemas.openxmlformats.org/presentationml/2006/main">
  <p:tag name="KSO_WM_UNIT_TABLE_BEAUTIFY" val="smartTable{0d9fce9b-ecc8-4092-903c-1f31a84e972d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WPS 演示</Application>
  <PresentationFormat>全屏显示(16:9)</PresentationFormat>
  <Paragraphs>193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迷你简启体</vt:lpstr>
      <vt:lpstr>楷体</vt:lpstr>
      <vt:lpstr>方正小标宋_GBK</vt:lpstr>
      <vt:lpstr>Calibri</vt:lpstr>
      <vt:lpstr>Times New Roman</vt:lpstr>
      <vt:lpstr>Times New Roman</vt:lpstr>
      <vt:lpstr>华文琥珀</vt:lpstr>
      <vt:lpstr>方正姚体</vt:lpstr>
      <vt:lpstr>Calibri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李志军</cp:lastModifiedBy>
  <cp:revision>101</cp:revision>
  <dcterms:created xsi:type="dcterms:W3CDTF">2019-12-23T09:29:00Z</dcterms:created>
  <dcterms:modified xsi:type="dcterms:W3CDTF">2019-12-25T22:18:38Z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