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png" ContentType="image/png"/>
  <Default Extension="wmf" ContentType="image/x-w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activeX/activeX4.bin" ContentType="application/vnd.ms-office.activeX"/>
  <Override PartName="/ppt/activeX/activeX4.xml" ContentType="application/vnd.ms-office.activeX+xml"/>
  <Override PartName="/ppt/activeX/activeX5.bin" ContentType="application/vnd.ms-office.activeX"/>
  <Override PartName="/ppt/activeX/activeX5.xml" ContentType="application/vnd.ms-office.activeX+xml"/>
  <Override PartName="/ppt/activeX/activeX6.bin" ContentType="application/vnd.ms-office.activeX"/>
  <Override PartName="/ppt/activeX/activeX6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89" r:id="rId5"/>
    <p:sldId id="314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16" r:id="rId14"/>
    <p:sldId id="385" r:id="rId15"/>
    <p:sldId id="387" r:id="rId16"/>
    <p:sldId id="378" r:id="rId17"/>
    <p:sldId id="388" r:id="rId18"/>
    <p:sldId id="376" r:id="rId19"/>
    <p:sldId id="379" r:id="rId20"/>
    <p:sldId id="404" r:id="rId21"/>
    <p:sldId id="405" r:id="rId22"/>
    <p:sldId id="395" r:id="rId23"/>
    <p:sldId id="403" r:id="rId24"/>
    <p:sldId id="402" r:id="rId25"/>
    <p:sldId id="400" r:id="rId26"/>
    <p:sldId id="401" r:id="rId27"/>
    <p:sldId id="399" r:id="rId28"/>
    <p:sldId id="398" r:id="rId29"/>
    <p:sldId id="377" r:id="rId30"/>
    <p:sldId id="264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62FFFF"/>
    <a:srgbClr val="0D6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5" autoAdjust="0"/>
    <p:restoredTop sz="94634"/>
  </p:normalViewPr>
  <p:slideViewPr>
    <p:cSldViewPr snapToGrid="0">
      <p:cViewPr varScale="1">
        <p:scale>
          <a:sx n="86" d="100"/>
          <a:sy n="86" d="100"/>
        </p:scale>
        <p:origin x="8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1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EBE03648-D0A0-456A-8649-E7B9E8A199C1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51683-CAC2-450C-A10F-08F869C311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D82688-F8B4-4AA7-B8B7-3F4F3493312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8"/>
          <a:srcRect l="1775" t="1775" r="1775" b="177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6" Type="http://schemas.openxmlformats.org/officeDocument/2006/relationships/tags" Target="../tags/tag1.xml"/><Relationship Id="rId5" Type="http://schemas.microsoft.com/office/2007/relationships/media" Target="../media/media2.mp4"/><Relationship Id="rId4" Type="http://schemas.openxmlformats.org/officeDocument/2006/relationships/video" Target="NULL" TargetMode="External"/><Relationship Id="rId3" Type="http://schemas.openxmlformats.org/officeDocument/2006/relationships/image" Target="../media/image3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42.png"/><Relationship Id="rId3" Type="http://schemas.openxmlformats.org/officeDocument/2006/relationships/tags" Target="../tags/tag2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6.png"/><Relationship Id="rId3" Type="http://schemas.openxmlformats.org/officeDocument/2006/relationships/tags" Target="../tags/tag3.xml"/><Relationship Id="rId2" Type="http://schemas.microsoft.com/office/2007/relationships/media" Target="../media/media4.mp4"/><Relationship Id="rId1" Type="http://schemas.openxmlformats.org/officeDocument/2006/relationships/video" Target="NULL" TargetMode="Externa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9.wmf"/><Relationship Id="rId2" Type="http://schemas.openxmlformats.org/officeDocument/2006/relationships/tags" Target="../tags/tag4.xml"/><Relationship Id="rId1" Type="http://schemas.openxmlformats.org/officeDocument/2006/relationships/control" Target="../activeX/activeX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NULL" TargetMode="Externa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4" Type="http://schemas.openxmlformats.org/officeDocument/2006/relationships/notesSlide" Target="../notesSlides/notesSlide2.xml"/><Relationship Id="rId23" Type="http://schemas.openxmlformats.org/officeDocument/2006/relationships/slideLayout" Target="../slideLayouts/slideLayout5.xml"/><Relationship Id="rId22" Type="http://schemas.openxmlformats.org/officeDocument/2006/relationships/image" Target="../media/image23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2" Type="http://schemas.openxmlformats.org/officeDocument/2006/relationships/image" Target="../media/image4.png"/><Relationship Id="rId19" Type="http://schemas.openxmlformats.org/officeDocument/2006/relationships/image" Target="../media/image20.png"/><Relationship Id="rId18" Type="http://schemas.openxmlformats.org/officeDocument/2006/relationships/image" Target="../media/image19.png"/><Relationship Id="rId17" Type="http://schemas.openxmlformats.org/officeDocument/2006/relationships/image" Target="../media/image18.jpeg"/><Relationship Id="rId16" Type="http://schemas.openxmlformats.org/officeDocument/2006/relationships/image" Target="../media/image17.jpe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50.png"/><Relationship Id="rId2" Type="http://schemas.openxmlformats.org/officeDocument/2006/relationships/tags" Target="../tags/tag5.xml"/><Relationship Id="rId1" Type="http://schemas.openxmlformats.org/officeDocument/2006/relationships/hyperlink" Target="pptlink://CommonHyperLink/LinkType=IMAGE_HYPERLINK&amp;needPack=true&amp;filePath=F:\NdCloud\mobile\Cache\RecvFiles\_4023966431." TargetMode="Externa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wmf"/><Relationship Id="rId2" Type="http://schemas.openxmlformats.org/officeDocument/2006/relationships/tags" Target="../tags/tag6.xml"/><Relationship Id="rId1" Type="http://schemas.openxmlformats.org/officeDocument/2006/relationships/control" Target="../activeX/activeX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wmf"/><Relationship Id="rId2" Type="http://schemas.openxmlformats.org/officeDocument/2006/relationships/tags" Target="../tags/tag7.xml"/><Relationship Id="rId1" Type="http://schemas.openxmlformats.org/officeDocument/2006/relationships/control" Target="../activeX/activeX3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4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3.wmf"/><Relationship Id="rId2" Type="http://schemas.openxmlformats.org/officeDocument/2006/relationships/tags" Target="../tags/tag8.xml"/><Relationship Id="rId1" Type="http://schemas.openxmlformats.org/officeDocument/2006/relationships/control" Target="../activeX/activeX4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wmf"/><Relationship Id="rId2" Type="http://schemas.openxmlformats.org/officeDocument/2006/relationships/tags" Target="../tags/tag9.xml"/><Relationship Id="rId1" Type="http://schemas.openxmlformats.org/officeDocument/2006/relationships/control" Target="../activeX/activeX5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wmf"/><Relationship Id="rId2" Type="http://schemas.openxmlformats.org/officeDocument/2006/relationships/tags" Target="../tags/tag10.xml"/><Relationship Id="rId1" Type="http://schemas.openxmlformats.org/officeDocument/2006/relationships/control" Target="../activeX/activeX6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58.png"/><Relationship Id="rId7" Type="http://schemas.openxmlformats.org/officeDocument/2006/relationships/tags" Target="../tags/tag12.xml"/><Relationship Id="rId6" Type="http://schemas.openxmlformats.org/officeDocument/2006/relationships/hyperlink" Target="pptlink://LinkType=WORDCARD&amp;eventName=ShowWordCard&amp;identify=104cf2cc-24b8-4e47-ad7e-0fb9d14b7cfb&amp;phonetic=r&#233;n&amp;resourceRoot=F:\NdCloud\NewWordCards\104cf2cc-24b8-4e47-ad7e-0fb9d14b7cfb&amp;content=HighGrade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tags" Target="../tags/tag11.xml"/><Relationship Id="rId2" Type="http://schemas.openxmlformats.org/officeDocument/2006/relationships/hyperlink" Target="pptlink://LinkType=KNOWLEDGECARD&amp;eventName=ShowKnowledgeCard&amp;identify=5d88f7ac-ee08-41a6-b053-1b8d56cc56a6&amp;phonetic=&amp;resourceRoot=F:\NdCloud\KnowledgeEx\5d88f7ac-ee08-41a6-b053-1b8d56cc56a6&amp;content=HighGrade" TargetMode="External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NULL" TargetMode="External"/><Relationship Id="rId7" Type="http://schemas.openxmlformats.org/officeDocument/2006/relationships/image" Target="../media/image9.png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7.jpeg"/><Relationship Id="rId3" Type="http://schemas.openxmlformats.org/officeDocument/2006/relationships/image" Target="../media/image3.jpeg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1055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188214" y="1702196"/>
            <a:ext cx="7815580" cy="1938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inpin heiti" panose="00000500000000000000" pitchFamily="2" charset="-122"/>
              </a:rPr>
              <a:t>小学数学数字化学习中</a:t>
            </a:r>
            <a:endParaRPr lang="en-US" altLang="zh-CN" sz="60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inpin heiti" panose="00000500000000000000" pitchFamily="2" charset="-122"/>
            </a:endParaRPr>
          </a:p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inpin heiti" panose="00000500000000000000" pitchFamily="2" charset="-122"/>
              </a:rPr>
              <a:t>常用APP</a:t>
            </a:r>
            <a:r>
              <a:rPr lang="zh-CN" altLang="en-US" sz="60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inpin heiti" panose="00000500000000000000" pitchFamily="2" charset="-122"/>
              </a:rPr>
              <a:t>使用推荐</a:t>
            </a:r>
            <a:endParaRPr lang="zh-CN" altLang="en-US" sz="60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  <a:sym typeface="inpin heiti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0807" y="4322841"/>
            <a:ext cx="1051369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en-US" altLang="zh-CN" sz="28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——课题《小学数学教学中开展数字化学习的实践研究》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成果之一</a:t>
            </a:r>
            <a:endParaRPr lang="zh-CN" altLang="en-US" sz="28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30892" y="5357891"/>
            <a:ext cx="125158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sz="28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丁志根</a:t>
            </a:r>
            <a:endParaRPr lang="zh-CN" sz="28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5615" y="1087120"/>
            <a:ext cx="11240770" cy="468376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193733" y="737235"/>
            <a:ext cx="6312535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图形活动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使用介绍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星空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76275" y="3373120"/>
            <a:ext cx="619125" cy="619125"/>
          </a:xfrm>
          <a:prstGeom prst="rect">
            <a:avLst/>
          </a:prstGeom>
        </p:spPr>
      </p:pic>
      <p:pic>
        <p:nvPicPr>
          <p:cNvPr id="4" name="图形活动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3855.000000" end="21362.000000"/>
                </p14:media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262505" y="1567180"/>
            <a:ext cx="7945120" cy="45935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89" showWhenStopped="0">
                <p:cTn id="15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 fullScrn="0"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69240" y="826135"/>
            <a:ext cx="43738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案例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：平行四边形的面积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80815" y="1329055"/>
            <a:ext cx="2171700" cy="20193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266190" y="3413760"/>
            <a:ext cx="20116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图形活动操作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8785" y="1329055"/>
            <a:ext cx="35979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活动一：感受转化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l="11964" r="12480"/>
          <a:stretch>
            <a:fillRect/>
          </a:stretch>
        </p:blipFill>
        <p:spPr>
          <a:xfrm>
            <a:off x="1169035" y="4300220"/>
            <a:ext cx="2137410" cy="1590675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3336925" y="3533140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365625" y="343027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收集资源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40645" t="29822" r="21519" b="29858"/>
          <a:stretch>
            <a:fillRect/>
          </a:stretch>
        </p:blipFill>
        <p:spPr>
          <a:xfrm>
            <a:off x="4507230" y="3998595"/>
            <a:ext cx="1359535" cy="8153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 l="40643" t="30827" r="19986" b="27955"/>
          <a:stretch>
            <a:fillRect/>
          </a:stretch>
        </p:blipFill>
        <p:spPr>
          <a:xfrm>
            <a:off x="4469130" y="5066665"/>
            <a:ext cx="1397000" cy="82423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0500" t="31796" r="21284" b="32231"/>
          <a:stretch>
            <a:fillRect/>
          </a:stretch>
        </p:blipFill>
        <p:spPr>
          <a:xfrm>
            <a:off x="4469130" y="5977255"/>
            <a:ext cx="1402080" cy="741680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>
            <a:off x="5989955" y="353377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990715" y="341376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组织交流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21850" y="341376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小结提升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8515985" y="353377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69240" y="826135"/>
            <a:ext cx="43738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案例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：平行四边形的面积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70990" y="341376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学生探究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8785" y="1329055"/>
            <a:ext cx="359791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活动二：探索面积公式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336925" y="3533140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365625" y="343027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收集资源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5989955" y="353377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6990715" y="341376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观察分析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21850" y="341376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汇报交流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右箭头 22"/>
          <p:cNvSpPr/>
          <p:nvPr/>
        </p:nvSpPr>
        <p:spPr>
          <a:xfrm>
            <a:off x="8515985" y="353377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2825" y="1789430"/>
            <a:ext cx="5557520" cy="141541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715" y="1737995"/>
            <a:ext cx="4333875" cy="146685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rcRect l="52604" t="18169" r="19675" b="53138"/>
          <a:stretch>
            <a:fillRect/>
          </a:stretch>
        </p:blipFill>
        <p:spPr>
          <a:xfrm>
            <a:off x="1570990" y="4174490"/>
            <a:ext cx="3522345" cy="20497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9955" y="4174490"/>
            <a:ext cx="2299335" cy="20497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266951" y="1132205"/>
            <a:ext cx="792480" cy="52622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数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学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小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动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画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介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绍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格式工厂小学数学动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96155" y="737870"/>
            <a:ext cx="3155315" cy="6051550"/>
          </a:xfrm>
          <a:prstGeom prst="rect">
            <a:avLst/>
          </a:prstGeom>
        </p:spPr>
      </p:pic>
      <p:pic>
        <p:nvPicPr>
          <p:cNvPr id="4" name="星空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38150" y="276606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5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88" showWhenStopped="0">
                <p:cTn id="21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69240" y="826135"/>
            <a:ext cx="437388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案例</a:t>
            </a:r>
            <a:r>
              <a:rPr lang="en-US" altLang="zh-CN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：异分母分数加减法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7485" y="178943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复习练习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3233420" y="1908810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4262120" y="1805940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比较沟通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0" name="右箭头 19"/>
          <p:cNvSpPr/>
          <p:nvPr/>
        </p:nvSpPr>
        <p:spPr>
          <a:xfrm>
            <a:off x="5886450" y="190944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7485" y="2449195"/>
            <a:ext cx="2118995" cy="159639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225" y="4338955"/>
            <a:ext cx="2469515" cy="148209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7" name="矩形 16"/>
          <p:cNvSpPr/>
          <p:nvPr/>
        </p:nvSpPr>
        <p:spPr>
          <a:xfrm>
            <a:off x="6844030" y="1806575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链接经验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875" y="3345180"/>
            <a:ext cx="2050415" cy="168719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19" name="矩形 18"/>
          <p:cNvSpPr/>
          <p:nvPr/>
        </p:nvSpPr>
        <p:spPr>
          <a:xfrm>
            <a:off x="9144000" y="1806575"/>
            <a:ext cx="14020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自主探索</a:t>
            </a:r>
            <a:endParaRPr lang="zh-CN" altLang="en-US" sz="2400" b="1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8283575" y="1892935"/>
            <a:ext cx="860425" cy="254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AR测距仪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.000000" end="5926.000000"/>
                </p14:media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819650" y="650240"/>
            <a:ext cx="3345180" cy="602297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38785" y="1080135"/>
            <a:ext cx="438721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测距仪介绍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38785" y="1080135"/>
            <a:ext cx="530669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101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教育</a:t>
            </a:r>
            <a:r>
              <a:rPr lang="en-US" altLang="zh-CN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</a:t>
            </a:r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介绍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48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（现场演示）</a:t>
            </a:r>
            <a:endParaRPr lang="zh-CN" altLang="en-US" sz="48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40007"/>
          <a:stretch>
            <a:fillRect/>
          </a:stretch>
        </p:blipFill>
        <p:spPr>
          <a:xfrm>
            <a:off x="1075055" y="1862455"/>
            <a:ext cx="4670425" cy="49841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39136"/>
          <a:stretch>
            <a:fillRect/>
          </a:stretch>
        </p:blipFill>
        <p:spPr>
          <a:xfrm>
            <a:off x="6703060" y="1929130"/>
            <a:ext cx="4479925" cy="48501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4295"/>
            <a:ext cx="1333500" cy="1212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3345" y="2921318"/>
            <a:ext cx="72390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080" y="1344295"/>
            <a:ext cx="965835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00" y="1406525"/>
            <a:ext cx="902335" cy="115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835" y="1554480"/>
            <a:ext cx="2947670" cy="831850"/>
          </a:xfrm>
          <a:prstGeom prst="rect">
            <a:avLst/>
          </a:prstGeom>
        </p:spPr>
      </p:pic>
      <p:pic>
        <p:nvPicPr>
          <p:cNvPr id="18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645" y="3015615"/>
            <a:ext cx="1784350" cy="825500"/>
          </a:xfrm>
          <a:prstGeom prst="rect">
            <a:avLst/>
          </a:prstGeom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3767138" y="2956878"/>
            <a:ext cx="69532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995" y="5447665"/>
            <a:ext cx="1454785" cy="94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3645" y="1344295"/>
            <a:ext cx="1454150" cy="94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7650" y="2846705"/>
            <a:ext cx="1417320" cy="920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165" y="5490210"/>
            <a:ext cx="1597025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图片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9230" y="4220210"/>
            <a:ext cx="1548765" cy="103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8715" y="4215130"/>
            <a:ext cx="1838960" cy="103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图片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44765" y="4220210"/>
            <a:ext cx="886460" cy="826770"/>
          </a:xfrm>
          <a:prstGeom prst="rect">
            <a:avLst/>
          </a:prstGeom>
        </p:spPr>
      </p:pic>
      <p:pic>
        <p:nvPicPr>
          <p:cNvPr id="22" name="图片 15" descr="QQ图片20191028213441"/>
          <p:cNvPicPr>
            <a:picLocks noChangeAspect="1"/>
          </p:cNvPicPr>
          <p:nvPr/>
        </p:nvPicPr>
        <p:blipFill>
          <a:blip r:embed="rId16" cstate="print"/>
          <a:srcRect b="13230"/>
          <a:stretch>
            <a:fillRect/>
          </a:stretch>
        </p:blipFill>
        <p:spPr>
          <a:xfrm>
            <a:off x="9396730" y="4018915"/>
            <a:ext cx="899160" cy="1028700"/>
          </a:xfrm>
          <a:prstGeom prst="rect">
            <a:avLst/>
          </a:prstGeom>
        </p:spPr>
      </p:pic>
      <p:pic>
        <p:nvPicPr>
          <p:cNvPr id="23" name="图片 17" descr="IMG_20171026_09444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46543" y="5514023"/>
            <a:ext cx="808355" cy="788035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45" y="4401503"/>
            <a:ext cx="914400" cy="854075"/>
          </a:xfrm>
          <a:prstGeom prst="rect">
            <a:avLst/>
          </a:prstGeom>
        </p:spPr>
      </p:pic>
      <p:pic>
        <p:nvPicPr>
          <p:cNvPr id="29" name="图片 2" descr="C:\Users\HP\AppData\Roaming\Tencent\Users\47843627\QQ\WinTemp\RichOle\R7XPU)9RQM{@MF}GZLN{)SL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4838065" y="5314950"/>
            <a:ext cx="1059180" cy="12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图片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159500" y="5481320"/>
            <a:ext cx="813435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11"/>
          <p:cNvPicPr>
            <a:picLocks noChangeAspect="1"/>
          </p:cNvPicPr>
          <p:nvPr/>
        </p:nvPicPr>
        <p:blipFill>
          <a:blip r:embed="rId21"/>
          <a:srcRect r="28786"/>
          <a:stretch>
            <a:fillRect/>
          </a:stretch>
        </p:blipFill>
        <p:spPr>
          <a:xfrm>
            <a:off x="6466205" y="2846705"/>
            <a:ext cx="1863090" cy="95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584690" y="5605145"/>
            <a:ext cx="71120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矩形 33"/>
          <p:cNvSpPr/>
          <p:nvPr/>
        </p:nvSpPr>
        <p:spPr>
          <a:xfrm>
            <a:off x="1718945" y="3016250"/>
            <a:ext cx="896937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数学数字化学习工具</a:t>
            </a:r>
            <a:endParaRPr lang="zh-CN" altLang="en-US" sz="72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554970" y="1642745"/>
            <a:ext cx="15544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零起点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554970" y="3016250"/>
            <a:ext cx="15544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低门槛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54970" y="4415790"/>
            <a:ext cx="15544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高效率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32865"/>
            <a:ext cx="1333500" cy="1212215"/>
          </a:xfrm>
          <a:prstGeom prst="rect">
            <a:avLst/>
          </a:prstGeom>
        </p:spPr>
      </p:pic>
      <p:pic>
        <p:nvPicPr>
          <p:cNvPr id="35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995" y="5436235"/>
            <a:ext cx="1454785" cy="943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9165" y="5481320"/>
            <a:ext cx="1597025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23975"/>
            <a:ext cx="1333500" cy="1212215"/>
          </a:xfrm>
          <a:prstGeom prst="rect">
            <a:avLst/>
          </a:prstGeom>
        </p:spPr>
      </p:pic>
      <p:pic>
        <p:nvPicPr>
          <p:cNvPr id="38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995" y="5427345"/>
            <a:ext cx="1454785" cy="943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4" grpId="0"/>
      <p:bldP spid="34" grpId="1"/>
      <p:bldP spid="3" grpId="0"/>
      <p:bldP spid="3" grpId="1"/>
      <p:bldP spid="4" grpId="0"/>
      <p:bldP spid="4" grpId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{&quot;LinkType&quot;:&quot;IMAGE_HYPERLINK&quot;,&quot;needPack&quot;:true,&quot;filePath&quot;:&quot;F:\\NdCloud\\mobile\\Cache\\RecvFiles\\_4023966431.&quot;}">
            <a:hlinkClick r:id="rId1" tooltip="点击查看大图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524000" y="0"/>
            <a:ext cx="91433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" name="andcef1" r:id="rId1" imgW="9144000" imgH="5143500"/>
        </mc:Choice>
        <mc:Fallback>
          <p:control name="andcef1" r:id="rId1" imgW="9144000" imgH="5143500">
            <p:pic>
              <p:nvPicPr>
                <p:cNvPr id="0" name="andcef1"/>
                <p:cNvPicPr/>
                <p:nvPr>
                  <p:custDataLst>
                    <p:tags r:id="rId2"/>
                  </p:custDataLst>
                </p:nvPr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24000" y="857250"/>
                  <a:ext cx="9144000" cy="51435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ancientPoetryItem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7600" y="2552700"/>
            <a:ext cx="2336800" cy="1752600"/>
          </a:xfrm>
          <a:prstGeom prst="rect">
            <a:avLst/>
          </a:prstGeom>
        </p:spPr>
      </p:pic>
      <p:pic>
        <p:nvPicPr>
          <p:cNvPr id="3" name="图片 2" descr="4953E271">
            <a:hlinkClick r:id="rId2" tooltip="知识卡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00265" y="1703070"/>
            <a:ext cx="2934970" cy="2814955"/>
          </a:xfrm>
          <a:prstGeom prst="rect">
            <a:avLst/>
          </a:prstGeom>
        </p:spPr>
      </p:pic>
      <p:pic>
        <p:nvPicPr>
          <p:cNvPr id="4" name="图片 3" descr="人 rén_240" hidden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50" y="2851150"/>
            <a:ext cx="977900" cy="1155700"/>
          </a:xfrm>
          <a:prstGeom prst="rect">
            <a:avLst/>
          </a:prstGeom>
        </p:spPr>
      </p:pic>
      <p:pic>
        <p:nvPicPr>
          <p:cNvPr id="5" name="图片 4" descr="DBBD6200">
            <a:hlinkClick r:id="rId6" tooltip="生字卡" action="ppaction://hlinkfile"/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481580" y="1767840"/>
            <a:ext cx="2745105" cy="313753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240155" y="902335"/>
            <a:ext cx="4613910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APP</a:t>
            </a:r>
            <a:r>
              <a:rPr lang="zh-CN" altLang="en-US" sz="3200" b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如何在课堂中使用？</a:t>
            </a:r>
            <a:endParaRPr lang="zh-CN" altLang="en-US" sz="3200" b="1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018665" y="1607820"/>
            <a:ext cx="256540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1.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独立使用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18348" y="2545080"/>
            <a:ext cx="4565015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2.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多个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APP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交错使用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18665" y="3569970"/>
            <a:ext cx="507365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3.APP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与平台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交错使用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10556"/>
          <a:stretch>
            <a:fillRect/>
          </a:stretch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785361" y="3115101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欢迎指导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9494" y="159146"/>
            <a:ext cx="873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2890" y="2952750"/>
            <a:ext cx="285051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数学数字化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学习工具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左大括号 3"/>
          <p:cNvSpPr/>
          <p:nvPr/>
        </p:nvSpPr>
        <p:spPr>
          <a:xfrm>
            <a:off x="2525395" y="1985010"/>
            <a:ext cx="235585" cy="3154045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37435" y="1463040"/>
            <a:ext cx="28505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探究类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37435" y="3301365"/>
            <a:ext cx="28505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工具类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337435" y="4980305"/>
            <a:ext cx="285051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通用类</a:t>
            </a:r>
            <a:endParaRPr lang="zh-CN" altLang="en-US" sz="28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02705" y="1453515"/>
            <a:ext cx="886460" cy="826770"/>
          </a:xfrm>
          <a:prstGeom prst="rect">
            <a:avLst/>
          </a:prstGeom>
        </p:spPr>
      </p:pic>
      <p:pic>
        <p:nvPicPr>
          <p:cNvPr id="36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740" y="1348740"/>
            <a:ext cx="1597025" cy="10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780" y="1261110"/>
            <a:ext cx="1333500" cy="1212215"/>
          </a:xfrm>
          <a:prstGeom prst="rect">
            <a:avLst/>
          </a:prstGeom>
        </p:spPr>
      </p:pic>
      <p:pic>
        <p:nvPicPr>
          <p:cNvPr id="22" name="图片 15" descr="QQ图片20191028213441"/>
          <p:cNvPicPr>
            <a:picLocks noChangeAspect="1"/>
          </p:cNvPicPr>
          <p:nvPr/>
        </p:nvPicPr>
        <p:blipFill>
          <a:blip r:embed="rId4" cstate="print"/>
          <a:srcRect b="13230"/>
          <a:stretch>
            <a:fillRect/>
          </a:stretch>
        </p:blipFill>
        <p:spPr>
          <a:xfrm>
            <a:off x="4679950" y="3048000"/>
            <a:ext cx="899160" cy="10287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290" y="2794000"/>
            <a:ext cx="965835" cy="12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2" descr="C:\Users\HP\AppData\Roaming\Tencent\Users\47843627\QQ\WinTemp\RichOle\R7XPU)9RQM{@MF}GZLN{)S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840980" y="2865120"/>
            <a:ext cx="1059180" cy="121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4679633" y="4769168"/>
            <a:ext cx="695325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7290" y="4695825"/>
            <a:ext cx="711200" cy="80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8620" y="4692333"/>
            <a:ext cx="723900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3" grpId="1"/>
      <p:bldP spid="5" grpId="0"/>
      <p:bldP spid="5" grpId="1"/>
      <p:bldP spid="9" grpId="0"/>
      <p:bldP spid="9" grpId="1"/>
      <p:bldP spid="35" grpId="0"/>
      <p:bldP spid="3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7370" y="1047115"/>
            <a:ext cx="11097895" cy="434149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2620" y="665480"/>
            <a:ext cx="10753090" cy="61525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782320"/>
            <a:ext cx="11388090" cy="56940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810895"/>
            <a:ext cx="10248900" cy="59099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785" y="807085"/>
            <a:ext cx="9657080" cy="56419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46777" y="159146"/>
            <a:ext cx="9040495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省重点自筹备课题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62FFFF"/>
                    </a:gs>
                    <a:gs pos="100000">
                      <a:srgbClr val="0D69FF"/>
                    </a:gs>
                  </a:gsLst>
                  <a:lin ang="2700000" scaled="1"/>
                  <a:tileRect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inpin heiti" panose="00000500000000000000" pitchFamily="2" charset="-122"/>
              </a:rPr>
              <a:t>《小学数学教学中开展数字化学习的实践研究》</a:t>
            </a:r>
            <a:endParaRPr lang="zh-CN" altLang="en-US" sz="2400" b="1" dirty="0">
              <a:gradFill flip="none" rotWithShape="1">
                <a:gsLst>
                  <a:gs pos="0">
                    <a:srgbClr val="62FFFF"/>
                  </a:gs>
                  <a:gs pos="100000">
                    <a:srgbClr val="0D69FF"/>
                  </a:gs>
                </a:gsLst>
                <a:lin ang="2700000" scaled="1"/>
                <a:tileRect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  <a:sym typeface="inpin heiti" panose="00000500000000000000" pitchFamily="2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1012825" y="603885"/>
            <a:ext cx="8709025" cy="1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燕尾形 6"/>
          <p:cNvSpPr/>
          <p:nvPr/>
        </p:nvSpPr>
        <p:spPr>
          <a:xfrm>
            <a:off x="1009205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9793605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燕尾形 9"/>
          <p:cNvSpPr/>
          <p:nvPr/>
        </p:nvSpPr>
        <p:spPr>
          <a:xfrm>
            <a:off x="10389870" y="224790"/>
            <a:ext cx="298450" cy="3295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过程 10"/>
          <p:cNvSpPr/>
          <p:nvPr/>
        </p:nvSpPr>
        <p:spPr>
          <a:xfrm>
            <a:off x="438785" y="224790"/>
            <a:ext cx="203835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过程 11"/>
          <p:cNvSpPr/>
          <p:nvPr/>
        </p:nvSpPr>
        <p:spPr>
          <a:xfrm>
            <a:off x="717550" y="226695"/>
            <a:ext cx="76200" cy="42354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8785" y="798830"/>
            <a:ext cx="11539220" cy="54019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ICONSTATE" val="1"/>
</p:tagLst>
</file>

<file path=ppt/tags/tag10.xml><?xml version="1.0" encoding="utf-8"?>
<p:tagLst xmlns:p="http://schemas.openxmlformats.org/presentationml/2006/main">
  <p:tag name="[ANDCEF]" val="[ANDCEF] nSlideId:150995343"/>
</p:tagLst>
</file>

<file path=ppt/tags/tag11.xml><?xml version="1.0" encoding="utf-8"?>
<p:tagLst xmlns:p="http://schemas.openxmlformats.org/presentationml/2006/main">
  <p:tag name="[KNOWLEDGECARD]" val="[KNOWLEDGECARD]"/>
</p:tagLst>
</file>

<file path=ppt/tags/tag12.xml><?xml version="1.0" encoding="utf-8"?>
<p:tagLst xmlns:p="http://schemas.openxmlformats.org/presentationml/2006/main">
  <p:tag name="[WORDCARD]" val="[WORDCARD]"/>
  <p:tag name="WORDCARD" val="WORDCARD"/>
</p:tagLst>
</file>

<file path=ppt/tags/tag13.xml><?xml version="1.0" encoding="utf-8"?>
<p:tagLst xmlns:p="http://schemas.openxmlformats.org/presentationml/2006/main">
  <p:tag name="ISPRING_PRESENTATION_TITLE" val="PowerPoint 演示文稿"/>
  <p:tag name="ISPRING_SCORM_RATE_SLIDES" val="0"/>
  <p:tag name="ISPRING_SCORM_PASSING_SCORE" val="0.000000"/>
  <p:tag name="ISPRING_ULTRA_SCORM_COURSE_ID" val="8B2E651C-DAA1-45B2-BB2E-11C9A62B1940"/>
  <p:tag name="ISPRINGONLINEFOLDERID" val="0"/>
  <p:tag name="ISPRINGONLINEFOLDERPATH" val="Content List"/>
  <p:tag name="ISPRINGCLOUDFOLDERID" val="0"/>
  <p:tag name="ISPRINGCLOUDFOLDERPATH" val="Repository"/>
  <p:tag name="ISPRING_OUTPUT_FOLDER" val="G:\第七批已完成作品\148015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[ANDCEF]" val="[ANDCEF]"/>
  <p:tag name="[KNOWLEDGECARD]" val="[KNOWLEDGECARD]"/>
  <p:tag name="[WORDCARD]" val="[WORDCARD]"/>
  <p:tag name="IMAGE_HYPERLINK" val="IMAGE_HYPERLINK"/>
</p:tagLst>
</file>

<file path=ppt/tags/tag2.xml><?xml version="1.0" encoding="utf-8"?>
<p:tagLst xmlns:p="http://schemas.openxmlformats.org/presentationml/2006/main">
  <p:tag name="KSO_WM_MEDIACOVER_FLAG" val="1"/>
  <p:tag name="KSO_WM_UNIT_MEDIACOVER_ICONSTATE" val="1"/>
</p:tagLst>
</file>

<file path=ppt/tags/tag3.xml><?xml version="1.0" encoding="utf-8"?>
<p:tagLst xmlns:p="http://schemas.openxmlformats.org/presentationml/2006/main">
  <p:tag name="KSO_WM_MEDIACOVER_FLAG" val="1"/>
  <p:tag name="KSO_WM_UNIT_MEDIACOVER_ICONSTATE" val="1"/>
</p:tagLst>
</file>

<file path=ppt/tags/tag4.xml><?xml version="1.0" encoding="utf-8"?>
<p:tagLst xmlns:p="http://schemas.openxmlformats.org/presentationml/2006/main">
  <p:tag name="[ANDCEF]" val="[ANDCEF] nSlideId:150995349"/>
</p:tagLst>
</file>

<file path=ppt/tags/tag5.xml><?xml version="1.0" encoding="utf-8"?>
<p:tagLst xmlns:p="http://schemas.openxmlformats.org/presentationml/2006/main">
  <p:tag name="IMAGE_HYPERLINK" val="IMAGE_HYPERLINK"/>
  <p:tag name="COMMONHYPERLINK" val="CommonHyperLink"/>
</p:tagLst>
</file>

<file path=ppt/tags/tag6.xml><?xml version="1.0" encoding="utf-8"?>
<p:tagLst xmlns:p="http://schemas.openxmlformats.org/presentationml/2006/main">
  <p:tag name="[ANDCEF]" val="[ANDCEF] nSlideId:150995347"/>
</p:tagLst>
</file>

<file path=ppt/tags/tag7.xml><?xml version="1.0" encoding="utf-8"?>
<p:tagLst xmlns:p="http://schemas.openxmlformats.org/presentationml/2006/main">
  <p:tag name="[ANDCEF]" val="[ANDCEF] nSlideId:150995346"/>
</p:tagLst>
</file>

<file path=ppt/tags/tag8.xml><?xml version="1.0" encoding="utf-8"?>
<p:tagLst xmlns:p="http://schemas.openxmlformats.org/presentationml/2006/main">
  <p:tag name="[ANDCEF]" val="[ANDCEF] nSlideId:150995344"/>
</p:tagLst>
</file>

<file path=ppt/tags/tag9.xml><?xml version="1.0" encoding="utf-8"?>
<p:tagLst xmlns:p="http://schemas.openxmlformats.org/presentationml/2006/main">
  <p:tag name="[ANDCEF]" val="[ANDCEF] nSlideId:15099534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762</Words>
  <Application>WPS 演示</Application>
  <PresentationFormat>宽屏</PresentationFormat>
  <Paragraphs>117</Paragraphs>
  <Slides>28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华文新魏</vt:lpstr>
      <vt:lpstr>inpin heiti</vt:lpstr>
      <vt:lpstr>华文行楷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文竹</cp:lastModifiedBy>
  <cp:revision>49</cp:revision>
  <dcterms:created xsi:type="dcterms:W3CDTF">2017-06-01T06:59:00Z</dcterms:created>
  <dcterms:modified xsi:type="dcterms:W3CDTF">2019-11-15T10:43:25Z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2052-11.1.0.9145</vt:lpwstr>
  </property>
</Properties>
</file>