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5" r:id="rId3"/>
    <p:sldId id="320" r:id="rId5"/>
    <p:sldId id="321" r:id="rId6"/>
    <p:sldId id="322" r:id="rId7"/>
    <p:sldId id="259" r:id="rId8"/>
    <p:sldId id="304" r:id="rId9"/>
    <p:sldId id="305" r:id="rId10"/>
    <p:sldId id="306" r:id="rId11"/>
    <p:sldId id="307" r:id="rId12"/>
    <p:sldId id="308" r:id="rId13"/>
    <p:sldId id="309" r:id="rId14"/>
    <p:sldId id="285" r:id="rId15"/>
    <p:sldId id="263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286" r:id="rId24"/>
    <p:sldId id="318" r:id="rId25"/>
    <p:sldId id="317" r:id="rId26"/>
    <p:sldId id="319" r:id="rId27"/>
    <p:sldId id="293" r:id="rId28"/>
  </p:sldIdLst>
  <p:sldSz cx="12192000" cy="6858000"/>
  <p:notesSz cx="6858000" cy="9144000"/>
  <p:embeddedFontLst>
    <p:embeddedFont>
      <p:font typeface="等线 Light" panose="02010600030101010101" charset="-122"/>
      <p:regular r:id="rId32"/>
    </p:embeddedFont>
    <p:embeddedFont>
      <p:font typeface="等线" panose="02010600030101010101" charset="-122"/>
      <p:regular r:id="rId33"/>
    </p:embeddedFont>
    <p:embeddedFont>
      <p:font typeface="微软雅黑 Light" panose="020B0502040204020203" charset="-122"/>
      <p:regular r:id="rId34"/>
    </p:embeddedFont>
    <p:embeddedFont>
      <p:font typeface="华文中宋" panose="02010600040101010101" pitchFamily="2" charset="-122"/>
      <p:regular r:id="rId35"/>
    </p:embeddedFont>
    <p:embeddedFont>
      <p:font typeface="Impact" panose="020B0806030902050204" pitchFamily="34" charset="0"/>
      <p:regular r:id="rId36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8B"/>
    <a:srgbClr val="43B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470"/>
    <p:restoredTop sz="80031"/>
  </p:normalViewPr>
  <p:slideViewPr>
    <p:cSldViewPr snapToGrid="0" showGuides="1">
      <p:cViewPr>
        <p:scale>
          <a:sx n="47" d="100"/>
          <a:sy n="47" d="100"/>
        </p:scale>
        <p:origin x="-725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6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en-US" altLang="zh-CN" sz="1200" dirty="0">
                <a:latin typeface="等线" panose="02010600030101010101" charset="-122"/>
                <a:ea typeface="等线" panose="02010600030101010101" charset="-122"/>
              </a:rPr>
            </a:fld>
            <a:endParaRPr lang="en-US" altLang="zh-CN" sz="12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072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0724" name="Rectangle 2"/>
          <p:cNvSpPr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>
            <a:noFill/>
          </a:ln>
        </p:spPr>
        <p:txBody>
          <a:bodyPr wrap="none" lIns="91440" tIns="45720" rIns="91440" bIns="45720" anchor="ctr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大家下午好！我是江苏省疾病预防控制中心环境所 马小莹。今天我将简单介绍一下国家卫健委下发的</a:t>
            </a:r>
            <a:r>
              <a:rPr lang="en-US" altLang="zh-CN" dirty="0"/>
              <a:t>《</a:t>
            </a:r>
            <a:r>
              <a:rPr lang="zh-CN" altLang="en-US" dirty="0"/>
              <a:t>办公场所和公共场所新冠肺炎防控技术方案</a:t>
            </a:r>
            <a:r>
              <a:rPr lang="en-US" altLang="zh-CN" dirty="0"/>
              <a:t>》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员工健康监测尤为重要，自疫情发生以来，各地实行了各种硬核措施，体温测量已成为常态。虽然说潜伏期未发烧时也有传染性，但体温测量还是能起到重要的隔断作用的。方案要求员工实行每日健康监测制度，每天上班前应对员工进行测温并做好体温监测登记工作。凡外地返回工作人员均需登记，按属地管理的原则进行管理。</a:t>
            </a:r>
            <a:endParaRPr lang="zh-CN" altLang="en-US" dirty="0"/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在复工前，各场所需做好宣传教育活动，可通过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微信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微博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等等网络工具在场所内部群里定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向推送防护知识资料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，以及新冠肺炎防控的宣传视频，也可以对复工的人员发放宣传手册，还可以在办公场所和公共场所人流量大的地方张贴卫生防护海报。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第三部分介绍场所内的卫生要求</a:t>
            </a:r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场所内的通风换气最佳的方式是采用自然通风，但因场所建筑结构的不同，有部分场所无法做到自然通风，如必须使用集中空调通风系统时，应关闭回风，使用全新风运行，确保室内有足够的新风量。场所内的有</a:t>
            </a:r>
            <a:r>
              <a:rPr lang="zh-CN" altLang="zh-CN" dirty="0">
                <a:solidFill>
                  <a:schemeClr val="bg1"/>
                </a:solidFill>
              </a:rPr>
              <a:t>厢式电梯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zh-CN" altLang="zh-CN" dirty="0">
                <a:solidFill>
                  <a:schemeClr val="bg1"/>
                </a:solidFill>
              </a:rPr>
              <a:t>地下车库的</a:t>
            </a:r>
            <a:r>
              <a:rPr lang="zh-CN" altLang="en-US" dirty="0">
                <a:solidFill>
                  <a:schemeClr val="bg1"/>
                </a:solidFill>
              </a:rPr>
              <a:t>应保持其</a:t>
            </a:r>
            <a:r>
              <a:rPr lang="zh-CN" altLang="zh-CN" dirty="0">
                <a:solidFill>
                  <a:schemeClr val="bg1"/>
                </a:solidFill>
              </a:rPr>
              <a:t>排气扇</a:t>
            </a:r>
            <a:r>
              <a:rPr lang="zh-CN" altLang="en-US" dirty="0">
                <a:solidFill>
                  <a:schemeClr val="bg1"/>
                </a:solidFill>
              </a:rPr>
              <a:t>或</a:t>
            </a:r>
            <a:r>
              <a:rPr lang="zh-CN" altLang="zh-CN" dirty="0">
                <a:solidFill>
                  <a:schemeClr val="bg1"/>
                </a:solidFill>
              </a:rPr>
              <a:t>通风系统运转正常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如采用集中空调通风系统时，空调运行需采用全新风方式运行并关闭空调的加湿功能，确保新风是直接取自于室外的。保持进风口清洁、出风口通畅。集中空调通风系统的消毒应按照</a:t>
            </a:r>
            <a:r>
              <a:rPr lang="en-US" altLang="zh-CN" dirty="0"/>
              <a:t>WS396《</a:t>
            </a:r>
            <a:r>
              <a:rPr lang="zh-CN" altLang="en-US" dirty="0"/>
              <a:t>公共场所集中空调通风系统清洗消毒规范</a:t>
            </a:r>
            <a:r>
              <a:rPr lang="en-US" altLang="zh-CN" dirty="0"/>
              <a:t>》</a:t>
            </a:r>
            <a:r>
              <a:rPr lang="zh-CN" altLang="en-US" dirty="0"/>
              <a:t>的要求进行，疫情期间可定期对空调进风口、出风口、</a:t>
            </a:r>
            <a:r>
              <a:rPr lang="zh-CN" altLang="zh-CN" dirty="0">
                <a:solidFill>
                  <a:schemeClr val="bg1"/>
                </a:solidFill>
              </a:rPr>
              <a:t>风机盘管的凝结水盘、冷却水</a:t>
            </a:r>
            <a:r>
              <a:rPr lang="zh-CN" altLang="en-US" dirty="0">
                <a:solidFill>
                  <a:schemeClr val="bg1"/>
                </a:solidFill>
              </a:rPr>
              <a:t>进行</a:t>
            </a:r>
            <a:r>
              <a:rPr lang="zh-CN" altLang="en-US" dirty="0"/>
              <a:t>消毒，消毒时可采用有效氯</a:t>
            </a:r>
            <a:r>
              <a:rPr lang="en-US" altLang="zh-CN" dirty="0"/>
              <a:t>500</a:t>
            </a:r>
            <a:r>
              <a:rPr lang="en-US" altLang="zh-CN" dirty="0">
                <a:solidFill>
                  <a:schemeClr val="bg1"/>
                </a:solidFill>
              </a:rPr>
              <a:t>mg/L</a:t>
            </a:r>
            <a:r>
              <a:rPr lang="zh-CN" altLang="en-US" dirty="0">
                <a:solidFill>
                  <a:schemeClr val="bg1"/>
                </a:solidFill>
              </a:rPr>
              <a:t>的含氯消毒剂进行消毒。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关于垃圾应做到分类收集、及时清运。</a:t>
            </a:r>
            <a:r>
              <a:rPr lang="zh-CN" altLang="zh-CN" dirty="0">
                <a:solidFill>
                  <a:schemeClr val="bg1"/>
                </a:solidFill>
              </a:rPr>
              <a:t>普通垃圾放入黑色塑料袋</a:t>
            </a:r>
            <a:r>
              <a:rPr lang="zh-CN" altLang="en-US" dirty="0">
                <a:solidFill>
                  <a:schemeClr val="bg1"/>
                </a:solidFill>
              </a:rPr>
              <a:t>。而</a:t>
            </a:r>
            <a:r>
              <a:rPr lang="zh-CN" altLang="zh-CN" dirty="0">
                <a:solidFill>
                  <a:schemeClr val="bg1"/>
                </a:solidFill>
              </a:rPr>
              <a:t>口罩等防护用品垃圾</a:t>
            </a:r>
            <a:r>
              <a:rPr lang="zh-CN" altLang="en-US" dirty="0">
                <a:solidFill>
                  <a:schemeClr val="bg1"/>
                </a:solidFill>
              </a:rPr>
              <a:t>需</a:t>
            </a:r>
            <a:r>
              <a:rPr lang="zh-CN" altLang="zh-CN" dirty="0">
                <a:solidFill>
                  <a:schemeClr val="bg1"/>
                </a:solidFill>
              </a:rPr>
              <a:t>按照生活垃圾分类处理。</a:t>
            </a:r>
            <a:r>
              <a:rPr lang="zh-CN" altLang="en-US" dirty="0">
                <a:solidFill>
                  <a:schemeClr val="bg1"/>
                </a:solidFill>
              </a:rPr>
              <a:t>垃圾存放点需及时清运。</a:t>
            </a:r>
            <a:r>
              <a:rPr lang="zh-CN" altLang="zh-CN" dirty="0">
                <a:solidFill>
                  <a:schemeClr val="bg1"/>
                </a:solidFill>
              </a:rPr>
              <a:t>垃圾转运车和垃圾筒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zh-CN" altLang="zh-CN" dirty="0">
                <a:solidFill>
                  <a:schemeClr val="bg1"/>
                </a:solidFill>
              </a:rPr>
              <a:t>垃圾点</a:t>
            </a:r>
            <a:r>
              <a:rPr lang="zh-CN" altLang="en-US" dirty="0">
                <a:solidFill>
                  <a:schemeClr val="bg1"/>
                </a:solidFill>
              </a:rPr>
              <a:t>的</a:t>
            </a:r>
            <a:r>
              <a:rPr lang="zh-CN" altLang="zh-CN" dirty="0">
                <a:solidFill>
                  <a:schemeClr val="bg1"/>
                </a:solidFill>
              </a:rPr>
              <a:t>墙壁、地面</a:t>
            </a:r>
            <a:r>
              <a:rPr lang="zh-CN" altLang="en-US" dirty="0">
                <a:solidFill>
                  <a:schemeClr val="bg1"/>
                </a:solidFill>
              </a:rPr>
              <a:t>需</a:t>
            </a:r>
            <a:r>
              <a:rPr lang="zh-CN" altLang="zh-CN" dirty="0">
                <a:solidFill>
                  <a:schemeClr val="bg1"/>
                </a:solidFill>
              </a:rPr>
              <a:t>保持清洁，可定期用有效氯</a:t>
            </a:r>
            <a:r>
              <a:rPr lang="en-US" altLang="zh-CN" dirty="0">
                <a:solidFill>
                  <a:schemeClr val="bg1"/>
                </a:solidFill>
              </a:rPr>
              <a:t>500mg/L</a:t>
            </a:r>
            <a:r>
              <a:rPr lang="zh-CN" altLang="zh-CN" dirty="0">
                <a:solidFill>
                  <a:schemeClr val="bg1"/>
                </a:solidFill>
              </a:rPr>
              <a:t>的含氯消毒剂喷洒或擦拭消毒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en-US" altLang="zh-CN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建议</a:t>
            </a:r>
            <a:r>
              <a:rPr lang="zh-CN" altLang="en-US" dirty="0">
                <a:solidFill>
                  <a:schemeClr val="bg1"/>
                </a:solidFill>
              </a:rPr>
              <a:t>场所内人员</a:t>
            </a:r>
            <a:r>
              <a:rPr lang="zh-CN" altLang="zh-CN" dirty="0">
                <a:solidFill>
                  <a:schemeClr val="bg1"/>
                </a:solidFill>
              </a:rPr>
              <a:t>尽量避免乘坐厢式电梯</a:t>
            </a:r>
            <a:r>
              <a:rPr lang="zh-CN" altLang="en-US" dirty="0">
                <a:solidFill>
                  <a:schemeClr val="bg1"/>
                </a:solidFill>
              </a:rPr>
              <a:t>，如必须</a:t>
            </a:r>
            <a:r>
              <a:rPr lang="zh-CN" altLang="zh-CN" dirty="0">
                <a:solidFill>
                  <a:schemeClr val="bg1"/>
                </a:solidFill>
              </a:rPr>
              <a:t>乘坐时应当佩戴口罩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r>
              <a:rPr lang="zh-CN" altLang="zh-CN" dirty="0">
                <a:solidFill>
                  <a:schemeClr val="bg1"/>
                </a:solidFill>
              </a:rPr>
              <a:t>厢式电梯的地面、侧壁应当保持清洁，</a:t>
            </a:r>
            <a:r>
              <a:rPr lang="zh-CN" altLang="en-US" dirty="0">
                <a:solidFill>
                  <a:schemeClr val="bg1"/>
                </a:solidFill>
              </a:rPr>
              <a:t>需</a:t>
            </a:r>
            <a:r>
              <a:rPr lang="zh-CN" altLang="zh-CN" dirty="0">
                <a:solidFill>
                  <a:schemeClr val="bg1"/>
                </a:solidFill>
              </a:rPr>
              <a:t>每日消毒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zh-CN" dirty="0">
                <a:solidFill>
                  <a:schemeClr val="bg1"/>
                </a:solidFill>
              </a:rPr>
              <a:t>次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zh-CN" dirty="0"/>
              <a:t>电梯按钮、自动扶梯扶手等经常接触部位每日消毒应当不少于</a:t>
            </a:r>
            <a:r>
              <a:rPr lang="en-US" altLang="zh-CN" dirty="0"/>
              <a:t>3</a:t>
            </a:r>
            <a:r>
              <a:rPr lang="zh-CN" altLang="zh-CN" dirty="0"/>
              <a:t>次</a:t>
            </a:r>
            <a:r>
              <a:rPr lang="zh-CN" altLang="en-US" dirty="0"/>
              <a:t>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en-US" altLang="zh-CN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地下车库的地面应当保持清洁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zh-CN" dirty="0">
                <a:solidFill>
                  <a:schemeClr val="bg1"/>
                </a:solidFill>
              </a:rPr>
              <a:t>停车取卡按键等人员经常接触部位每日消毒应当不少于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zh-CN" dirty="0">
                <a:solidFill>
                  <a:schemeClr val="bg1"/>
                </a:solidFill>
              </a:rPr>
              <a:t>次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en-US" altLang="zh-CN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关于会议，建议</a:t>
            </a:r>
            <a:r>
              <a:rPr lang="zh-CN" altLang="zh-CN" dirty="0">
                <a:solidFill>
                  <a:schemeClr val="bg1"/>
                </a:solidFill>
              </a:rPr>
              <a:t>采用网络视频会议</a:t>
            </a:r>
            <a:r>
              <a:rPr lang="zh-CN" altLang="en-US" dirty="0">
                <a:solidFill>
                  <a:schemeClr val="bg1"/>
                </a:solidFill>
              </a:rPr>
              <a:t>，如必需举行会议时，尽量</a:t>
            </a:r>
            <a:r>
              <a:rPr lang="zh-CN" altLang="zh-CN" dirty="0">
                <a:solidFill>
                  <a:schemeClr val="bg1"/>
                </a:solidFill>
              </a:rPr>
              <a:t>减少开会频次和会议时长，</a:t>
            </a:r>
            <a:r>
              <a:rPr lang="zh-CN" altLang="en-US" dirty="0">
                <a:solidFill>
                  <a:schemeClr val="bg1"/>
                </a:solidFill>
              </a:rPr>
              <a:t>会议人员</a:t>
            </a:r>
            <a:r>
              <a:rPr lang="zh-CN" altLang="zh-CN" dirty="0">
                <a:solidFill>
                  <a:schemeClr val="bg1"/>
                </a:solidFill>
              </a:rPr>
              <a:t>应当佩戴口罩，交谈时保持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zh-CN" dirty="0">
                <a:solidFill>
                  <a:schemeClr val="bg1"/>
                </a:solidFill>
              </a:rPr>
              <a:t>米以上距离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r>
              <a:rPr lang="zh-CN" altLang="zh-CN" dirty="0">
                <a:solidFill>
                  <a:schemeClr val="bg1"/>
                </a:solidFill>
              </a:rPr>
              <a:t>会议期间</a:t>
            </a:r>
            <a:r>
              <a:rPr lang="zh-CN" altLang="en-US" dirty="0">
                <a:solidFill>
                  <a:schemeClr val="bg1"/>
                </a:solidFill>
              </a:rPr>
              <a:t>如</a:t>
            </a:r>
            <a:r>
              <a:rPr lang="zh-CN" altLang="zh-CN" dirty="0">
                <a:solidFill>
                  <a:schemeClr val="bg1"/>
                </a:solidFill>
              </a:rPr>
              <a:t>温度适宜应当开窗或开门</a:t>
            </a:r>
            <a:r>
              <a:rPr lang="zh-CN" altLang="en-US" dirty="0">
                <a:solidFill>
                  <a:schemeClr val="bg1"/>
                </a:solidFill>
              </a:rPr>
              <a:t>。另外需</a:t>
            </a:r>
            <a:r>
              <a:rPr lang="zh-CN" altLang="zh-CN" dirty="0">
                <a:solidFill>
                  <a:schemeClr val="bg1"/>
                </a:solidFill>
              </a:rPr>
              <a:t>保持办公区环境</a:t>
            </a:r>
            <a:r>
              <a:rPr lang="zh-CN" altLang="en-US" dirty="0">
                <a:solidFill>
                  <a:schemeClr val="bg1"/>
                </a:solidFill>
              </a:rPr>
              <a:t>的</a:t>
            </a:r>
            <a:r>
              <a:rPr lang="zh-CN" altLang="zh-CN" dirty="0">
                <a:solidFill>
                  <a:schemeClr val="bg1"/>
                </a:solidFill>
              </a:rPr>
              <a:t>清洁，建议每日通风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zh-CN" dirty="0">
                <a:solidFill>
                  <a:schemeClr val="bg1"/>
                </a:solidFill>
              </a:rPr>
              <a:t>次，每次</a:t>
            </a:r>
            <a:r>
              <a:rPr lang="en-US" altLang="zh-CN" dirty="0">
                <a:solidFill>
                  <a:schemeClr val="bg1"/>
                </a:solidFill>
              </a:rPr>
              <a:t>20</a:t>
            </a:r>
            <a:r>
              <a:rPr lang="zh-CN" altLang="zh-CN" dirty="0">
                <a:solidFill>
                  <a:schemeClr val="bg1"/>
                </a:solidFill>
              </a:rPr>
              <a:t>～</a:t>
            </a:r>
            <a:r>
              <a:rPr lang="en-US" altLang="zh-CN" dirty="0">
                <a:solidFill>
                  <a:schemeClr val="bg1"/>
                </a:solidFill>
              </a:rPr>
              <a:t>30</a:t>
            </a:r>
            <a:r>
              <a:rPr lang="zh-CN" altLang="zh-CN" dirty="0">
                <a:solidFill>
                  <a:schemeClr val="bg1"/>
                </a:solidFill>
              </a:rPr>
              <a:t>分钟，通风时注意保暖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用餐环境需摘除口罩，病毒传播风险高。各场所需</a:t>
            </a:r>
            <a:r>
              <a:rPr lang="zh-CN" altLang="zh-CN" dirty="0">
                <a:solidFill>
                  <a:schemeClr val="bg1"/>
                </a:solidFill>
              </a:rPr>
              <a:t>采取有效的分流措施，鼓励打包和外卖，避免人员密集和聚餐活动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zh-CN" dirty="0">
                <a:solidFill>
                  <a:schemeClr val="bg1"/>
                </a:solidFill>
              </a:rPr>
              <a:t>餐厅每日消毒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zh-CN" dirty="0">
                <a:solidFill>
                  <a:schemeClr val="bg1"/>
                </a:solidFill>
              </a:rPr>
              <a:t>次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zh-CN" dirty="0">
                <a:solidFill>
                  <a:schemeClr val="bg1"/>
                </a:solidFill>
              </a:rPr>
              <a:t>保持空气流通，</a:t>
            </a:r>
            <a:r>
              <a:rPr lang="zh-CN" altLang="en-US" dirty="0">
                <a:solidFill>
                  <a:schemeClr val="bg1"/>
                </a:solidFill>
              </a:rPr>
              <a:t>尽量做到</a:t>
            </a:r>
            <a:r>
              <a:rPr lang="zh-CN" altLang="zh-CN" dirty="0">
                <a:solidFill>
                  <a:schemeClr val="bg1"/>
                </a:solidFill>
              </a:rPr>
              <a:t>以清洁为主，预防性消毒为辅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/>
              <a:t>今天的报告主要分</a:t>
            </a:r>
            <a:r>
              <a:rPr lang="en-US" altLang="zh-CN" dirty="0"/>
              <a:t>4</a:t>
            </a:r>
            <a:r>
              <a:rPr lang="zh-CN" altLang="en-US" dirty="0"/>
              <a:t>个部分：第一部分介绍一下办公场所和公共场所的一些共性特点、第二部分介绍场所复工前需要做哪些准备工作，第三部分提出场所内的卫生要求，第四部分是当场所内有疫情发生时应如何应对。</a:t>
            </a:r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卫生间方面，应</a:t>
            </a:r>
            <a:r>
              <a:rPr lang="zh-CN" altLang="zh-CN" dirty="0">
                <a:solidFill>
                  <a:schemeClr val="bg1"/>
                </a:solidFill>
              </a:rPr>
              <a:t>每日加强空气流通。确保洗手盆、地漏等水封隔离效果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zh-CN" dirty="0">
                <a:solidFill>
                  <a:schemeClr val="bg1"/>
                </a:solidFill>
              </a:rPr>
              <a:t>随时进行卫生清洁，保持地面、墙壁清洁，洗手池无污垢，便池无粪便污物积累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r>
              <a:rPr lang="zh-CN" altLang="zh-CN" dirty="0">
                <a:solidFill>
                  <a:schemeClr val="bg1"/>
                </a:solidFill>
              </a:rPr>
              <a:t>物品表面消毒用有效氯</a:t>
            </a:r>
            <a:r>
              <a:rPr lang="en-US" altLang="zh-CN" dirty="0">
                <a:solidFill>
                  <a:schemeClr val="bg1"/>
                </a:solidFill>
              </a:rPr>
              <a:t>500 mg/L</a:t>
            </a:r>
            <a:r>
              <a:rPr lang="zh-CN" altLang="zh-CN" dirty="0">
                <a:solidFill>
                  <a:schemeClr val="bg1"/>
                </a:solidFill>
              </a:rPr>
              <a:t>的含氯消毒剂进行擦拭，</a:t>
            </a:r>
            <a:r>
              <a:rPr lang="en-US" altLang="zh-CN" dirty="0">
                <a:solidFill>
                  <a:schemeClr val="bg1"/>
                </a:solidFill>
              </a:rPr>
              <a:t>30</a:t>
            </a:r>
            <a:r>
              <a:rPr lang="zh-CN" altLang="zh-CN" dirty="0">
                <a:solidFill>
                  <a:schemeClr val="bg1"/>
                </a:solidFill>
              </a:rPr>
              <a:t>分钟后用清水擦拭干净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>
              <a:solidFill>
                <a:schemeClr val="bg1"/>
              </a:solidFill>
              <a:latin typeface="思源黑体 CN Medium"/>
              <a:ea typeface="思源黑体 CN Medium"/>
            </a:endParaRPr>
          </a:p>
          <a:p>
            <a:pPr lvl="0" eaLnBrk="1" hangingPunct="1">
              <a:spcBef>
                <a:spcPct val="0"/>
              </a:spcBef>
            </a:pP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第四部分，如果发现疑似新冠肺炎病人应该怎么面对？</a:t>
            </a:r>
            <a:endParaRPr lang="zh-CN" altLang="en-US" dirty="0"/>
          </a:p>
        </p:txBody>
      </p:sp>
      <p:sp>
        <p:nvSpPr>
          <p:cNvPr id="4301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Sans GB"/>
                <a:ea typeface="+mn-ea"/>
                <a:cs typeface="+mn-cs"/>
                <a:sym typeface="+mn-lt"/>
              </a:rPr>
              <a:t>首先可在办公场所或公共场所内设立应急区域，当出现疑似症状人员时，可以及时到该区域进行暂时隔离，再按照相关规定进行处理。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Sans GB"/>
                <a:ea typeface="+mn-ea"/>
                <a:cs typeface="+mn-cs"/>
                <a:sym typeface="+mn-lt"/>
              </a:rPr>
              <a:t>另外需加强健康监测，员工在岗期间注意自身健康状况的监测，按照“早发现、早报告、早隔离、早治疗”的原则做好自我管理，经营单位应当合理安排员工轮休。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Sans GB"/>
                <a:ea typeface="+mn-ea"/>
                <a:cs typeface="+mn-cs"/>
                <a:sym typeface="+mn-lt"/>
              </a:rPr>
              <a:t>当员工出现发热、乏力、干咳等可疑症状时，要及时安排就近就医，经营场所须及时向相关部门报告，在专业人员的指导下对密切接触者开展排查，实施隔离工作。对其工作活动场所及使用的物品在专业人员的指导下进行消毒处理。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/>
              <a:t>抗击疫情，从我做起！谢谢大家收看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首先我们看一下办公场所和公共场所的一些分类与共性特点。</a:t>
            </a:r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按照公共场所卫生管理条例规定，公共场所包括住宿、洗浴、娱乐休闲、文化交流、轨道交通等等</a:t>
            </a:r>
            <a:r>
              <a:rPr lang="en-US" altLang="zh-CN" dirty="0"/>
              <a:t>7</a:t>
            </a:r>
            <a:r>
              <a:rPr lang="zh-CN" altLang="en-US" dirty="0"/>
              <a:t>类</a:t>
            </a:r>
            <a:r>
              <a:rPr lang="en-US" altLang="zh-CN" dirty="0"/>
              <a:t>28</a:t>
            </a:r>
            <a:r>
              <a:rPr lang="zh-CN" altLang="en-US" dirty="0"/>
              <a:t>种，公共场所的特点是人群聚集性强且人员流动性大。办公场所虽不包含在公共场所这</a:t>
            </a:r>
            <a:r>
              <a:rPr lang="en-US" altLang="zh-CN" dirty="0"/>
              <a:t>7</a:t>
            </a:r>
            <a:r>
              <a:rPr lang="zh-CN" altLang="en-US" dirty="0"/>
              <a:t>类</a:t>
            </a:r>
            <a:r>
              <a:rPr lang="en-US" altLang="zh-CN" dirty="0"/>
              <a:t>28</a:t>
            </a:r>
            <a:r>
              <a:rPr lang="zh-CN" altLang="en-US" dirty="0"/>
              <a:t>种内，但它与公共场所有着人群聚集的共性，所以这一次的新冠肺炎防控技术方案将这两个场所放在了一起。</a:t>
            </a:r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随着复工队伍的日益壮大，我们的口号是“复工不复发”。我们在复工前又需要做哪些准备工作呢？</a:t>
            </a:r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首先我们要保障防护物资的配备充足。如口罩、消毒剂、速干手消毒剂、洗手液、体温计等等都需储备充足。其次是强化人员培训，特别是需安排专人进行消毒操作规程和疫情防控措施的培训，从而提升疫情防控和应急处置的能力。</a:t>
            </a:r>
            <a:endParaRPr lang="zh-CN" altLang="en-US" dirty="0"/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另外在办公场所和公共场所的入口处比较醒目的地方张贴健康提示，提醒进入场所的人员，必要时佩戴口罩。如有宣传栏或者有宣传显示屏的场所，可在上面宣传新冠肺炎以及其他传染病的防控知识。</a:t>
            </a:r>
            <a:endParaRPr lang="zh-CN" altLang="en-US" dirty="0"/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还需在场所内增设废弃口罩专用垃圾桶，最好能张贴引导标识，引导场所内人员将使用过的口罩投入到专用的垃圾桶内。垃圾桶注意及时清理。</a:t>
            </a:r>
            <a:endParaRPr lang="zh-CN" altLang="en-US" dirty="0"/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办公场所和公共场所需做好预防性消毒，日常以通风换气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和清洁卫生为主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，对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接触较多的公用物品和部位进行预防性消毒。必要时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还需</a:t>
            </a:r>
            <a:r>
              <a:rPr kumimoji="0" lang="zh-C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对地面、墙壁等进行预防性消毒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82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2/6/20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en-US" altLang="zh-CN" dirty="0">
                <a:latin typeface="等线" panose="02010600030101010101" charset="-122"/>
              </a:rPr>
            </a:fld>
            <a:endParaRPr lang="en-US" altLang="zh-CN" dirty="0">
              <a:latin typeface="等线" panose="02010600030101010101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pic>
        <p:nvPicPr>
          <p:cNvPr id="1031" name="图片 6" descr="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66413" y="190500"/>
            <a:ext cx="1133475" cy="1112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7" descr="C:\Users\ADMINI~1\AppData\Local\Temp\1580979307(1)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618663" y="282575"/>
            <a:ext cx="1219200" cy="10191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3.xml"/><Relationship Id="rId11" Type="http://schemas.openxmlformats.org/officeDocument/2006/relationships/tags" Target="../tags/tag2.xml"/><Relationship Id="rId10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14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14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4.png"/><Relationship Id="rId2" Type="http://schemas.openxmlformats.org/officeDocument/2006/relationships/tags" Target="../tags/tag9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1"/>
          <p:cNvPicPr>
            <a:picLocks noChangeAspect="1"/>
          </p:cNvPicPr>
          <p:nvPr/>
        </p:nvPicPr>
        <p:blipFill>
          <a:blip r:embed="rId1"/>
          <a:srcRect b="190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12600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4100" name="Rectangle 3"/>
          <p:cNvSpPr/>
          <p:nvPr/>
        </p:nvSpPr>
        <p:spPr>
          <a:xfrm>
            <a:off x="5889625" y="0"/>
            <a:ext cx="6291263" cy="6858000"/>
          </a:xfrm>
          <a:prstGeom prst="rect">
            <a:avLst/>
          </a:prstGeom>
          <a:gradFill rotWithShape="0">
            <a:gsLst>
              <a:gs pos="0">
                <a:srgbClr val="007E8B">
                  <a:alpha val="20000"/>
                </a:srgbClr>
              </a:gs>
              <a:gs pos="100000">
                <a:srgbClr val="007D8A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grpSp>
        <p:nvGrpSpPr>
          <p:cNvPr id="2" name="Group 4"/>
          <p:cNvGrpSpPr/>
          <p:nvPr/>
        </p:nvGrpSpPr>
        <p:grpSpPr>
          <a:xfrm>
            <a:off x="-1187132" y="1857058"/>
            <a:ext cx="13006387" cy="2046287"/>
            <a:chOff x="-725" y="1515"/>
            <a:chExt cx="8193" cy="1289"/>
          </a:xfrm>
        </p:grpSpPr>
        <p:sp>
          <p:nvSpPr>
            <p:cNvPr id="4132" name="AutoShape 5"/>
            <p:cNvSpPr/>
            <p:nvPr/>
          </p:nvSpPr>
          <p:spPr>
            <a:xfrm>
              <a:off x="-725" y="1515"/>
              <a:ext cx="8193" cy="1162"/>
            </a:xfrm>
            <a:custGeom>
              <a:avLst/>
              <a:gdLst>
                <a:gd name="txL" fmla="*/ 0 w 8193"/>
                <a:gd name="txT" fmla="*/ 0 h 1162"/>
                <a:gd name="txR" fmla="*/ 8193 w 8193"/>
                <a:gd name="txB" fmla="*/ 1162 h 1162"/>
              </a:gdLst>
              <a:ahLst/>
              <a:cxnLst>
                <a:cxn ang="0">
                  <a:pos x="8193" y="581"/>
                </a:cxn>
                <a:cxn ang="5898240">
                  <a:pos x="4097" y="1162"/>
                </a:cxn>
                <a:cxn ang="11796480">
                  <a:pos x="0" y="581"/>
                </a:cxn>
                <a:cxn ang="17694720">
                  <a:pos x="4097" y="0"/>
                </a:cxn>
              </a:cxnLst>
              <a:rect l="txL" t="txT" r="txR" b="txB"/>
              <a:pathLst>
                <a:path w="8193" h="1162">
                  <a:moveTo>
                    <a:pt x="0" y="5130"/>
                  </a:moveTo>
                  <a:lnTo>
                    <a:pt x="28853" y="0"/>
                  </a:lnTo>
                  <a:lnTo>
                    <a:pt x="32767" y="0"/>
                  </a:lnTo>
                  <a:lnTo>
                    <a:pt x="3914" y="5130"/>
                  </a:lnTo>
                  <a:lnTo>
                    <a:pt x="0" y="5130"/>
                  </a:ln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126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4" name="Rectangle 6"/>
            <p:cNvSpPr>
              <a:spLocks noChangeArrowheads="1"/>
            </p:cNvSpPr>
            <p:nvPr/>
          </p:nvSpPr>
          <p:spPr bwMode="auto">
            <a:xfrm>
              <a:off x="185" y="1700"/>
              <a:ext cx="5241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48945" algn="l"/>
                  <a:tab pos="898525" algn="l"/>
                  <a:tab pos="1347470" algn="l"/>
                  <a:tab pos="1797050" algn="l"/>
                  <a:tab pos="2245995" algn="l"/>
                  <a:tab pos="2695575" algn="l"/>
                  <a:tab pos="3144520" algn="l"/>
                  <a:tab pos="3594100" algn="l"/>
                  <a:tab pos="4043045" algn="l"/>
                  <a:tab pos="4492625" algn="l"/>
                  <a:tab pos="4941570" algn="l"/>
                  <a:tab pos="5391150" algn="l"/>
                  <a:tab pos="5840095" algn="l"/>
                  <a:tab pos="6289675" algn="l"/>
                  <a:tab pos="6738620" algn="l"/>
                  <a:tab pos="7188200" algn="l"/>
                  <a:tab pos="7637145" algn="l"/>
                  <a:tab pos="8086725" algn="l"/>
                </a:tabLst>
                <a:defRPr/>
              </a:pPr>
              <a:r>
                <a:rPr kumimoji="0" lang="zh-CN" altLang="en-US" sz="5400" b="1" i="0" u="none" strike="noStrike" kern="1200" cap="none" spc="0" normalizeH="0" baseline="0" noProof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Heavy"/>
                  <a:ea typeface="等线" panose="02010600030101010101" charset="-122"/>
                  <a:cs typeface="+mn-cs"/>
                </a:rPr>
                <a:t>办公场所和公共场所新冠肺炎防控技术方案</a:t>
              </a:r>
              <a:endParaRPr kumimoji="0" lang="zh-CN" altLang="zh-CN" sz="5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5128" name="AutoShape 8"/>
          <p:cNvSpPr/>
          <p:nvPr/>
        </p:nvSpPr>
        <p:spPr>
          <a:xfrm>
            <a:off x="928688" y="852488"/>
            <a:ext cx="2835275" cy="344487"/>
          </a:xfrm>
          <a:custGeom>
            <a:avLst/>
            <a:gdLst>
              <a:gd name="txL" fmla="*/ 0 w 2835275"/>
              <a:gd name="txT" fmla="*/ 0 h 344487"/>
              <a:gd name="txR" fmla="*/ 2835275 w 2835275"/>
              <a:gd name="txB" fmla="*/ 344487 h 344487"/>
            </a:gdLst>
            <a:ahLst/>
            <a:cxnLst>
              <a:cxn ang="0">
                <a:pos x="2835275" y="172244"/>
              </a:cxn>
              <a:cxn ang="5898240">
                <a:pos x="1417647" y="344487"/>
              </a:cxn>
              <a:cxn ang="11796480">
                <a:pos x="0" y="172244"/>
              </a:cxn>
              <a:cxn ang="17694720">
                <a:pos x="1417647" y="0"/>
              </a:cxn>
            </a:cxnLst>
            <a:rect l="txL" t="txT" r="txR" b="txB"/>
            <a:pathLst>
              <a:path w="2835275" h="344487">
                <a:moveTo>
                  <a:pt x="0" y="957"/>
                </a:moveTo>
                <a:lnTo>
                  <a:pt x="7146" y="0"/>
                </a:lnTo>
                <a:lnTo>
                  <a:pt x="7876" y="0"/>
                </a:lnTo>
                <a:lnTo>
                  <a:pt x="730" y="957"/>
                </a:lnTo>
                <a:lnTo>
                  <a:pt x="0" y="957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29" name="AutoShape 9"/>
          <p:cNvSpPr/>
          <p:nvPr/>
        </p:nvSpPr>
        <p:spPr>
          <a:xfrm>
            <a:off x="2832100" y="1525588"/>
            <a:ext cx="2400300" cy="80962"/>
          </a:xfrm>
          <a:custGeom>
            <a:avLst/>
            <a:gdLst>
              <a:gd name="txL" fmla="*/ 0 w 2400300"/>
              <a:gd name="txT" fmla="*/ 0 h 80962"/>
              <a:gd name="txR" fmla="*/ 2400300 w 2400300"/>
              <a:gd name="txB" fmla="*/ 80962 h 80962"/>
            </a:gdLst>
            <a:ahLst/>
            <a:cxnLst>
              <a:cxn ang="0">
                <a:pos x="2400300" y="40481"/>
              </a:cxn>
              <a:cxn ang="5898240">
                <a:pos x="1200150" y="80962"/>
              </a:cxn>
              <a:cxn ang="11796480">
                <a:pos x="0" y="40481"/>
              </a:cxn>
              <a:cxn ang="17694720">
                <a:pos x="1200150" y="0"/>
              </a:cxn>
            </a:cxnLst>
            <a:rect l="txL" t="txT" r="txR" b="txB"/>
            <a:pathLst>
              <a:path w="2400300" h="80962">
                <a:moveTo>
                  <a:pt x="0" y="224"/>
                </a:moveTo>
                <a:lnTo>
                  <a:pt x="6497" y="0"/>
                </a:lnTo>
                <a:lnTo>
                  <a:pt x="6668" y="0"/>
                </a:lnTo>
                <a:lnTo>
                  <a:pt x="171" y="224"/>
                </a:lnTo>
                <a:lnTo>
                  <a:pt x="0" y="224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0" name="AutoShape 10"/>
          <p:cNvSpPr/>
          <p:nvPr/>
        </p:nvSpPr>
        <p:spPr>
          <a:xfrm>
            <a:off x="0" y="1871663"/>
            <a:ext cx="2346325" cy="198437"/>
          </a:xfrm>
          <a:custGeom>
            <a:avLst/>
            <a:gdLst>
              <a:gd name="txL" fmla="*/ 0 w 2346325"/>
              <a:gd name="txT" fmla="*/ 0 h 198437"/>
              <a:gd name="txR" fmla="*/ 2346325 w 2346325"/>
              <a:gd name="txB" fmla="*/ 198437 h 198437"/>
            </a:gdLst>
            <a:ahLst/>
            <a:cxnLst>
              <a:cxn ang="0">
                <a:pos x="2346325" y="99219"/>
              </a:cxn>
              <a:cxn ang="5898240">
                <a:pos x="1173172" y="198437"/>
              </a:cxn>
              <a:cxn ang="11796480">
                <a:pos x="0" y="99219"/>
              </a:cxn>
              <a:cxn ang="17694720">
                <a:pos x="1173172" y="0"/>
              </a:cxn>
            </a:cxnLst>
            <a:rect l="txL" t="txT" r="txR" b="txB"/>
            <a:pathLst>
              <a:path w="2346325" h="198437">
                <a:moveTo>
                  <a:pt x="0" y="551"/>
                </a:moveTo>
                <a:lnTo>
                  <a:pt x="6098" y="0"/>
                </a:lnTo>
                <a:lnTo>
                  <a:pt x="6518" y="0"/>
                </a:lnTo>
                <a:lnTo>
                  <a:pt x="420" y="551"/>
                </a:lnTo>
                <a:lnTo>
                  <a:pt x="0" y="551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1" name="AutoShape 11"/>
          <p:cNvSpPr/>
          <p:nvPr/>
        </p:nvSpPr>
        <p:spPr>
          <a:xfrm>
            <a:off x="2305050" y="4430713"/>
            <a:ext cx="2400300" cy="300037"/>
          </a:xfrm>
          <a:custGeom>
            <a:avLst/>
            <a:gdLst>
              <a:gd name="txL" fmla="*/ 0 w 2400300"/>
              <a:gd name="txT" fmla="*/ 0 h 300037"/>
              <a:gd name="txR" fmla="*/ 2400300 w 2400300"/>
              <a:gd name="txB" fmla="*/ 300037 h 300037"/>
            </a:gdLst>
            <a:ahLst/>
            <a:cxnLst>
              <a:cxn ang="0">
                <a:pos x="2400300" y="150019"/>
              </a:cxn>
              <a:cxn ang="5898240">
                <a:pos x="1200150" y="300037"/>
              </a:cxn>
              <a:cxn ang="11796480">
                <a:pos x="0" y="150019"/>
              </a:cxn>
              <a:cxn ang="17694720">
                <a:pos x="1200150" y="0"/>
              </a:cxn>
            </a:cxnLst>
            <a:rect l="txL" t="txT" r="txR" b="txB"/>
            <a:pathLst>
              <a:path w="2400300" h="300037">
                <a:moveTo>
                  <a:pt x="0" y="836"/>
                </a:moveTo>
                <a:lnTo>
                  <a:pt x="6030" y="0"/>
                </a:lnTo>
                <a:lnTo>
                  <a:pt x="6668" y="0"/>
                </a:lnTo>
                <a:lnTo>
                  <a:pt x="638" y="836"/>
                </a:lnTo>
                <a:lnTo>
                  <a:pt x="0" y="836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2" name="AutoShape 12"/>
          <p:cNvSpPr/>
          <p:nvPr/>
        </p:nvSpPr>
        <p:spPr>
          <a:xfrm>
            <a:off x="-322262" y="4881563"/>
            <a:ext cx="2400300" cy="95250"/>
          </a:xfrm>
          <a:custGeom>
            <a:avLst/>
            <a:gdLst>
              <a:gd name="txL" fmla="*/ 0 w 2400301"/>
              <a:gd name="txT" fmla="*/ 0 h 95250"/>
              <a:gd name="txR" fmla="*/ 2400301 w 2400301"/>
              <a:gd name="txB" fmla="*/ 95250 h 95250"/>
            </a:gdLst>
            <a:ahLst/>
            <a:cxnLst>
              <a:cxn ang="0">
                <a:pos x="2400301" y="47625"/>
              </a:cxn>
              <a:cxn ang="5898240">
                <a:pos x="1200160" y="95250"/>
              </a:cxn>
              <a:cxn ang="11796480">
                <a:pos x="0" y="47625"/>
              </a:cxn>
              <a:cxn ang="17694720">
                <a:pos x="1200160" y="0"/>
              </a:cxn>
            </a:cxnLst>
            <a:rect l="txL" t="txT" r="txR" b="txB"/>
            <a:pathLst>
              <a:path w="2400301" h="95250">
                <a:moveTo>
                  <a:pt x="0" y="265"/>
                </a:moveTo>
                <a:lnTo>
                  <a:pt x="6466" y="0"/>
                </a:lnTo>
                <a:lnTo>
                  <a:pt x="6668" y="0"/>
                </a:lnTo>
                <a:lnTo>
                  <a:pt x="202" y="265"/>
                </a:lnTo>
                <a:lnTo>
                  <a:pt x="0" y="265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3" name="AutoShape 13"/>
          <p:cNvSpPr/>
          <p:nvPr/>
        </p:nvSpPr>
        <p:spPr>
          <a:xfrm>
            <a:off x="7534275" y="1951038"/>
            <a:ext cx="3957638" cy="285750"/>
          </a:xfrm>
          <a:custGeom>
            <a:avLst/>
            <a:gdLst>
              <a:gd name="txL" fmla="*/ 0 w 3957638"/>
              <a:gd name="txT" fmla="*/ 0 h 285750"/>
              <a:gd name="txR" fmla="*/ 3957638 w 3957638"/>
              <a:gd name="txB" fmla="*/ 285750 h 285750"/>
            </a:gdLst>
            <a:ahLst/>
            <a:cxnLst>
              <a:cxn ang="0">
                <a:pos x="3957638" y="142875"/>
              </a:cxn>
              <a:cxn ang="5898240">
                <a:pos x="1978819" y="285750"/>
              </a:cxn>
              <a:cxn ang="11796480">
                <a:pos x="0" y="142875"/>
              </a:cxn>
              <a:cxn ang="17694720">
                <a:pos x="1978819" y="0"/>
              </a:cxn>
            </a:cxnLst>
            <a:rect l="txL" t="txT" r="txR" b="txB"/>
            <a:pathLst>
              <a:path w="3957638" h="285750">
                <a:moveTo>
                  <a:pt x="0" y="793"/>
                </a:moveTo>
                <a:lnTo>
                  <a:pt x="10391" y="0"/>
                </a:lnTo>
                <a:lnTo>
                  <a:pt x="10996" y="0"/>
                </a:lnTo>
                <a:lnTo>
                  <a:pt x="605" y="793"/>
                </a:lnTo>
                <a:lnTo>
                  <a:pt x="0" y="793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4" name="AutoShape 14"/>
          <p:cNvSpPr/>
          <p:nvPr/>
        </p:nvSpPr>
        <p:spPr>
          <a:xfrm>
            <a:off x="9418638" y="4797425"/>
            <a:ext cx="2400300" cy="155575"/>
          </a:xfrm>
          <a:custGeom>
            <a:avLst/>
            <a:gdLst>
              <a:gd name="txL" fmla="*/ 0 w 2400300"/>
              <a:gd name="txT" fmla="*/ 0 h 155575"/>
              <a:gd name="txR" fmla="*/ 2400300 w 2400300"/>
              <a:gd name="txB" fmla="*/ 155575 h 155575"/>
            </a:gdLst>
            <a:ahLst/>
            <a:cxnLst>
              <a:cxn ang="0">
                <a:pos x="2400300" y="77788"/>
              </a:cxn>
              <a:cxn ang="5898240">
                <a:pos x="1200150" y="155575"/>
              </a:cxn>
              <a:cxn ang="11796480">
                <a:pos x="0" y="77788"/>
              </a:cxn>
              <a:cxn ang="17694720">
                <a:pos x="1200150" y="0"/>
              </a:cxn>
            </a:cxnLst>
            <a:rect l="txL" t="txT" r="txR" b="txB"/>
            <a:pathLst>
              <a:path w="2400300" h="155575">
                <a:moveTo>
                  <a:pt x="0" y="431"/>
                </a:moveTo>
                <a:lnTo>
                  <a:pt x="6339" y="0"/>
                </a:lnTo>
                <a:lnTo>
                  <a:pt x="6668" y="0"/>
                </a:lnTo>
                <a:lnTo>
                  <a:pt x="329" y="431"/>
                </a:lnTo>
                <a:lnTo>
                  <a:pt x="0" y="431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1080000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" name="Group 15"/>
          <p:cNvGrpSpPr/>
          <p:nvPr/>
        </p:nvGrpSpPr>
        <p:grpSpPr>
          <a:xfrm>
            <a:off x="595313" y="5400675"/>
            <a:ext cx="4587875" cy="714375"/>
            <a:chOff x="273" y="3758"/>
            <a:chExt cx="2295" cy="327"/>
          </a:xfrm>
        </p:grpSpPr>
        <p:grpSp>
          <p:nvGrpSpPr>
            <p:cNvPr id="4126" name="Group 16"/>
            <p:cNvGrpSpPr/>
            <p:nvPr/>
          </p:nvGrpSpPr>
          <p:grpSpPr>
            <a:xfrm>
              <a:off x="273" y="3902"/>
              <a:ext cx="183" cy="183"/>
              <a:chOff x="273" y="3902"/>
              <a:chExt cx="183" cy="183"/>
            </a:xfrm>
          </p:grpSpPr>
          <p:sp>
            <p:nvSpPr>
              <p:cNvPr id="4128" name="AutoShape 17"/>
              <p:cNvSpPr/>
              <p:nvPr/>
            </p:nvSpPr>
            <p:spPr>
              <a:xfrm>
                <a:off x="273" y="3902"/>
                <a:ext cx="183" cy="183"/>
              </a:xfrm>
              <a:custGeom>
                <a:avLst/>
                <a:gdLst>
                  <a:gd name="txL" fmla="*/ 0 w 183"/>
                  <a:gd name="txT" fmla="*/ 0 h 183"/>
                  <a:gd name="txR" fmla="*/ 183 w 183"/>
                  <a:gd name="txB" fmla="*/ 183 h 183"/>
                </a:gdLst>
                <a:ahLst/>
                <a:cxnLst>
                  <a:cxn ang="0">
                    <a:pos x="183" y="92"/>
                  </a:cxn>
                  <a:cxn ang="5898240">
                    <a:pos x="92" y="183"/>
                  </a:cxn>
                  <a:cxn ang="11796480">
                    <a:pos x="0" y="92"/>
                  </a:cxn>
                  <a:cxn ang="17694720">
                    <a:pos x="92" y="0"/>
                  </a:cxn>
                </a:cxnLst>
                <a:rect l="txL" t="txT" r="txR" b="txB"/>
                <a:pathLst>
                  <a:path w="183" h="183">
                    <a:moveTo>
                      <a:pt x="0" y="406"/>
                    </a:moveTo>
                    <a:lnTo>
                      <a:pt x="406" y="406"/>
                    </a:lnTo>
                    <a:lnTo>
                      <a:pt x="180" y="90"/>
                    </a:lnTo>
                    <a:lnTo>
                      <a:pt x="406" y="406"/>
                    </a:lnTo>
                    <a:lnTo>
                      <a:pt x="270" y="90"/>
                    </a:lnTo>
                    <a:lnTo>
                      <a:pt x="0" y="406"/>
                    </a:lnTo>
                    <a:close/>
                  </a:path>
                </a:pathLst>
              </a:custGeom>
              <a:solidFill>
                <a:srgbClr val="007E8B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4129" name="Group 18"/>
              <p:cNvGrpSpPr/>
              <p:nvPr/>
            </p:nvGrpSpPr>
            <p:grpSpPr>
              <a:xfrm>
                <a:off x="323" y="3942"/>
                <a:ext cx="83" cy="95"/>
                <a:chOff x="323" y="3942"/>
                <a:chExt cx="83" cy="95"/>
              </a:xfrm>
            </p:grpSpPr>
            <p:sp>
              <p:nvSpPr>
                <p:cNvPr id="4130" name="AutoShape 19"/>
                <p:cNvSpPr/>
                <p:nvPr/>
              </p:nvSpPr>
              <p:spPr>
                <a:xfrm>
                  <a:off x="342" y="3942"/>
                  <a:ext cx="44" cy="44"/>
                </a:xfrm>
                <a:custGeom>
                  <a:avLst/>
                  <a:gdLst>
                    <a:gd name="txL" fmla="*/ 0 w 44"/>
                    <a:gd name="txT" fmla="*/ 0 h 44"/>
                    <a:gd name="txR" fmla="*/ 44 w 44"/>
                    <a:gd name="txB" fmla="*/ 44 h 44"/>
                  </a:gdLst>
                  <a:ahLst/>
                  <a:cxnLst>
                    <a:cxn ang="0">
                      <a:pos x="44" y="22"/>
                    </a:cxn>
                    <a:cxn ang="5898240">
                      <a:pos x="22" y="44"/>
                    </a:cxn>
                    <a:cxn ang="11796480">
                      <a:pos x="0" y="22"/>
                    </a:cxn>
                    <a:cxn ang="17694720">
                      <a:pos x="22" y="0"/>
                    </a:cxn>
                  </a:cxnLst>
                  <a:rect l="txL" t="txT" r="txR" b="txB"/>
                  <a:pathLst>
                    <a:path w="44" h="44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36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131" name="AutoShape 20"/>
                <p:cNvSpPr/>
                <p:nvPr/>
              </p:nvSpPr>
              <p:spPr>
                <a:xfrm>
                  <a:off x="323" y="3993"/>
                  <a:ext cx="83" cy="45"/>
                </a:xfrm>
                <a:custGeom>
                  <a:avLst/>
                  <a:gdLst>
                    <a:gd name="txL" fmla="*/ 0 w 83"/>
                    <a:gd name="txT" fmla="*/ 0 h 45"/>
                    <a:gd name="txR" fmla="*/ 83 w 83"/>
                    <a:gd name="txB" fmla="*/ 45 h 45"/>
                  </a:gdLst>
                  <a:ahLst/>
                  <a:cxnLst>
                    <a:cxn ang="0">
                      <a:pos x="83" y="23"/>
                    </a:cxn>
                    <a:cxn ang="5898240">
                      <a:pos x="42" y="45"/>
                    </a:cxn>
                    <a:cxn ang="11796480">
                      <a:pos x="0" y="23"/>
                    </a:cxn>
                    <a:cxn ang="17694720">
                      <a:pos x="42" y="0"/>
                    </a:cxn>
                  </a:cxnLst>
                  <a:rect l="txL" t="txT" r="txR" b="txB"/>
                  <a:pathLst>
                    <a:path w="83" h="45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36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4127" name="Rectangle 21"/>
            <p:cNvSpPr/>
            <p:nvPr/>
          </p:nvSpPr>
          <p:spPr>
            <a:xfrm>
              <a:off x="688" y="3758"/>
              <a:ext cx="1880" cy="32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0000" tIns="45000" rIns="90000" bIns="45000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0" eaLnBrk="1" hangingPunct="1">
                <a:lnSpc>
                  <a:spcPct val="100000"/>
                </a:lnSpc>
                <a:spcBef>
                  <a:spcPct val="0"/>
                </a:spcBef>
                <a:buNone/>
                <a:tabLst>
                  <a:tab pos="0" algn="l"/>
                  <a:tab pos="449580" algn="l"/>
                  <a:tab pos="898525" algn="l"/>
                </a:tabLst>
              </a:pPr>
              <a:r>
                <a:rPr lang="en-US" altLang="zh-CN" sz="2000" dirty="0">
                  <a:solidFill>
                    <a:srgbClr val="40404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 </a:t>
              </a:r>
              <a:r>
                <a:rPr lang="zh-CN" altLang="zh-CN" sz="2000" dirty="0">
                  <a:solidFill>
                    <a:srgbClr val="40404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江苏省</a:t>
              </a:r>
              <a:r>
                <a:rPr lang="zh-CN" altLang="en-US" sz="2000" dirty="0">
                  <a:solidFill>
                    <a:srgbClr val="40404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疾病预防控制中心</a:t>
              </a:r>
              <a:endParaRPr lang="en-US" altLang="zh-CN" sz="2000" dirty="0">
                <a:solidFill>
                  <a:srgbClr val="40404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marL="0" lvl="0" indent="0" defTabSz="0" eaLnBrk="1" hangingPunct="1">
                <a:lnSpc>
                  <a:spcPct val="100000"/>
                </a:lnSpc>
                <a:spcBef>
                  <a:spcPct val="0"/>
                </a:spcBef>
                <a:buNone/>
                <a:tabLst>
                  <a:tab pos="0" algn="l"/>
                  <a:tab pos="449580" algn="l"/>
                  <a:tab pos="898525" algn="l"/>
                </a:tabLst>
              </a:pPr>
              <a:r>
                <a:rPr lang="en-US" altLang="zh-CN" sz="2000" dirty="0">
                  <a:solidFill>
                    <a:srgbClr val="40404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</a:t>
              </a:r>
              <a:endParaRPr lang="zh-CN" altLang="zh-CN" sz="2000" dirty="0">
                <a:solidFill>
                  <a:srgbClr val="40404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4110" name="AutoShape 28"/>
          <p:cNvSpPr/>
          <p:nvPr/>
        </p:nvSpPr>
        <p:spPr>
          <a:xfrm>
            <a:off x="6091238" y="5518150"/>
            <a:ext cx="2833687" cy="719138"/>
          </a:xfrm>
          <a:custGeom>
            <a:avLst/>
            <a:gdLst>
              <a:gd name="txL" fmla="*/ 0 w 2833687"/>
              <a:gd name="txT" fmla="*/ 0 h 719138"/>
              <a:gd name="txR" fmla="*/ 2833687 w 2833687"/>
              <a:gd name="txB" fmla="*/ 719138 h 719138"/>
            </a:gdLst>
            <a:ahLst/>
            <a:cxnLst>
              <a:cxn ang="0">
                <a:pos x="2833687" y="359569"/>
              </a:cxn>
              <a:cxn ang="5898240">
                <a:pos x="1416853" y="719138"/>
              </a:cxn>
              <a:cxn ang="11796480">
                <a:pos x="0" y="359569"/>
              </a:cxn>
              <a:cxn ang="17694720">
                <a:pos x="1416853" y="0"/>
              </a:cxn>
            </a:cxnLst>
            <a:rect l="txL" t="txT" r="txR" b="txB"/>
            <a:pathLst>
              <a:path w="2833687" h="719138">
                <a:moveTo>
                  <a:pt x="0" y="2004"/>
                </a:moveTo>
                <a:lnTo>
                  <a:pt x="6347" y="0"/>
                </a:lnTo>
                <a:lnTo>
                  <a:pt x="7876" y="0"/>
                </a:lnTo>
                <a:lnTo>
                  <a:pt x="1529" y="2004"/>
                </a:lnTo>
                <a:lnTo>
                  <a:pt x="0" y="2004"/>
                </a:lnTo>
                <a:close/>
              </a:path>
            </a:pathLst>
          </a:custGeom>
          <a:gradFill rotWithShape="0">
            <a:gsLst>
              <a:gs pos="0">
                <a:srgbClr val="007E8B">
                  <a:alpha val="100000"/>
                </a:srgbClr>
              </a:gs>
              <a:gs pos="100000">
                <a:srgbClr val="007E8B">
                  <a:alpha val="0"/>
                </a:srgbClr>
              </a:gs>
            </a:gsLst>
            <a:lin ang="0" scaled="1"/>
            <a:tileRect/>
          </a:gradFill>
          <a:ln w="12600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4111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857250"/>
            <a:ext cx="2835275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375"/>
            <a:ext cx="2346325" cy="198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1571625"/>
            <a:ext cx="2400300" cy="8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062" y="4929188"/>
            <a:ext cx="2400300" cy="9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5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4500563"/>
            <a:ext cx="2400300" cy="30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775" y="2000250"/>
            <a:ext cx="3959225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8"/>
          <a:srcRect l="30612" r="15797"/>
          <a:stretch>
            <a:fillRect/>
          </a:stretch>
        </p:blipFill>
        <p:spPr>
          <a:xfrm>
            <a:off x="7524750" y="198438"/>
            <a:ext cx="5353050" cy="6659562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rgbClr val="000000">
                <a:alpha val="40033"/>
              </a:srgbClr>
            </a:outerShdw>
          </a:effectLst>
        </p:spPr>
      </p:pic>
      <p:pic>
        <p:nvPicPr>
          <p:cNvPr id="4118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6063" y="5500688"/>
            <a:ext cx="2835275" cy="722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21" name="PA-102216"/>
          <p:cNvGrpSpPr/>
          <p:nvPr/>
        </p:nvGrpSpPr>
        <p:grpSpPr>
          <a:xfrm>
            <a:off x="1289050" y="5505450"/>
            <a:ext cx="292100" cy="292100"/>
            <a:chOff x="801291" y="3535885"/>
            <a:chExt cx="219347" cy="219347"/>
          </a:xfrm>
        </p:grpSpPr>
        <p:sp>
          <p:nvSpPr>
            <p:cNvPr id="4122" name="PA-椭圆 10"/>
            <p:cNvSpPr/>
            <p:nvPr>
              <p:custDataLst>
                <p:tags r:id="rId10"/>
              </p:custDataLst>
            </p:nvPr>
          </p:nvSpPr>
          <p:spPr>
            <a:xfrm>
              <a:off x="801291" y="3535885"/>
              <a:ext cx="219034" cy="219347"/>
            </a:xfrm>
            <a:prstGeom prst="ellipse">
              <a:avLst/>
            </a:prstGeom>
            <a:solidFill>
              <a:srgbClr val="007E8B"/>
            </a:solidFill>
            <a:ln w="9525">
              <a:noFill/>
            </a:ln>
          </p:spPr>
          <p:txBody>
            <a:bodyPr wrap="none" anchor="ctr"/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000" dirty="0">
                <a:solidFill>
                  <a:srgbClr val="0D0D0D"/>
                </a:solidFill>
                <a:ea typeface="阿里巴巴普惠体 Light"/>
              </a:endParaRPr>
            </a:p>
          </p:txBody>
        </p:sp>
        <p:grpSp>
          <p:nvGrpSpPr>
            <p:cNvPr id="4123" name="组合 43"/>
            <p:cNvGrpSpPr/>
            <p:nvPr/>
          </p:nvGrpSpPr>
          <p:grpSpPr>
            <a:xfrm>
              <a:off x="860811" y="3583569"/>
              <a:ext cx="99994" cy="114443"/>
              <a:chOff x="860811" y="3583569"/>
              <a:chExt cx="99994" cy="114443"/>
            </a:xfrm>
          </p:grpSpPr>
          <p:sp>
            <p:nvSpPr>
              <p:cNvPr id="39" name="PA-任意多边形 12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83546" y="3583569"/>
                <a:ext cx="53644" cy="53645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lIns="121920" tIns="60960" rIns="121920" bIns="6096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3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阿里巴巴普惠体 Light"/>
                  <a:ea typeface="阿里巴巴普惠体 Light"/>
                  <a:cs typeface="阿里巴巴普惠体 Light"/>
                  <a:sym typeface="+mn-lt"/>
                </a:endParaRPr>
              </a:p>
            </p:txBody>
          </p:sp>
          <p:sp>
            <p:nvSpPr>
              <p:cNvPr id="40" name="PA-任意多边形 13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860896" y="3643174"/>
                <a:ext cx="100137" cy="54837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lIns="121920" tIns="60960" rIns="121920" bIns="60960" anchor="ctr"/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3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阿里巴巴普惠体 Light"/>
                  <a:ea typeface="阿里巴巴普惠体 Light"/>
                  <a:cs typeface="阿里巴巴普惠体 Light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318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34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3335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bg1"/>
                </a:solidFill>
                <a:latin typeface="思源黑体 CN Heavy"/>
                <a:ea typeface="思源黑体 CN Heavy"/>
              </a:rPr>
              <a:t>员工健康监测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599113" y="2762250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5608638" y="4818063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99113" y="1785938"/>
            <a:ext cx="49037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实行每日健康监测制度，建立体温监测登记本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49900" y="2971800"/>
            <a:ext cx="49228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外地返回工作人员需进行登记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按属地管理原则进行管理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08638" y="5021263"/>
            <a:ext cx="51355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每天上班前应当对员工进行体温测量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342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6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4357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bg1"/>
                </a:solidFill>
                <a:latin typeface="思源黑体 CN Heavy"/>
                <a:ea typeface="思源黑体 CN Heavy"/>
              </a:rPr>
              <a:t>健康教育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599113" y="2762250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99113" y="1785938"/>
            <a:ext cx="49037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对复工人员发放宣传手册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08638" y="2838450"/>
            <a:ext cx="48641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在办公场所和公共场所人流量大的地方张贴卫生防护海报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播放宣传视频，以及通过微信公众号、微博定向推送防护知识资料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1"/>
          <p:cNvPicPr>
            <a:picLocks noChangeAspect="1"/>
          </p:cNvPicPr>
          <p:nvPr/>
        </p:nvPicPr>
        <p:blipFill>
          <a:blip r:embed="rId1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PA-10223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3"/>
            </p:custDataLst>
          </p:nvPr>
        </p:nvSpPr>
        <p:spPr>
          <a:xfrm>
            <a:off x="0" y="1381125"/>
            <a:ext cx="12192000" cy="4589463"/>
          </a:xfrm>
          <a:custGeom>
            <a:avLst/>
            <a:gdLst>
              <a:gd name="txL" fmla="*/ 0 w 12192000"/>
              <a:gd name="txT" fmla="*/ 0 h 4589206"/>
              <a:gd name="txR" fmla="*/ 12192000 w 12192000"/>
              <a:gd name="txB" fmla="*/ 4589206 h 4589206"/>
            </a:gdLst>
            <a:ahLst/>
            <a:cxnLst>
              <a:cxn ang="0">
                <a:pos x="5035164" y="0"/>
              </a:cxn>
              <a:cxn ang="0">
                <a:pos x="12192000" y="0"/>
              </a:cxn>
              <a:cxn ang="0">
                <a:pos x="12192000" y="4592028"/>
              </a:cxn>
              <a:cxn ang="0">
                <a:pos x="4067812" y="4592028"/>
              </a:cxn>
              <a:cxn ang="0">
                <a:pos x="4157216" y="4533286"/>
              </a:cxn>
              <a:cxn ang="0">
                <a:pos x="5231312" y="3261585"/>
              </a:cxn>
              <a:cxn ang="0">
                <a:pos x="5123592" y="91402"/>
              </a:cxn>
              <a:cxn ang="0">
                <a:pos x="0" y="0"/>
              </a:cxn>
              <a:cxn ang="0">
                <a:pos x="2376440" y="0"/>
              </a:cxn>
              <a:cxn ang="0">
                <a:pos x="2191438" y="145235"/>
              </a:cxn>
              <a:cxn ang="0">
                <a:pos x="1324385" y="1254398"/>
              </a:cxn>
              <a:cxn ang="0">
                <a:pos x="1586680" y="4584344"/>
              </a:cxn>
              <a:cxn ang="0">
                <a:pos x="1596315" y="4592028"/>
              </a:cxn>
              <a:cxn ang="0">
                <a:pos x="0" y="4592028"/>
              </a:cxn>
            </a:cxnLst>
            <a:rect l="txL" t="txT" r="txR" b="txB"/>
            <a:pathLst>
              <a:path w="12192000" h="4589206">
                <a:moveTo>
                  <a:pt x="5035167" y="0"/>
                </a:moveTo>
                <a:lnTo>
                  <a:pt x="12192000" y="0"/>
                </a:lnTo>
                <a:lnTo>
                  <a:pt x="12192000" y="4589206"/>
                </a:lnTo>
                <a:lnTo>
                  <a:pt x="4067812" y="4589206"/>
                </a:lnTo>
                <a:lnTo>
                  <a:pt x="4157216" y="4530480"/>
                </a:lnTo>
                <a:cubicBezTo>
                  <a:pt x="4579220" y="4226940"/>
                  <a:pt x="4957024" y="3793793"/>
                  <a:pt x="5231313" y="3259567"/>
                </a:cubicBezTo>
                <a:cubicBezTo>
                  <a:pt x="5825606" y="2102079"/>
                  <a:pt x="5751104" y="826216"/>
                  <a:pt x="5123592" y="91347"/>
                </a:cubicBezTo>
                <a:lnTo>
                  <a:pt x="5035167" y="0"/>
                </a:lnTo>
                <a:close/>
                <a:moveTo>
                  <a:pt x="0" y="0"/>
                </a:moveTo>
                <a:lnTo>
                  <a:pt x="2376441" y="0"/>
                </a:lnTo>
                <a:lnTo>
                  <a:pt x="2191438" y="145147"/>
                </a:lnTo>
                <a:cubicBezTo>
                  <a:pt x="1853419" y="433439"/>
                  <a:pt x="1552959" y="808433"/>
                  <a:pt x="1324385" y="1253621"/>
                </a:cubicBezTo>
                <a:cubicBezTo>
                  <a:pt x="684377" y="2500147"/>
                  <a:pt x="820014" y="3883959"/>
                  <a:pt x="1586680" y="4581523"/>
                </a:cubicBezTo>
                <a:lnTo>
                  <a:pt x="1596315" y="4589206"/>
                </a:lnTo>
                <a:lnTo>
                  <a:pt x="0" y="4589206"/>
                </a:lnTo>
                <a:lnTo>
                  <a:pt x="0" y="0"/>
                </a:lnTo>
                <a:close/>
              </a:path>
            </a:pathLst>
          </a:custGeom>
          <a:solidFill>
            <a:srgbClr val="007E8B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" name="组合 5"/>
          <p:cNvGrpSpPr/>
          <p:nvPr/>
        </p:nvGrpSpPr>
        <p:grpSpPr>
          <a:xfrm>
            <a:off x="1393825" y="1844675"/>
            <a:ext cx="3654425" cy="3654425"/>
            <a:chOff x="1611520" y="1832049"/>
            <a:chExt cx="3981450" cy="3981450"/>
          </a:xfrm>
        </p:grpSpPr>
        <p:sp>
          <p:nvSpPr>
            <p:cNvPr id="5" name="椭圆 4"/>
            <p:cNvSpPr/>
            <p:nvPr/>
          </p:nvSpPr>
          <p:spPr>
            <a:xfrm>
              <a:off x="1611520" y="1832049"/>
              <a:ext cx="3981450" cy="3981450"/>
            </a:xfrm>
            <a:prstGeom prst="ellipse">
              <a:avLst/>
            </a:prstGeom>
            <a:noFill/>
            <a:ln>
              <a:solidFill>
                <a:srgbClr val="007E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841552" y="2062081"/>
              <a:ext cx="3521387" cy="3521387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377" name="图片 19"/>
            <p:cNvPicPr>
              <a:picLocks noChangeAspect="1"/>
            </p:cNvPicPr>
            <p:nvPr/>
          </p:nvPicPr>
          <p:blipFill>
            <a:blip r:embed="rId4"/>
            <a:srcRect l="14626" r="14626" b="345"/>
            <a:stretch>
              <a:fillRect/>
            </a:stretch>
          </p:blipFill>
          <p:spPr>
            <a:xfrm>
              <a:off x="1807213" y="2211854"/>
              <a:ext cx="3590064" cy="3371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16"/>
          <p:cNvGrpSpPr/>
          <p:nvPr/>
        </p:nvGrpSpPr>
        <p:grpSpPr>
          <a:xfrm>
            <a:off x="6227763" y="2055813"/>
            <a:ext cx="4784725" cy="3355975"/>
            <a:chOff x="6321659" y="2056535"/>
            <a:chExt cx="4784491" cy="3355512"/>
          </a:xfrm>
        </p:grpSpPr>
        <p:grpSp>
          <p:nvGrpSpPr>
            <p:cNvPr id="15370" name="组合 7"/>
            <p:cNvGrpSpPr/>
            <p:nvPr/>
          </p:nvGrpSpPr>
          <p:grpSpPr>
            <a:xfrm>
              <a:off x="6321659" y="2164184"/>
              <a:ext cx="4596931" cy="1684168"/>
              <a:chOff x="6321659" y="2164184"/>
              <a:chExt cx="4596931" cy="1684168"/>
            </a:xfrm>
          </p:grpSpPr>
          <p:sp>
            <p:nvSpPr>
              <p:cNvPr id="15373" name="PA-文本框 1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321659" y="3109710"/>
                <a:ext cx="4596931" cy="7386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21899" tIns="60949" rIns="121899" bIns="60949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000" dirty="0">
                    <a:solidFill>
                      <a:schemeClr val="bg1"/>
                    </a:solidFill>
                    <a:latin typeface="思源黑体 CN Heavy"/>
                    <a:ea typeface="思源黑体 CN Heavy"/>
                  </a:rPr>
                  <a:t>场所内的卫生要求</a:t>
                </a:r>
                <a:endParaRPr lang="zh-CN" altLang="en-US" sz="4000" dirty="0">
                  <a:solidFill>
                    <a:schemeClr val="bg1"/>
                  </a:solidFill>
                  <a:latin typeface="思源黑体 CN Heavy"/>
                  <a:ea typeface="思源黑体 CN Heavy"/>
                </a:endParaRPr>
              </a:p>
            </p:txBody>
          </p:sp>
          <p:sp>
            <p:nvSpPr>
              <p:cNvPr id="15374" name="文字方塊 37"/>
              <p:cNvSpPr txBox="1"/>
              <p:nvPr/>
            </p:nvSpPr>
            <p:spPr>
              <a:xfrm>
                <a:off x="6321659" y="2164184"/>
                <a:ext cx="1005354" cy="10155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60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charset="-122"/>
                  </a:rPr>
                  <a:t>03</a:t>
                </a:r>
                <a:endParaRPr lang="zh-TW" altLang="en-US" sz="6000" dirty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321659" y="2056535"/>
              <a:ext cx="478449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21659" y="5412047"/>
              <a:ext cx="478449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平行四边形 31"/>
          <p:cNvSpPr/>
          <p:nvPr/>
        </p:nvSpPr>
        <p:spPr>
          <a:xfrm>
            <a:off x="-190500" y="290513"/>
            <a:ext cx="1981200" cy="41751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2000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8" name="PA-102214"/>
          <p:cNvSpPr txBox="1"/>
          <p:nvPr>
            <p:custDataLst>
              <p:tags r:id="rId6"/>
            </p:custDataLst>
          </p:nvPr>
        </p:nvSpPr>
        <p:spPr>
          <a:xfrm>
            <a:off x="468313" y="298450"/>
            <a:ext cx="1168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PART 02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15369" name="heart-with-lifeline-variant_33328"/>
          <p:cNvSpPr>
            <a:spLocks noChangeAspect="1"/>
          </p:cNvSpPr>
          <p:nvPr/>
        </p:nvSpPr>
        <p:spPr>
          <a:xfrm>
            <a:off x="128588" y="342900"/>
            <a:ext cx="300037" cy="301625"/>
          </a:xfrm>
          <a:custGeom>
            <a:avLst/>
            <a:gdLst>
              <a:gd name="txL" fmla="*/ 0 w 899"/>
              <a:gd name="txT" fmla="*/ 0 h 905"/>
              <a:gd name="txR" fmla="*/ 899 w 899"/>
              <a:gd name="txB" fmla="*/ 905 h 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99" h="905">
                <a:moveTo>
                  <a:pt x="432" y="555"/>
                </a:moveTo>
                <a:lnTo>
                  <a:pt x="487" y="828"/>
                </a:lnTo>
                <a:lnTo>
                  <a:pt x="481" y="835"/>
                </a:lnTo>
                <a:cubicBezTo>
                  <a:pt x="475" y="842"/>
                  <a:pt x="466" y="846"/>
                  <a:pt x="456" y="846"/>
                </a:cubicBezTo>
                <a:cubicBezTo>
                  <a:pt x="446" y="846"/>
                  <a:pt x="437" y="842"/>
                  <a:pt x="431" y="835"/>
                </a:cubicBezTo>
                <a:lnTo>
                  <a:pt x="176" y="555"/>
                </a:lnTo>
                <a:lnTo>
                  <a:pt x="206" y="555"/>
                </a:lnTo>
                <a:cubicBezTo>
                  <a:pt x="230" y="555"/>
                  <a:pt x="250" y="539"/>
                  <a:pt x="255" y="515"/>
                </a:cubicBezTo>
                <a:lnTo>
                  <a:pt x="283" y="373"/>
                </a:lnTo>
                <a:lnTo>
                  <a:pt x="314" y="516"/>
                </a:lnTo>
                <a:cubicBezTo>
                  <a:pt x="319" y="539"/>
                  <a:pt x="339" y="555"/>
                  <a:pt x="363" y="555"/>
                </a:cubicBezTo>
                <a:lnTo>
                  <a:pt x="432" y="555"/>
                </a:lnTo>
                <a:close/>
                <a:moveTo>
                  <a:pt x="54" y="412"/>
                </a:moveTo>
                <a:cubicBezTo>
                  <a:pt x="63" y="427"/>
                  <a:pt x="74" y="442"/>
                  <a:pt x="86" y="456"/>
                </a:cubicBezTo>
                <a:lnTo>
                  <a:pt x="165" y="456"/>
                </a:lnTo>
                <a:lnTo>
                  <a:pt x="231" y="120"/>
                </a:lnTo>
                <a:cubicBezTo>
                  <a:pt x="236" y="97"/>
                  <a:pt x="256" y="80"/>
                  <a:pt x="279" y="79"/>
                </a:cubicBezTo>
                <a:cubicBezTo>
                  <a:pt x="303" y="80"/>
                  <a:pt x="323" y="96"/>
                  <a:pt x="328" y="118"/>
                </a:cubicBezTo>
                <a:lnTo>
                  <a:pt x="402" y="456"/>
                </a:lnTo>
                <a:lnTo>
                  <a:pt x="473" y="456"/>
                </a:lnTo>
                <a:cubicBezTo>
                  <a:pt x="496" y="456"/>
                  <a:pt x="517" y="473"/>
                  <a:pt x="521" y="496"/>
                </a:cubicBezTo>
                <a:lnTo>
                  <a:pt x="541" y="591"/>
                </a:lnTo>
                <a:lnTo>
                  <a:pt x="552" y="504"/>
                </a:lnTo>
                <a:cubicBezTo>
                  <a:pt x="556" y="479"/>
                  <a:pt x="577" y="461"/>
                  <a:pt x="601" y="461"/>
                </a:cubicBezTo>
                <a:lnTo>
                  <a:pt x="823" y="461"/>
                </a:lnTo>
                <a:lnTo>
                  <a:pt x="826" y="459"/>
                </a:lnTo>
                <a:cubicBezTo>
                  <a:pt x="826" y="458"/>
                  <a:pt x="826" y="458"/>
                  <a:pt x="827" y="457"/>
                </a:cubicBezTo>
                <a:cubicBezTo>
                  <a:pt x="838" y="443"/>
                  <a:pt x="849" y="429"/>
                  <a:pt x="857" y="414"/>
                </a:cubicBezTo>
                <a:lnTo>
                  <a:pt x="881" y="368"/>
                </a:lnTo>
                <a:cubicBezTo>
                  <a:pt x="893" y="337"/>
                  <a:pt x="899" y="305"/>
                  <a:pt x="899" y="272"/>
                </a:cubicBezTo>
                <a:cubicBezTo>
                  <a:pt x="899" y="133"/>
                  <a:pt x="795" y="18"/>
                  <a:pt x="660" y="2"/>
                </a:cubicBezTo>
                <a:lnTo>
                  <a:pt x="642" y="0"/>
                </a:lnTo>
                <a:cubicBezTo>
                  <a:pt x="637" y="0"/>
                  <a:pt x="632" y="0"/>
                  <a:pt x="627" y="0"/>
                </a:cubicBezTo>
                <a:cubicBezTo>
                  <a:pt x="564" y="0"/>
                  <a:pt x="504" y="21"/>
                  <a:pt x="456" y="61"/>
                </a:cubicBezTo>
                <a:cubicBezTo>
                  <a:pt x="408" y="21"/>
                  <a:pt x="348" y="0"/>
                  <a:pt x="285" y="0"/>
                </a:cubicBezTo>
                <a:cubicBezTo>
                  <a:pt x="280" y="0"/>
                  <a:pt x="276" y="0"/>
                  <a:pt x="271" y="0"/>
                </a:cubicBezTo>
                <a:lnTo>
                  <a:pt x="253" y="2"/>
                </a:lnTo>
                <a:cubicBezTo>
                  <a:pt x="118" y="18"/>
                  <a:pt x="13" y="133"/>
                  <a:pt x="13" y="272"/>
                </a:cubicBezTo>
                <a:cubicBezTo>
                  <a:pt x="13" y="304"/>
                  <a:pt x="19" y="336"/>
                  <a:pt x="31" y="366"/>
                </a:cubicBezTo>
                <a:lnTo>
                  <a:pt x="54" y="412"/>
                </a:lnTo>
                <a:close/>
                <a:moveTo>
                  <a:pt x="630" y="672"/>
                </a:moveTo>
                <a:lnTo>
                  <a:pt x="733" y="560"/>
                </a:lnTo>
                <a:lnTo>
                  <a:pt x="645" y="560"/>
                </a:lnTo>
                <a:lnTo>
                  <a:pt x="630" y="672"/>
                </a:lnTo>
                <a:close/>
                <a:moveTo>
                  <a:pt x="878" y="496"/>
                </a:moveTo>
                <a:lnTo>
                  <a:pt x="603" y="496"/>
                </a:lnTo>
                <a:cubicBezTo>
                  <a:pt x="595" y="496"/>
                  <a:pt x="589" y="501"/>
                  <a:pt x="589" y="508"/>
                </a:cubicBezTo>
                <a:lnTo>
                  <a:pt x="549" y="805"/>
                </a:lnTo>
                <a:lnTo>
                  <a:pt x="488" y="502"/>
                </a:lnTo>
                <a:cubicBezTo>
                  <a:pt x="486" y="496"/>
                  <a:pt x="481" y="491"/>
                  <a:pt x="474" y="491"/>
                </a:cubicBezTo>
                <a:lnTo>
                  <a:pt x="375" y="491"/>
                </a:lnTo>
                <a:lnTo>
                  <a:pt x="295" y="125"/>
                </a:lnTo>
                <a:cubicBezTo>
                  <a:pt x="293" y="119"/>
                  <a:pt x="288" y="114"/>
                  <a:pt x="281" y="114"/>
                </a:cubicBezTo>
                <a:cubicBezTo>
                  <a:pt x="274" y="114"/>
                  <a:pt x="268" y="119"/>
                  <a:pt x="267" y="126"/>
                </a:cubicBezTo>
                <a:lnTo>
                  <a:pt x="196" y="491"/>
                </a:lnTo>
                <a:lnTo>
                  <a:pt x="14" y="491"/>
                </a:lnTo>
                <a:cubicBezTo>
                  <a:pt x="7" y="491"/>
                  <a:pt x="0" y="497"/>
                  <a:pt x="0" y="505"/>
                </a:cubicBezTo>
                <a:cubicBezTo>
                  <a:pt x="0" y="513"/>
                  <a:pt x="7" y="519"/>
                  <a:pt x="14" y="519"/>
                </a:cubicBezTo>
                <a:lnTo>
                  <a:pt x="207" y="519"/>
                </a:lnTo>
                <a:cubicBezTo>
                  <a:pt x="214" y="519"/>
                  <a:pt x="220" y="515"/>
                  <a:pt x="221" y="508"/>
                </a:cubicBezTo>
                <a:lnTo>
                  <a:pt x="282" y="198"/>
                </a:lnTo>
                <a:lnTo>
                  <a:pt x="350" y="508"/>
                </a:lnTo>
                <a:cubicBezTo>
                  <a:pt x="351" y="515"/>
                  <a:pt x="357" y="519"/>
                  <a:pt x="364" y="519"/>
                </a:cubicBezTo>
                <a:lnTo>
                  <a:pt x="462" y="519"/>
                </a:lnTo>
                <a:lnTo>
                  <a:pt x="538" y="894"/>
                </a:lnTo>
                <a:cubicBezTo>
                  <a:pt x="539" y="901"/>
                  <a:pt x="545" y="905"/>
                  <a:pt x="552" y="905"/>
                </a:cubicBezTo>
                <a:cubicBezTo>
                  <a:pt x="559" y="905"/>
                  <a:pt x="565" y="900"/>
                  <a:pt x="566" y="893"/>
                </a:cubicBezTo>
                <a:lnTo>
                  <a:pt x="615" y="524"/>
                </a:lnTo>
                <a:lnTo>
                  <a:pt x="878" y="524"/>
                </a:lnTo>
                <a:cubicBezTo>
                  <a:pt x="886" y="524"/>
                  <a:pt x="892" y="518"/>
                  <a:pt x="892" y="510"/>
                </a:cubicBezTo>
                <a:cubicBezTo>
                  <a:pt x="892" y="502"/>
                  <a:pt x="886" y="496"/>
                  <a:pt x="878" y="496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0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7" name="组合 50"/>
          <p:cNvGrpSpPr/>
          <p:nvPr/>
        </p:nvGrpSpPr>
        <p:grpSpPr>
          <a:xfrm>
            <a:off x="87313" y="255588"/>
            <a:ext cx="2260600" cy="471487"/>
            <a:chOff x="-79655" y="236585"/>
            <a:chExt cx="2877769" cy="47138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548"/>
              <a:ext cx="2873727" cy="417418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03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78381" y="236585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6404" name="heart-with-lifeline-variant_33328"/>
            <p:cNvSpPr>
              <a:spLocks noChangeAspect="1"/>
            </p:cNvSpPr>
            <p:nvPr/>
          </p:nvSpPr>
          <p:spPr>
            <a:xfrm>
              <a:off x="12817" y="342769"/>
              <a:ext cx="300486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0013" y="1038225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0013" y="2414588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0013" y="3789363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0013" y="241458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0013" y="37925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0013" y="5165725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0013" y="54816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196080" y="1219200"/>
            <a:ext cx="77717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优先打开窗户，采用自然通风。有条件的可以开启排风扇等抽气装置以加强室内空气流动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276090" y="2506345"/>
            <a:ext cx="769239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使用集中空调通风系统时，应当保证集中空调通风系统运转正常。应关闭回风，使用全新风运行，确保室内有足够的新风量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16399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通风换气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275773" y="4093845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应当保证厢式电梯的排气扇、地下车库通风系统运转正常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1" name="组合 50"/>
          <p:cNvGrpSpPr/>
          <p:nvPr/>
        </p:nvGrpSpPr>
        <p:grpSpPr>
          <a:xfrm>
            <a:off x="87313" y="309563"/>
            <a:ext cx="2257425" cy="417512"/>
            <a:chOff x="-79655" y="290025"/>
            <a:chExt cx="2872740" cy="41794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025"/>
              <a:ext cx="2872740" cy="417941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7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10258" y="290025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7428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0013" y="685800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0013" y="2062163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0013" y="3436938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921125" y="4813300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    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空调通风系统的清洗消毒按照《公共场所集中空调通风系统清洗消毒规范》进行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0013" y="206216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0013" y="344011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0013" y="4813300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0013" y="61674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368800" y="805815"/>
            <a:ext cx="75330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采用全新风方式运行并关闭空调加湿功能，确保新风直接取自室外、进风口清洁、出风口通畅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368800" y="2242185"/>
            <a:ext cx="75330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定期对空调进风口、出风口消毒采用有效氯</a:t>
            </a:r>
            <a:r>
              <a:rPr lang="en-US" altLang="zh-CN" sz="2000" dirty="0">
                <a:solidFill>
                  <a:schemeClr val="bg1"/>
                </a:solidFill>
              </a:rPr>
              <a:t>500 mg/L</a:t>
            </a:r>
            <a:r>
              <a:rPr lang="zh-CN" altLang="zh-CN" sz="2000" dirty="0">
                <a:solidFill>
                  <a:schemeClr val="bg1"/>
                </a:solidFill>
              </a:rPr>
              <a:t>的消毒液擦拭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17423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空调运行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478973" y="3721100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加强对风机盘管的凝结水盘、冷却水的清洁消毒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5" name="组合 50"/>
          <p:cNvGrpSpPr/>
          <p:nvPr/>
        </p:nvGrpSpPr>
        <p:grpSpPr>
          <a:xfrm>
            <a:off x="87313" y="307975"/>
            <a:ext cx="2324100" cy="419100"/>
            <a:chOff x="-79655" y="287884"/>
            <a:chExt cx="2957573" cy="420082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89476"/>
              <a:ext cx="2872725" cy="418490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0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358185" y="287884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8451" name="heart-with-lifeline-variant_33328"/>
            <p:cNvSpPr>
              <a:spLocks noChangeAspect="1"/>
            </p:cNvSpPr>
            <p:nvPr/>
          </p:nvSpPr>
          <p:spPr>
            <a:xfrm>
              <a:off x="307627" y="342769"/>
              <a:ext cx="300486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6" name="矩形 55"/>
          <p:cNvSpPr/>
          <p:nvPr/>
        </p:nvSpPr>
        <p:spPr>
          <a:xfrm>
            <a:off x="3910330" y="917575"/>
            <a:ext cx="8282305" cy="183324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0330" y="2751455"/>
            <a:ext cx="8282305" cy="20351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6" name="直接连接符 65"/>
          <p:cNvCxnSpPr/>
          <p:nvPr/>
        </p:nvCxnSpPr>
        <p:spPr>
          <a:xfrm flipH="1">
            <a:off x="3910013" y="275431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垃圾收集处理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338955" y="2884805"/>
            <a:ext cx="761301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清洁消毒。垃圾转运车和垃圾筒保持清洁，可定期用有效氯</a:t>
            </a:r>
            <a:r>
              <a:rPr lang="en-US" altLang="zh-CN" sz="2000" dirty="0">
                <a:solidFill>
                  <a:schemeClr val="bg1"/>
                </a:solidFill>
              </a:rPr>
              <a:t>500mg/L</a:t>
            </a:r>
            <a:r>
              <a:rPr lang="zh-CN" altLang="zh-CN" sz="2000" dirty="0">
                <a:solidFill>
                  <a:schemeClr val="bg1"/>
                </a:solidFill>
              </a:rPr>
              <a:t>的含氯消毒剂喷洒或擦拭消毒；垃圾点墙壁、地面应保持清洁，可定期用有效氯</a:t>
            </a:r>
            <a:r>
              <a:rPr lang="en-US" altLang="zh-CN" sz="2000" dirty="0">
                <a:solidFill>
                  <a:schemeClr val="bg1"/>
                </a:solidFill>
              </a:rPr>
              <a:t>500mg/L</a:t>
            </a:r>
            <a:r>
              <a:rPr lang="zh-CN" altLang="zh-CN" sz="2000" dirty="0">
                <a:solidFill>
                  <a:schemeClr val="bg1"/>
                </a:solidFill>
              </a:rPr>
              <a:t>的含氯消毒液喷洒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38955" y="1146175"/>
            <a:ext cx="761238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分类收集，及时清运。普通垃圾放入黑色塑料袋，口罩等防护用品垃圾按照生活垃圾分类处理。垃圾筒及垃圾点周围无散落，垃圾存放点各类垃圾及时清运，垃圾无超时超量堆放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9" name="组合 50"/>
          <p:cNvGrpSpPr/>
          <p:nvPr/>
        </p:nvGrpSpPr>
        <p:grpSpPr>
          <a:xfrm>
            <a:off x="87313" y="304800"/>
            <a:ext cx="2308225" cy="422275"/>
            <a:chOff x="-79655" y="284775"/>
            <a:chExt cx="2936728" cy="42319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89548"/>
              <a:ext cx="2872096" cy="418418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4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337340" y="284775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9475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0013" y="838200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0013" y="2214563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0013" y="3589338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     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、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电梯按钮、自动扶梯扶手等经常接触部位每日消毒应当不少于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次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/>
              <a:ea typeface="思源黑体 CN Medium"/>
              <a:cs typeface="思源黑体 CN Medium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0013" y="221456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0013" y="359251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0013" y="4965700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0013" y="54816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491038" y="1057275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建议尽量避免乘坐厢式电梯，乘坐时应当佩戴口罩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491038" y="2393950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厢式电梯的地面、侧壁应当保持清洁，每日消毒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r>
              <a:rPr lang="zh-CN" altLang="zh-CN" sz="2000" dirty="0">
                <a:solidFill>
                  <a:schemeClr val="bg1"/>
                </a:solidFill>
              </a:rPr>
              <a:t>次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19471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rgbClr val="007E8B"/>
                </a:solidFill>
                <a:latin typeface="思源黑体 CN Heavy"/>
                <a:ea typeface="思源黑体 CN Heavy"/>
              </a:rPr>
              <a:t>自动扶梯、厢式电梯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3" name="组合 50"/>
          <p:cNvGrpSpPr/>
          <p:nvPr/>
        </p:nvGrpSpPr>
        <p:grpSpPr>
          <a:xfrm>
            <a:off x="87313" y="309563"/>
            <a:ext cx="2257425" cy="417512"/>
            <a:chOff x="-79655" y="290025"/>
            <a:chExt cx="2872740" cy="41794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025"/>
              <a:ext cx="2872740" cy="417941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98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73352" y="298939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0499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0013" y="1285875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0013" y="2662238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0013" y="26622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0013" y="404018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0013" y="5413375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0013" y="54816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491038" y="1504950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地下车库的地面应当保持清洁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491038" y="2841625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停车取卡按键等人员经常接触部位每日消毒应当不少于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r>
              <a:rPr lang="zh-CN" altLang="zh-CN" sz="2000" dirty="0">
                <a:solidFill>
                  <a:schemeClr val="bg1"/>
                </a:solidFill>
              </a:rPr>
              <a:t>次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0495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地下车库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7" name="组合 50"/>
          <p:cNvGrpSpPr/>
          <p:nvPr/>
        </p:nvGrpSpPr>
        <p:grpSpPr>
          <a:xfrm>
            <a:off x="87313" y="309563"/>
            <a:ext cx="2260600" cy="417512"/>
            <a:chOff x="-79655" y="290025"/>
            <a:chExt cx="2877769" cy="41794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025"/>
              <a:ext cx="2873727" cy="417941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3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78381" y="298939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1524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0013" y="1028700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0013" y="2405063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0013" y="3779838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/>
              <a:ea typeface="思源黑体 CN Medium"/>
              <a:cs typeface="思源黑体 CN Medium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0013" y="240506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0013" y="378301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0013" y="5156200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0013" y="548163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491038" y="1247775"/>
            <a:ext cx="71437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保持办公区环境清洁，建议每日通风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r>
              <a:rPr lang="zh-CN" altLang="zh-CN" sz="2000" dirty="0">
                <a:solidFill>
                  <a:schemeClr val="bg1"/>
                </a:solidFill>
              </a:rPr>
              <a:t>次，每次</a:t>
            </a:r>
            <a:r>
              <a:rPr lang="en-US" altLang="zh-CN" sz="2000" dirty="0">
                <a:solidFill>
                  <a:schemeClr val="bg1"/>
                </a:solidFill>
              </a:rPr>
              <a:t>20</a:t>
            </a:r>
            <a:r>
              <a:rPr lang="zh-CN" altLang="zh-CN" sz="2000" dirty="0">
                <a:solidFill>
                  <a:schemeClr val="bg1"/>
                </a:solidFill>
              </a:rPr>
              <a:t>～</a:t>
            </a:r>
            <a:r>
              <a:rPr lang="en-US" altLang="zh-CN" sz="2000" dirty="0">
                <a:solidFill>
                  <a:schemeClr val="bg1"/>
                </a:solidFill>
              </a:rPr>
              <a:t>-30</a:t>
            </a:r>
            <a:r>
              <a:rPr lang="zh-CN" altLang="zh-CN" sz="2000" dirty="0">
                <a:solidFill>
                  <a:schemeClr val="bg1"/>
                </a:solidFill>
              </a:rPr>
              <a:t>分钟，通风时注意保暖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468813" y="2892425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工作人员应当佩戴口罩，交谈时保持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r>
              <a:rPr lang="zh-CN" altLang="zh-CN" sz="2000" dirty="0">
                <a:solidFill>
                  <a:schemeClr val="bg1"/>
                </a:solidFill>
              </a:rPr>
              <a:t>米以上距离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1519" name="矩形 68"/>
          <p:cNvSpPr/>
          <p:nvPr/>
        </p:nvSpPr>
        <p:spPr>
          <a:xfrm>
            <a:off x="350838" y="2622550"/>
            <a:ext cx="34194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rgbClr val="007E8B"/>
                </a:solidFill>
                <a:latin typeface="思源黑体 CN Heavy"/>
                <a:ea typeface="思源黑体 CN Heavy"/>
              </a:rPr>
              <a:t>会议室、办公室、多功能厅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70095" y="3961130"/>
            <a:ext cx="71437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减少开会频次和会议时长，会议期间温度适宜时应当开窗或开门。建议采用网络视频会议等方式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10013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组合 50"/>
          <p:cNvGrpSpPr/>
          <p:nvPr/>
        </p:nvGrpSpPr>
        <p:grpSpPr>
          <a:xfrm>
            <a:off x="87313" y="309563"/>
            <a:ext cx="2308225" cy="417512"/>
            <a:chOff x="-79655" y="290025"/>
            <a:chExt cx="2936728" cy="41794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025"/>
              <a:ext cx="2872096" cy="417941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47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337340" y="298939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2548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14458" y="1011555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14458" y="2387918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14458" y="3762693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/>
              <a:ea typeface="思源黑体 CN Medium"/>
              <a:cs typeface="思源黑体 CN Medium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14458" y="238791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14458" y="376586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14458" y="5139055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14458" y="649319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482783" y="1498918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保持空气流通，以清洁为主，预防性消毒为辅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495483" y="2567305"/>
            <a:ext cx="71437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采取有效的分流措施，鼓励打包和外卖，避免人员密集和聚餐活动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2543" name="矩形 68"/>
          <p:cNvSpPr/>
          <p:nvPr/>
        </p:nvSpPr>
        <p:spPr>
          <a:xfrm>
            <a:off x="350838" y="2622550"/>
            <a:ext cx="34194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rgbClr val="007E8B"/>
                </a:solidFill>
                <a:latin typeface="思源黑体 CN Heavy"/>
                <a:ea typeface="思源黑体 CN Heavy"/>
              </a:rPr>
              <a:t>餐厅餐饮场所（区域）、食堂和茶水间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54220" y="4250055"/>
            <a:ext cx="7143750" cy="401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餐厅每日消毒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r>
              <a:rPr lang="zh-CN" altLang="zh-CN" sz="2000" dirty="0">
                <a:solidFill>
                  <a:schemeClr val="bg1"/>
                </a:solidFill>
              </a:rPr>
              <a:t>次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7" name="矩形 126"/>
          <p:cNvSpPr/>
          <p:nvPr/>
        </p:nvSpPr>
        <p:spPr>
          <a:xfrm>
            <a:off x="0" y="-19050"/>
            <a:ext cx="3462338" cy="6877050"/>
          </a:xfrm>
          <a:prstGeom prst="rect">
            <a:avLst/>
          </a:prstGeom>
          <a:solidFill>
            <a:srgbClr val="00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BD0D9"/>
              </a:solidFill>
              <a:effectLst/>
              <a:uLnTx/>
              <a:uFillTx/>
              <a:latin typeface="Impact" panose="020B0806030902050204"/>
              <a:ea typeface="微软雅黑 Light" panose="020B0502040204020203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63123" y="-9434"/>
            <a:ext cx="4560910" cy="6876868"/>
          </a:xfrm>
          <a:prstGeom prst="rect">
            <a:avLst/>
          </a:prstGeom>
          <a:gradFill flip="none" rotWithShape="1">
            <a:gsLst>
              <a:gs pos="51000">
                <a:srgbClr val="FFFFFF">
                  <a:alpha val="7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54475" y="857250"/>
            <a:ext cx="3065463" cy="769938"/>
            <a:chOff x="3871641" y="774063"/>
            <a:chExt cx="3065940" cy="769441"/>
          </a:xfrm>
        </p:grpSpPr>
        <p:sp>
          <p:nvSpPr>
            <p:cNvPr id="5141" name="矩形 32"/>
            <p:cNvSpPr/>
            <p:nvPr/>
          </p:nvSpPr>
          <p:spPr>
            <a:xfrm>
              <a:off x="4587456" y="845455"/>
              <a:ext cx="2350125" cy="4613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595959"/>
                  </a:solidFill>
                  <a:latin typeface="思源黑体 CN Medium"/>
                  <a:ea typeface="宋体" panose="02010600030101010101" pitchFamily="2" charset="-122"/>
                </a:rPr>
                <a:t>场所分类和特点</a:t>
              </a:r>
              <a:endParaRPr lang="zh-CN" altLang="en-US" sz="2400" b="1" dirty="0">
                <a:solidFill>
                  <a:srgbClr val="595959"/>
                </a:solidFill>
                <a:latin typeface="思源黑体 CN Medium"/>
                <a:ea typeface="宋体" panose="02010600030101010101" pitchFamily="2" charset="-122"/>
              </a:endParaRPr>
            </a:p>
          </p:txBody>
        </p:sp>
        <p:sp>
          <p:nvSpPr>
            <p:cNvPr id="5142" name="文字方塊 37"/>
            <p:cNvSpPr txBox="1"/>
            <p:nvPr/>
          </p:nvSpPr>
          <p:spPr>
            <a:xfrm>
              <a:off x="3871641" y="774063"/>
              <a:ext cx="702435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TW" sz="4400" dirty="0">
                  <a:solidFill>
                    <a:srgbClr val="007E8B"/>
                  </a:solidFill>
                  <a:latin typeface="Impact" panose="020B0806030902050204" pitchFamily="34" charset="0"/>
                  <a:ea typeface="微软雅黑 Light" panose="020B0502040204020203" charset="-122"/>
                </a:rPr>
                <a:t>01</a:t>
              </a:r>
              <a:endParaRPr lang="zh-TW" altLang="en-US" sz="4400" dirty="0">
                <a:solidFill>
                  <a:srgbClr val="007E8B"/>
                </a:solidFill>
                <a:latin typeface="Impact" panose="020B0806030902050204" pitchFamily="34" charset="0"/>
                <a:ea typeface="微软雅黑 Light" panose="020B0502040204020203" charset="-122"/>
              </a:endParaRPr>
            </a:p>
          </p:txBody>
        </p:sp>
      </p:grpSp>
      <p:grpSp>
        <p:nvGrpSpPr>
          <p:cNvPr id="3" name="组合 3"/>
          <p:cNvGrpSpPr/>
          <p:nvPr/>
        </p:nvGrpSpPr>
        <p:grpSpPr>
          <a:xfrm>
            <a:off x="744538" y="608013"/>
            <a:ext cx="1568450" cy="1057275"/>
            <a:chOff x="744022" y="607344"/>
            <a:chExt cx="1569660" cy="1057309"/>
          </a:xfrm>
        </p:grpSpPr>
        <p:sp>
          <p:nvSpPr>
            <p:cNvPr id="5139" name="矩形 75"/>
            <p:cNvSpPr/>
            <p:nvPr/>
          </p:nvSpPr>
          <p:spPr>
            <a:xfrm>
              <a:off x="744022" y="607344"/>
              <a:ext cx="1569660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5400" dirty="0">
                  <a:solidFill>
                    <a:srgbClr val="FFFFFF"/>
                  </a:solidFill>
                  <a:latin typeface="思源黑体 CN Heavy"/>
                  <a:ea typeface="思源黑体 CN Heavy"/>
                </a:rPr>
                <a:t>目录</a:t>
              </a:r>
              <a:endParaRPr lang="zh-CN" altLang="en-US" sz="5400" dirty="0">
                <a:solidFill>
                  <a:srgbClr val="FFFFFF"/>
                </a:solidFill>
                <a:latin typeface="思源黑体 CN Heavy"/>
                <a:ea typeface="思源黑体 CN Heavy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874297" y="1664653"/>
              <a:ext cx="56081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0"/>
          <p:cNvGrpSpPr/>
          <p:nvPr/>
        </p:nvGrpSpPr>
        <p:grpSpPr>
          <a:xfrm>
            <a:off x="4054475" y="2289175"/>
            <a:ext cx="3067050" cy="768350"/>
            <a:chOff x="3871641" y="774063"/>
            <a:chExt cx="3065143" cy="769441"/>
          </a:xfrm>
        </p:grpSpPr>
        <p:sp>
          <p:nvSpPr>
            <p:cNvPr id="5137" name="矩形 21"/>
            <p:cNvSpPr/>
            <p:nvPr/>
          </p:nvSpPr>
          <p:spPr>
            <a:xfrm>
              <a:off x="4587557" y="844012"/>
              <a:ext cx="2349227" cy="462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595959"/>
                  </a:solidFill>
                  <a:latin typeface="思源黑体 CN Medium"/>
                  <a:ea typeface="宋体" panose="02010600030101010101" pitchFamily="2" charset="-122"/>
                </a:rPr>
                <a:t>场所工作前准备</a:t>
              </a:r>
              <a:endParaRPr lang="zh-CN" altLang="en-US" sz="2400" b="1" dirty="0">
                <a:solidFill>
                  <a:srgbClr val="595959"/>
                </a:solidFill>
                <a:latin typeface="思源黑体 CN Medium"/>
                <a:ea typeface="宋体" panose="02010600030101010101" pitchFamily="2" charset="-122"/>
              </a:endParaRPr>
            </a:p>
          </p:txBody>
        </p:sp>
        <p:sp>
          <p:nvSpPr>
            <p:cNvPr id="5138" name="文字方塊 37"/>
            <p:cNvSpPr txBox="1"/>
            <p:nvPr/>
          </p:nvSpPr>
          <p:spPr>
            <a:xfrm>
              <a:off x="3871641" y="774063"/>
              <a:ext cx="771365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TW" sz="4400" dirty="0">
                  <a:solidFill>
                    <a:srgbClr val="007E8B"/>
                  </a:solidFill>
                  <a:latin typeface="Impact" panose="020B0806030902050204" pitchFamily="34" charset="0"/>
                  <a:ea typeface="微软雅黑 Light" panose="020B0502040204020203" charset="-122"/>
                </a:rPr>
                <a:t>02</a:t>
              </a:r>
              <a:endParaRPr lang="zh-TW" altLang="en-US" sz="4400" dirty="0">
                <a:solidFill>
                  <a:srgbClr val="007E8B"/>
                </a:solidFill>
                <a:latin typeface="Impact" panose="020B0806030902050204" pitchFamily="34" charset="0"/>
                <a:ea typeface="微软雅黑 Light" panose="020B0502040204020203" charset="-122"/>
              </a:endParaRPr>
            </a:p>
          </p:txBody>
        </p:sp>
      </p:grpSp>
      <p:grpSp>
        <p:nvGrpSpPr>
          <p:cNvPr id="5" name="组合 28"/>
          <p:cNvGrpSpPr/>
          <p:nvPr/>
        </p:nvGrpSpPr>
        <p:grpSpPr>
          <a:xfrm>
            <a:off x="4054475" y="3719513"/>
            <a:ext cx="900113" cy="769937"/>
            <a:chOff x="3871642" y="774063"/>
            <a:chExt cx="900680" cy="769441"/>
          </a:xfrm>
        </p:grpSpPr>
        <p:sp>
          <p:nvSpPr>
            <p:cNvPr id="5135" name="矩形 30"/>
            <p:cNvSpPr/>
            <p:nvPr/>
          </p:nvSpPr>
          <p:spPr>
            <a:xfrm>
              <a:off x="4587594" y="845454"/>
              <a:ext cx="184728" cy="461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2400" b="1" dirty="0">
                <a:solidFill>
                  <a:srgbClr val="595959"/>
                </a:solidFill>
                <a:latin typeface="思源黑体 CN Medium"/>
                <a:ea typeface="宋体" panose="02010600030101010101" pitchFamily="2" charset="-122"/>
              </a:endParaRPr>
            </a:p>
          </p:txBody>
        </p:sp>
        <p:sp>
          <p:nvSpPr>
            <p:cNvPr id="5136" name="文字方塊 37"/>
            <p:cNvSpPr txBox="1"/>
            <p:nvPr/>
          </p:nvSpPr>
          <p:spPr>
            <a:xfrm>
              <a:off x="3871642" y="774063"/>
              <a:ext cx="78739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TW" sz="4400" dirty="0">
                  <a:solidFill>
                    <a:srgbClr val="007E8B"/>
                  </a:solidFill>
                  <a:latin typeface="Impact" panose="020B0806030902050204" pitchFamily="34" charset="0"/>
                  <a:ea typeface="微软雅黑 Light" panose="020B0502040204020203" charset="-122"/>
                </a:rPr>
                <a:t>03</a:t>
              </a:r>
              <a:endParaRPr lang="zh-TW" altLang="en-US" sz="4400" dirty="0">
                <a:solidFill>
                  <a:srgbClr val="007E8B"/>
                </a:solidFill>
                <a:latin typeface="Impact" panose="020B0806030902050204" pitchFamily="34" charset="0"/>
                <a:ea typeface="微软雅黑 Light" panose="020B0502040204020203" charset="-122"/>
              </a:endParaRPr>
            </a:p>
          </p:txBody>
        </p:sp>
      </p:grpSp>
      <p:grpSp>
        <p:nvGrpSpPr>
          <p:cNvPr id="6" name="组合 34"/>
          <p:cNvGrpSpPr/>
          <p:nvPr/>
        </p:nvGrpSpPr>
        <p:grpSpPr>
          <a:xfrm>
            <a:off x="4054475" y="5151438"/>
            <a:ext cx="2757488" cy="769937"/>
            <a:chOff x="3871641" y="774063"/>
            <a:chExt cx="2756329" cy="769441"/>
          </a:xfrm>
        </p:grpSpPr>
        <p:sp>
          <p:nvSpPr>
            <p:cNvPr id="5133" name="矩形 35"/>
            <p:cNvSpPr/>
            <p:nvPr/>
          </p:nvSpPr>
          <p:spPr>
            <a:xfrm>
              <a:off x="4587454" y="845454"/>
              <a:ext cx="2040516" cy="461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595959"/>
                  </a:solidFill>
                  <a:latin typeface="思源黑体 CN Medium"/>
                  <a:ea typeface="宋体" panose="02010600030101010101" pitchFamily="2" charset="-122"/>
                </a:rPr>
                <a:t>场所疫情应对</a:t>
              </a:r>
              <a:endParaRPr lang="zh-CN" altLang="en-US" sz="2400" b="1" dirty="0">
                <a:solidFill>
                  <a:srgbClr val="595959"/>
                </a:solidFill>
                <a:latin typeface="思源黑体 CN Medium"/>
                <a:ea typeface="宋体" panose="02010600030101010101" pitchFamily="2" charset="-122"/>
              </a:endParaRPr>
            </a:p>
          </p:txBody>
        </p:sp>
        <p:sp>
          <p:nvSpPr>
            <p:cNvPr id="5134" name="文字方塊 37"/>
            <p:cNvSpPr txBox="1"/>
            <p:nvPr/>
          </p:nvSpPr>
          <p:spPr>
            <a:xfrm>
              <a:off x="3871641" y="774063"/>
              <a:ext cx="769763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TW" sz="4400" dirty="0">
                  <a:solidFill>
                    <a:srgbClr val="007E8B"/>
                  </a:solidFill>
                  <a:latin typeface="Impact" panose="020B0806030902050204" pitchFamily="34" charset="0"/>
                  <a:ea typeface="微软雅黑 Light" panose="020B0502040204020203" charset="-122"/>
                </a:rPr>
                <a:t>04</a:t>
              </a:r>
              <a:endParaRPr lang="zh-TW" altLang="en-US" sz="4400" dirty="0">
                <a:solidFill>
                  <a:srgbClr val="007E8B"/>
                </a:solidFill>
                <a:latin typeface="Impact" panose="020B0806030902050204" pitchFamily="34" charset="0"/>
                <a:ea typeface="微软雅黑 Light" panose="020B0502040204020203" charset="-122"/>
              </a:endParaRPr>
            </a:p>
          </p:txBody>
        </p:sp>
      </p:grpSp>
      <p:grpSp>
        <p:nvGrpSpPr>
          <p:cNvPr id="7" name="组合 4"/>
          <p:cNvGrpSpPr/>
          <p:nvPr/>
        </p:nvGrpSpPr>
        <p:grpSpPr>
          <a:xfrm>
            <a:off x="263598" y="4777797"/>
            <a:ext cx="1422382" cy="1845729"/>
            <a:chOff x="256989" y="4777797"/>
            <a:chExt cx="1422382" cy="1845729"/>
          </a:xfrm>
          <a:solidFill>
            <a:schemeClr val="bg1">
              <a:alpha val="50000"/>
            </a:schemeClr>
          </a:solidFill>
        </p:grpSpPr>
        <p:sp>
          <p:nvSpPr>
            <p:cNvPr id="41" name="PA-102231"/>
            <p:cNvSpPr/>
            <p:nvPr/>
          </p:nvSpPr>
          <p:spPr>
            <a:xfrm flipH="1">
              <a:off x="978176" y="6019047"/>
              <a:ext cx="701195" cy="604479"/>
            </a:xfrm>
            <a:prstGeom prst="hexagon">
              <a:avLst/>
            </a:prstGeom>
            <a:noFill/>
            <a:ln w="285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PA-102232"/>
            <p:cNvSpPr/>
            <p:nvPr/>
          </p:nvSpPr>
          <p:spPr>
            <a:xfrm flipH="1">
              <a:off x="320439" y="5646274"/>
              <a:ext cx="701195" cy="604479"/>
            </a:xfrm>
            <a:prstGeom prst="hexagon">
              <a:avLst/>
            </a:prstGeom>
            <a:noFill/>
            <a:ln w="285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PA-102233"/>
            <p:cNvSpPr/>
            <p:nvPr/>
          </p:nvSpPr>
          <p:spPr>
            <a:xfrm flipH="1">
              <a:off x="256989" y="4777797"/>
              <a:ext cx="845737" cy="729084"/>
            </a:xfrm>
            <a:prstGeom prst="hexagon">
              <a:avLst/>
            </a:prstGeom>
            <a:noFill/>
            <a:ln w="28575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hospital-symbol_63809"/>
            <p:cNvSpPr>
              <a:spLocks noChangeAspect="1"/>
            </p:cNvSpPr>
            <p:nvPr/>
          </p:nvSpPr>
          <p:spPr bwMode="auto">
            <a:xfrm>
              <a:off x="485936" y="5762268"/>
              <a:ext cx="387842" cy="387302"/>
            </a:xfrm>
            <a:custGeom>
              <a:avLst/>
              <a:gdLst>
                <a:gd name="T0" fmla="*/ 400 w 11264"/>
                <a:gd name="T1" fmla="*/ 7099 h 11264"/>
                <a:gd name="T2" fmla="*/ 4165 w 11264"/>
                <a:gd name="T3" fmla="*/ 7099 h 11264"/>
                <a:gd name="T4" fmla="*/ 4165 w 11264"/>
                <a:gd name="T5" fmla="*/ 10864 h 11264"/>
                <a:gd name="T6" fmla="*/ 4565 w 11264"/>
                <a:gd name="T7" fmla="*/ 11264 h 11264"/>
                <a:gd name="T8" fmla="*/ 6699 w 11264"/>
                <a:gd name="T9" fmla="*/ 11264 h 11264"/>
                <a:gd name="T10" fmla="*/ 7099 w 11264"/>
                <a:gd name="T11" fmla="*/ 10864 h 11264"/>
                <a:gd name="T12" fmla="*/ 7099 w 11264"/>
                <a:gd name="T13" fmla="*/ 7099 h 11264"/>
                <a:gd name="T14" fmla="*/ 10864 w 11264"/>
                <a:gd name="T15" fmla="*/ 7099 h 11264"/>
                <a:gd name="T16" fmla="*/ 11264 w 11264"/>
                <a:gd name="T17" fmla="*/ 6699 h 11264"/>
                <a:gd name="T18" fmla="*/ 11264 w 11264"/>
                <a:gd name="T19" fmla="*/ 4565 h 11264"/>
                <a:gd name="T20" fmla="*/ 10864 w 11264"/>
                <a:gd name="T21" fmla="*/ 4165 h 11264"/>
                <a:gd name="T22" fmla="*/ 7099 w 11264"/>
                <a:gd name="T23" fmla="*/ 4165 h 11264"/>
                <a:gd name="T24" fmla="*/ 7099 w 11264"/>
                <a:gd name="T25" fmla="*/ 400 h 11264"/>
                <a:gd name="T26" fmla="*/ 6699 w 11264"/>
                <a:gd name="T27" fmla="*/ 0 h 11264"/>
                <a:gd name="T28" fmla="*/ 4565 w 11264"/>
                <a:gd name="T29" fmla="*/ 0 h 11264"/>
                <a:gd name="T30" fmla="*/ 4165 w 11264"/>
                <a:gd name="T31" fmla="*/ 400 h 11264"/>
                <a:gd name="T32" fmla="*/ 4165 w 11264"/>
                <a:gd name="T33" fmla="*/ 4165 h 11264"/>
                <a:gd name="T34" fmla="*/ 400 w 11264"/>
                <a:gd name="T35" fmla="*/ 4165 h 11264"/>
                <a:gd name="T36" fmla="*/ 0 w 11264"/>
                <a:gd name="T37" fmla="*/ 4565 h 11264"/>
                <a:gd name="T38" fmla="*/ 0 w 11264"/>
                <a:gd name="T39" fmla="*/ 6699 h 11264"/>
                <a:gd name="T40" fmla="*/ 400 w 11264"/>
                <a:gd name="T41" fmla="*/ 7099 h 1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64" h="11264">
                  <a:moveTo>
                    <a:pt x="400" y="7099"/>
                  </a:moveTo>
                  <a:lnTo>
                    <a:pt x="4165" y="7099"/>
                  </a:lnTo>
                  <a:lnTo>
                    <a:pt x="4165" y="10864"/>
                  </a:lnTo>
                  <a:cubicBezTo>
                    <a:pt x="4165" y="11085"/>
                    <a:pt x="4344" y="11264"/>
                    <a:pt x="4565" y="11264"/>
                  </a:cubicBezTo>
                  <a:lnTo>
                    <a:pt x="6699" y="11264"/>
                  </a:lnTo>
                  <a:cubicBezTo>
                    <a:pt x="6920" y="11264"/>
                    <a:pt x="7099" y="11085"/>
                    <a:pt x="7099" y="10864"/>
                  </a:cubicBezTo>
                  <a:lnTo>
                    <a:pt x="7099" y="7099"/>
                  </a:lnTo>
                  <a:lnTo>
                    <a:pt x="10864" y="7099"/>
                  </a:lnTo>
                  <a:cubicBezTo>
                    <a:pt x="11085" y="7099"/>
                    <a:pt x="11264" y="6920"/>
                    <a:pt x="11264" y="6699"/>
                  </a:cubicBezTo>
                  <a:lnTo>
                    <a:pt x="11264" y="4565"/>
                  </a:lnTo>
                  <a:cubicBezTo>
                    <a:pt x="11264" y="4344"/>
                    <a:pt x="11085" y="4165"/>
                    <a:pt x="10864" y="4165"/>
                  </a:cubicBezTo>
                  <a:lnTo>
                    <a:pt x="7099" y="4165"/>
                  </a:lnTo>
                  <a:lnTo>
                    <a:pt x="7099" y="400"/>
                  </a:lnTo>
                  <a:cubicBezTo>
                    <a:pt x="7099" y="179"/>
                    <a:pt x="6920" y="0"/>
                    <a:pt x="6699" y="0"/>
                  </a:cubicBezTo>
                  <a:lnTo>
                    <a:pt x="4565" y="0"/>
                  </a:lnTo>
                  <a:cubicBezTo>
                    <a:pt x="4344" y="0"/>
                    <a:pt x="4165" y="179"/>
                    <a:pt x="4165" y="400"/>
                  </a:cubicBezTo>
                  <a:lnTo>
                    <a:pt x="4165" y="4165"/>
                  </a:lnTo>
                  <a:lnTo>
                    <a:pt x="400" y="4165"/>
                  </a:lnTo>
                  <a:cubicBezTo>
                    <a:pt x="179" y="4165"/>
                    <a:pt x="0" y="4344"/>
                    <a:pt x="0" y="4565"/>
                  </a:cubicBezTo>
                  <a:lnTo>
                    <a:pt x="0" y="6699"/>
                  </a:lnTo>
                  <a:cubicBezTo>
                    <a:pt x="0" y="6920"/>
                    <a:pt x="179" y="7099"/>
                    <a:pt x="400" y="709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dna-code_82990"/>
            <p:cNvSpPr>
              <a:spLocks noChangeAspect="1"/>
            </p:cNvSpPr>
            <p:nvPr/>
          </p:nvSpPr>
          <p:spPr bwMode="auto">
            <a:xfrm>
              <a:off x="1119578" y="6149569"/>
              <a:ext cx="444989" cy="34343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475" h="468837">
                  <a:moveTo>
                    <a:pt x="396500" y="146917"/>
                  </a:moveTo>
                  <a:lnTo>
                    <a:pt x="548327" y="239691"/>
                  </a:lnTo>
                  <a:cubicBezTo>
                    <a:pt x="606532" y="275246"/>
                    <a:pt x="624927" y="351476"/>
                    <a:pt x="589327" y="409700"/>
                  </a:cubicBezTo>
                  <a:cubicBezTo>
                    <a:pt x="566630" y="446718"/>
                    <a:pt x="527095" y="468837"/>
                    <a:pt x="483624" y="468837"/>
                  </a:cubicBezTo>
                  <a:cubicBezTo>
                    <a:pt x="460836" y="468837"/>
                    <a:pt x="438598" y="462530"/>
                    <a:pt x="419104" y="450648"/>
                  </a:cubicBezTo>
                  <a:lnTo>
                    <a:pt x="257210" y="351750"/>
                  </a:lnTo>
                  <a:lnTo>
                    <a:pt x="257668" y="348003"/>
                  </a:lnTo>
                  <a:cubicBezTo>
                    <a:pt x="261694" y="313910"/>
                    <a:pt x="276703" y="242616"/>
                    <a:pt x="330332" y="190333"/>
                  </a:cubicBezTo>
                  <a:cubicBezTo>
                    <a:pt x="331339" y="192253"/>
                    <a:pt x="481245" y="284752"/>
                    <a:pt x="481245" y="284752"/>
                  </a:cubicBezTo>
                  <a:cubicBezTo>
                    <a:pt x="483258" y="285940"/>
                    <a:pt x="485363" y="286489"/>
                    <a:pt x="487376" y="286489"/>
                  </a:cubicBezTo>
                  <a:cubicBezTo>
                    <a:pt x="491403" y="286489"/>
                    <a:pt x="495247" y="284478"/>
                    <a:pt x="497443" y="280913"/>
                  </a:cubicBezTo>
                  <a:cubicBezTo>
                    <a:pt x="500829" y="275338"/>
                    <a:pt x="499091" y="268117"/>
                    <a:pt x="493508" y="264735"/>
                  </a:cubicBezTo>
                  <a:lnTo>
                    <a:pt x="347355" y="175617"/>
                  </a:lnTo>
                  <a:cubicBezTo>
                    <a:pt x="360716" y="165106"/>
                    <a:pt x="376000" y="155692"/>
                    <a:pt x="393662" y="148105"/>
                  </a:cubicBezTo>
                  <a:close/>
                  <a:moveTo>
                    <a:pt x="129623" y="39391"/>
                  </a:moveTo>
                  <a:cubicBezTo>
                    <a:pt x="97956" y="39391"/>
                    <a:pt x="69218" y="55476"/>
                    <a:pt x="52744" y="82346"/>
                  </a:cubicBezTo>
                  <a:cubicBezTo>
                    <a:pt x="26843" y="124661"/>
                    <a:pt x="40206" y="180046"/>
                    <a:pt x="82489" y="205911"/>
                  </a:cubicBezTo>
                  <a:lnTo>
                    <a:pt x="196983" y="275827"/>
                  </a:lnTo>
                  <a:cubicBezTo>
                    <a:pt x="209888" y="229399"/>
                    <a:pt x="236887" y="168439"/>
                    <a:pt x="292990" y="123839"/>
                  </a:cubicBezTo>
                  <a:lnTo>
                    <a:pt x="176482" y="52643"/>
                  </a:lnTo>
                  <a:cubicBezTo>
                    <a:pt x="162296" y="43960"/>
                    <a:pt x="146097" y="39391"/>
                    <a:pt x="129623" y="39391"/>
                  </a:cubicBezTo>
                  <a:close/>
                  <a:moveTo>
                    <a:pt x="129623" y="0"/>
                  </a:moveTo>
                  <a:cubicBezTo>
                    <a:pt x="153327" y="0"/>
                    <a:pt x="176665" y="6580"/>
                    <a:pt x="197075" y="19010"/>
                  </a:cubicBezTo>
                  <a:lnTo>
                    <a:pt x="366940" y="122742"/>
                  </a:lnTo>
                  <a:lnTo>
                    <a:pt x="339300" y="139559"/>
                  </a:lnTo>
                  <a:cubicBezTo>
                    <a:pt x="267547" y="183154"/>
                    <a:pt x="239816" y="256634"/>
                    <a:pt x="229291" y="310648"/>
                  </a:cubicBezTo>
                  <a:lnTo>
                    <a:pt x="223799" y="338432"/>
                  </a:lnTo>
                  <a:lnTo>
                    <a:pt x="61896" y="239544"/>
                  </a:lnTo>
                  <a:cubicBezTo>
                    <a:pt x="1034" y="202346"/>
                    <a:pt x="-18277" y="122651"/>
                    <a:pt x="18973" y="61782"/>
                  </a:cubicBezTo>
                  <a:cubicBezTo>
                    <a:pt x="42768" y="23123"/>
                    <a:pt x="84045" y="0"/>
                    <a:pt x="129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biology-shape_46102"/>
            <p:cNvSpPr>
              <a:spLocks noChangeAspect="1"/>
            </p:cNvSpPr>
            <p:nvPr/>
          </p:nvSpPr>
          <p:spPr bwMode="auto">
            <a:xfrm>
              <a:off x="379088" y="4868016"/>
              <a:ext cx="609685" cy="548646"/>
            </a:xfrm>
            <a:custGeom>
              <a:avLst/>
              <a:gdLst>
                <a:gd name="T0" fmla="*/ 397 w 424"/>
                <a:gd name="T1" fmla="*/ 130 h 382"/>
                <a:gd name="T2" fmla="*/ 377 w 424"/>
                <a:gd name="T3" fmla="*/ 176 h 382"/>
                <a:gd name="T4" fmla="*/ 360 w 424"/>
                <a:gd name="T5" fmla="*/ 195 h 382"/>
                <a:gd name="T6" fmla="*/ 308 w 424"/>
                <a:gd name="T7" fmla="*/ 211 h 382"/>
                <a:gd name="T8" fmla="*/ 274 w 424"/>
                <a:gd name="T9" fmla="*/ 175 h 382"/>
                <a:gd name="T10" fmla="*/ 274 w 424"/>
                <a:gd name="T11" fmla="*/ 141 h 382"/>
                <a:gd name="T12" fmla="*/ 287 w 424"/>
                <a:gd name="T13" fmla="*/ 121 h 382"/>
                <a:gd name="T14" fmla="*/ 287 w 424"/>
                <a:gd name="T15" fmla="*/ 66 h 382"/>
                <a:gd name="T16" fmla="*/ 265 w 424"/>
                <a:gd name="T17" fmla="*/ 109 h 382"/>
                <a:gd name="T18" fmla="*/ 252 w 424"/>
                <a:gd name="T19" fmla="*/ 131 h 382"/>
                <a:gd name="T20" fmla="*/ 197 w 424"/>
                <a:gd name="T21" fmla="*/ 147 h 382"/>
                <a:gd name="T22" fmla="*/ 160 w 424"/>
                <a:gd name="T23" fmla="*/ 110 h 382"/>
                <a:gd name="T24" fmla="*/ 162 w 424"/>
                <a:gd name="T25" fmla="*/ 74 h 382"/>
                <a:gd name="T26" fmla="*/ 199 w 424"/>
                <a:gd name="T27" fmla="*/ 27 h 382"/>
                <a:gd name="T28" fmla="*/ 145 w 424"/>
                <a:gd name="T29" fmla="*/ 27 h 382"/>
                <a:gd name="T30" fmla="*/ 140 w 424"/>
                <a:gd name="T31" fmla="*/ 64 h 382"/>
                <a:gd name="T32" fmla="*/ 115 w 424"/>
                <a:gd name="T33" fmla="*/ 81 h 382"/>
                <a:gd name="T34" fmla="*/ 59 w 424"/>
                <a:gd name="T35" fmla="*/ 66 h 382"/>
                <a:gd name="T36" fmla="*/ 59 w 424"/>
                <a:gd name="T37" fmla="*/ 121 h 382"/>
                <a:gd name="T38" fmla="*/ 118 w 424"/>
                <a:gd name="T39" fmla="*/ 106 h 382"/>
                <a:gd name="T40" fmla="*/ 150 w 424"/>
                <a:gd name="T41" fmla="*/ 141 h 382"/>
                <a:gd name="T42" fmla="*/ 151 w 424"/>
                <a:gd name="T43" fmla="*/ 175 h 382"/>
                <a:gd name="T44" fmla="*/ 116 w 424"/>
                <a:gd name="T45" fmla="*/ 211 h 382"/>
                <a:gd name="T46" fmla="*/ 59 w 424"/>
                <a:gd name="T47" fmla="*/ 195 h 382"/>
                <a:gd name="T48" fmla="*/ 38 w 424"/>
                <a:gd name="T49" fmla="*/ 240 h 382"/>
                <a:gd name="T50" fmla="*/ 0 w 424"/>
                <a:gd name="T51" fmla="*/ 288 h 382"/>
                <a:gd name="T52" fmla="*/ 55 w 424"/>
                <a:gd name="T53" fmla="*/ 288 h 382"/>
                <a:gd name="T54" fmla="*/ 60 w 424"/>
                <a:gd name="T55" fmla="*/ 250 h 382"/>
                <a:gd name="T56" fmla="*/ 117 w 424"/>
                <a:gd name="T57" fmla="*/ 236 h 382"/>
                <a:gd name="T58" fmla="*/ 150 w 424"/>
                <a:gd name="T59" fmla="*/ 271 h 382"/>
                <a:gd name="T60" fmla="*/ 151 w 424"/>
                <a:gd name="T61" fmla="*/ 306 h 382"/>
                <a:gd name="T62" fmla="*/ 113 w 424"/>
                <a:gd name="T63" fmla="*/ 355 h 382"/>
                <a:gd name="T64" fmla="*/ 168 w 424"/>
                <a:gd name="T65" fmla="*/ 355 h 382"/>
                <a:gd name="T66" fmla="*/ 167 w 424"/>
                <a:gd name="T67" fmla="*/ 325 h 382"/>
                <a:gd name="T68" fmla="*/ 173 w 424"/>
                <a:gd name="T69" fmla="*/ 315 h 382"/>
                <a:gd name="T70" fmla="*/ 228 w 424"/>
                <a:gd name="T71" fmla="*/ 300 h 382"/>
                <a:gd name="T72" fmla="*/ 263 w 424"/>
                <a:gd name="T73" fmla="*/ 336 h 382"/>
                <a:gd name="T74" fmla="*/ 283 w 424"/>
                <a:gd name="T75" fmla="*/ 382 h 382"/>
                <a:gd name="T76" fmla="*/ 286 w 424"/>
                <a:gd name="T77" fmla="*/ 328 h 382"/>
                <a:gd name="T78" fmla="*/ 280 w 424"/>
                <a:gd name="T79" fmla="*/ 288 h 382"/>
                <a:gd name="T80" fmla="*/ 287 w 424"/>
                <a:gd name="T81" fmla="*/ 249 h 382"/>
                <a:gd name="T82" fmla="*/ 336 w 424"/>
                <a:gd name="T83" fmla="*/ 236 h 382"/>
                <a:gd name="T84" fmla="*/ 387 w 424"/>
                <a:gd name="T85" fmla="*/ 222 h 382"/>
                <a:gd name="T86" fmla="*/ 400 w 424"/>
                <a:gd name="T87" fmla="*/ 185 h 382"/>
                <a:gd name="T88" fmla="*/ 252 w 424"/>
                <a:gd name="T89" fmla="*/ 261 h 382"/>
                <a:gd name="T90" fmla="*/ 197 w 424"/>
                <a:gd name="T91" fmla="*/ 277 h 382"/>
                <a:gd name="T92" fmla="*/ 171 w 424"/>
                <a:gd name="T93" fmla="*/ 260 h 382"/>
                <a:gd name="T94" fmla="*/ 168 w 424"/>
                <a:gd name="T95" fmla="*/ 222 h 382"/>
                <a:gd name="T96" fmla="*/ 172 w 424"/>
                <a:gd name="T97" fmla="*/ 185 h 382"/>
                <a:gd name="T98" fmla="*/ 196 w 424"/>
                <a:gd name="T99" fmla="*/ 170 h 382"/>
                <a:gd name="T100" fmla="*/ 251 w 424"/>
                <a:gd name="T101" fmla="*/ 185 h 382"/>
                <a:gd name="T102" fmla="*/ 256 w 424"/>
                <a:gd name="T103" fmla="*/ 222 h 382"/>
                <a:gd name="T104" fmla="*/ 252 w 424"/>
                <a:gd name="T105" fmla="*/ 26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382">
                  <a:moveTo>
                    <a:pt x="424" y="158"/>
                  </a:moveTo>
                  <a:cubicBezTo>
                    <a:pt x="424" y="143"/>
                    <a:pt x="412" y="130"/>
                    <a:pt x="397" y="130"/>
                  </a:cubicBezTo>
                  <a:cubicBezTo>
                    <a:pt x="382" y="130"/>
                    <a:pt x="370" y="143"/>
                    <a:pt x="370" y="158"/>
                  </a:cubicBezTo>
                  <a:cubicBezTo>
                    <a:pt x="370" y="165"/>
                    <a:pt x="372" y="171"/>
                    <a:pt x="377" y="176"/>
                  </a:cubicBezTo>
                  <a:lnTo>
                    <a:pt x="366" y="196"/>
                  </a:lnTo>
                  <a:cubicBezTo>
                    <a:pt x="364" y="195"/>
                    <a:pt x="362" y="195"/>
                    <a:pt x="360" y="195"/>
                  </a:cubicBezTo>
                  <a:cubicBezTo>
                    <a:pt x="349" y="195"/>
                    <a:pt x="339" y="202"/>
                    <a:pt x="335" y="211"/>
                  </a:cubicBezTo>
                  <a:lnTo>
                    <a:pt x="308" y="211"/>
                  </a:lnTo>
                  <a:cubicBezTo>
                    <a:pt x="304" y="202"/>
                    <a:pt x="295" y="196"/>
                    <a:pt x="285" y="195"/>
                  </a:cubicBezTo>
                  <a:lnTo>
                    <a:pt x="274" y="175"/>
                  </a:lnTo>
                  <a:cubicBezTo>
                    <a:pt x="277" y="170"/>
                    <a:pt x="280" y="164"/>
                    <a:pt x="280" y="158"/>
                  </a:cubicBezTo>
                  <a:cubicBezTo>
                    <a:pt x="280" y="152"/>
                    <a:pt x="278" y="146"/>
                    <a:pt x="274" y="141"/>
                  </a:cubicBezTo>
                  <a:lnTo>
                    <a:pt x="286" y="121"/>
                  </a:lnTo>
                  <a:cubicBezTo>
                    <a:pt x="286" y="121"/>
                    <a:pt x="287" y="121"/>
                    <a:pt x="287" y="121"/>
                  </a:cubicBezTo>
                  <a:cubicBezTo>
                    <a:pt x="302" y="121"/>
                    <a:pt x="314" y="109"/>
                    <a:pt x="314" y="94"/>
                  </a:cubicBezTo>
                  <a:cubicBezTo>
                    <a:pt x="314" y="78"/>
                    <a:pt x="302" y="66"/>
                    <a:pt x="287" y="66"/>
                  </a:cubicBezTo>
                  <a:cubicBezTo>
                    <a:pt x="272" y="66"/>
                    <a:pt x="260" y="78"/>
                    <a:pt x="260" y="94"/>
                  </a:cubicBezTo>
                  <a:cubicBezTo>
                    <a:pt x="260" y="99"/>
                    <a:pt x="262" y="105"/>
                    <a:pt x="265" y="109"/>
                  </a:cubicBezTo>
                  <a:lnTo>
                    <a:pt x="253" y="131"/>
                  </a:lnTo>
                  <a:lnTo>
                    <a:pt x="252" y="131"/>
                  </a:lnTo>
                  <a:cubicBezTo>
                    <a:pt x="241" y="131"/>
                    <a:pt x="232" y="137"/>
                    <a:pt x="227" y="147"/>
                  </a:cubicBezTo>
                  <a:lnTo>
                    <a:pt x="197" y="147"/>
                  </a:lnTo>
                  <a:cubicBezTo>
                    <a:pt x="193" y="137"/>
                    <a:pt x="183" y="131"/>
                    <a:pt x="172" y="131"/>
                  </a:cubicBezTo>
                  <a:lnTo>
                    <a:pt x="160" y="110"/>
                  </a:lnTo>
                  <a:cubicBezTo>
                    <a:pt x="165" y="105"/>
                    <a:pt x="168" y="98"/>
                    <a:pt x="168" y="91"/>
                  </a:cubicBezTo>
                  <a:cubicBezTo>
                    <a:pt x="168" y="85"/>
                    <a:pt x="166" y="79"/>
                    <a:pt x="162" y="74"/>
                  </a:cubicBezTo>
                  <a:lnTo>
                    <a:pt x="173" y="55"/>
                  </a:lnTo>
                  <a:cubicBezTo>
                    <a:pt x="188" y="54"/>
                    <a:pt x="199" y="42"/>
                    <a:pt x="199" y="27"/>
                  </a:cubicBezTo>
                  <a:cubicBezTo>
                    <a:pt x="199" y="12"/>
                    <a:pt x="187" y="0"/>
                    <a:pt x="172" y="0"/>
                  </a:cubicBezTo>
                  <a:cubicBezTo>
                    <a:pt x="157" y="0"/>
                    <a:pt x="145" y="12"/>
                    <a:pt x="145" y="27"/>
                  </a:cubicBezTo>
                  <a:cubicBezTo>
                    <a:pt x="145" y="34"/>
                    <a:pt x="147" y="40"/>
                    <a:pt x="151" y="45"/>
                  </a:cubicBezTo>
                  <a:lnTo>
                    <a:pt x="140" y="64"/>
                  </a:lnTo>
                  <a:lnTo>
                    <a:pt x="140" y="64"/>
                  </a:lnTo>
                  <a:cubicBezTo>
                    <a:pt x="129" y="64"/>
                    <a:pt x="119" y="71"/>
                    <a:pt x="115" y="81"/>
                  </a:cubicBezTo>
                  <a:lnTo>
                    <a:pt x="84" y="81"/>
                  </a:lnTo>
                  <a:cubicBezTo>
                    <a:pt x="79" y="72"/>
                    <a:pt x="70" y="66"/>
                    <a:pt x="59" y="66"/>
                  </a:cubicBezTo>
                  <a:cubicBezTo>
                    <a:pt x="44" y="66"/>
                    <a:pt x="32" y="78"/>
                    <a:pt x="32" y="94"/>
                  </a:cubicBezTo>
                  <a:cubicBezTo>
                    <a:pt x="32" y="109"/>
                    <a:pt x="44" y="121"/>
                    <a:pt x="59" y="121"/>
                  </a:cubicBezTo>
                  <a:cubicBezTo>
                    <a:pt x="70" y="121"/>
                    <a:pt x="79" y="115"/>
                    <a:pt x="83" y="106"/>
                  </a:cubicBezTo>
                  <a:lnTo>
                    <a:pt x="118" y="106"/>
                  </a:lnTo>
                  <a:cubicBezTo>
                    <a:pt x="122" y="112"/>
                    <a:pt x="129" y="117"/>
                    <a:pt x="137" y="118"/>
                  </a:cubicBezTo>
                  <a:lnTo>
                    <a:pt x="150" y="141"/>
                  </a:lnTo>
                  <a:cubicBezTo>
                    <a:pt x="147" y="146"/>
                    <a:pt x="145" y="152"/>
                    <a:pt x="145" y="158"/>
                  </a:cubicBezTo>
                  <a:cubicBezTo>
                    <a:pt x="145" y="164"/>
                    <a:pt x="147" y="170"/>
                    <a:pt x="151" y="175"/>
                  </a:cubicBezTo>
                  <a:lnTo>
                    <a:pt x="139" y="195"/>
                  </a:lnTo>
                  <a:cubicBezTo>
                    <a:pt x="129" y="196"/>
                    <a:pt x="120" y="202"/>
                    <a:pt x="116" y="211"/>
                  </a:cubicBezTo>
                  <a:lnTo>
                    <a:pt x="84" y="211"/>
                  </a:lnTo>
                  <a:cubicBezTo>
                    <a:pt x="80" y="202"/>
                    <a:pt x="70" y="195"/>
                    <a:pt x="59" y="195"/>
                  </a:cubicBezTo>
                  <a:cubicBezTo>
                    <a:pt x="44" y="195"/>
                    <a:pt x="32" y="207"/>
                    <a:pt x="32" y="222"/>
                  </a:cubicBezTo>
                  <a:cubicBezTo>
                    <a:pt x="32" y="229"/>
                    <a:pt x="34" y="235"/>
                    <a:pt x="38" y="240"/>
                  </a:cubicBezTo>
                  <a:lnTo>
                    <a:pt x="26" y="261"/>
                  </a:lnTo>
                  <a:cubicBezTo>
                    <a:pt x="12" y="261"/>
                    <a:pt x="0" y="273"/>
                    <a:pt x="0" y="288"/>
                  </a:cubicBezTo>
                  <a:cubicBezTo>
                    <a:pt x="0" y="303"/>
                    <a:pt x="12" y="315"/>
                    <a:pt x="27" y="315"/>
                  </a:cubicBezTo>
                  <a:cubicBezTo>
                    <a:pt x="42" y="315"/>
                    <a:pt x="55" y="303"/>
                    <a:pt x="55" y="288"/>
                  </a:cubicBezTo>
                  <a:cubicBezTo>
                    <a:pt x="55" y="281"/>
                    <a:pt x="52" y="275"/>
                    <a:pt x="48" y="270"/>
                  </a:cubicBezTo>
                  <a:lnTo>
                    <a:pt x="60" y="250"/>
                  </a:lnTo>
                  <a:cubicBezTo>
                    <a:pt x="70" y="249"/>
                    <a:pt x="78" y="244"/>
                    <a:pt x="83" y="236"/>
                  </a:cubicBezTo>
                  <a:lnTo>
                    <a:pt x="117" y="236"/>
                  </a:lnTo>
                  <a:cubicBezTo>
                    <a:pt x="121" y="243"/>
                    <a:pt x="129" y="248"/>
                    <a:pt x="137" y="249"/>
                  </a:cubicBezTo>
                  <a:lnTo>
                    <a:pt x="150" y="271"/>
                  </a:lnTo>
                  <a:cubicBezTo>
                    <a:pt x="147" y="276"/>
                    <a:pt x="145" y="282"/>
                    <a:pt x="145" y="288"/>
                  </a:cubicBezTo>
                  <a:cubicBezTo>
                    <a:pt x="145" y="295"/>
                    <a:pt x="147" y="301"/>
                    <a:pt x="151" y="306"/>
                  </a:cubicBezTo>
                  <a:lnTo>
                    <a:pt x="139" y="327"/>
                  </a:lnTo>
                  <a:cubicBezTo>
                    <a:pt x="124" y="328"/>
                    <a:pt x="113" y="340"/>
                    <a:pt x="113" y="355"/>
                  </a:cubicBezTo>
                  <a:cubicBezTo>
                    <a:pt x="113" y="370"/>
                    <a:pt x="125" y="382"/>
                    <a:pt x="140" y="382"/>
                  </a:cubicBezTo>
                  <a:cubicBezTo>
                    <a:pt x="156" y="382"/>
                    <a:pt x="168" y="370"/>
                    <a:pt x="168" y="355"/>
                  </a:cubicBezTo>
                  <a:cubicBezTo>
                    <a:pt x="168" y="348"/>
                    <a:pt x="165" y="341"/>
                    <a:pt x="161" y="336"/>
                  </a:cubicBezTo>
                  <a:lnTo>
                    <a:pt x="167" y="325"/>
                  </a:lnTo>
                  <a:cubicBezTo>
                    <a:pt x="167" y="325"/>
                    <a:pt x="167" y="325"/>
                    <a:pt x="167" y="325"/>
                  </a:cubicBezTo>
                  <a:lnTo>
                    <a:pt x="173" y="315"/>
                  </a:lnTo>
                  <a:cubicBezTo>
                    <a:pt x="183" y="315"/>
                    <a:pt x="192" y="309"/>
                    <a:pt x="196" y="300"/>
                  </a:cubicBezTo>
                  <a:lnTo>
                    <a:pt x="228" y="300"/>
                  </a:lnTo>
                  <a:cubicBezTo>
                    <a:pt x="232" y="309"/>
                    <a:pt x="241" y="315"/>
                    <a:pt x="251" y="315"/>
                  </a:cubicBezTo>
                  <a:lnTo>
                    <a:pt x="263" y="336"/>
                  </a:lnTo>
                  <a:cubicBezTo>
                    <a:pt x="259" y="341"/>
                    <a:pt x="256" y="347"/>
                    <a:pt x="256" y="355"/>
                  </a:cubicBezTo>
                  <a:cubicBezTo>
                    <a:pt x="256" y="370"/>
                    <a:pt x="268" y="382"/>
                    <a:pt x="283" y="382"/>
                  </a:cubicBezTo>
                  <a:cubicBezTo>
                    <a:pt x="298" y="382"/>
                    <a:pt x="310" y="370"/>
                    <a:pt x="310" y="355"/>
                  </a:cubicBezTo>
                  <a:cubicBezTo>
                    <a:pt x="310" y="341"/>
                    <a:pt x="300" y="329"/>
                    <a:pt x="286" y="328"/>
                  </a:cubicBezTo>
                  <a:lnTo>
                    <a:pt x="273" y="306"/>
                  </a:lnTo>
                  <a:cubicBezTo>
                    <a:pt x="277" y="301"/>
                    <a:pt x="280" y="295"/>
                    <a:pt x="280" y="288"/>
                  </a:cubicBezTo>
                  <a:cubicBezTo>
                    <a:pt x="280" y="282"/>
                    <a:pt x="278" y="276"/>
                    <a:pt x="274" y="271"/>
                  </a:cubicBezTo>
                  <a:lnTo>
                    <a:pt x="287" y="249"/>
                  </a:lnTo>
                  <a:cubicBezTo>
                    <a:pt x="295" y="248"/>
                    <a:pt x="302" y="243"/>
                    <a:pt x="306" y="236"/>
                  </a:cubicBezTo>
                  <a:lnTo>
                    <a:pt x="336" y="236"/>
                  </a:lnTo>
                  <a:cubicBezTo>
                    <a:pt x="341" y="244"/>
                    <a:pt x="350" y="250"/>
                    <a:pt x="360" y="250"/>
                  </a:cubicBezTo>
                  <a:cubicBezTo>
                    <a:pt x="375" y="250"/>
                    <a:pt x="387" y="237"/>
                    <a:pt x="387" y="222"/>
                  </a:cubicBezTo>
                  <a:cubicBezTo>
                    <a:pt x="387" y="218"/>
                    <a:pt x="386" y="215"/>
                    <a:pt x="385" y="211"/>
                  </a:cubicBezTo>
                  <a:lnTo>
                    <a:pt x="400" y="185"/>
                  </a:lnTo>
                  <a:cubicBezTo>
                    <a:pt x="413" y="184"/>
                    <a:pt x="424" y="172"/>
                    <a:pt x="424" y="158"/>
                  </a:cubicBezTo>
                  <a:close/>
                  <a:moveTo>
                    <a:pt x="252" y="261"/>
                  </a:moveTo>
                  <a:cubicBezTo>
                    <a:pt x="241" y="261"/>
                    <a:pt x="231" y="267"/>
                    <a:pt x="227" y="277"/>
                  </a:cubicBezTo>
                  <a:lnTo>
                    <a:pt x="197" y="277"/>
                  </a:lnTo>
                  <a:cubicBezTo>
                    <a:pt x="193" y="267"/>
                    <a:pt x="183" y="260"/>
                    <a:pt x="172" y="260"/>
                  </a:cubicBezTo>
                  <a:cubicBezTo>
                    <a:pt x="172" y="260"/>
                    <a:pt x="171" y="260"/>
                    <a:pt x="171" y="260"/>
                  </a:cubicBezTo>
                  <a:lnTo>
                    <a:pt x="160" y="241"/>
                  </a:lnTo>
                  <a:cubicBezTo>
                    <a:pt x="165" y="236"/>
                    <a:pt x="168" y="230"/>
                    <a:pt x="168" y="222"/>
                  </a:cubicBezTo>
                  <a:cubicBezTo>
                    <a:pt x="168" y="215"/>
                    <a:pt x="165" y="209"/>
                    <a:pt x="161" y="204"/>
                  </a:cubicBezTo>
                  <a:lnTo>
                    <a:pt x="172" y="185"/>
                  </a:lnTo>
                  <a:cubicBezTo>
                    <a:pt x="172" y="185"/>
                    <a:pt x="172" y="185"/>
                    <a:pt x="172" y="185"/>
                  </a:cubicBezTo>
                  <a:cubicBezTo>
                    <a:pt x="183" y="185"/>
                    <a:pt x="192" y="179"/>
                    <a:pt x="196" y="170"/>
                  </a:cubicBezTo>
                  <a:lnTo>
                    <a:pt x="228" y="170"/>
                  </a:lnTo>
                  <a:cubicBezTo>
                    <a:pt x="232" y="179"/>
                    <a:pt x="241" y="185"/>
                    <a:pt x="251" y="185"/>
                  </a:cubicBezTo>
                  <a:lnTo>
                    <a:pt x="262" y="204"/>
                  </a:lnTo>
                  <a:cubicBezTo>
                    <a:pt x="258" y="209"/>
                    <a:pt x="256" y="215"/>
                    <a:pt x="256" y="222"/>
                  </a:cubicBezTo>
                  <a:cubicBezTo>
                    <a:pt x="256" y="230"/>
                    <a:pt x="259" y="237"/>
                    <a:pt x="263" y="242"/>
                  </a:cubicBezTo>
                  <a:lnTo>
                    <a:pt x="252" y="261"/>
                  </a:lnTo>
                  <a:cubicBezTo>
                    <a:pt x="252" y="261"/>
                    <a:pt x="252" y="261"/>
                    <a:pt x="252" y="261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132" name="矩形 30"/>
          <p:cNvSpPr/>
          <p:nvPr/>
        </p:nvSpPr>
        <p:spPr>
          <a:xfrm>
            <a:off x="4879975" y="3778250"/>
            <a:ext cx="25781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95959"/>
                </a:solidFill>
                <a:latin typeface="思源黑体 CN Medium"/>
                <a:ea typeface="宋体" panose="02010600030101010101" pitchFamily="2" charset="-122"/>
              </a:rPr>
              <a:t>场所内卫生要求</a:t>
            </a:r>
            <a:endParaRPr lang="zh-CN" altLang="en-US" sz="2400" b="1" dirty="0">
              <a:solidFill>
                <a:srgbClr val="595959"/>
              </a:solidFill>
              <a:latin typeface="思源黑体 CN Medium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图片 69"/>
          <p:cNvPicPr>
            <a:picLocks noChangeAspect="1"/>
          </p:cNvPicPr>
          <p:nvPr/>
        </p:nvPicPr>
        <p:blipFill>
          <a:blip r:embed="rId1"/>
          <a:srcRect r="19382"/>
          <a:stretch>
            <a:fillRect/>
          </a:stretch>
        </p:blipFill>
        <p:spPr>
          <a:xfrm>
            <a:off x="3952558" y="0"/>
            <a:ext cx="82931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55" name="组合 50"/>
          <p:cNvGrpSpPr/>
          <p:nvPr/>
        </p:nvGrpSpPr>
        <p:grpSpPr>
          <a:xfrm>
            <a:off x="87313" y="309563"/>
            <a:ext cx="2257425" cy="417512"/>
            <a:chOff x="-79655" y="290025"/>
            <a:chExt cx="2872740" cy="417941"/>
          </a:xfrm>
        </p:grpSpPr>
        <p:sp>
          <p:nvSpPr>
            <p:cNvPr id="52" name="平行四边形 51"/>
            <p:cNvSpPr/>
            <p:nvPr/>
          </p:nvSpPr>
          <p:spPr>
            <a:xfrm>
              <a:off x="-79655" y="290025"/>
              <a:ext cx="2872740" cy="417941"/>
            </a:xfrm>
            <a:prstGeom prst="parallelogram">
              <a:avLst>
                <a:gd name="adj" fmla="val 56287"/>
              </a:avLst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71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5967" y="298939"/>
              <a:ext cx="2519733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场所内卫生要求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3572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" name="矩形 54"/>
          <p:cNvSpPr/>
          <p:nvPr/>
        </p:nvSpPr>
        <p:spPr>
          <a:xfrm>
            <a:off x="3957638" y="857250"/>
            <a:ext cx="8281988" cy="1376363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57638" y="2233613"/>
            <a:ext cx="8281988" cy="137477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957955" y="3608705"/>
            <a:ext cx="8282305" cy="1934845"/>
          </a:xfrm>
          <a:prstGeom prst="rect">
            <a:avLst/>
          </a:prstGeom>
          <a:solidFill>
            <a:srgbClr val="007E8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/>
                <a:ea typeface="思源黑体 CN Medium"/>
                <a:cs typeface="思源黑体 CN Medium"/>
              </a:rPr>
              <a:t>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/>
              <a:ea typeface="思源黑体 CN Medium"/>
              <a:cs typeface="思源黑体 CN Medium"/>
            </a:endParaRP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3957638" y="223361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957638" y="3611563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957638" y="4984750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>
            <a:off x="3957638" y="6338888"/>
            <a:ext cx="828198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575175" y="1344613"/>
            <a:ext cx="71437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加强空气流通。确保洗手盆、地漏等水封隔离效果</a:t>
            </a:r>
            <a:endParaRPr lang="en-US" altLang="zh-CN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575175" y="2413953"/>
            <a:ext cx="71437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每日随时进行卫生清洁，保持地面、墙壁清洁，洗手池无污垢，便池无粪便污物积累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3567" name="矩形 68"/>
          <p:cNvSpPr/>
          <p:nvPr/>
        </p:nvSpPr>
        <p:spPr>
          <a:xfrm>
            <a:off x="350838" y="2622550"/>
            <a:ext cx="34194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7E8B"/>
                </a:solidFill>
                <a:latin typeface="思源黑体 CN Heavy"/>
                <a:ea typeface="思源黑体 CN Heavy"/>
              </a:rPr>
              <a:t>卫生间</a:t>
            </a:r>
            <a:endParaRPr lang="en-US" altLang="zh-CN" dirty="0">
              <a:solidFill>
                <a:srgbClr val="007E8B"/>
              </a:solidFill>
              <a:latin typeface="思源黑体 CN Heavy"/>
              <a:ea typeface="思源黑体 CN Heavy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8313" y="6372225"/>
            <a:ext cx="560388" cy="0"/>
          </a:xfrm>
          <a:prstGeom prst="line">
            <a:avLst/>
          </a:prstGeom>
          <a:ln w="57150">
            <a:solidFill>
              <a:srgbClr val="007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75175" y="3806825"/>
            <a:ext cx="714375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</a:rPr>
              <a:t>物品表面消毒用有效氯</a:t>
            </a:r>
            <a:r>
              <a:rPr lang="en-US" altLang="zh-CN" sz="2000" dirty="0">
                <a:solidFill>
                  <a:schemeClr val="bg1"/>
                </a:solidFill>
              </a:rPr>
              <a:t>500 mg/L</a:t>
            </a:r>
            <a:r>
              <a:rPr lang="zh-CN" altLang="zh-CN" sz="2000" dirty="0">
                <a:solidFill>
                  <a:schemeClr val="bg1"/>
                </a:solidFill>
              </a:rPr>
              <a:t>的含氯消毒剂对公共台面、洗手池、门把手和卫生洁具等物体表面进行擦拭，</a:t>
            </a:r>
            <a:r>
              <a:rPr lang="en-US" altLang="zh-CN" sz="2000" dirty="0">
                <a:solidFill>
                  <a:schemeClr val="bg1"/>
                </a:solidFill>
              </a:rPr>
              <a:t>30</a:t>
            </a:r>
            <a:r>
              <a:rPr lang="zh-CN" altLang="zh-CN" sz="2000" dirty="0">
                <a:solidFill>
                  <a:schemeClr val="bg1"/>
                </a:solidFill>
              </a:rPr>
              <a:t>分钟后用清水擦拭干净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1"/>
          <p:cNvPicPr>
            <a:picLocks noChangeAspect="1"/>
          </p:cNvPicPr>
          <p:nvPr/>
        </p:nvPicPr>
        <p:blipFill>
          <a:blip r:embed="rId1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PA-10223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3"/>
            </p:custDataLst>
          </p:nvPr>
        </p:nvSpPr>
        <p:spPr>
          <a:xfrm>
            <a:off x="0" y="1381125"/>
            <a:ext cx="12192000" cy="4589463"/>
          </a:xfrm>
          <a:custGeom>
            <a:avLst/>
            <a:gdLst>
              <a:gd name="txL" fmla="*/ 0 w 12192000"/>
              <a:gd name="txT" fmla="*/ 0 h 4589206"/>
              <a:gd name="txR" fmla="*/ 12192000 w 12192000"/>
              <a:gd name="txB" fmla="*/ 4589206 h 4589206"/>
            </a:gdLst>
            <a:ahLst/>
            <a:cxnLst>
              <a:cxn ang="0">
                <a:pos x="5035164" y="0"/>
              </a:cxn>
              <a:cxn ang="0">
                <a:pos x="12192000" y="0"/>
              </a:cxn>
              <a:cxn ang="0">
                <a:pos x="12192000" y="4592028"/>
              </a:cxn>
              <a:cxn ang="0">
                <a:pos x="4067812" y="4592028"/>
              </a:cxn>
              <a:cxn ang="0">
                <a:pos x="4157216" y="4533286"/>
              </a:cxn>
              <a:cxn ang="0">
                <a:pos x="5231312" y="3261585"/>
              </a:cxn>
              <a:cxn ang="0">
                <a:pos x="5123592" y="91402"/>
              </a:cxn>
              <a:cxn ang="0">
                <a:pos x="0" y="0"/>
              </a:cxn>
              <a:cxn ang="0">
                <a:pos x="2376440" y="0"/>
              </a:cxn>
              <a:cxn ang="0">
                <a:pos x="2191438" y="145235"/>
              </a:cxn>
              <a:cxn ang="0">
                <a:pos x="1324385" y="1254398"/>
              </a:cxn>
              <a:cxn ang="0">
                <a:pos x="1586680" y="4584344"/>
              </a:cxn>
              <a:cxn ang="0">
                <a:pos x="1596315" y="4592028"/>
              </a:cxn>
              <a:cxn ang="0">
                <a:pos x="0" y="4592028"/>
              </a:cxn>
            </a:cxnLst>
            <a:rect l="txL" t="txT" r="txR" b="txB"/>
            <a:pathLst>
              <a:path w="12192000" h="4589206">
                <a:moveTo>
                  <a:pt x="5035167" y="0"/>
                </a:moveTo>
                <a:lnTo>
                  <a:pt x="12192000" y="0"/>
                </a:lnTo>
                <a:lnTo>
                  <a:pt x="12192000" y="4589206"/>
                </a:lnTo>
                <a:lnTo>
                  <a:pt x="4067812" y="4589206"/>
                </a:lnTo>
                <a:lnTo>
                  <a:pt x="4157216" y="4530480"/>
                </a:lnTo>
                <a:cubicBezTo>
                  <a:pt x="4579220" y="4226940"/>
                  <a:pt x="4957024" y="3793793"/>
                  <a:pt x="5231313" y="3259567"/>
                </a:cubicBezTo>
                <a:cubicBezTo>
                  <a:pt x="5825606" y="2102079"/>
                  <a:pt x="5751104" y="826216"/>
                  <a:pt x="5123592" y="91347"/>
                </a:cubicBezTo>
                <a:lnTo>
                  <a:pt x="5035167" y="0"/>
                </a:lnTo>
                <a:close/>
                <a:moveTo>
                  <a:pt x="0" y="0"/>
                </a:moveTo>
                <a:lnTo>
                  <a:pt x="2376441" y="0"/>
                </a:lnTo>
                <a:lnTo>
                  <a:pt x="2191438" y="145147"/>
                </a:lnTo>
                <a:cubicBezTo>
                  <a:pt x="1853419" y="433439"/>
                  <a:pt x="1552959" y="808433"/>
                  <a:pt x="1324385" y="1253621"/>
                </a:cubicBezTo>
                <a:cubicBezTo>
                  <a:pt x="684377" y="2500147"/>
                  <a:pt x="820014" y="3883959"/>
                  <a:pt x="1586680" y="4581523"/>
                </a:cubicBezTo>
                <a:lnTo>
                  <a:pt x="1596315" y="4589206"/>
                </a:lnTo>
                <a:lnTo>
                  <a:pt x="0" y="4589206"/>
                </a:lnTo>
                <a:lnTo>
                  <a:pt x="0" y="0"/>
                </a:lnTo>
                <a:close/>
              </a:path>
            </a:pathLst>
          </a:custGeom>
          <a:solidFill>
            <a:srgbClr val="007E8B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" name="组合 5"/>
          <p:cNvGrpSpPr/>
          <p:nvPr/>
        </p:nvGrpSpPr>
        <p:grpSpPr>
          <a:xfrm>
            <a:off x="1393825" y="1844675"/>
            <a:ext cx="3654425" cy="3654425"/>
            <a:chOff x="1611520" y="1832049"/>
            <a:chExt cx="3981450" cy="3981450"/>
          </a:xfrm>
        </p:grpSpPr>
        <p:sp>
          <p:nvSpPr>
            <p:cNvPr id="5" name="椭圆 4"/>
            <p:cNvSpPr/>
            <p:nvPr/>
          </p:nvSpPr>
          <p:spPr>
            <a:xfrm>
              <a:off x="1611520" y="1832049"/>
              <a:ext cx="3981450" cy="3981450"/>
            </a:xfrm>
            <a:prstGeom prst="ellipse">
              <a:avLst/>
            </a:prstGeom>
            <a:noFill/>
            <a:ln>
              <a:solidFill>
                <a:srgbClr val="007E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841552" y="2062081"/>
              <a:ext cx="3521387" cy="3521387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4594" name="图片 19"/>
            <p:cNvPicPr>
              <a:picLocks noChangeAspect="1"/>
            </p:cNvPicPr>
            <p:nvPr/>
          </p:nvPicPr>
          <p:blipFill>
            <a:blip r:embed="rId4"/>
            <a:srcRect l="14626" r="14626" b="345"/>
            <a:stretch>
              <a:fillRect/>
            </a:stretch>
          </p:blipFill>
          <p:spPr>
            <a:xfrm>
              <a:off x="1807213" y="2211854"/>
              <a:ext cx="3590064" cy="33712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16"/>
          <p:cNvGrpSpPr/>
          <p:nvPr/>
        </p:nvGrpSpPr>
        <p:grpSpPr>
          <a:xfrm>
            <a:off x="6227763" y="2055813"/>
            <a:ext cx="4784725" cy="3355975"/>
            <a:chOff x="6321658" y="2056535"/>
            <a:chExt cx="4784492" cy="3355264"/>
          </a:xfrm>
        </p:grpSpPr>
        <p:grpSp>
          <p:nvGrpSpPr>
            <p:cNvPr id="24586" name="组合 7"/>
            <p:cNvGrpSpPr/>
            <p:nvPr/>
          </p:nvGrpSpPr>
          <p:grpSpPr>
            <a:xfrm>
              <a:off x="6321658" y="2164184"/>
              <a:ext cx="4784492" cy="2279445"/>
              <a:chOff x="6321658" y="2164184"/>
              <a:chExt cx="4784492" cy="2279445"/>
            </a:xfrm>
          </p:grpSpPr>
          <p:sp>
            <p:nvSpPr>
              <p:cNvPr id="24589" name="PA-文本框 1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321659" y="3109710"/>
                <a:ext cx="4596931" cy="7386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21899" tIns="60949" rIns="121899" bIns="60949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000" dirty="0">
                    <a:solidFill>
                      <a:schemeClr val="bg1"/>
                    </a:solidFill>
                    <a:latin typeface="思源黑体 CN Heavy"/>
                    <a:ea typeface="思源黑体 CN Heavy"/>
                  </a:rPr>
                  <a:t>场所疫情应对</a:t>
                </a:r>
                <a:endParaRPr lang="zh-CN" altLang="en-US" sz="4000" dirty="0">
                  <a:solidFill>
                    <a:schemeClr val="bg1"/>
                  </a:solidFill>
                  <a:latin typeface="思源黑体 CN Heavy"/>
                  <a:ea typeface="思源黑体 CN Heavy"/>
                </a:endParaRPr>
              </a:p>
            </p:txBody>
          </p:sp>
          <p:sp>
            <p:nvSpPr>
              <p:cNvPr id="18" name="PA-102242"/>
              <p:cNvSpPr/>
              <p:nvPr>
                <p:custDataLst>
                  <p:tags r:id="rId6"/>
                </p:custDataLst>
              </p:nvPr>
            </p:nvSpPr>
            <p:spPr>
              <a:xfrm>
                <a:off x="6321658" y="3797653"/>
                <a:ext cx="4784492" cy="6459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24591" name="文字方塊 37"/>
              <p:cNvSpPr txBox="1"/>
              <p:nvPr/>
            </p:nvSpPr>
            <p:spPr>
              <a:xfrm>
                <a:off x="6321659" y="2164184"/>
                <a:ext cx="981311" cy="10154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60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charset="-122"/>
                  </a:rPr>
                  <a:t>04</a:t>
                </a:r>
                <a:endParaRPr lang="zh-TW" altLang="en-US" sz="6000" dirty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321658" y="2056535"/>
              <a:ext cx="478449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21658" y="5411799"/>
              <a:ext cx="4784492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平行四边形 31"/>
          <p:cNvSpPr/>
          <p:nvPr/>
        </p:nvSpPr>
        <p:spPr>
          <a:xfrm>
            <a:off x="-190500" y="290513"/>
            <a:ext cx="1981200" cy="41751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2000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4" name="PA-102214"/>
          <p:cNvSpPr txBox="1"/>
          <p:nvPr>
            <p:custDataLst>
              <p:tags r:id="rId7"/>
            </p:custDataLst>
          </p:nvPr>
        </p:nvSpPr>
        <p:spPr>
          <a:xfrm>
            <a:off x="468313" y="298450"/>
            <a:ext cx="1168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PART 03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24585" name="heart-with-lifeline-variant_33328"/>
          <p:cNvSpPr>
            <a:spLocks noChangeAspect="1"/>
          </p:cNvSpPr>
          <p:nvPr/>
        </p:nvSpPr>
        <p:spPr>
          <a:xfrm>
            <a:off x="128588" y="342900"/>
            <a:ext cx="300037" cy="301625"/>
          </a:xfrm>
          <a:custGeom>
            <a:avLst/>
            <a:gdLst>
              <a:gd name="txL" fmla="*/ 0 w 899"/>
              <a:gd name="txT" fmla="*/ 0 h 905"/>
              <a:gd name="txR" fmla="*/ 899 w 899"/>
              <a:gd name="txB" fmla="*/ 905 h 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99" h="905">
                <a:moveTo>
                  <a:pt x="432" y="555"/>
                </a:moveTo>
                <a:lnTo>
                  <a:pt x="487" y="828"/>
                </a:lnTo>
                <a:lnTo>
                  <a:pt x="481" y="835"/>
                </a:lnTo>
                <a:cubicBezTo>
                  <a:pt x="475" y="842"/>
                  <a:pt x="466" y="846"/>
                  <a:pt x="456" y="846"/>
                </a:cubicBezTo>
                <a:cubicBezTo>
                  <a:pt x="446" y="846"/>
                  <a:pt x="437" y="842"/>
                  <a:pt x="431" y="835"/>
                </a:cubicBezTo>
                <a:lnTo>
                  <a:pt x="176" y="555"/>
                </a:lnTo>
                <a:lnTo>
                  <a:pt x="206" y="555"/>
                </a:lnTo>
                <a:cubicBezTo>
                  <a:pt x="230" y="555"/>
                  <a:pt x="250" y="539"/>
                  <a:pt x="255" y="515"/>
                </a:cubicBezTo>
                <a:lnTo>
                  <a:pt x="283" y="373"/>
                </a:lnTo>
                <a:lnTo>
                  <a:pt x="314" y="516"/>
                </a:lnTo>
                <a:cubicBezTo>
                  <a:pt x="319" y="539"/>
                  <a:pt x="339" y="555"/>
                  <a:pt x="363" y="555"/>
                </a:cubicBezTo>
                <a:lnTo>
                  <a:pt x="432" y="555"/>
                </a:lnTo>
                <a:close/>
                <a:moveTo>
                  <a:pt x="54" y="412"/>
                </a:moveTo>
                <a:cubicBezTo>
                  <a:pt x="63" y="427"/>
                  <a:pt x="74" y="442"/>
                  <a:pt x="86" y="456"/>
                </a:cubicBezTo>
                <a:lnTo>
                  <a:pt x="165" y="456"/>
                </a:lnTo>
                <a:lnTo>
                  <a:pt x="231" y="120"/>
                </a:lnTo>
                <a:cubicBezTo>
                  <a:pt x="236" y="97"/>
                  <a:pt x="256" y="80"/>
                  <a:pt x="279" y="79"/>
                </a:cubicBezTo>
                <a:cubicBezTo>
                  <a:pt x="303" y="80"/>
                  <a:pt x="323" y="96"/>
                  <a:pt x="328" y="118"/>
                </a:cubicBezTo>
                <a:lnTo>
                  <a:pt x="402" y="456"/>
                </a:lnTo>
                <a:lnTo>
                  <a:pt x="473" y="456"/>
                </a:lnTo>
                <a:cubicBezTo>
                  <a:pt x="496" y="456"/>
                  <a:pt x="517" y="473"/>
                  <a:pt x="521" y="496"/>
                </a:cubicBezTo>
                <a:lnTo>
                  <a:pt x="541" y="591"/>
                </a:lnTo>
                <a:lnTo>
                  <a:pt x="552" y="504"/>
                </a:lnTo>
                <a:cubicBezTo>
                  <a:pt x="556" y="479"/>
                  <a:pt x="577" y="461"/>
                  <a:pt x="601" y="461"/>
                </a:cubicBezTo>
                <a:lnTo>
                  <a:pt x="823" y="461"/>
                </a:lnTo>
                <a:lnTo>
                  <a:pt x="826" y="459"/>
                </a:lnTo>
                <a:cubicBezTo>
                  <a:pt x="826" y="458"/>
                  <a:pt x="826" y="458"/>
                  <a:pt x="827" y="457"/>
                </a:cubicBezTo>
                <a:cubicBezTo>
                  <a:pt x="838" y="443"/>
                  <a:pt x="849" y="429"/>
                  <a:pt x="857" y="414"/>
                </a:cubicBezTo>
                <a:lnTo>
                  <a:pt x="881" y="368"/>
                </a:lnTo>
                <a:cubicBezTo>
                  <a:pt x="893" y="337"/>
                  <a:pt x="899" y="305"/>
                  <a:pt x="899" y="272"/>
                </a:cubicBezTo>
                <a:cubicBezTo>
                  <a:pt x="899" y="133"/>
                  <a:pt x="795" y="18"/>
                  <a:pt x="660" y="2"/>
                </a:cubicBezTo>
                <a:lnTo>
                  <a:pt x="642" y="0"/>
                </a:lnTo>
                <a:cubicBezTo>
                  <a:pt x="637" y="0"/>
                  <a:pt x="632" y="0"/>
                  <a:pt x="627" y="0"/>
                </a:cubicBezTo>
                <a:cubicBezTo>
                  <a:pt x="564" y="0"/>
                  <a:pt x="504" y="21"/>
                  <a:pt x="456" y="61"/>
                </a:cubicBezTo>
                <a:cubicBezTo>
                  <a:pt x="408" y="21"/>
                  <a:pt x="348" y="0"/>
                  <a:pt x="285" y="0"/>
                </a:cubicBezTo>
                <a:cubicBezTo>
                  <a:pt x="280" y="0"/>
                  <a:pt x="276" y="0"/>
                  <a:pt x="271" y="0"/>
                </a:cubicBezTo>
                <a:lnTo>
                  <a:pt x="253" y="2"/>
                </a:lnTo>
                <a:cubicBezTo>
                  <a:pt x="118" y="18"/>
                  <a:pt x="13" y="133"/>
                  <a:pt x="13" y="272"/>
                </a:cubicBezTo>
                <a:cubicBezTo>
                  <a:pt x="13" y="304"/>
                  <a:pt x="19" y="336"/>
                  <a:pt x="31" y="366"/>
                </a:cubicBezTo>
                <a:lnTo>
                  <a:pt x="54" y="412"/>
                </a:lnTo>
                <a:close/>
                <a:moveTo>
                  <a:pt x="630" y="672"/>
                </a:moveTo>
                <a:lnTo>
                  <a:pt x="733" y="560"/>
                </a:lnTo>
                <a:lnTo>
                  <a:pt x="645" y="560"/>
                </a:lnTo>
                <a:lnTo>
                  <a:pt x="630" y="672"/>
                </a:lnTo>
                <a:close/>
                <a:moveTo>
                  <a:pt x="878" y="496"/>
                </a:moveTo>
                <a:lnTo>
                  <a:pt x="603" y="496"/>
                </a:lnTo>
                <a:cubicBezTo>
                  <a:pt x="595" y="496"/>
                  <a:pt x="589" y="501"/>
                  <a:pt x="589" y="508"/>
                </a:cubicBezTo>
                <a:lnTo>
                  <a:pt x="549" y="805"/>
                </a:lnTo>
                <a:lnTo>
                  <a:pt x="488" y="502"/>
                </a:lnTo>
                <a:cubicBezTo>
                  <a:pt x="486" y="496"/>
                  <a:pt x="481" y="491"/>
                  <a:pt x="474" y="491"/>
                </a:cubicBezTo>
                <a:lnTo>
                  <a:pt x="375" y="491"/>
                </a:lnTo>
                <a:lnTo>
                  <a:pt x="295" y="125"/>
                </a:lnTo>
                <a:cubicBezTo>
                  <a:pt x="293" y="119"/>
                  <a:pt x="288" y="114"/>
                  <a:pt x="281" y="114"/>
                </a:cubicBezTo>
                <a:cubicBezTo>
                  <a:pt x="274" y="114"/>
                  <a:pt x="268" y="119"/>
                  <a:pt x="267" y="126"/>
                </a:cubicBezTo>
                <a:lnTo>
                  <a:pt x="196" y="491"/>
                </a:lnTo>
                <a:lnTo>
                  <a:pt x="14" y="491"/>
                </a:lnTo>
                <a:cubicBezTo>
                  <a:pt x="7" y="491"/>
                  <a:pt x="0" y="497"/>
                  <a:pt x="0" y="505"/>
                </a:cubicBezTo>
                <a:cubicBezTo>
                  <a:pt x="0" y="513"/>
                  <a:pt x="7" y="519"/>
                  <a:pt x="14" y="519"/>
                </a:cubicBezTo>
                <a:lnTo>
                  <a:pt x="207" y="519"/>
                </a:lnTo>
                <a:cubicBezTo>
                  <a:pt x="214" y="519"/>
                  <a:pt x="220" y="515"/>
                  <a:pt x="221" y="508"/>
                </a:cubicBezTo>
                <a:lnTo>
                  <a:pt x="282" y="198"/>
                </a:lnTo>
                <a:lnTo>
                  <a:pt x="350" y="508"/>
                </a:lnTo>
                <a:cubicBezTo>
                  <a:pt x="351" y="515"/>
                  <a:pt x="357" y="519"/>
                  <a:pt x="364" y="519"/>
                </a:cubicBezTo>
                <a:lnTo>
                  <a:pt x="462" y="519"/>
                </a:lnTo>
                <a:lnTo>
                  <a:pt x="538" y="894"/>
                </a:lnTo>
                <a:cubicBezTo>
                  <a:pt x="539" y="901"/>
                  <a:pt x="545" y="905"/>
                  <a:pt x="552" y="905"/>
                </a:cubicBezTo>
                <a:cubicBezTo>
                  <a:pt x="559" y="905"/>
                  <a:pt x="565" y="900"/>
                  <a:pt x="566" y="893"/>
                </a:cubicBezTo>
                <a:lnTo>
                  <a:pt x="615" y="524"/>
                </a:lnTo>
                <a:lnTo>
                  <a:pt x="878" y="524"/>
                </a:lnTo>
                <a:cubicBezTo>
                  <a:pt x="886" y="524"/>
                  <a:pt x="892" y="518"/>
                  <a:pt x="892" y="510"/>
                </a:cubicBezTo>
                <a:cubicBezTo>
                  <a:pt x="892" y="502"/>
                  <a:pt x="886" y="496"/>
                  <a:pt x="878" y="496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0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602" name="组合 13"/>
          <p:cNvGrpSpPr/>
          <p:nvPr/>
        </p:nvGrpSpPr>
        <p:grpSpPr>
          <a:xfrm>
            <a:off x="-190500" y="290513"/>
            <a:ext cx="2873375" cy="417512"/>
            <a:chOff x="-190500" y="290025"/>
            <a:chExt cx="2872740" cy="417941"/>
          </a:xfrm>
        </p:grpSpPr>
        <p:sp>
          <p:nvSpPr>
            <p:cNvPr id="15" name="平行四边形 14"/>
            <p:cNvSpPr/>
            <p:nvPr/>
          </p:nvSpPr>
          <p:spPr>
            <a:xfrm>
              <a:off x="-190500" y="290025"/>
              <a:ext cx="2872740" cy="417941"/>
            </a:xfrm>
            <a:prstGeom prst="parallelogram">
              <a:avLst/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17" name="PA-102214"/>
            <p:cNvSpPr txBox="1"/>
            <p:nvPr>
              <p:custDataLst>
                <p:tags r:id="rId1"/>
              </p:custDataLst>
            </p:nvPr>
          </p:nvSpPr>
          <p:spPr>
            <a:xfrm>
              <a:off x="468652" y="298939"/>
              <a:ext cx="1723168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场所疫情应对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5618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87475" y="2191385"/>
            <a:ext cx="9417050" cy="855028"/>
            <a:chOff x="1386840" y="2190956"/>
            <a:chExt cx="9418320" cy="855686"/>
          </a:xfrm>
        </p:grpSpPr>
        <p:sp>
          <p:nvSpPr>
            <p:cNvPr id="18" name="椭圆 17"/>
            <p:cNvSpPr/>
            <p:nvPr/>
          </p:nvSpPr>
          <p:spPr bwMode="auto">
            <a:xfrm>
              <a:off x="1386840" y="2710535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2"/>
            <p:cNvSpPr txBox="1"/>
            <p:nvPr/>
          </p:nvSpPr>
          <p:spPr>
            <a:xfrm>
              <a:off x="2782123" y="2190956"/>
              <a:ext cx="6992293" cy="5071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可在办公场所或公共场所内设立应急区域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宋体" panose="02010600030101010101" pitchFamily="2" charset="-122"/>
                <a:cs typeface="+mn-cs"/>
                <a:sym typeface="+mn-lt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1031875" y="1022350"/>
            <a:ext cx="10128250" cy="765175"/>
            <a:chOff x="1032159" y="1022063"/>
            <a:chExt cx="10127682" cy="764890"/>
          </a:xfrm>
        </p:grpSpPr>
        <p:sp>
          <p:nvSpPr>
            <p:cNvPr id="25610" name="PA-102255"/>
            <p:cNvSpPr/>
            <p:nvPr>
              <p:custDataLst>
                <p:tags r:id="rId2"/>
              </p:custDataLst>
            </p:nvPr>
          </p:nvSpPr>
          <p:spPr>
            <a:xfrm>
              <a:off x="1032159" y="1022063"/>
              <a:ext cx="101276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dirty="0">
                  <a:solidFill>
                    <a:srgbClr val="007E8B"/>
                  </a:solidFill>
                  <a:latin typeface="思源黑体 CN Heavy"/>
                  <a:ea typeface="思源黑体 CN Heavy"/>
                </a:rPr>
                <a:t>设置应急区域</a:t>
              </a:r>
              <a:endParaRPr lang="zh-CN" altLang="en-US" sz="3200" dirty="0">
                <a:solidFill>
                  <a:srgbClr val="007E8B"/>
                </a:solidFill>
                <a:latin typeface="思源黑体 CN Heavy"/>
                <a:ea typeface="思源黑体 CN Heavy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815029" y="1786953"/>
              <a:ext cx="561943" cy="0"/>
            </a:xfrm>
            <a:prstGeom prst="line">
              <a:avLst/>
            </a:prstGeom>
            <a:ln w="57150">
              <a:solidFill>
                <a:srgbClr val="007E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3"/>
          <p:cNvGrpSpPr/>
          <p:nvPr/>
        </p:nvGrpSpPr>
        <p:grpSpPr>
          <a:xfrm>
            <a:off x="1387475" y="3468691"/>
            <a:ext cx="9566910" cy="808034"/>
            <a:chOff x="1386840" y="3433502"/>
            <a:chExt cx="9568200" cy="807251"/>
          </a:xfrm>
        </p:grpSpPr>
        <p:sp>
          <p:nvSpPr>
            <p:cNvPr id="23" name="椭圆 22"/>
            <p:cNvSpPr/>
            <p:nvPr/>
          </p:nvSpPr>
          <p:spPr bwMode="auto">
            <a:xfrm>
              <a:off x="1386840" y="3904646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1885382" y="3433502"/>
              <a:ext cx="9069658" cy="506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当出现疑似症状人员时，及时到该区域进行暂时隔离，再按照相关规定处理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+mn-ea"/>
                <a:cs typeface="+mn-cs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6626" name="组合 13"/>
          <p:cNvGrpSpPr/>
          <p:nvPr/>
        </p:nvGrpSpPr>
        <p:grpSpPr>
          <a:xfrm>
            <a:off x="-190500" y="290513"/>
            <a:ext cx="2873375" cy="417512"/>
            <a:chOff x="-190500" y="290025"/>
            <a:chExt cx="2872740" cy="417941"/>
          </a:xfrm>
        </p:grpSpPr>
        <p:sp>
          <p:nvSpPr>
            <p:cNvPr id="15" name="平行四边形 14"/>
            <p:cNvSpPr/>
            <p:nvPr/>
          </p:nvSpPr>
          <p:spPr>
            <a:xfrm>
              <a:off x="-190500" y="290025"/>
              <a:ext cx="2872740" cy="417941"/>
            </a:xfrm>
            <a:prstGeom prst="parallelogram">
              <a:avLst/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6" name="PA-102214"/>
            <p:cNvSpPr txBox="1"/>
            <p:nvPr>
              <p:custDataLst>
                <p:tags r:id="rId1"/>
              </p:custDataLst>
            </p:nvPr>
          </p:nvSpPr>
          <p:spPr>
            <a:xfrm>
              <a:off x="468652" y="298939"/>
              <a:ext cx="1723168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场所疫情应对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6647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88110" y="2190115"/>
            <a:ext cx="9417050" cy="842328"/>
            <a:chOff x="1386840" y="2203666"/>
            <a:chExt cx="9418320" cy="842976"/>
          </a:xfrm>
        </p:grpSpPr>
        <p:sp>
          <p:nvSpPr>
            <p:cNvPr id="18" name="椭圆 17"/>
            <p:cNvSpPr/>
            <p:nvPr/>
          </p:nvSpPr>
          <p:spPr bwMode="auto">
            <a:xfrm>
              <a:off x="1386840" y="2710535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2"/>
            <p:cNvSpPr txBox="1"/>
            <p:nvPr/>
          </p:nvSpPr>
          <p:spPr>
            <a:xfrm>
              <a:off x="2599219" y="2203666"/>
              <a:ext cx="6992293" cy="5071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员工在岗期间注意自身健康状况监测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宋体" panose="02010600030101010101" pitchFamily="2" charset="-122"/>
                <a:cs typeface="+mn-cs"/>
                <a:sym typeface="+mn-lt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1031875" y="1022350"/>
            <a:ext cx="10128250" cy="765175"/>
            <a:chOff x="1032159" y="1022063"/>
            <a:chExt cx="10127682" cy="764890"/>
          </a:xfrm>
        </p:grpSpPr>
        <p:sp>
          <p:nvSpPr>
            <p:cNvPr id="26639" name="PA-102255"/>
            <p:cNvSpPr/>
            <p:nvPr>
              <p:custDataLst>
                <p:tags r:id="rId2"/>
              </p:custDataLst>
            </p:nvPr>
          </p:nvSpPr>
          <p:spPr>
            <a:xfrm>
              <a:off x="1032159" y="1022063"/>
              <a:ext cx="101276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dirty="0">
                  <a:solidFill>
                    <a:srgbClr val="007E8B"/>
                  </a:solidFill>
                  <a:latin typeface="思源黑体 CN Heavy"/>
                  <a:ea typeface="思源黑体 CN Heavy"/>
                </a:rPr>
                <a:t>加强健康监测</a:t>
              </a:r>
              <a:endParaRPr lang="zh-CN" altLang="en-US" sz="3200" dirty="0">
                <a:solidFill>
                  <a:srgbClr val="007E8B"/>
                </a:solidFill>
                <a:latin typeface="思源黑体 CN Heavy"/>
                <a:ea typeface="思源黑体 CN Heavy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815029" y="1786953"/>
              <a:ext cx="561943" cy="0"/>
            </a:xfrm>
            <a:prstGeom prst="line">
              <a:avLst/>
            </a:prstGeom>
            <a:ln w="57150">
              <a:solidFill>
                <a:srgbClr val="007E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3"/>
          <p:cNvGrpSpPr/>
          <p:nvPr/>
        </p:nvGrpSpPr>
        <p:grpSpPr>
          <a:xfrm>
            <a:off x="1387475" y="3656010"/>
            <a:ext cx="9417050" cy="620715"/>
            <a:chOff x="1386840" y="3620640"/>
            <a:chExt cx="9418320" cy="620113"/>
          </a:xfrm>
        </p:grpSpPr>
        <p:sp>
          <p:nvSpPr>
            <p:cNvPr id="23" name="椭圆 22"/>
            <p:cNvSpPr/>
            <p:nvPr/>
          </p:nvSpPr>
          <p:spPr bwMode="auto">
            <a:xfrm>
              <a:off x="1386840" y="3904646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1885382" y="3620640"/>
              <a:ext cx="8421236" cy="5062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按照“早发现、早报告、早隔离、早治疗的原则做好自我管理”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1387475" y="4724398"/>
            <a:ext cx="9417050" cy="601665"/>
            <a:chOff x="1386840" y="4751415"/>
            <a:chExt cx="9418320" cy="601081"/>
          </a:xfrm>
        </p:grpSpPr>
        <p:sp>
          <p:nvSpPr>
            <p:cNvPr id="26" name="椭圆 25"/>
            <p:cNvSpPr/>
            <p:nvPr/>
          </p:nvSpPr>
          <p:spPr bwMode="auto">
            <a:xfrm>
              <a:off x="1386840" y="5016389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2"/>
            <p:cNvSpPr txBox="1"/>
            <p:nvPr/>
          </p:nvSpPr>
          <p:spPr>
            <a:xfrm>
              <a:off x="1663102" y="4751415"/>
              <a:ext cx="8865795" cy="506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经营单位应当合理安排轮休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+mn-ea"/>
                <a:cs typeface="+mn-cs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组合 13"/>
          <p:cNvGrpSpPr/>
          <p:nvPr/>
        </p:nvGrpSpPr>
        <p:grpSpPr>
          <a:xfrm>
            <a:off x="-190500" y="290513"/>
            <a:ext cx="2873375" cy="417512"/>
            <a:chOff x="-190500" y="290025"/>
            <a:chExt cx="2872740" cy="417941"/>
          </a:xfrm>
        </p:grpSpPr>
        <p:sp>
          <p:nvSpPr>
            <p:cNvPr id="15" name="平行四边形 14"/>
            <p:cNvSpPr/>
            <p:nvPr/>
          </p:nvSpPr>
          <p:spPr>
            <a:xfrm>
              <a:off x="-190500" y="290025"/>
              <a:ext cx="2872740" cy="417941"/>
            </a:xfrm>
            <a:prstGeom prst="parallelogram">
              <a:avLst/>
            </a:prstGeom>
            <a:gradFill flip="none" rotWithShape="1">
              <a:gsLst>
                <a:gs pos="0">
                  <a:srgbClr val="007E8B">
                    <a:alpha val="20000"/>
                  </a:srgbClr>
                </a:gs>
                <a:gs pos="100000">
                  <a:srgbClr val="007E8B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675" name="PA-102214"/>
            <p:cNvSpPr txBox="1"/>
            <p:nvPr>
              <p:custDataLst>
                <p:tags r:id="rId1"/>
              </p:custDataLst>
            </p:nvPr>
          </p:nvSpPr>
          <p:spPr>
            <a:xfrm>
              <a:off x="468652" y="298939"/>
              <a:ext cx="1723168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思源黑体 CN Medium"/>
                  <a:ea typeface="思源黑体 CN Medium"/>
                </a:rPr>
                <a:t>场所疫情应对</a:t>
              </a:r>
              <a:endParaRPr lang="zh-CN" altLang="en-US" sz="2000" dirty="0">
                <a:solidFill>
                  <a:schemeClr val="bg1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27676" name="heart-with-lifeline-variant_33328"/>
            <p:cNvSpPr>
              <a:spLocks noChangeAspect="1"/>
            </p:cNvSpPr>
            <p:nvPr/>
          </p:nvSpPr>
          <p:spPr>
            <a:xfrm>
              <a:off x="128138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87475" y="2072323"/>
            <a:ext cx="9417050" cy="655002"/>
            <a:chOff x="1386840" y="2391135"/>
            <a:chExt cx="9418320" cy="655507"/>
          </a:xfrm>
        </p:grpSpPr>
        <p:sp>
          <p:nvSpPr>
            <p:cNvPr id="18" name="椭圆 17"/>
            <p:cNvSpPr/>
            <p:nvPr/>
          </p:nvSpPr>
          <p:spPr bwMode="auto">
            <a:xfrm>
              <a:off x="1386840" y="2710535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2"/>
            <p:cNvSpPr txBox="1"/>
            <p:nvPr/>
          </p:nvSpPr>
          <p:spPr>
            <a:xfrm>
              <a:off x="2061301" y="2391135"/>
              <a:ext cx="7789960" cy="50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员工出现发热</a:t>
              </a:r>
              <a:r>
                <a:rPr kumimoji="0" lang="zh-CN" altLang="en-US" sz="2000" kern="1200" cap="none" spc="0" normalizeH="0" baseline="0" noProof="0" dirty="0" smtClean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、乏力</a:t>
              </a: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、干咳等可疑症状时，要及时安排就近就医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宋体" panose="02010600030101010101" pitchFamily="2" charset="-122"/>
                <a:cs typeface="+mn-cs"/>
                <a:sym typeface="+mn-lt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1031875" y="1022350"/>
            <a:ext cx="10128250" cy="765175"/>
            <a:chOff x="1032159" y="1022063"/>
            <a:chExt cx="10127682" cy="764890"/>
          </a:xfrm>
        </p:grpSpPr>
        <p:sp>
          <p:nvSpPr>
            <p:cNvPr id="27668" name="PA-102255"/>
            <p:cNvSpPr/>
            <p:nvPr>
              <p:custDataLst>
                <p:tags r:id="rId2"/>
              </p:custDataLst>
            </p:nvPr>
          </p:nvSpPr>
          <p:spPr>
            <a:xfrm>
              <a:off x="1032159" y="1022063"/>
              <a:ext cx="101276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dirty="0">
                  <a:solidFill>
                    <a:srgbClr val="007E8B"/>
                  </a:solidFill>
                  <a:latin typeface="思源黑体 CN Heavy"/>
                  <a:ea typeface="思源黑体 CN Heavy"/>
                </a:rPr>
                <a:t>出现疑似病例应对</a:t>
              </a:r>
              <a:endParaRPr lang="zh-CN" altLang="en-US" sz="3200" dirty="0">
                <a:solidFill>
                  <a:srgbClr val="007E8B"/>
                </a:solidFill>
                <a:latin typeface="思源黑体 CN Heavy"/>
                <a:ea typeface="思源黑体 CN Heavy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815029" y="1786953"/>
              <a:ext cx="561943" cy="0"/>
            </a:xfrm>
            <a:prstGeom prst="line">
              <a:avLst/>
            </a:prstGeom>
            <a:ln w="57150">
              <a:solidFill>
                <a:srgbClr val="007E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3"/>
          <p:cNvGrpSpPr/>
          <p:nvPr/>
        </p:nvGrpSpPr>
        <p:grpSpPr>
          <a:xfrm>
            <a:off x="1387475" y="3355974"/>
            <a:ext cx="9417050" cy="584201"/>
            <a:chOff x="1386840" y="3657119"/>
            <a:chExt cx="9418320" cy="583634"/>
          </a:xfrm>
        </p:grpSpPr>
        <p:sp>
          <p:nvSpPr>
            <p:cNvPr id="23" name="椭圆 22"/>
            <p:cNvSpPr/>
            <p:nvPr/>
          </p:nvSpPr>
          <p:spPr bwMode="auto">
            <a:xfrm>
              <a:off x="1386840" y="3904646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2"/>
            <p:cNvSpPr txBox="1"/>
            <p:nvPr/>
          </p:nvSpPr>
          <p:spPr>
            <a:xfrm>
              <a:off x="1885382" y="3657119"/>
              <a:ext cx="8421236" cy="506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在专业人员的指导下对其工作活动场所及使用的物品进行消毒处理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1392238" y="4438648"/>
            <a:ext cx="9417050" cy="611190"/>
            <a:chOff x="1386840" y="4741899"/>
            <a:chExt cx="9418320" cy="610597"/>
          </a:xfrm>
        </p:grpSpPr>
        <p:sp>
          <p:nvSpPr>
            <p:cNvPr id="26" name="椭圆 25"/>
            <p:cNvSpPr/>
            <p:nvPr/>
          </p:nvSpPr>
          <p:spPr bwMode="auto">
            <a:xfrm>
              <a:off x="1386840" y="5016389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2"/>
            <p:cNvSpPr txBox="1"/>
            <p:nvPr/>
          </p:nvSpPr>
          <p:spPr>
            <a:xfrm>
              <a:off x="1663102" y="4741899"/>
              <a:ext cx="8865795" cy="506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经营场所须及时向相关部门报告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19" name="组合 4"/>
          <p:cNvGrpSpPr/>
          <p:nvPr/>
        </p:nvGrpSpPr>
        <p:grpSpPr>
          <a:xfrm>
            <a:off x="1392238" y="5768975"/>
            <a:ext cx="9564687" cy="639763"/>
            <a:chOff x="1386840" y="4952096"/>
            <a:chExt cx="9418320" cy="400400"/>
          </a:xfrm>
        </p:grpSpPr>
        <p:sp>
          <p:nvSpPr>
            <p:cNvPr id="21" name="椭圆 20"/>
            <p:cNvSpPr/>
            <p:nvPr/>
          </p:nvSpPr>
          <p:spPr bwMode="auto">
            <a:xfrm>
              <a:off x="1386840" y="5016389"/>
              <a:ext cx="9418320" cy="336107"/>
            </a:xfrm>
            <a:prstGeom prst="ellipse">
              <a:avLst/>
            </a:prstGeom>
            <a:gradFill>
              <a:gsLst>
                <a:gs pos="6000">
                  <a:srgbClr val="007E8B">
                    <a:alpha val="0"/>
                  </a:srgbClr>
                </a:gs>
                <a:gs pos="100000">
                  <a:srgbClr val="007E8B">
                    <a:alpha val="60000"/>
                  </a:srgbClr>
                </a:gs>
              </a:gsLst>
              <a:lin ang="5400000" scaled="1"/>
            </a:gradFill>
            <a:ln w="9525" cap="flat" cmpd="sng" algn="ctr">
              <a:gradFill>
                <a:gsLst>
                  <a:gs pos="0">
                    <a:srgbClr val="007E8B">
                      <a:alpha val="0"/>
                    </a:srgbClr>
                  </a:gs>
                  <a:gs pos="100000">
                    <a:srgbClr val="007E8B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"/>
            <p:cNvSpPr txBox="1"/>
            <p:nvPr/>
          </p:nvSpPr>
          <p:spPr>
            <a:xfrm>
              <a:off x="1701044" y="4952096"/>
              <a:ext cx="8860256" cy="3171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+mn-ea"/>
                  <a:cs typeface="+mn-cs"/>
                  <a:sym typeface="+mn-lt"/>
                </a:rPr>
                <a:t>在专业人员</a:t>
              </a:r>
              <a:r>
                <a:rPr kumimoji="0" lang="zh-CN" altLang="en-US" sz="2000" kern="1200" cap="none" spc="0" normalizeH="0" baseline="0" noProof="0" dirty="0">
                  <a:solidFill>
                    <a:srgbClr val="333333"/>
                  </a:solidFill>
                  <a:latin typeface="Hiragino Sans GB"/>
                  <a:ea typeface="宋体" panose="02010600030101010101" pitchFamily="2" charset="-122"/>
                  <a:cs typeface="+mn-cs"/>
                  <a:sym typeface="+mn-lt"/>
                </a:rPr>
                <a:t>的指导下对密切接触者开展排查，实施隔离</a:t>
              </a:r>
              <a:endParaRPr kumimoji="0" lang="zh-CN" altLang="en-US" sz="2000" kern="1200" cap="none" spc="0" normalizeH="0" baseline="0" noProof="0" dirty="0">
                <a:solidFill>
                  <a:srgbClr val="333333"/>
                </a:solidFill>
                <a:latin typeface="Hiragino Sans GB"/>
                <a:ea typeface="宋体" panose="02010600030101010101" pitchFamily="2" charset="-122"/>
                <a:cs typeface="+mn-cs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36"/>
          <p:cNvPicPr>
            <a:picLocks noChangeAspect="1"/>
          </p:cNvPicPr>
          <p:nvPr/>
        </p:nvPicPr>
        <p:blipFill>
          <a:blip r:embed="rId1"/>
          <a:srcRect b="19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矩形 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889625" y="0"/>
            <a:ext cx="6291263" cy="6858000"/>
          </a:xfrm>
          <a:prstGeom prst="rect">
            <a:avLst/>
          </a:prstGeom>
          <a:gradFill>
            <a:gsLst>
              <a:gs pos="0">
                <a:srgbClr val="007E8B">
                  <a:alpha val="0"/>
                  <a:lumMod val="99000"/>
                </a:srgbClr>
              </a:gs>
              <a:gs pos="100000">
                <a:srgbClr val="007E8B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PA-组合 1"/>
          <p:cNvGrpSpPr/>
          <p:nvPr/>
        </p:nvGrpSpPr>
        <p:grpSpPr>
          <a:xfrm>
            <a:off x="-1150937" y="2405063"/>
            <a:ext cx="13007975" cy="1846262"/>
            <a:chOff x="-1150373" y="2405161"/>
            <a:chExt cx="13008076" cy="1846667"/>
          </a:xfrm>
        </p:grpSpPr>
        <p:sp>
          <p:nvSpPr>
            <p:cNvPr id="35" name="PA-平行四边形 34"/>
            <p:cNvSpPr/>
            <p:nvPr>
              <p:custDataLst>
                <p:tags r:id="rId2"/>
              </p:custDataLst>
            </p:nvPr>
          </p:nvSpPr>
          <p:spPr>
            <a:xfrm>
              <a:off x="-1150373" y="2405161"/>
              <a:ext cx="13008076" cy="1846667"/>
            </a:xfrm>
            <a:prstGeom prst="parallelogram">
              <a:avLst/>
            </a:prstGeom>
            <a:solidFill>
              <a:srgbClr val="007E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91" name="PA-文本框 27"/>
            <p:cNvSpPr txBox="1"/>
            <p:nvPr>
              <p:custDataLst>
                <p:tags r:id="rId3"/>
              </p:custDataLst>
            </p:nvPr>
          </p:nvSpPr>
          <p:spPr>
            <a:xfrm>
              <a:off x="292676" y="2698912"/>
              <a:ext cx="8321739" cy="9241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5400" dirty="0">
                  <a:solidFill>
                    <a:schemeClr val="bg1"/>
                  </a:solidFill>
                  <a:latin typeface="思源黑体 CN Heavy"/>
                  <a:ea typeface="宋体" panose="02010600030101010101" pitchFamily="2" charset="-122"/>
                </a:rPr>
                <a:t>抗击疫情，从我做起！</a:t>
              </a:r>
              <a:endParaRPr lang="zh-CN" altLang="en-US" sz="5400" dirty="0">
                <a:solidFill>
                  <a:schemeClr val="bg1"/>
                </a:solidFill>
                <a:latin typeface="思源黑体 CN Heavy"/>
                <a:ea typeface="宋体" panose="02010600030101010101" pitchFamily="2" charset="-122"/>
              </a:endParaRPr>
            </a:p>
          </p:txBody>
        </p:sp>
        <p:sp>
          <p:nvSpPr>
            <p:cNvPr id="29" name="PA-文本框 28"/>
            <p:cNvSpPr txBox="1"/>
            <p:nvPr>
              <p:custDataLst>
                <p:tags r:id="rId4"/>
              </p:custDataLst>
            </p:nvPr>
          </p:nvSpPr>
          <p:spPr>
            <a:xfrm>
              <a:off x="346652" y="3608750"/>
              <a:ext cx="7616884" cy="2778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kern="1200" cap="none" spc="300" normalizeH="0" baseline="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PREVENTION AND CONTROL OF NEW CORONAVIRUS INFECTION</a:t>
              </a:r>
              <a:endParaRPr kumimoji="0" lang="zh-CN" altLang="en-US" sz="1200" kern="1200" cap="none" spc="300" normalizeH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PA-平行四边形 17"/>
          <p:cNvSpPr/>
          <p:nvPr>
            <p:custDataLst>
              <p:tags r:id="rId5"/>
            </p:custDataLst>
          </p:nvPr>
        </p:nvSpPr>
        <p:spPr>
          <a:xfrm>
            <a:off x="928688" y="852488"/>
            <a:ext cx="2835275" cy="344488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PA-平行四边形 18"/>
          <p:cNvSpPr/>
          <p:nvPr>
            <p:custDataLst>
              <p:tags r:id="rId6"/>
            </p:custDataLst>
          </p:nvPr>
        </p:nvSpPr>
        <p:spPr>
          <a:xfrm>
            <a:off x="2832100" y="1525588"/>
            <a:ext cx="2400300" cy="8096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PA-平行四边形 19"/>
          <p:cNvSpPr/>
          <p:nvPr>
            <p:custDataLst>
              <p:tags r:id="rId7"/>
            </p:custDataLst>
          </p:nvPr>
        </p:nvSpPr>
        <p:spPr>
          <a:xfrm>
            <a:off x="0" y="1871663"/>
            <a:ext cx="2346325" cy="198438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PA-平行四边形 20"/>
          <p:cNvSpPr/>
          <p:nvPr>
            <p:custDataLst>
              <p:tags r:id="rId8"/>
            </p:custDataLst>
          </p:nvPr>
        </p:nvSpPr>
        <p:spPr>
          <a:xfrm>
            <a:off x="2305050" y="4430713"/>
            <a:ext cx="2400300" cy="301625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PA-平行四边形 21"/>
          <p:cNvSpPr/>
          <p:nvPr>
            <p:custDataLst>
              <p:tags r:id="rId9"/>
            </p:custDataLst>
          </p:nvPr>
        </p:nvSpPr>
        <p:spPr>
          <a:xfrm>
            <a:off x="-322262" y="4881563"/>
            <a:ext cx="2400300" cy="95250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PA-平行四边形 22"/>
          <p:cNvSpPr/>
          <p:nvPr>
            <p:custDataLst>
              <p:tags r:id="rId10"/>
            </p:custDataLst>
          </p:nvPr>
        </p:nvSpPr>
        <p:spPr>
          <a:xfrm>
            <a:off x="7534275" y="1951038"/>
            <a:ext cx="3959225" cy="285750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PA-平行四边形 23"/>
          <p:cNvSpPr/>
          <p:nvPr>
            <p:custDataLst>
              <p:tags r:id="rId11"/>
            </p:custDataLst>
          </p:nvPr>
        </p:nvSpPr>
        <p:spPr>
          <a:xfrm>
            <a:off x="9418638" y="4797425"/>
            <a:ext cx="2400300" cy="153988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PA-任意多边形 13"/>
          <p:cNvSpPr/>
          <p:nvPr/>
        </p:nvSpPr>
        <p:spPr bwMode="auto">
          <a:xfrm>
            <a:off x="2219325" y="6254750"/>
            <a:ext cx="161925" cy="161925"/>
          </a:xfrm>
          <a:custGeom>
            <a:avLst/>
            <a:gdLst>
              <a:gd name="connsiteX0" fmla="*/ 497263 w 607639"/>
              <a:gd name="connsiteY0" fmla="*/ 328623 h 606722"/>
              <a:gd name="connsiteX1" fmla="*/ 544974 w 607639"/>
              <a:gd name="connsiteY1" fmla="*/ 350843 h 606722"/>
              <a:gd name="connsiteX2" fmla="*/ 543639 w 607639"/>
              <a:gd name="connsiteY2" fmla="*/ 393860 h 606722"/>
              <a:gd name="connsiteX3" fmla="*/ 541324 w 607639"/>
              <a:gd name="connsiteY3" fmla="*/ 396170 h 606722"/>
              <a:gd name="connsiteX4" fmla="*/ 540612 w 607639"/>
              <a:gd name="connsiteY4" fmla="*/ 409591 h 606722"/>
              <a:gd name="connsiteX5" fmla="*/ 545241 w 607639"/>
              <a:gd name="connsiteY5" fmla="*/ 413679 h 606722"/>
              <a:gd name="connsiteX6" fmla="*/ 550938 w 607639"/>
              <a:gd name="connsiteY6" fmla="*/ 432077 h 606722"/>
              <a:gd name="connsiteX7" fmla="*/ 548178 w 607639"/>
              <a:gd name="connsiteY7" fmla="*/ 454119 h 606722"/>
              <a:gd name="connsiteX8" fmla="*/ 535538 w 607639"/>
              <a:gd name="connsiteY8" fmla="*/ 472161 h 606722"/>
              <a:gd name="connsiteX9" fmla="*/ 515688 w 607639"/>
              <a:gd name="connsiteY9" fmla="*/ 511356 h 606722"/>
              <a:gd name="connsiteX10" fmla="*/ 517291 w 607639"/>
              <a:gd name="connsiteY10" fmla="*/ 517667 h 606722"/>
              <a:gd name="connsiteX11" fmla="*/ 555299 w 607639"/>
              <a:gd name="connsiteY11" fmla="*/ 527177 h 606722"/>
              <a:gd name="connsiteX12" fmla="*/ 607639 w 607639"/>
              <a:gd name="connsiteY12" fmla="*/ 594013 h 606722"/>
              <a:gd name="connsiteX13" fmla="*/ 594910 w 607639"/>
              <a:gd name="connsiteY13" fmla="*/ 606722 h 606722"/>
              <a:gd name="connsiteX14" fmla="*/ 341757 w 607639"/>
              <a:gd name="connsiteY14" fmla="*/ 606722 h 606722"/>
              <a:gd name="connsiteX15" fmla="*/ 329117 w 607639"/>
              <a:gd name="connsiteY15" fmla="*/ 594013 h 606722"/>
              <a:gd name="connsiteX16" fmla="*/ 381368 w 607639"/>
              <a:gd name="connsiteY16" fmla="*/ 527177 h 606722"/>
              <a:gd name="connsiteX17" fmla="*/ 419376 w 607639"/>
              <a:gd name="connsiteY17" fmla="*/ 517667 h 606722"/>
              <a:gd name="connsiteX18" fmla="*/ 421246 w 607639"/>
              <a:gd name="connsiteY18" fmla="*/ 510290 h 606722"/>
              <a:gd name="connsiteX19" fmla="*/ 402553 w 607639"/>
              <a:gd name="connsiteY19" fmla="*/ 472517 h 606722"/>
              <a:gd name="connsiteX20" fmla="*/ 388489 w 607639"/>
              <a:gd name="connsiteY20" fmla="*/ 454030 h 606722"/>
              <a:gd name="connsiteX21" fmla="*/ 385729 w 607639"/>
              <a:gd name="connsiteY21" fmla="*/ 432077 h 606722"/>
              <a:gd name="connsiteX22" fmla="*/ 391515 w 607639"/>
              <a:gd name="connsiteY22" fmla="*/ 413502 h 606722"/>
              <a:gd name="connsiteX23" fmla="*/ 396589 w 607639"/>
              <a:gd name="connsiteY23" fmla="*/ 409236 h 606722"/>
              <a:gd name="connsiteX24" fmla="*/ 395165 w 607639"/>
              <a:gd name="connsiteY24" fmla="*/ 390660 h 606722"/>
              <a:gd name="connsiteX25" fmla="*/ 453379 w 607639"/>
              <a:gd name="connsiteY25" fmla="*/ 339644 h 606722"/>
              <a:gd name="connsiteX26" fmla="*/ 497263 w 607639"/>
              <a:gd name="connsiteY26" fmla="*/ 328623 h 606722"/>
              <a:gd name="connsiteX27" fmla="*/ 346615 w 607639"/>
              <a:gd name="connsiteY27" fmla="*/ 177945 h 606722"/>
              <a:gd name="connsiteX28" fmla="*/ 354451 w 607639"/>
              <a:gd name="connsiteY28" fmla="*/ 189587 h 606722"/>
              <a:gd name="connsiteX29" fmla="*/ 354451 w 607639"/>
              <a:gd name="connsiteY29" fmla="*/ 391861 h 606722"/>
              <a:gd name="connsiteX30" fmla="*/ 341807 w 607639"/>
              <a:gd name="connsiteY30" fmla="*/ 404481 h 606722"/>
              <a:gd name="connsiteX31" fmla="*/ 329074 w 607639"/>
              <a:gd name="connsiteY31" fmla="*/ 391861 h 606722"/>
              <a:gd name="connsiteX32" fmla="*/ 329074 w 607639"/>
              <a:gd name="connsiteY32" fmla="*/ 220159 h 606722"/>
              <a:gd name="connsiteX33" fmla="*/ 300136 w 607639"/>
              <a:gd name="connsiteY33" fmla="*/ 249132 h 606722"/>
              <a:gd name="connsiteX34" fmla="*/ 282149 w 607639"/>
              <a:gd name="connsiteY34" fmla="*/ 249132 h 606722"/>
              <a:gd name="connsiteX35" fmla="*/ 282149 w 607639"/>
              <a:gd name="connsiteY35" fmla="*/ 231268 h 606722"/>
              <a:gd name="connsiteX36" fmla="*/ 332814 w 607639"/>
              <a:gd name="connsiteY36" fmla="*/ 180700 h 606722"/>
              <a:gd name="connsiteX37" fmla="*/ 346615 w 607639"/>
              <a:gd name="connsiteY37" fmla="*/ 177945 h 606722"/>
              <a:gd name="connsiteX38" fmla="*/ 189856 w 607639"/>
              <a:gd name="connsiteY38" fmla="*/ 176978 h 606722"/>
              <a:gd name="connsiteX39" fmla="*/ 253118 w 607639"/>
              <a:gd name="connsiteY39" fmla="*/ 240163 h 606722"/>
              <a:gd name="connsiteX40" fmla="*/ 227849 w 607639"/>
              <a:gd name="connsiteY40" fmla="*/ 290729 h 606722"/>
              <a:gd name="connsiteX41" fmla="*/ 253118 w 607639"/>
              <a:gd name="connsiteY41" fmla="*/ 341296 h 606722"/>
              <a:gd name="connsiteX42" fmla="*/ 189856 w 607639"/>
              <a:gd name="connsiteY42" fmla="*/ 404481 h 606722"/>
              <a:gd name="connsiteX43" fmla="*/ 126594 w 607639"/>
              <a:gd name="connsiteY43" fmla="*/ 341296 h 606722"/>
              <a:gd name="connsiteX44" fmla="*/ 139229 w 607639"/>
              <a:gd name="connsiteY44" fmla="*/ 328677 h 606722"/>
              <a:gd name="connsiteX45" fmla="*/ 151952 w 607639"/>
              <a:gd name="connsiteY45" fmla="*/ 341296 h 606722"/>
              <a:gd name="connsiteX46" fmla="*/ 189856 w 607639"/>
              <a:gd name="connsiteY46" fmla="*/ 379243 h 606722"/>
              <a:gd name="connsiteX47" fmla="*/ 227849 w 607639"/>
              <a:gd name="connsiteY47" fmla="*/ 341296 h 606722"/>
              <a:gd name="connsiteX48" fmla="*/ 189856 w 607639"/>
              <a:gd name="connsiteY48" fmla="*/ 303349 h 606722"/>
              <a:gd name="connsiteX49" fmla="*/ 164587 w 607639"/>
              <a:gd name="connsiteY49" fmla="*/ 303349 h 606722"/>
              <a:gd name="connsiteX50" fmla="*/ 151952 w 607639"/>
              <a:gd name="connsiteY50" fmla="*/ 290729 h 606722"/>
              <a:gd name="connsiteX51" fmla="*/ 164587 w 607639"/>
              <a:gd name="connsiteY51" fmla="*/ 278110 h 606722"/>
              <a:gd name="connsiteX52" fmla="*/ 189856 w 607639"/>
              <a:gd name="connsiteY52" fmla="*/ 278110 h 606722"/>
              <a:gd name="connsiteX53" fmla="*/ 227849 w 607639"/>
              <a:gd name="connsiteY53" fmla="*/ 240163 h 606722"/>
              <a:gd name="connsiteX54" fmla="*/ 189856 w 607639"/>
              <a:gd name="connsiteY54" fmla="*/ 202305 h 606722"/>
              <a:gd name="connsiteX55" fmla="*/ 151952 w 607639"/>
              <a:gd name="connsiteY55" fmla="*/ 240163 h 606722"/>
              <a:gd name="connsiteX56" fmla="*/ 139229 w 607639"/>
              <a:gd name="connsiteY56" fmla="*/ 252782 h 606722"/>
              <a:gd name="connsiteX57" fmla="*/ 126594 w 607639"/>
              <a:gd name="connsiteY57" fmla="*/ 240163 h 606722"/>
              <a:gd name="connsiteX58" fmla="*/ 189856 w 607639"/>
              <a:gd name="connsiteY58" fmla="*/ 176978 h 606722"/>
              <a:gd name="connsiteX59" fmla="*/ 139201 w 607639"/>
              <a:gd name="connsiteY59" fmla="*/ 0 h 606722"/>
              <a:gd name="connsiteX60" fmla="*/ 151929 w 607639"/>
              <a:gd name="connsiteY60" fmla="*/ 12620 h 606722"/>
              <a:gd name="connsiteX61" fmla="*/ 151929 w 607639"/>
              <a:gd name="connsiteY61" fmla="*/ 63188 h 606722"/>
              <a:gd name="connsiteX62" fmla="*/ 164567 w 607639"/>
              <a:gd name="connsiteY62" fmla="*/ 75808 h 606722"/>
              <a:gd name="connsiteX63" fmla="*/ 177206 w 607639"/>
              <a:gd name="connsiteY63" fmla="*/ 63188 h 606722"/>
              <a:gd name="connsiteX64" fmla="*/ 177206 w 607639"/>
              <a:gd name="connsiteY64" fmla="*/ 25240 h 606722"/>
              <a:gd name="connsiteX65" fmla="*/ 329134 w 607639"/>
              <a:gd name="connsiteY65" fmla="*/ 25240 h 606722"/>
              <a:gd name="connsiteX66" fmla="*/ 329134 w 607639"/>
              <a:gd name="connsiteY66" fmla="*/ 12620 h 606722"/>
              <a:gd name="connsiteX67" fmla="*/ 341773 w 607639"/>
              <a:gd name="connsiteY67" fmla="*/ 0 h 606722"/>
              <a:gd name="connsiteX68" fmla="*/ 354411 w 607639"/>
              <a:gd name="connsiteY68" fmla="*/ 12620 h 606722"/>
              <a:gd name="connsiteX69" fmla="*/ 354411 w 607639"/>
              <a:gd name="connsiteY69" fmla="*/ 63188 h 606722"/>
              <a:gd name="connsiteX70" fmla="*/ 367050 w 607639"/>
              <a:gd name="connsiteY70" fmla="*/ 75808 h 606722"/>
              <a:gd name="connsiteX71" fmla="*/ 379777 w 607639"/>
              <a:gd name="connsiteY71" fmla="*/ 63188 h 606722"/>
              <a:gd name="connsiteX72" fmla="*/ 379777 w 607639"/>
              <a:gd name="connsiteY72" fmla="*/ 25240 h 606722"/>
              <a:gd name="connsiteX73" fmla="*/ 392416 w 607639"/>
              <a:gd name="connsiteY73" fmla="*/ 25240 h 606722"/>
              <a:gd name="connsiteX74" fmla="*/ 480974 w 607639"/>
              <a:gd name="connsiteY74" fmla="*/ 113757 h 606722"/>
              <a:gd name="connsiteX75" fmla="*/ 480974 w 607639"/>
              <a:gd name="connsiteY75" fmla="*/ 290703 h 606722"/>
              <a:gd name="connsiteX76" fmla="*/ 468336 w 607639"/>
              <a:gd name="connsiteY76" fmla="*/ 303323 h 606722"/>
              <a:gd name="connsiteX77" fmla="*/ 455697 w 607639"/>
              <a:gd name="connsiteY77" fmla="*/ 290703 h 606722"/>
              <a:gd name="connsiteX78" fmla="*/ 455697 w 607639"/>
              <a:gd name="connsiteY78" fmla="*/ 126377 h 606722"/>
              <a:gd name="connsiteX79" fmla="*/ 25277 w 607639"/>
              <a:gd name="connsiteY79" fmla="*/ 126377 h 606722"/>
              <a:gd name="connsiteX80" fmla="*/ 25277 w 607639"/>
              <a:gd name="connsiteY80" fmla="*/ 391841 h 606722"/>
              <a:gd name="connsiteX81" fmla="*/ 88647 w 607639"/>
              <a:gd name="connsiteY81" fmla="*/ 455029 h 606722"/>
              <a:gd name="connsiteX82" fmla="*/ 341773 w 607639"/>
              <a:gd name="connsiteY82" fmla="*/ 455029 h 606722"/>
              <a:gd name="connsiteX83" fmla="*/ 354411 w 607639"/>
              <a:gd name="connsiteY83" fmla="*/ 467649 h 606722"/>
              <a:gd name="connsiteX84" fmla="*/ 341773 w 607639"/>
              <a:gd name="connsiteY84" fmla="*/ 480269 h 606722"/>
              <a:gd name="connsiteX85" fmla="*/ 88647 w 607639"/>
              <a:gd name="connsiteY85" fmla="*/ 480269 h 606722"/>
              <a:gd name="connsiteX86" fmla="*/ 0 w 607639"/>
              <a:gd name="connsiteY86" fmla="*/ 391841 h 606722"/>
              <a:gd name="connsiteX87" fmla="*/ 0 w 607639"/>
              <a:gd name="connsiteY87" fmla="*/ 113757 h 606722"/>
              <a:gd name="connsiteX88" fmla="*/ 88647 w 607639"/>
              <a:gd name="connsiteY88" fmla="*/ 25240 h 606722"/>
              <a:gd name="connsiteX89" fmla="*/ 126563 w 607639"/>
              <a:gd name="connsiteY89" fmla="*/ 25240 h 606722"/>
              <a:gd name="connsiteX90" fmla="*/ 126563 w 607639"/>
              <a:gd name="connsiteY90" fmla="*/ 12620 h 606722"/>
              <a:gd name="connsiteX91" fmla="*/ 139201 w 607639"/>
              <a:gd name="connsiteY91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606722">
                <a:moveTo>
                  <a:pt x="497263" y="328623"/>
                </a:moveTo>
                <a:cubicBezTo>
                  <a:pt x="524679" y="328623"/>
                  <a:pt x="538298" y="340711"/>
                  <a:pt x="544974" y="350843"/>
                </a:cubicBezTo>
                <a:cubicBezTo>
                  <a:pt x="558949" y="372173"/>
                  <a:pt x="550137" y="386927"/>
                  <a:pt x="543639" y="393860"/>
                </a:cubicBezTo>
                <a:lnTo>
                  <a:pt x="541324" y="396170"/>
                </a:lnTo>
                <a:lnTo>
                  <a:pt x="540612" y="409591"/>
                </a:lnTo>
                <a:cubicBezTo>
                  <a:pt x="542303" y="410746"/>
                  <a:pt x="543906" y="412080"/>
                  <a:pt x="545241" y="413679"/>
                </a:cubicBezTo>
                <a:cubicBezTo>
                  <a:pt x="549692" y="418745"/>
                  <a:pt x="551739" y="425411"/>
                  <a:pt x="550938" y="432077"/>
                </a:cubicBezTo>
                <a:lnTo>
                  <a:pt x="548178" y="454119"/>
                </a:lnTo>
                <a:cubicBezTo>
                  <a:pt x="547199" y="462029"/>
                  <a:pt x="542303" y="468695"/>
                  <a:pt x="535538" y="472161"/>
                </a:cubicBezTo>
                <a:cubicBezTo>
                  <a:pt x="532601" y="486559"/>
                  <a:pt x="525569" y="500424"/>
                  <a:pt x="515688" y="511356"/>
                </a:cubicBezTo>
                <a:lnTo>
                  <a:pt x="517291" y="517667"/>
                </a:lnTo>
                <a:lnTo>
                  <a:pt x="555299" y="527177"/>
                </a:lnTo>
                <a:cubicBezTo>
                  <a:pt x="586098" y="534820"/>
                  <a:pt x="607639" y="562372"/>
                  <a:pt x="607639" y="594013"/>
                </a:cubicBezTo>
                <a:cubicBezTo>
                  <a:pt x="607639" y="601034"/>
                  <a:pt x="601942" y="606722"/>
                  <a:pt x="594910" y="606722"/>
                </a:cubicBezTo>
                <a:lnTo>
                  <a:pt x="341757" y="606722"/>
                </a:lnTo>
                <a:cubicBezTo>
                  <a:pt x="334814" y="606722"/>
                  <a:pt x="329117" y="601034"/>
                  <a:pt x="329117" y="594013"/>
                </a:cubicBezTo>
                <a:cubicBezTo>
                  <a:pt x="329117" y="562372"/>
                  <a:pt x="350569" y="534820"/>
                  <a:pt x="381368" y="527177"/>
                </a:cubicBezTo>
                <a:lnTo>
                  <a:pt x="419376" y="517667"/>
                </a:lnTo>
                <a:lnTo>
                  <a:pt x="421246" y="510290"/>
                </a:lnTo>
                <a:cubicBezTo>
                  <a:pt x="411988" y="499624"/>
                  <a:pt x="405401" y="486293"/>
                  <a:pt x="402553" y="472517"/>
                </a:cubicBezTo>
                <a:cubicBezTo>
                  <a:pt x="394809" y="469139"/>
                  <a:pt x="389557" y="462296"/>
                  <a:pt x="388489" y="454030"/>
                </a:cubicBezTo>
                <a:lnTo>
                  <a:pt x="385729" y="432077"/>
                </a:lnTo>
                <a:cubicBezTo>
                  <a:pt x="384928" y="425411"/>
                  <a:pt x="387065" y="418568"/>
                  <a:pt x="391515" y="413502"/>
                </a:cubicBezTo>
                <a:cubicBezTo>
                  <a:pt x="393028" y="411813"/>
                  <a:pt x="394720" y="410391"/>
                  <a:pt x="396589" y="409236"/>
                </a:cubicBezTo>
                <a:cubicBezTo>
                  <a:pt x="395877" y="402659"/>
                  <a:pt x="395165" y="394837"/>
                  <a:pt x="395165" y="390660"/>
                </a:cubicBezTo>
                <a:cubicBezTo>
                  <a:pt x="395165" y="369507"/>
                  <a:pt x="401218" y="341511"/>
                  <a:pt x="453379" y="339644"/>
                </a:cubicBezTo>
                <a:cubicBezTo>
                  <a:pt x="471004" y="328623"/>
                  <a:pt x="489252" y="328623"/>
                  <a:pt x="497263" y="328623"/>
                </a:cubicBezTo>
                <a:close/>
                <a:moveTo>
                  <a:pt x="346615" y="177945"/>
                </a:moveTo>
                <a:cubicBezTo>
                  <a:pt x="351424" y="179900"/>
                  <a:pt x="354451" y="184522"/>
                  <a:pt x="354451" y="189587"/>
                </a:cubicBezTo>
                <a:lnTo>
                  <a:pt x="354451" y="391861"/>
                </a:lnTo>
                <a:cubicBezTo>
                  <a:pt x="354451" y="398793"/>
                  <a:pt x="348841" y="404481"/>
                  <a:pt x="341807" y="404481"/>
                </a:cubicBezTo>
                <a:cubicBezTo>
                  <a:pt x="334773" y="404481"/>
                  <a:pt x="329163" y="398793"/>
                  <a:pt x="329074" y="391861"/>
                </a:cubicBezTo>
                <a:lnTo>
                  <a:pt x="329074" y="220159"/>
                </a:lnTo>
                <a:lnTo>
                  <a:pt x="300136" y="249132"/>
                </a:lnTo>
                <a:cubicBezTo>
                  <a:pt x="295149" y="254020"/>
                  <a:pt x="287136" y="254020"/>
                  <a:pt x="282149" y="249132"/>
                </a:cubicBezTo>
                <a:cubicBezTo>
                  <a:pt x="277252" y="244155"/>
                  <a:pt x="277252" y="236156"/>
                  <a:pt x="282149" y="231268"/>
                </a:cubicBezTo>
                <a:lnTo>
                  <a:pt x="332814" y="180700"/>
                </a:lnTo>
                <a:cubicBezTo>
                  <a:pt x="336465" y="177056"/>
                  <a:pt x="341896" y="175990"/>
                  <a:pt x="346615" y="177945"/>
                </a:cubicBezTo>
                <a:close/>
                <a:moveTo>
                  <a:pt x="189856" y="176978"/>
                </a:moveTo>
                <a:cubicBezTo>
                  <a:pt x="224735" y="176978"/>
                  <a:pt x="253118" y="205327"/>
                  <a:pt x="253118" y="240163"/>
                </a:cubicBezTo>
                <a:cubicBezTo>
                  <a:pt x="253118" y="260781"/>
                  <a:pt x="243153" y="279176"/>
                  <a:pt x="227849" y="290729"/>
                </a:cubicBezTo>
                <a:cubicBezTo>
                  <a:pt x="243153" y="302282"/>
                  <a:pt x="253118" y="320678"/>
                  <a:pt x="253118" y="341296"/>
                </a:cubicBezTo>
                <a:cubicBezTo>
                  <a:pt x="253118" y="376132"/>
                  <a:pt x="224735" y="404481"/>
                  <a:pt x="189856" y="404481"/>
                </a:cubicBezTo>
                <a:cubicBezTo>
                  <a:pt x="154977" y="404481"/>
                  <a:pt x="126594" y="376132"/>
                  <a:pt x="126594" y="341296"/>
                </a:cubicBezTo>
                <a:cubicBezTo>
                  <a:pt x="126594" y="334275"/>
                  <a:pt x="132289" y="328677"/>
                  <a:pt x="139229" y="328677"/>
                </a:cubicBezTo>
                <a:cubicBezTo>
                  <a:pt x="146258" y="328677"/>
                  <a:pt x="151952" y="334275"/>
                  <a:pt x="151952" y="341296"/>
                </a:cubicBezTo>
                <a:cubicBezTo>
                  <a:pt x="151952" y="362180"/>
                  <a:pt x="168947" y="379243"/>
                  <a:pt x="189856" y="379243"/>
                </a:cubicBezTo>
                <a:cubicBezTo>
                  <a:pt x="210854" y="379243"/>
                  <a:pt x="227849" y="362180"/>
                  <a:pt x="227849" y="341296"/>
                </a:cubicBezTo>
                <a:cubicBezTo>
                  <a:pt x="227849" y="320411"/>
                  <a:pt x="210854" y="303349"/>
                  <a:pt x="189856" y="303349"/>
                </a:cubicBezTo>
                <a:lnTo>
                  <a:pt x="164587" y="303349"/>
                </a:lnTo>
                <a:cubicBezTo>
                  <a:pt x="157558" y="303349"/>
                  <a:pt x="151952" y="297750"/>
                  <a:pt x="151952" y="290729"/>
                </a:cubicBezTo>
                <a:cubicBezTo>
                  <a:pt x="151952" y="283798"/>
                  <a:pt x="157558" y="278110"/>
                  <a:pt x="164587" y="278110"/>
                </a:cubicBezTo>
                <a:lnTo>
                  <a:pt x="189856" y="278110"/>
                </a:lnTo>
                <a:cubicBezTo>
                  <a:pt x="210854" y="278110"/>
                  <a:pt x="227849" y="261047"/>
                  <a:pt x="227849" y="240163"/>
                </a:cubicBezTo>
                <a:cubicBezTo>
                  <a:pt x="227849" y="219279"/>
                  <a:pt x="210854" y="202305"/>
                  <a:pt x="189856" y="202305"/>
                </a:cubicBezTo>
                <a:cubicBezTo>
                  <a:pt x="168947" y="202305"/>
                  <a:pt x="151952" y="219279"/>
                  <a:pt x="151952" y="240163"/>
                </a:cubicBezTo>
                <a:cubicBezTo>
                  <a:pt x="151952" y="247184"/>
                  <a:pt x="146258" y="252782"/>
                  <a:pt x="139229" y="252782"/>
                </a:cubicBezTo>
                <a:cubicBezTo>
                  <a:pt x="132289" y="252782"/>
                  <a:pt x="126594" y="247184"/>
                  <a:pt x="126594" y="240163"/>
                </a:cubicBezTo>
                <a:cubicBezTo>
                  <a:pt x="126594" y="205327"/>
                  <a:pt x="154977" y="176978"/>
                  <a:pt x="189856" y="176978"/>
                </a:cubicBezTo>
                <a:close/>
                <a:moveTo>
                  <a:pt x="139201" y="0"/>
                </a:moveTo>
                <a:cubicBezTo>
                  <a:pt x="146232" y="0"/>
                  <a:pt x="151929" y="5688"/>
                  <a:pt x="151929" y="12620"/>
                </a:cubicBezTo>
                <a:lnTo>
                  <a:pt x="151929" y="63188"/>
                </a:lnTo>
                <a:cubicBezTo>
                  <a:pt x="151929" y="70209"/>
                  <a:pt x="157536" y="75808"/>
                  <a:pt x="164567" y="75808"/>
                </a:cubicBezTo>
                <a:cubicBezTo>
                  <a:pt x="171509" y="75808"/>
                  <a:pt x="177206" y="70209"/>
                  <a:pt x="177206" y="63188"/>
                </a:cubicBezTo>
                <a:lnTo>
                  <a:pt x="177206" y="25240"/>
                </a:lnTo>
                <a:lnTo>
                  <a:pt x="329134" y="25240"/>
                </a:lnTo>
                <a:lnTo>
                  <a:pt x="329134" y="12620"/>
                </a:lnTo>
                <a:cubicBezTo>
                  <a:pt x="329134" y="5688"/>
                  <a:pt x="334742" y="0"/>
                  <a:pt x="341773" y="0"/>
                </a:cubicBezTo>
                <a:cubicBezTo>
                  <a:pt x="348804" y="0"/>
                  <a:pt x="354411" y="5688"/>
                  <a:pt x="354411" y="12620"/>
                </a:cubicBezTo>
                <a:lnTo>
                  <a:pt x="354411" y="63188"/>
                </a:lnTo>
                <a:cubicBezTo>
                  <a:pt x="354411" y="70209"/>
                  <a:pt x="360107" y="75808"/>
                  <a:pt x="367050" y="75808"/>
                </a:cubicBezTo>
                <a:cubicBezTo>
                  <a:pt x="374081" y="75808"/>
                  <a:pt x="379777" y="70209"/>
                  <a:pt x="379777" y="63188"/>
                </a:cubicBezTo>
                <a:lnTo>
                  <a:pt x="379777" y="25240"/>
                </a:lnTo>
                <a:lnTo>
                  <a:pt x="392416" y="25240"/>
                </a:lnTo>
                <a:cubicBezTo>
                  <a:pt x="441279" y="25240"/>
                  <a:pt x="480974" y="64966"/>
                  <a:pt x="480974" y="113757"/>
                </a:cubicBezTo>
                <a:lnTo>
                  <a:pt x="480974" y="290703"/>
                </a:lnTo>
                <a:cubicBezTo>
                  <a:pt x="480974" y="297724"/>
                  <a:pt x="475367" y="303323"/>
                  <a:pt x="468336" y="303323"/>
                </a:cubicBezTo>
                <a:cubicBezTo>
                  <a:pt x="461393" y="303323"/>
                  <a:pt x="455697" y="297724"/>
                  <a:pt x="455697" y="290703"/>
                </a:cubicBezTo>
                <a:lnTo>
                  <a:pt x="455697" y="126377"/>
                </a:lnTo>
                <a:lnTo>
                  <a:pt x="25277" y="126377"/>
                </a:lnTo>
                <a:lnTo>
                  <a:pt x="25277" y="391841"/>
                </a:lnTo>
                <a:cubicBezTo>
                  <a:pt x="25277" y="426679"/>
                  <a:pt x="53758" y="455029"/>
                  <a:pt x="88647" y="455029"/>
                </a:cubicBezTo>
                <a:lnTo>
                  <a:pt x="341773" y="455029"/>
                </a:lnTo>
                <a:cubicBezTo>
                  <a:pt x="348804" y="455029"/>
                  <a:pt x="354411" y="460717"/>
                  <a:pt x="354411" y="467649"/>
                </a:cubicBezTo>
                <a:cubicBezTo>
                  <a:pt x="354411" y="474670"/>
                  <a:pt x="348804" y="480269"/>
                  <a:pt x="341773" y="480269"/>
                </a:cubicBezTo>
                <a:lnTo>
                  <a:pt x="88647" y="480269"/>
                </a:lnTo>
                <a:cubicBezTo>
                  <a:pt x="39785" y="480269"/>
                  <a:pt x="0" y="440632"/>
                  <a:pt x="0" y="391841"/>
                </a:cubicBezTo>
                <a:lnTo>
                  <a:pt x="0" y="113757"/>
                </a:lnTo>
                <a:cubicBezTo>
                  <a:pt x="0" y="64966"/>
                  <a:pt x="39785" y="25240"/>
                  <a:pt x="88647" y="25240"/>
                </a:cubicBezTo>
                <a:lnTo>
                  <a:pt x="126563" y="25240"/>
                </a:lnTo>
                <a:lnTo>
                  <a:pt x="126563" y="12620"/>
                </a:lnTo>
                <a:cubicBezTo>
                  <a:pt x="126563" y="5688"/>
                  <a:pt x="132259" y="0"/>
                  <a:pt x="139201" y="0"/>
                </a:cubicBezTo>
                <a:close/>
              </a:path>
            </a:pathLst>
          </a:custGeom>
          <a:solidFill>
            <a:sysClr val="window" lastClr="FFFFFF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21920" tIns="60960" rIns="121920" bIns="6096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阿里巴巴普惠体 Light"/>
              <a:ea typeface="阿里巴巴普惠体 Light"/>
              <a:cs typeface="阿里巴巴普惠体 Light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/>
          <a:srcRect l="30612" r="15800"/>
          <a:stretch>
            <a:fillRect/>
          </a:stretch>
        </p:blipFill>
        <p:spPr>
          <a:xfrm>
            <a:off x="6765925" y="209550"/>
            <a:ext cx="5354638" cy="6659563"/>
          </a:xfrm>
          <a:prstGeom prst="rect">
            <a:avLst/>
          </a:prstGeom>
          <a:effectLst>
            <a:outerShdw blurRad="1397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4"/>
          <p:cNvGrpSpPr/>
          <p:nvPr/>
        </p:nvGrpSpPr>
        <p:grpSpPr>
          <a:xfrm>
            <a:off x="6091238" y="5518150"/>
            <a:ext cx="2835275" cy="720725"/>
            <a:chOff x="6090647" y="5689086"/>
            <a:chExt cx="2835474" cy="721530"/>
          </a:xfrm>
        </p:grpSpPr>
        <p:sp>
          <p:nvSpPr>
            <p:cNvPr id="31" name="平行四边形 30"/>
            <p:cNvSpPr/>
            <p:nvPr/>
          </p:nvSpPr>
          <p:spPr>
            <a:xfrm>
              <a:off x="6090647" y="5689086"/>
              <a:ext cx="2835474" cy="721530"/>
            </a:xfrm>
            <a:prstGeom prst="parallelogram">
              <a:avLst/>
            </a:prstGeom>
            <a:gradFill flip="none" rotWithShape="1">
              <a:gsLst>
                <a:gs pos="0">
                  <a:srgbClr val="007E8B">
                    <a:alpha val="0"/>
                  </a:srgbClr>
                </a:gs>
                <a:gs pos="100000">
                  <a:srgbClr val="007E8B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89" name="文本框 31"/>
            <p:cNvSpPr txBox="1"/>
            <p:nvPr/>
          </p:nvSpPr>
          <p:spPr>
            <a:xfrm>
              <a:off x="6303387" y="5757425"/>
              <a:ext cx="2032143" cy="5848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dist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i="1" dirty="0">
                  <a:solidFill>
                    <a:schemeClr val="bg1"/>
                  </a:solidFill>
                  <a:latin typeface="思源黑体 CN Medium"/>
                  <a:ea typeface="宋体" panose="02010600030101010101" pitchFamily="2" charset="-122"/>
                </a:rPr>
                <a:t>武汉加油</a:t>
              </a:r>
              <a:endParaRPr lang="zh-CN" altLang="en-US" sz="3200" i="1" dirty="0">
                <a:solidFill>
                  <a:schemeClr val="bg1"/>
                </a:solidFill>
                <a:latin typeface="思源黑体 CN Medium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/>
        </p:nvPicPr>
        <p:blipFill>
          <a:blip r:embed="rId1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PA-10223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1393825" y="1844675"/>
            <a:ext cx="3654425" cy="3654425"/>
            <a:chOff x="1611520" y="1832049"/>
            <a:chExt cx="3981450" cy="3981450"/>
          </a:xfrm>
        </p:grpSpPr>
        <p:sp>
          <p:nvSpPr>
            <p:cNvPr id="5" name="椭圆 4"/>
            <p:cNvSpPr/>
            <p:nvPr/>
          </p:nvSpPr>
          <p:spPr>
            <a:xfrm>
              <a:off x="1611520" y="1832049"/>
              <a:ext cx="3981450" cy="3981450"/>
            </a:xfrm>
            <a:prstGeom prst="ellipse">
              <a:avLst/>
            </a:prstGeom>
            <a:noFill/>
            <a:ln>
              <a:solidFill>
                <a:srgbClr val="007E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841552" y="2062081"/>
              <a:ext cx="3521387" cy="3521387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" name="任意多边形 25"/>
          <p:cNvSpPr/>
          <p:nvPr>
            <p:custDataLst>
              <p:tags r:id="rId3"/>
            </p:custDataLst>
          </p:nvPr>
        </p:nvSpPr>
        <p:spPr>
          <a:xfrm>
            <a:off x="-176212" y="1376363"/>
            <a:ext cx="12192000" cy="4591050"/>
          </a:xfrm>
          <a:custGeom>
            <a:avLst/>
            <a:gdLst>
              <a:gd name="txL" fmla="*/ 0 w 12192000"/>
              <a:gd name="txT" fmla="*/ 0 h 4589206"/>
              <a:gd name="txR" fmla="*/ 12192000 w 12192000"/>
              <a:gd name="txB" fmla="*/ 4589206 h 4589206"/>
            </a:gdLst>
            <a:ahLst/>
            <a:cxnLst>
              <a:cxn ang="0">
                <a:pos x="5035164" y="0"/>
              </a:cxn>
              <a:cxn ang="0">
                <a:pos x="12192003" y="0"/>
              </a:cxn>
              <a:cxn ang="0">
                <a:pos x="12192003" y="4596794"/>
              </a:cxn>
              <a:cxn ang="0">
                <a:pos x="4067812" y="4596794"/>
              </a:cxn>
              <a:cxn ang="0">
                <a:pos x="4157216" y="4537990"/>
              </a:cxn>
              <a:cxn ang="0">
                <a:pos x="5231312" y="3264968"/>
              </a:cxn>
              <a:cxn ang="0">
                <a:pos x="5123592" y="91498"/>
              </a:cxn>
              <a:cxn ang="0">
                <a:pos x="0" y="0"/>
              </a:cxn>
              <a:cxn ang="0">
                <a:pos x="2376440" y="0"/>
              </a:cxn>
              <a:cxn ang="0">
                <a:pos x="2191438" y="145385"/>
              </a:cxn>
              <a:cxn ang="0">
                <a:pos x="1324385" y="1255700"/>
              </a:cxn>
              <a:cxn ang="0">
                <a:pos x="1586680" y="4589100"/>
              </a:cxn>
              <a:cxn ang="0">
                <a:pos x="1596315" y="4596794"/>
              </a:cxn>
              <a:cxn ang="0">
                <a:pos x="0" y="4596794"/>
              </a:cxn>
            </a:cxnLst>
            <a:rect l="txL" t="txT" r="txR" b="txB"/>
            <a:pathLst>
              <a:path w="12192000" h="4589206">
                <a:moveTo>
                  <a:pt x="5035167" y="0"/>
                </a:moveTo>
                <a:lnTo>
                  <a:pt x="12192000" y="0"/>
                </a:lnTo>
                <a:lnTo>
                  <a:pt x="12192000" y="4589206"/>
                </a:lnTo>
                <a:lnTo>
                  <a:pt x="4067812" y="4589206"/>
                </a:lnTo>
                <a:lnTo>
                  <a:pt x="4157216" y="4530480"/>
                </a:lnTo>
                <a:cubicBezTo>
                  <a:pt x="4579220" y="4226940"/>
                  <a:pt x="4957024" y="3793793"/>
                  <a:pt x="5231313" y="3259567"/>
                </a:cubicBezTo>
                <a:cubicBezTo>
                  <a:pt x="5825606" y="2102079"/>
                  <a:pt x="5751104" y="826216"/>
                  <a:pt x="5123592" y="91347"/>
                </a:cubicBezTo>
                <a:lnTo>
                  <a:pt x="5035167" y="0"/>
                </a:lnTo>
                <a:close/>
                <a:moveTo>
                  <a:pt x="0" y="0"/>
                </a:moveTo>
                <a:lnTo>
                  <a:pt x="2376441" y="0"/>
                </a:lnTo>
                <a:lnTo>
                  <a:pt x="2191438" y="145147"/>
                </a:lnTo>
                <a:cubicBezTo>
                  <a:pt x="1853419" y="433439"/>
                  <a:pt x="1552959" y="808433"/>
                  <a:pt x="1324385" y="1253621"/>
                </a:cubicBezTo>
                <a:cubicBezTo>
                  <a:pt x="684377" y="2500147"/>
                  <a:pt x="820014" y="3883959"/>
                  <a:pt x="1586680" y="4581523"/>
                </a:cubicBezTo>
                <a:lnTo>
                  <a:pt x="1596315" y="4589206"/>
                </a:lnTo>
                <a:lnTo>
                  <a:pt x="0" y="4589206"/>
                </a:lnTo>
                <a:lnTo>
                  <a:pt x="0" y="0"/>
                </a:lnTo>
                <a:close/>
              </a:path>
            </a:pathLst>
          </a:custGeom>
          <a:solidFill>
            <a:srgbClr val="007E8B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" name="组合 16"/>
          <p:cNvGrpSpPr/>
          <p:nvPr/>
        </p:nvGrpSpPr>
        <p:grpSpPr>
          <a:xfrm>
            <a:off x="6129338" y="2055813"/>
            <a:ext cx="5060950" cy="3232150"/>
            <a:chOff x="6223693" y="2056535"/>
            <a:chExt cx="5060686" cy="3231310"/>
          </a:xfrm>
        </p:grpSpPr>
        <p:grpSp>
          <p:nvGrpSpPr>
            <p:cNvPr id="6155" name="组合 7"/>
            <p:cNvGrpSpPr/>
            <p:nvPr/>
          </p:nvGrpSpPr>
          <p:grpSpPr>
            <a:xfrm>
              <a:off x="6223693" y="2164184"/>
              <a:ext cx="5060686" cy="2140380"/>
              <a:chOff x="6223693" y="2164184"/>
              <a:chExt cx="5060686" cy="2140380"/>
            </a:xfrm>
          </p:grpSpPr>
          <p:sp>
            <p:nvSpPr>
              <p:cNvPr id="6158" name="PA-文本框 1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23693" y="3072408"/>
                <a:ext cx="5060686" cy="6769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21899" tIns="60949" rIns="121899" bIns="60949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3600" dirty="0">
                    <a:solidFill>
                      <a:schemeClr val="bg1"/>
                    </a:solidFill>
                    <a:latin typeface="思源黑体 CN Heavy"/>
                    <a:ea typeface="思源黑体 CN Heavy"/>
                  </a:rPr>
                  <a:t>场所的分类与特点</a:t>
                </a:r>
                <a:endParaRPr lang="zh-CN" altLang="en-US" sz="3600" dirty="0">
                  <a:solidFill>
                    <a:schemeClr val="bg1"/>
                  </a:solidFill>
                  <a:latin typeface="思源黑体 CN Heavy"/>
                  <a:ea typeface="思源黑体 CN Heavy"/>
                </a:endParaRPr>
              </a:p>
            </p:txBody>
          </p:sp>
          <p:sp>
            <p:nvSpPr>
              <p:cNvPr id="18" name="PA-102242"/>
              <p:cNvSpPr/>
              <p:nvPr>
                <p:custDataLst>
                  <p:tags r:id="rId5"/>
                </p:custDataLst>
              </p:nvPr>
            </p:nvSpPr>
            <p:spPr>
              <a:xfrm>
                <a:off x="6322113" y="3797570"/>
                <a:ext cx="4673356" cy="5062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6160" name="文字方塊 37"/>
              <p:cNvSpPr txBox="1"/>
              <p:nvPr/>
            </p:nvSpPr>
            <p:spPr>
              <a:xfrm>
                <a:off x="6321659" y="2164184"/>
                <a:ext cx="889988" cy="10156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TW" sz="60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charset="-122"/>
                  </a:rPr>
                  <a:t>01</a:t>
                </a:r>
                <a:endParaRPr lang="zh-TW" altLang="en-US" sz="6000" dirty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322113" y="2056535"/>
              <a:ext cx="4784475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22113" y="5287845"/>
              <a:ext cx="4784475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平行四边形 31"/>
          <p:cNvSpPr/>
          <p:nvPr/>
        </p:nvSpPr>
        <p:spPr>
          <a:xfrm>
            <a:off x="-190500" y="290513"/>
            <a:ext cx="1981200" cy="41751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2000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2" name="PA-102214"/>
          <p:cNvSpPr txBox="1"/>
          <p:nvPr>
            <p:custDataLst>
              <p:tags r:id="rId6"/>
            </p:custDataLst>
          </p:nvPr>
        </p:nvSpPr>
        <p:spPr>
          <a:xfrm>
            <a:off x="468313" y="298450"/>
            <a:ext cx="1168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PART 01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6153" name="heart-with-lifeline-variant_33328"/>
          <p:cNvSpPr>
            <a:spLocks noChangeAspect="1"/>
          </p:cNvSpPr>
          <p:nvPr/>
        </p:nvSpPr>
        <p:spPr>
          <a:xfrm>
            <a:off x="128588" y="342900"/>
            <a:ext cx="300037" cy="301625"/>
          </a:xfrm>
          <a:custGeom>
            <a:avLst/>
            <a:gdLst>
              <a:gd name="txL" fmla="*/ 0 w 899"/>
              <a:gd name="txT" fmla="*/ 0 h 905"/>
              <a:gd name="txR" fmla="*/ 899 w 899"/>
              <a:gd name="txB" fmla="*/ 905 h 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99" h="905">
                <a:moveTo>
                  <a:pt x="432" y="555"/>
                </a:moveTo>
                <a:lnTo>
                  <a:pt x="487" y="828"/>
                </a:lnTo>
                <a:lnTo>
                  <a:pt x="481" y="835"/>
                </a:lnTo>
                <a:cubicBezTo>
                  <a:pt x="475" y="842"/>
                  <a:pt x="466" y="846"/>
                  <a:pt x="456" y="846"/>
                </a:cubicBezTo>
                <a:cubicBezTo>
                  <a:pt x="446" y="846"/>
                  <a:pt x="437" y="842"/>
                  <a:pt x="431" y="835"/>
                </a:cubicBezTo>
                <a:lnTo>
                  <a:pt x="176" y="555"/>
                </a:lnTo>
                <a:lnTo>
                  <a:pt x="206" y="555"/>
                </a:lnTo>
                <a:cubicBezTo>
                  <a:pt x="230" y="555"/>
                  <a:pt x="250" y="539"/>
                  <a:pt x="255" y="515"/>
                </a:cubicBezTo>
                <a:lnTo>
                  <a:pt x="283" y="373"/>
                </a:lnTo>
                <a:lnTo>
                  <a:pt x="314" y="516"/>
                </a:lnTo>
                <a:cubicBezTo>
                  <a:pt x="319" y="539"/>
                  <a:pt x="339" y="555"/>
                  <a:pt x="363" y="555"/>
                </a:cubicBezTo>
                <a:lnTo>
                  <a:pt x="432" y="555"/>
                </a:lnTo>
                <a:close/>
                <a:moveTo>
                  <a:pt x="54" y="412"/>
                </a:moveTo>
                <a:cubicBezTo>
                  <a:pt x="63" y="427"/>
                  <a:pt x="74" y="442"/>
                  <a:pt x="86" y="456"/>
                </a:cubicBezTo>
                <a:lnTo>
                  <a:pt x="165" y="456"/>
                </a:lnTo>
                <a:lnTo>
                  <a:pt x="231" y="120"/>
                </a:lnTo>
                <a:cubicBezTo>
                  <a:pt x="236" y="97"/>
                  <a:pt x="256" y="80"/>
                  <a:pt x="279" y="79"/>
                </a:cubicBezTo>
                <a:cubicBezTo>
                  <a:pt x="303" y="80"/>
                  <a:pt x="323" y="96"/>
                  <a:pt x="328" y="118"/>
                </a:cubicBezTo>
                <a:lnTo>
                  <a:pt x="402" y="456"/>
                </a:lnTo>
                <a:lnTo>
                  <a:pt x="473" y="456"/>
                </a:lnTo>
                <a:cubicBezTo>
                  <a:pt x="496" y="456"/>
                  <a:pt x="517" y="473"/>
                  <a:pt x="521" y="496"/>
                </a:cubicBezTo>
                <a:lnTo>
                  <a:pt x="541" y="591"/>
                </a:lnTo>
                <a:lnTo>
                  <a:pt x="552" y="504"/>
                </a:lnTo>
                <a:cubicBezTo>
                  <a:pt x="556" y="479"/>
                  <a:pt x="577" y="461"/>
                  <a:pt x="601" y="461"/>
                </a:cubicBezTo>
                <a:lnTo>
                  <a:pt x="823" y="461"/>
                </a:lnTo>
                <a:lnTo>
                  <a:pt x="826" y="459"/>
                </a:lnTo>
                <a:cubicBezTo>
                  <a:pt x="826" y="458"/>
                  <a:pt x="826" y="458"/>
                  <a:pt x="827" y="457"/>
                </a:cubicBezTo>
                <a:cubicBezTo>
                  <a:pt x="838" y="443"/>
                  <a:pt x="849" y="429"/>
                  <a:pt x="857" y="414"/>
                </a:cubicBezTo>
                <a:lnTo>
                  <a:pt x="881" y="368"/>
                </a:lnTo>
                <a:cubicBezTo>
                  <a:pt x="893" y="337"/>
                  <a:pt x="899" y="305"/>
                  <a:pt x="899" y="272"/>
                </a:cubicBezTo>
                <a:cubicBezTo>
                  <a:pt x="899" y="133"/>
                  <a:pt x="795" y="18"/>
                  <a:pt x="660" y="2"/>
                </a:cubicBezTo>
                <a:lnTo>
                  <a:pt x="642" y="0"/>
                </a:lnTo>
                <a:cubicBezTo>
                  <a:pt x="637" y="0"/>
                  <a:pt x="632" y="0"/>
                  <a:pt x="627" y="0"/>
                </a:cubicBezTo>
                <a:cubicBezTo>
                  <a:pt x="564" y="0"/>
                  <a:pt x="504" y="21"/>
                  <a:pt x="456" y="61"/>
                </a:cubicBezTo>
                <a:cubicBezTo>
                  <a:pt x="408" y="21"/>
                  <a:pt x="348" y="0"/>
                  <a:pt x="285" y="0"/>
                </a:cubicBezTo>
                <a:cubicBezTo>
                  <a:pt x="280" y="0"/>
                  <a:pt x="276" y="0"/>
                  <a:pt x="271" y="0"/>
                </a:cubicBezTo>
                <a:lnTo>
                  <a:pt x="253" y="2"/>
                </a:lnTo>
                <a:cubicBezTo>
                  <a:pt x="118" y="18"/>
                  <a:pt x="13" y="133"/>
                  <a:pt x="13" y="272"/>
                </a:cubicBezTo>
                <a:cubicBezTo>
                  <a:pt x="13" y="304"/>
                  <a:pt x="19" y="336"/>
                  <a:pt x="31" y="366"/>
                </a:cubicBezTo>
                <a:lnTo>
                  <a:pt x="54" y="412"/>
                </a:lnTo>
                <a:close/>
                <a:moveTo>
                  <a:pt x="630" y="672"/>
                </a:moveTo>
                <a:lnTo>
                  <a:pt x="733" y="560"/>
                </a:lnTo>
                <a:lnTo>
                  <a:pt x="645" y="560"/>
                </a:lnTo>
                <a:lnTo>
                  <a:pt x="630" y="672"/>
                </a:lnTo>
                <a:close/>
                <a:moveTo>
                  <a:pt x="878" y="496"/>
                </a:moveTo>
                <a:lnTo>
                  <a:pt x="603" y="496"/>
                </a:lnTo>
                <a:cubicBezTo>
                  <a:pt x="595" y="496"/>
                  <a:pt x="589" y="501"/>
                  <a:pt x="589" y="508"/>
                </a:cubicBezTo>
                <a:lnTo>
                  <a:pt x="549" y="805"/>
                </a:lnTo>
                <a:lnTo>
                  <a:pt x="488" y="502"/>
                </a:lnTo>
                <a:cubicBezTo>
                  <a:pt x="486" y="496"/>
                  <a:pt x="481" y="491"/>
                  <a:pt x="474" y="491"/>
                </a:cubicBezTo>
                <a:lnTo>
                  <a:pt x="375" y="491"/>
                </a:lnTo>
                <a:lnTo>
                  <a:pt x="295" y="125"/>
                </a:lnTo>
                <a:cubicBezTo>
                  <a:pt x="293" y="119"/>
                  <a:pt x="288" y="114"/>
                  <a:pt x="281" y="114"/>
                </a:cubicBezTo>
                <a:cubicBezTo>
                  <a:pt x="274" y="114"/>
                  <a:pt x="268" y="119"/>
                  <a:pt x="267" y="126"/>
                </a:cubicBezTo>
                <a:lnTo>
                  <a:pt x="196" y="491"/>
                </a:lnTo>
                <a:lnTo>
                  <a:pt x="14" y="491"/>
                </a:lnTo>
                <a:cubicBezTo>
                  <a:pt x="7" y="491"/>
                  <a:pt x="0" y="497"/>
                  <a:pt x="0" y="505"/>
                </a:cubicBezTo>
                <a:cubicBezTo>
                  <a:pt x="0" y="513"/>
                  <a:pt x="7" y="519"/>
                  <a:pt x="14" y="519"/>
                </a:cubicBezTo>
                <a:lnTo>
                  <a:pt x="207" y="519"/>
                </a:lnTo>
                <a:cubicBezTo>
                  <a:pt x="214" y="519"/>
                  <a:pt x="220" y="515"/>
                  <a:pt x="221" y="508"/>
                </a:cubicBezTo>
                <a:lnTo>
                  <a:pt x="282" y="198"/>
                </a:lnTo>
                <a:lnTo>
                  <a:pt x="350" y="508"/>
                </a:lnTo>
                <a:cubicBezTo>
                  <a:pt x="351" y="515"/>
                  <a:pt x="357" y="519"/>
                  <a:pt x="364" y="519"/>
                </a:cubicBezTo>
                <a:lnTo>
                  <a:pt x="462" y="519"/>
                </a:lnTo>
                <a:lnTo>
                  <a:pt x="538" y="894"/>
                </a:lnTo>
                <a:cubicBezTo>
                  <a:pt x="539" y="901"/>
                  <a:pt x="545" y="905"/>
                  <a:pt x="552" y="905"/>
                </a:cubicBezTo>
                <a:cubicBezTo>
                  <a:pt x="559" y="905"/>
                  <a:pt x="565" y="900"/>
                  <a:pt x="566" y="893"/>
                </a:cubicBezTo>
                <a:lnTo>
                  <a:pt x="615" y="524"/>
                </a:lnTo>
                <a:lnTo>
                  <a:pt x="878" y="524"/>
                </a:lnTo>
                <a:cubicBezTo>
                  <a:pt x="886" y="524"/>
                  <a:pt x="892" y="518"/>
                  <a:pt x="892" y="510"/>
                </a:cubicBezTo>
                <a:cubicBezTo>
                  <a:pt x="892" y="502"/>
                  <a:pt x="886" y="496"/>
                  <a:pt x="878" y="496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0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6154" name="图片 22" descr="0786a23ff9653821-1041c36506e9a8b5-d870a86f656266d769297449839a78d0_副本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438" y="2354263"/>
            <a:ext cx="2547937" cy="2614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1"/>
          <p:cNvPicPr>
            <a:picLocks noChangeAspect="1"/>
          </p:cNvPicPr>
          <p:nvPr/>
        </p:nvPicPr>
        <p:blipFill>
          <a:blip r:embed="rId1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PA-10223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1393825" y="1844675"/>
            <a:ext cx="3654425" cy="3654425"/>
            <a:chOff x="1611520" y="1832049"/>
            <a:chExt cx="3981450" cy="3981450"/>
          </a:xfrm>
        </p:grpSpPr>
        <p:sp>
          <p:nvSpPr>
            <p:cNvPr id="5" name="椭圆 4"/>
            <p:cNvSpPr/>
            <p:nvPr/>
          </p:nvSpPr>
          <p:spPr>
            <a:xfrm>
              <a:off x="1611520" y="1832049"/>
              <a:ext cx="3981450" cy="3981450"/>
            </a:xfrm>
            <a:prstGeom prst="ellipse">
              <a:avLst/>
            </a:prstGeom>
            <a:noFill/>
            <a:ln>
              <a:solidFill>
                <a:srgbClr val="007E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841552" y="2062081"/>
              <a:ext cx="3521387" cy="3521387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7185" name="图片 19"/>
            <p:cNvPicPr>
              <a:picLocks noChangeAspect="1"/>
            </p:cNvPicPr>
            <p:nvPr/>
          </p:nvPicPr>
          <p:blipFill>
            <a:blip r:embed="rId3"/>
            <a:srcRect l="14626" r="14626" b="345"/>
            <a:stretch>
              <a:fillRect/>
            </a:stretch>
          </p:blipFill>
          <p:spPr>
            <a:xfrm>
              <a:off x="1807213" y="2211854"/>
              <a:ext cx="3590064" cy="337128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" name="任意多边形 25"/>
          <p:cNvSpPr/>
          <p:nvPr>
            <p:custDataLst>
              <p:tags r:id="rId4"/>
            </p:custDataLst>
          </p:nvPr>
        </p:nvSpPr>
        <p:spPr>
          <a:xfrm>
            <a:off x="4763" y="1376363"/>
            <a:ext cx="12192000" cy="4591050"/>
          </a:xfrm>
          <a:custGeom>
            <a:avLst/>
            <a:gdLst>
              <a:gd name="txL" fmla="*/ 0 w 12192000"/>
              <a:gd name="txT" fmla="*/ 0 h 4589206"/>
              <a:gd name="txR" fmla="*/ 12192000 w 12192000"/>
              <a:gd name="txB" fmla="*/ 4589206 h 4589206"/>
            </a:gdLst>
            <a:ahLst/>
            <a:cxnLst>
              <a:cxn ang="0">
                <a:pos x="5035164" y="0"/>
              </a:cxn>
              <a:cxn ang="0">
                <a:pos x="12192000" y="0"/>
              </a:cxn>
              <a:cxn ang="0">
                <a:pos x="12192000" y="4591000"/>
              </a:cxn>
              <a:cxn ang="0">
                <a:pos x="4067812" y="4591000"/>
              </a:cxn>
              <a:cxn ang="0">
                <a:pos x="4157216" y="4532270"/>
              </a:cxn>
              <a:cxn ang="0">
                <a:pos x="5231312" y="3260853"/>
              </a:cxn>
              <a:cxn ang="0">
                <a:pos x="5123592" y="91382"/>
              </a:cxn>
              <a:cxn ang="0">
                <a:pos x="0" y="0"/>
              </a:cxn>
              <a:cxn ang="0">
                <a:pos x="2376440" y="0"/>
              </a:cxn>
              <a:cxn ang="0">
                <a:pos x="2191438" y="145203"/>
              </a:cxn>
              <a:cxn ang="0">
                <a:pos x="1324385" y="1254118"/>
              </a:cxn>
              <a:cxn ang="0">
                <a:pos x="1586680" y="4583316"/>
              </a:cxn>
              <a:cxn ang="0">
                <a:pos x="1596315" y="4591000"/>
              </a:cxn>
              <a:cxn ang="0">
                <a:pos x="0" y="4591000"/>
              </a:cxn>
            </a:cxnLst>
            <a:rect l="txL" t="txT" r="txR" b="txB"/>
            <a:pathLst>
              <a:path w="12192000" h="4589206">
                <a:moveTo>
                  <a:pt x="5035167" y="0"/>
                </a:moveTo>
                <a:lnTo>
                  <a:pt x="12192000" y="0"/>
                </a:lnTo>
                <a:lnTo>
                  <a:pt x="12192000" y="4589206"/>
                </a:lnTo>
                <a:lnTo>
                  <a:pt x="4067812" y="4589206"/>
                </a:lnTo>
                <a:lnTo>
                  <a:pt x="4157216" y="4530480"/>
                </a:lnTo>
                <a:cubicBezTo>
                  <a:pt x="4579220" y="4226940"/>
                  <a:pt x="4957024" y="3793793"/>
                  <a:pt x="5231313" y="3259567"/>
                </a:cubicBezTo>
                <a:cubicBezTo>
                  <a:pt x="5825606" y="2102079"/>
                  <a:pt x="5751104" y="826216"/>
                  <a:pt x="5123592" y="91347"/>
                </a:cubicBezTo>
                <a:lnTo>
                  <a:pt x="5035167" y="0"/>
                </a:lnTo>
                <a:close/>
                <a:moveTo>
                  <a:pt x="0" y="0"/>
                </a:moveTo>
                <a:lnTo>
                  <a:pt x="2376441" y="0"/>
                </a:lnTo>
                <a:lnTo>
                  <a:pt x="2191438" y="145147"/>
                </a:lnTo>
                <a:cubicBezTo>
                  <a:pt x="1853419" y="433439"/>
                  <a:pt x="1552959" y="808433"/>
                  <a:pt x="1324385" y="1253621"/>
                </a:cubicBezTo>
                <a:cubicBezTo>
                  <a:pt x="684377" y="2500147"/>
                  <a:pt x="820014" y="3883959"/>
                  <a:pt x="1586680" y="4581523"/>
                </a:cubicBezTo>
                <a:lnTo>
                  <a:pt x="1596315" y="4589206"/>
                </a:lnTo>
                <a:lnTo>
                  <a:pt x="0" y="4589206"/>
                </a:lnTo>
                <a:lnTo>
                  <a:pt x="0" y="0"/>
                </a:lnTo>
                <a:close/>
              </a:path>
            </a:pathLst>
          </a:custGeom>
          <a:solidFill>
            <a:srgbClr val="007E8B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" name="组合 16"/>
          <p:cNvGrpSpPr/>
          <p:nvPr/>
        </p:nvGrpSpPr>
        <p:grpSpPr>
          <a:xfrm>
            <a:off x="5538788" y="1303338"/>
            <a:ext cx="7067550" cy="4525962"/>
            <a:chOff x="5911129" y="1441189"/>
            <a:chExt cx="5195021" cy="4030643"/>
          </a:xfrm>
        </p:grpSpPr>
        <p:grpSp>
          <p:nvGrpSpPr>
            <p:cNvPr id="7178" name="组合 7"/>
            <p:cNvGrpSpPr/>
            <p:nvPr/>
          </p:nvGrpSpPr>
          <p:grpSpPr>
            <a:xfrm>
              <a:off x="5911129" y="1441189"/>
              <a:ext cx="4883656" cy="4030643"/>
              <a:chOff x="5911129" y="1441189"/>
              <a:chExt cx="4883656" cy="4030643"/>
            </a:xfrm>
          </p:grpSpPr>
          <p:sp>
            <p:nvSpPr>
              <p:cNvPr id="7181" name="PA-文本框 1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911129" y="1441189"/>
                <a:ext cx="4596930" cy="6153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21899" tIns="60949" rIns="121899" bIns="60949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3200" dirty="0">
                    <a:solidFill>
                      <a:schemeClr val="bg1"/>
                    </a:solidFill>
                    <a:latin typeface="思源黑体 CN Heavy"/>
                    <a:ea typeface="思源黑体 CN Heavy"/>
                  </a:rPr>
                  <a:t>公共场所定义</a:t>
                </a:r>
                <a:endParaRPr lang="zh-CN" altLang="en-US" sz="3200" dirty="0">
                  <a:solidFill>
                    <a:schemeClr val="bg1"/>
                  </a:solidFill>
                  <a:latin typeface="思源黑体 CN Heavy"/>
                  <a:ea typeface="思源黑体 CN Heavy"/>
                </a:endParaRPr>
              </a:p>
            </p:txBody>
          </p:sp>
          <p:sp>
            <p:nvSpPr>
              <p:cNvPr id="18" name="PA-102242"/>
              <p:cNvSpPr/>
              <p:nvPr>
                <p:custDataLst>
                  <p:tags r:id="rId6"/>
                </p:custDataLst>
              </p:nvPr>
            </p:nvSpPr>
            <p:spPr>
              <a:xfrm>
                <a:off x="5911129" y="2056535"/>
                <a:ext cx="4883656" cy="3415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</a:rPr>
                  <a:t>按照</a:t>
                </a:r>
                <a:r>
                  <a:rPr kumimoji="0" lang="zh-CN" altLang="zh-CN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</a:rPr>
                  <a:t>《公共场所卫</a:t>
                </a: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</a:rPr>
                  <a:t>生</a:t>
                </a:r>
                <a:r>
                  <a:rPr kumimoji="0" lang="zh-CN" altLang="zh-CN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</a:rPr>
                  <a:t>管理条例》</a:t>
                </a:r>
                <a:r>
                  <a:rPr kumimoji="0" lang="zh-CN" altLang="en-US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  <a:sym typeface="+mn-ea"/>
                  </a:rPr>
                  <a:t>（国发</a:t>
                </a:r>
                <a:r>
                  <a:rPr kumimoji="0" lang="en-US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  <a:sym typeface="+mn-ea"/>
                  </a:rPr>
                  <a:t>[1987]24</a:t>
                </a:r>
                <a:r>
                  <a:rPr kumimoji="0" lang="zh-CN" altLang="en-US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  <a:sym typeface="+mn-ea"/>
                  </a:rPr>
                  <a:t>号），</a:t>
                </a: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公共场所</a:t>
                </a:r>
                <a:r>
                  <a:rPr kumimoji="0" lang="zh-CN" altLang="en-US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包括以下</a:t>
                </a:r>
                <a:r>
                  <a:rPr kumimoji="0" lang="en-US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7</a:t>
                </a:r>
                <a:r>
                  <a:rPr kumimoji="0" lang="zh-CN" altLang="en-US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类</a:t>
                </a:r>
                <a:r>
                  <a:rPr kumimoji="0" lang="en-US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28</a:t>
                </a:r>
                <a:r>
                  <a:rPr kumimoji="0" lang="zh-CN" altLang="en-US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种</a:t>
                </a: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：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（一）宾馆、饭馆、旅店、招待所、车马店、咖啡馆、酒吧、茶座；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（二）公共浴室、理发店、美容店；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（三）影剧院、录像厅（室）、游艺厅（室）、舞厅、音乐厅；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（四）体育场（馆）、游泳场（馆）、公园；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（五）展览馆、博物馆、美术馆、图书馆；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（六）商场（店）、书店；</a:t>
                </a:r>
                <a:endParaRPr kumimoji="0" lang="zh-CN" altLang="zh-CN" sz="1600" b="0" i="0" u="none" strike="noStrike" kern="1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ea"/>
                    <a:ea typeface="+mn-ea"/>
                    <a:cs typeface="Times New Roman" panose="02020603050405020304" pitchFamily="18" charset="0"/>
                  </a:rPr>
                  <a:t>　　（七）候诊室、候车（机、船）室、公共交通工具。</a:t>
                </a:r>
                <a:endParaRPr kumimoji="0" lang="en-US" altLang="zh-CN" sz="1600" b="0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321603" y="2056535"/>
              <a:ext cx="4784547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21603" y="5287716"/>
              <a:ext cx="4784547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平行四边形 31"/>
          <p:cNvSpPr/>
          <p:nvPr/>
        </p:nvSpPr>
        <p:spPr>
          <a:xfrm>
            <a:off x="-190500" y="290513"/>
            <a:ext cx="1981200" cy="41751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2000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6" name="PA-102214"/>
          <p:cNvSpPr txBox="1"/>
          <p:nvPr>
            <p:custDataLst>
              <p:tags r:id="rId7"/>
            </p:custDataLst>
          </p:nvPr>
        </p:nvSpPr>
        <p:spPr>
          <a:xfrm>
            <a:off x="468313" y="298450"/>
            <a:ext cx="1168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PART 01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7177" name="heart-with-lifeline-variant_33328"/>
          <p:cNvSpPr>
            <a:spLocks noChangeAspect="1"/>
          </p:cNvSpPr>
          <p:nvPr/>
        </p:nvSpPr>
        <p:spPr>
          <a:xfrm>
            <a:off x="128588" y="342900"/>
            <a:ext cx="300037" cy="301625"/>
          </a:xfrm>
          <a:custGeom>
            <a:avLst/>
            <a:gdLst>
              <a:gd name="txL" fmla="*/ 0 w 899"/>
              <a:gd name="txT" fmla="*/ 0 h 905"/>
              <a:gd name="txR" fmla="*/ 899 w 899"/>
              <a:gd name="txB" fmla="*/ 905 h 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99" h="905">
                <a:moveTo>
                  <a:pt x="432" y="555"/>
                </a:moveTo>
                <a:lnTo>
                  <a:pt x="487" y="828"/>
                </a:lnTo>
                <a:lnTo>
                  <a:pt x="481" y="835"/>
                </a:lnTo>
                <a:cubicBezTo>
                  <a:pt x="475" y="842"/>
                  <a:pt x="466" y="846"/>
                  <a:pt x="456" y="846"/>
                </a:cubicBezTo>
                <a:cubicBezTo>
                  <a:pt x="446" y="846"/>
                  <a:pt x="437" y="842"/>
                  <a:pt x="431" y="835"/>
                </a:cubicBezTo>
                <a:lnTo>
                  <a:pt x="176" y="555"/>
                </a:lnTo>
                <a:lnTo>
                  <a:pt x="206" y="555"/>
                </a:lnTo>
                <a:cubicBezTo>
                  <a:pt x="230" y="555"/>
                  <a:pt x="250" y="539"/>
                  <a:pt x="255" y="515"/>
                </a:cubicBezTo>
                <a:lnTo>
                  <a:pt x="283" y="373"/>
                </a:lnTo>
                <a:lnTo>
                  <a:pt x="314" y="516"/>
                </a:lnTo>
                <a:cubicBezTo>
                  <a:pt x="319" y="539"/>
                  <a:pt x="339" y="555"/>
                  <a:pt x="363" y="555"/>
                </a:cubicBezTo>
                <a:lnTo>
                  <a:pt x="432" y="555"/>
                </a:lnTo>
                <a:close/>
                <a:moveTo>
                  <a:pt x="54" y="412"/>
                </a:moveTo>
                <a:cubicBezTo>
                  <a:pt x="63" y="427"/>
                  <a:pt x="74" y="442"/>
                  <a:pt x="86" y="456"/>
                </a:cubicBezTo>
                <a:lnTo>
                  <a:pt x="165" y="456"/>
                </a:lnTo>
                <a:lnTo>
                  <a:pt x="231" y="120"/>
                </a:lnTo>
                <a:cubicBezTo>
                  <a:pt x="236" y="97"/>
                  <a:pt x="256" y="80"/>
                  <a:pt x="279" y="79"/>
                </a:cubicBezTo>
                <a:cubicBezTo>
                  <a:pt x="303" y="80"/>
                  <a:pt x="323" y="96"/>
                  <a:pt x="328" y="118"/>
                </a:cubicBezTo>
                <a:lnTo>
                  <a:pt x="402" y="456"/>
                </a:lnTo>
                <a:lnTo>
                  <a:pt x="473" y="456"/>
                </a:lnTo>
                <a:cubicBezTo>
                  <a:pt x="496" y="456"/>
                  <a:pt x="517" y="473"/>
                  <a:pt x="521" y="496"/>
                </a:cubicBezTo>
                <a:lnTo>
                  <a:pt x="541" y="591"/>
                </a:lnTo>
                <a:lnTo>
                  <a:pt x="552" y="504"/>
                </a:lnTo>
                <a:cubicBezTo>
                  <a:pt x="556" y="479"/>
                  <a:pt x="577" y="461"/>
                  <a:pt x="601" y="461"/>
                </a:cubicBezTo>
                <a:lnTo>
                  <a:pt x="823" y="461"/>
                </a:lnTo>
                <a:lnTo>
                  <a:pt x="826" y="459"/>
                </a:lnTo>
                <a:cubicBezTo>
                  <a:pt x="826" y="458"/>
                  <a:pt x="826" y="458"/>
                  <a:pt x="827" y="457"/>
                </a:cubicBezTo>
                <a:cubicBezTo>
                  <a:pt x="838" y="443"/>
                  <a:pt x="849" y="429"/>
                  <a:pt x="857" y="414"/>
                </a:cubicBezTo>
                <a:lnTo>
                  <a:pt x="881" y="368"/>
                </a:lnTo>
                <a:cubicBezTo>
                  <a:pt x="893" y="337"/>
                  <a:pt x="899" y="305"/>
                  <a:pt x="899" y="272"/>
                </a:cubicBezTo>
                <a:cubicBezTo>
                  <a:pt x="899" y="133"/>
                  <a:pt x="795" y="18"/>
                  <a:pt x="660" y="2"/>
                </a:cubicBezTo>
                <a:lnTo>
                  <a:pt x="642" y="0"/>
                </a:lnTo>
                <a:cubicBezTo>
                  <a:pt x="637" y="0"/>
                  <a:pt x="632" y="0"/>
                  <a:pt x="627" y="0"/>
                </a:cubicBezTo>
                <a:cubicBezTo>
                  <a:pt x="564" y="0"/>
                  <a:pt x="504" y="21"/>
                  <a:pt x="456" y="61"/>
                </a:cubicBezTo>
                <a:cubicBezTo>
                  <a:pt x="408" y="21"/>
                  <a:pt x="348" y="0"/>
                  <a:pt x="285" y="0"/>
                </a:cubicBezTo>
                <a:cubicBezTo>
                  <a:pt x="280" y="0"/>
                  <a:pt x="276" y="0"/>
                  <a:pt x="271" y="0"/>
                </a:cubicBezTo>
                <a:lnTo>
                  <a:pt x="253" y="2"/>
                </a:lnTo>
                <a:cubicBezTo>
                  <a:pt x="118" y="18"/>
                  <a:pt x="13" y="133"/>
                  <a:pt x="13" y="272"/>
                </a:cubicBezTo>
                <a:cubicBezTo>
                  <a:pt x="13" y="304"/>
                  <a:pt x="19" y="336"/>
                  <a:pt x="31" y="366"/>
                </a:cubicBezTo>
                <a:lnTo>
                  <a:pt x="54" y="412"/>
                </a:lnTo>
                <a:close/>
                <a:moveTo>
                  <a:pt x="630" y="672"/>
                </a:moveTo>
                <a:lnTo>
                  <a:pt x="733" y="560"/>
                </a:lnTo>
                <a:lnTo>
                  <a:pt x="645" y="560"/>
                </a:lnTo>
                <a:lnTo>
                  <a:pt x="630" y="672"/>
                </a:lnTo>
                <a:close/>
                <a:moveTo>
                  <a:pt x="878" y="496"/>
                </a:moveTo>
                <a:lnTo>
                  <a:pt x="603" y="496"/>
                </a:lnTo>
                <a:cubicBezTo>
                  <a:pt x="595" y="496"/>
                  <a:pt x="589" y="501"/>
                  <a:pt x="589" y="508"/>
                </a:cubicBezTo>
                <a:lnTo>
                  <a:pt x="549" y="805"/>
                </a:lnTo>
                <a:lnTo>
                  <a:pt x="488" y="502"/>
                </a:lnTo>
                <a:cubicBezTo>
                  <a:pt x="486" y="496"/>
                  <a:pt x="481" y="491"/>
                  <a:pt x="474" y="491"/>
                </a:cubicBezTo>
                <a:lnTo>
                  <a:pt x="375" y="491"/>
                </a:lnTo>
                <a:lnTo>
                  <a:pt x="295" y="125"/>
                </a:lnTo>
                <a:cubicBezTo>
                  <a:pt x="293" y="119"/>
                  <a:pt x="288" y="114"/>
                  <a:pt x="281" y="114"/>
                </a:cubicBezTo>
                <a:cubicBezTo>
                  <a:pt x="274" y="114"/>
                  <a:pt x="268" y="119"/>
                  <a:pt x="267" y="126"/>
                </a:cubicBezTo>
                <a:lnTo>
                  <a:pt x="196" y="491"/>
                </a:lnTo>
                <a:lnTo>
                  <a:pt x="14" y="491"/>
                </a:lnTo>
                <a:cubicBezTo>
                  <a:pt x="7" y="491"/>
                  <a:pt x="0" y="497"/>
                  <a:pt x="0" y="505"/>
                </a:cubicBezTo>
                <a:cubicBezTo>
                  <a:pt x="0" y="513"/>
                  <a:pt x="7" y="519"/>
                  <a:pt x="14" y="519"/>
                </a:cubicBezTo>
                <a:lnTo>
                  <a:pt x="207" y="519"/>
                </a:lnTo>
                <a:cubicBezTo>
                  <a:pt x="214" y="519"/>
                  <a:pt x="220" y="515"/>
                  <a:pt x="221" y="508"/>
                </a:cubicBezTo>
                <a:lnTo>
                  <a:pt x="282" y="198"/>
                </a:lnTo>
                <a:lnTo>
                  <a:pt x="350" y="508"/>
                </a:lnTo>
                <a:cubicBezTo>
                  <a:pt x="351" y="515"/>
                  <a:pt x="357" y="519"/>
                  <a:pt x="364" y="519"/>
                </a:cubicBezTo>
                <a:lnTo>
                  <a:pt x="462" y="519"/>
                </a:lnTo>
                <a:lnTo>
                  <a:pt x="538" y="894"/>
                </a:lnTo>
                <a:cubicBezTo>
                  <a:pt x="539" y="901"/>
                  <a:pt x="545" y="905"/>
                  <a:pt x="552" y="905"/>
                </a:cubicBezTo>
                <a:cubicBezTo>
                  <a:pt x="559" y="905"/>
                  <a:pt x="565" y="900"/>
                  <a:pt x="566" y="893"/>
                </a:cubicBezTo>
                <a:lnTo>
                  <a:pt x="615" y="524"/>
                </a:lnTo>
                <a:lnTo>
                  <a:pt x="878" y="524"/>
                </a:lnTo>
                <a:cubicBezTo>
                  <a:pt x="886" y="524"/>
                  <a:pt x="892" y="518"/>
                  <a:pt x="892" y="510"/>
                </a:cubicBezTo>
                <a:cubicBezTo>
                  <a:pt x="892" y="502"/>
                  <a:pt x="886" y="496"/>
                  <a:pt x="878" y="496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0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PA-102238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5"/>
          <p:cNvGrpSpPr/>
          <p:nvPr/>
        </p:nvGrpSpPr>
        <p:grpSpPr>
          <a:xfrm>
            <a:off x="1393825" y="1844675"/>
            <a:ext cx="3654425" cy="3654425"/>
            <a:chOff x="1611520" y="1832049"/>
            <a:chExt cx="3981450" cy="3981450"/>
          </a:xfrm>
        </p:grpSpPr>
        <p:sp>
          <p:nvSpPr>
            <p:cNvPr id="5" name="椭圆 4"/>
            <p:cNvSpPr/>
            <p:nvPr/>
          </p:nvSpPr>
          <p:spPr>
            <a:xfrm>
              <a:off x="1611520" y="1832049"/>
              <a:ext cx="3981450" cy="3981450"/>
            </a:xfrm>
            <a:prstGeom prst="ellipse">
              <a:avLst/>
            </a:prstGeom>
            <a:noFill/>
            <a:ln>
              <a:solidFill>
                <a:srgbClr val="007E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841552" y="2062081"/>
              <a:ext cx="3521387" cy="3521387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6" name="任意多边形 25"/>
          <p:cNvSpPr/>
          <p:nvPr>
            <p:custDataLst>
              <p:tags r:id="rId3"/>
            </p:custDataLst>
          </p:nvPr>
        </p:nvSpPr>
        <p:spPr>
          <a:xfrm>
            <a:off x="-176212" y="1376363"/>
            <a:ext cx="12192000" cy="4591050"/>
          </a:xfrm>
          <a:custGeom>
            <a:avLst/>
            <a:gdLst>
              <a:gd name="txL" fmla="*/ 0 w 12192000"/>
              <a:gd name="txT" fmla="*/ 0 h 4589206"/>
              <a:gd name="txR" fmla="*/ 12192000 w 12192000"/>
              <a:gd name="txB" fmla="*/ 4589206 h 4589206"/>
            </a:gdLst>
            <a:ahLst/>
            <a:cxnLst>
              <a:cxn ang="0">
                <a:pos x="5035164" y="0"/>
              </a:cxn>
              <a:cxn ang="0">
                <a:pos x="12192003" y="0"/>
              </a:cxn>
              <a:cxn ang="0">
                <a:pos x="12192003" y="4596794"/>
              </a:cxn>
              <a:cxn ang="0">
                <a:pos x="4067812" y="4596794"/>
              </a:cxn>
              <a:cxn ang="0">
                <a:pos x="4157216" y="4537990"/>
              </a:cxn>
              <a:cxn ang="0">
                <a:pos x="5231312" y="3264968"/>
              </a:cxn>
              <a:cxn ang="0">
                <a:pos x="5123592" y="91498"/>
              </a:cxn>
              <a:cxn ang="0">
                <a:pos x="0" y="0"/>
              </a:cxn>
              <a:cxn ang="0">
                <a:pos x="2376440" y="0"/>
              </a:cxn>
              <a:cxn ang="0">
                <a:pos x="2191438" y="145385"/>
              </a:cxn>
              <a:cxn ang="0">
                <a:pos x="1324385" y="1255700"/>
              </a:cxn>
              <a:cxn ang="0">
                <a:pos x="1586680" y="4589100"/>
              </a:cxn>
              <a:cxn ang="0">
                <a:pos x="1596315" y="4596794"/>
              </a:cxn>
              <a:cxn ang="0">
                <a:pos x="0" y="4596794"/>
              </a:cxn>
            </a:cxnLst>
            <a:rect l="txL" t="txT" r="txR" b="txB"/>
            <a:pathLst>
              <a:path w="12192000" h="4589206">
                <a:moveTo>
                  <a:pt x="5035167" y="0"/>
                </a:moveTo>
                <a:lnTo>
                  <a:pt x="12192000" y="0"/>
                </a:lnTo>
                <a:lnTo>
                  <a:pt x="12192000" y="4589206"/>
                </a:lnTo>
                <a:lnTo>
                  <a:pt x="4067812" y="4589206"/>
                </a:lnTo>
                <a:lnTo>
                  <a:pt x="4157216" y="4530480"/>
                </a:lnTo>
                <a:cubicBezTo>
                  <a:pt x="4579220" y="4226940"/>
                  <a:pt x="4957024" y="3793793"/>
                  <a:pt x="5231313" y="3259567"/>
                </a:cubicBezTo>
                <a:cubicBezTo>
                  <a:pt x="5825606" y="2102079"/>
                  <a:pt x="5751104" y="826216"/>
                  <a:pt x="5123592" y="91347"/>
                </a:cubicBezTo>
                <a:lnTo>
                  <a:pt x="5035167" y="0"/>
                </a:lnTo>
                <a:close/>
                <a:moveTo>
                  <a:pt x="0" y="0"/>
                </a:moveTo>
                <a:lnTo>
                  <a:pt x="2376441" y="0"/>
                </a:lnTo>
                <a:lnTo>
                  <a:pt x="2191438" y="145147"/>
                </a:lnTo>
                <a:cubicBezTo>
                  <a:pt x="1853419" y="433439"/>
                  <a:pt x="1552959" y="808433"/>
                  <a:pt x="1324385" y="1253621"/>
                </a:cubicBezTo>
                <a:cubicBezTo>
                  <a:pt x="684377" y="2500147"/>
                  <a:pt x="820014" y="3883959"/>
                  <a:pt x="1586680" y="4581523"/>
                </a:cubicBezTo>
                <a:lnTo>
                  <a:pt x="1596315" y="4589206"/>
                </a:lnTo>
                <a:lnTo>
                  <a:pt x="0" y="4589206"/>
                </a:lnTo>
                <a:lnTo>
                  <a:pt x="0" y="0"/>
                </a:lnTo>
                <a:close/>
              </a:path>
            </a:pathLst>
          </a:custGeom>
          <a:solidFill>
            <a:srgbClr val="007E8B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" name="组合 16"/>
          <p:cNvGrpSpPr/>
          <p:nvPr/>
        </p:nvGrpSpPr>
        <p:grpSpPr>
          <a:xfrm>
            <a:off x="6129338" y="2055813"/>
            <a:ext cx="5060950" cy="3232150"/>
            <a:chOff x="6223693" y="2056535"/>
            <a:chExt cx="5060686" cy="3231310"/>
          </a:xfrm>
        </p:grpSpPr>
        <p:grpSp>
          <p:nvGrpSpPr>
            <p:cNvPr id="8203" name="组合 7"/>
            <p:cNvGrpSpPr/>
            <p:nvPr/>
          </p:nvGrpSpPr>
          <p:grpSpPr>
            <a:xfrm>
              <a:off x="6223693" y="2164184"/>
              <a:ext cx="5060686" cy="2139667"/>
              <a:chOff x="6223693" y="2164184"/>
              <a:chExt cx="5060686" cy="2139667"/>
            </a:xfrm>
          </p:grpSpPr>
          <p:sp>
            <p:nvSpPr>
              <p:cNvPr id="8206" name="PA-文本框 16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23693" y="3072408"/>
                <a:ext cx="5060686" cy="6769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21899" tIns="60949" rIns="121899" bIns="60949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3600" dirty="0">
                    <a:solidFill>
                      <a:schemeClr val="bg1"/>
                    </a:solidFill>
                    <a:latin typeface="思源黑体 CN Heavy"/>
                    <a:ea typeface="思源黑体 CN Heavy"/>
                  </a:rPr>
                  <a:t>工作前需要做哪些准备？</a:t>
                </a:r>
                <a:endParaRPr lang="zh-CN" altLang="en-US" sz="3600" dirty="0">
                  <a:solidFill>
                    <a:schemeClr val="bg1"/>
                  </a:solidFill>
                  <a:latin typeface="思源黑体 CN Heavy"/>
                  <a:ea typeface="思源黑体 CN Heavy"/>
                </a:endParaRPr>
              </a:p>
            </p:txBody>
          </p:sp>
          <p:sp>
            <p:nvSpPr>
              <p:cNvPr id="18" name="PA-102242"/>
              <p:cNvSpPr/>
              <p:nvPr>
                <p:custDataLst>
                  <p:tags r:id="rId5"/>
                </p:custDataLst>
              </p:nvPr>
            </p:nvSpPr>
            <p:spPr>
              <a:xfrm>
                <a:off x="6322113" y="3797570"/>
                <a:ext cx="4673356" cy="5062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8208" name="文字方塊 37"/>
              <p:cNvSpPr txBox="1"/>
              <p:nvPr/>
            </p:nvSpPr>
            <p:spPr>
              <a:xfrm>
                <a:off x="6321659" y="2164184"/>
                <a:ext cx="982910" cy="10153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600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charset="-122"/>
                  </a:rPr>
                  <a:t>02</a:t>
                </a:r>
                <a:endParaRPr lang="zh-TW" altLang="en-US" sz="6000" dirty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322113" y="2056535"/>
              <a:ext cx="4784475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22113" y="5287845"/>
              <a:ext cx="4784475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平行四边形 31"/>
          <p:cNvSpPr/>
          <p:nvPr/>
        </p:nvSpPr>
        <p:spPr>
          <a:xfrm>
            <a:off x="-190500" y="290513"/>
            <a:ext cx="1981200" cy="417513"/>
          </a:xfrm>
          <a:prstGeom prst="parallelogram">
            <a:avLst/>
          </a:prstGeom>
          <a:gradFill flip="none" rotWithShape="1">
            <a:gsLst>
              <a:gs pos="0">
                <a:srgbClr val="007E8B">
                  <a:alpha val="20000"/>
                </a:srgbClr>
              </a:gs>
              <a:gs pos="100000">
                <a:srgbClr val="007E8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0" name="PA-102214"/>
          <p:cNvSpPr txBox="1"/>
          <p:nvPr>
            <p:custDataLst>
              <p:tags r:id="rId6"/>
            </p:custDataLst>
          </p:nvPr>
        </p:nvSpPr>
        <p:spPr>
          <a:xfrm>
            <a:off x="468313" y="298450"/>
            <a:ext cx="1168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/>
                <a:ea typeface="思源黑体 CN Medium"/>
              </a:rPr>
              <a:t>PART 01</a:t>
            </a:r>
            <a:endParaRPr lang="zh-CN" altLang="en-US" sz="2000" dirty="0">
              <a:solidFill>
                <a:schemeClr val="bg1"/>
              </a:solidFill>
              <a:latin typeface="思源黑体 CN Medium"/>
              <a:ea typeface="思源黑体 CN Medium"/>
            </a:endParaRPr>
          </a:p>
        </p:txBody>
      </p:sp>
      <p:sp>
        <p:nvSpPr>
          <p:cNvPr id="8201" name="heart-with-lifeline-variant_33328"/>
          <p:cNvSpPr>
            <a:spLocks noChangeAspect="1"/>
          </p:cNvSpPr>
          <p:nvPr/>
        </p:nvSpPr>
        <p:spPr>
          <a:xfrm>
            <a:off x="128588" y="342900"/>
            <a:ext cx="300037" cy="301625"/>
          </a:xfrm>
          <a:custGeom>
            <a:avLst/>
            <a:gdLst>
              <a:gd name="txL" fmla="*/ 0 w 899"/>
              <a:gd name="txT" fmla="*/ 0 h 905"/>
              <a:gd name="txR" fmla="*/ 899 w 899"/>
              <a:gd name="txB" fmla="*/ 905 h 9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99" h="905">
                <a:moveTo>
                  <a:pt x="432" y="555"/>
                </a:moveTo>
                <a:lnTo>
                  <a:pt x="487" y="828"/>
                </a:lnTo>
                <a:lnTo>
                  <a:pt x="481" y="835"/>
                </a:lnTo>
                <a:cubicBezTo>
                  <a:pt x="475" y="842"/>
                  <a:pt x="466" y="846"/>
                  <a:pt x="456" y="846"/>
                </a:cubicBezTo>
                <a:cubicBezTo>
                  <a:pt x="446" y="846"/>
                  <a:pt x="437" y="842"/>
                  <a:pt x="431" y="835"/>
                </a:cubicBezTo>
                <a:lnTo>
                  <a:pt x="176" y="555"/>
                </a:lnTo>
                <a:lnTo>
                  <a:pt x="206" y="555"/>
                </a:lnTo>
                <a:cubicBezTo>
                  <a:pt x="230" y="555"/>
                  <a:pt x="250" y="539"/>
                  <a:pt x="255" y="515"/>
                </a:cubicBezTo>
                <a:lnTo>
                  <a:pt x="283" y="373"/>
                </a:lnTo>
                <a:lnTo>
                  <a:pt x="314" y="516"/>
                </a:lnTo>
                <a:cubicBezTo>
                  <a:pt x="319" y="539"/>
                  <a:pt x="339" y="555"/>
                  <a:pt x="363" y="555"/>
                </a:cubicBezTo>
                <a:lnTo>
                  <a:pt x="432" y="555"/>
                </a:lnTo>
                <a:close/>
                <a:moveTo>
                  <a:pt x="54" y="412"/>
                </a:moveTo>
                <a:cubicBezTo>
                  <a:pt x="63" y="427"/>
                  <a:pt x="74" y="442"/>
                  <a:pt x="86" y="456"/>
                </a:cubicBezTo>
                <a:lnTo>
                  <a:pt x="165" y="456"/>
                </a:lnTo>
                <a:lnTo>
                  <a:pt x="231" y="120"/>
                </a:lnTo>
                <a:cubicBezTo>
                  <a:pt x="236" y="97"/>
                  <a:pt x="256" y="80"/>
                  <a:pt x="279" y="79"/>
                </a:cubicBezTo>
                <a:cubicBezTo>
                  <a:pt x="303" y="80"/>
                  <a:pt x="323" y="96"/>
                  <a:pt x="328" y="118"/>
                </a:cubicBezTo>
                <a:lnTo>
                  <a:pt x="402" y="456"/>
                </a:lnTo>
                <a:lnTo>
                  <a:pt x="473" y="456"/>
                </a:lnTo>
                <a:cubicBezTo>
                  <a:pt x="496" y="456"/>
                  <a:pt x="517" y="473"/>
                  <a:pt x="521" y="496"/>
                </a:cubicBezTo>
                <a:lnTo>
                  <a:pt x="541" y="591"/>
                </a:lnTo>
                <a:lnTo>
                  <a:pt x="552" y="504"/>
                </a:lnTo>
                <a:cubicBezTo>
                  <a:pt x="556" y="479"/>
                  <a:pt x="577" y="461"/>
                  <a:pt x="601" y="461"/>
                </a:cubicBezTo>
                <a:lnTo>
                  <a:pt x="823" y="461"/>
                </a:lnTo>
                <a:lnTo>
                  <a:pt x="826" y="459"/>
                </a:lnTo>
                <a:cubicBezTo>
                  <a:pt x="826" y="458"/>
                  <a:pt x="826" y="458"/>
                  <a:pt x="827" y="457"/>
                </a:cubicBezTo>
                <a:cubicBezTo>
                  <a:pt x="838" y="443"/>
                  <a:pt x="849" y="429"/>
                  <a:pt x="857" y="414"/>
                </a:cubicBezTo>
                <a:lnTo>
                  <a:pt x="881" y="368"/>
                </a:lnTo>
                <a:cubicBezTo>
                  <a:pt x="893" y="337"/>
                  <a:pt x="899" y="305"/>
                  <a:pt x="899" y="272"/>
                </a:cubicBezTo>
                <a:cubicBezTo>
                  <a:pt x="899" y="133"/>
                  <a:pt x="795" y="18"/>
                  <a:pt x="660" y="2"/>
                </a:cubicBezTo>
                <a:lnTo>
                  <a:pt x="642" y="0"/>
                </a:lnTo>
                <a:cubicBezTo>
                  <a:pt x="637" y="0"/>
                  <a:pt x="632" y="0"/>
                  <a:pt x="627" y="0"/>
                </a:cubicBezTo>
                <a:cubicBezTo>
                  <a:pt x="564" y="0"/>
                  <a:pt x="504" y="21"/>
                  <a:pt x="456" y="61"/>
                </a:cubicBezTo>
                <a:cubicBezTo>
                  <a:pt x="408" y="21"/>
                  <a:pt x="348" y="0"/>
                  <a:pt x="285" y="0"/>
                </a:cubicBezTo>
                <a:cubicBezTo>
                  <a:pt x="280" y="0"/>
                  <a:pt x="276" y="0"/>
                  <a:pt x="271" y="0"/>
                </a:cubicBezTo>
                <a:lnTo>
                  <a:pt x="253" y="2"/>
                </a:lnTo>
                <a:cubicBezTo>
                  <a:pt x="118" y="18"/>
                  <a:pt x="13" y="133"/>
                  <a:pt x="13" y="272"/>
                </a:cubicBezTo>
                <a:cubicBezTo>
                  <a:pt x="13" y="304"/>
                  <a:pt x="19" y="336"/>
                  <a:pt x="31" y="366"/>
                </a:cubicBezTo>
                <a:lnTo>
                  <a:pt x="54" y="412"/>
                </a:lnTo>
                <a:close/>
                <a:moveTo>
                  <a:pt x="630" y="672"/>
                </a:moveTo>
                <a:lnTo>
                  <a:pt x="733" y="560"/>
                </a:lnTo>
                <a:lnTo>
                  <a:pt x="645" y="560"/>
                </a:lnTo>
                <a:lnTo>
                  <a:pt x="630" y="672"/>
                </a:lnTo>
                <a:close/>
                <a:moveTo>
                  <a:pt x="878" y="496"/>
                </a:moveTo>
                <a:lnTo>
                  <a:pt x="603" y="496"/>
                </a:lnTo>
                <a:cubicBezTo>
                  <a:pt x="595" y="496"/>
                  <a:pt x="589" y="501"/>
                  <a:pt x="589" y="508"/>
                </a:cubicBezTo>
                <a:lnTo>
                  <a:pt x="549" y="805"/>
                </a:lnTo>
                <a:lnTo>
                  <a:pt x="488" y="502"/>
                </a:lnTo>
                <a:cubicBezTo>
                  <a:pt x="486" y="496"/>
                  <a:pt x="481" y="491"/>
                  <a:pt x="474" y="491"/>
                </a:cubicBezTo>
                <a:lnTo>
                  <a:pt x="375" y="491"/>
                </a:lnTo>
                <a:lnTo>
                  <a:pt x="295" y="125"/>
                </a:lnTo>
                <a:cubicBezTo>
                  <a:pt x="293" y="119"/>
                  <a:pt x="288" y="114"/>
                  <a:pt x="281" y="114"/>
                </a:cubicBezTo>
                <a:cubicBezTo>
                  <a:pt x="274" y="114"/>
                  <a:pt x="268" y="119"/>
                  <a:pt x="267" y="126"/>
                </a:cubicBezTo>
                <a:lnTo>
                  <a:pt x="196" y="491"/>
                </a:lnTo>
                <a:lnTo>
                  <a:pt x="14" y="491"/>
                </a:lnTo>
                <a:cubicBezTo>
                  <a:pt x="7" y="491"/>
                  <a:pt x="0" y="497"/>
                  <a:pt x="0" y="505"/>
                </a:cubicBezTo>
                <a:cubicBezTo>
                  <a:pt x="0" y="513"/>
                  <a:pt x="7" y="519"/>
                  <a:pt x="14" y="519"/>
                </a:cubicBezTo>
                <a:lnTo>
                  <a:pt x="207" y="519"/>
                </a:lnTo>
                <a:cubicBezTo>
                  <a:pt x="214" y="519"/>
                  <a:pt x="220" y="515"/>
                  <a:pt x="221" y="508"/>
                </a:cubicBezTo>
                <a:lnTo>
                  <a:pt x="282" y="198"/>
                </a:lnTo>
                <a:lnTo>
                  <a:pt x="350" y="508"/>
                </a:lnTo>
                <a:cubicBezTo>
                  <a:pt x="351" y="515"/>
                  <a:pt x="357" y="519"/>
                  <a:pt x="364" y="519"/>
                </a:cubicBezTo>
                <a:lnTo>
                  <a:pt x="462" y="519"/>
                </a:lnTo>
                <a:lnTo>
                  <a:pt x="538" y="894"/>
                </a:lnTo>
                <a:cubicBezTo>
                  <a:pt x="539" y="901"/>
                  <a:pt x="545" y="905"/>
                  <a:pt x="552" y="905"/>
                </a:cubicBezTo>
                <a:cubicBezTo>
                  <a:pt x="559" y="905"/>
                  <a:pt x="565" y="900"/>
                  <a:pt x="566" y="893"/>
                </a:cubicBezTo>
                <a:lnTo>
                  <a:pt x="615" y="524"/>
                </a:lnTo>
                <a:lnTo>
                  <a:pt x="878" y="524"/>
                </a:lnTo>
                <a:cubicBezTo>
                  <a:pt x="886" y="524"/>
                  <a:pt x="892" y="518"/>
                  <a:pt x="892" y="510"/>
                </a:cubicBezTo>
                <a:cubicBezTo>
                  <a:pt x="892" y="502"/>
                  <a:pt x="886" y="496"/>
                  <a:pt x="878" y="496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0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8202" name="图片 22" descr="0786a23ff9653821-1041c36506e9a8b5-d870a86f656266d769297449839a78d0_副本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438" y="2354263"/>
            <a:ext cx="2547937" cy="2614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222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38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9239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zh-CN" sz="4000" dirty="0">
                <a:solidFill>
                  <a:schemeClr val="bg1"/>
                </a:solidFill>
              </a:rPr>
              <a:t>保障防护物资配备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599113" y="2762250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5608638" y="4818063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99113" y="1785938"/>
            <a:ext cx="49037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准备口罩、消毒剂、洗手液、速干手消毒剂、体温计等防控物资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49900" y="2971800"/>
            <a:ext cx="49228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强化人员培训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安排专人进行消毒操作规程和疫情防控措施的培训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08638" y="5021263"/>
            <a:ext cx="39639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提升疫情防控和应急处置能力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246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60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0261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bg1"/>
                </a:solidFill>
                <a:latin typeface="思源黑体 CN Heavy"/>
                <a:ea typeface="思源黑体 CN Heavy"/>
              </a:rPr>
              <a:t>佩戴口罩标识提醒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608638" y="2763838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80063" y="1785938"/>
            <a:ext cx="49037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在办公场所和公共场所入口处要提醒人员，必要时佩戴口罩。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49900" y="2971800"/>
            <a:ext cx="49228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在醒目位置张贴健康提示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利用各种显示屏宣传新冠肺炎及其他传染病防控知识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270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84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1285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bg1"/>
                </a:solidFill>
                <a:latin typeface="思源黑体 CN Heavy"/>
                <a:ea typeface="思源黑体 CN Heavy"/>
              </a:rPr>
              <a:t>废弃口罩管理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599113" y="2762250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99113" y="1785938"/>
            <a:ext cx="49037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可增设废弃口罩专用垃圾桶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49900" y="2971800"/>
            <a:ext cx="49228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使用过的口罩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投入专用垃圾桶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注意及时清理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-10571" y="0"/>
            <a:ext cx="5071302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5072063" cy="6858000"/>
          </a:xfrm>
          <a:prstGeom prst="rect">
            <a:avLst/>
          </a:prstGeom>
          <a:solidFill>
            <a:srgbClr val="007E8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294" name="组合 11"/>
          <p:cNvGrpSpPr/>
          <p:nvPr/>
        </p:nvGrpSpPr>
        <p:grpSpPr>
          <a:xfrm>
            <a:off x="0" y="319088"/>
            <a:ext cx="3605213" cy="417512"/>
            <a:chOff x="-190500" y="299560"/>
            <a:chExt cx="2873266" cy="417941"/>
          </a:xfrm>
        </p:grpSpPr>
        <p:sp>
          <p:nvSpPr>
            <p:cNvPr id="13" name="平行四边形 12"/>
            <p:cNvSpPr/>
            <p:nvPr/>
          </p:nvSpPr>
          <p:spPr>
            <a:xfrm>
              <a:off x="-190500" y="299560"/>
              <a:ext cx="2873266" cy="41794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08" name="PA-102214"/>
            <p:cNvSpPr txBox="1"/>
            <p:nvPr>
              <p:custDataLst>
                <p:tags r:id="rId2"/>
              </p:custDataLst>
            </p:nvPr>
          </p:nvSpPr>
          <p:spPr>
            <a:xfrm>
              <a:off x="250614" y="308474"/>
              <a:ext cx="1578035" cy="4005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7E8B"/>
                  </a:solidFill>
                  <a:latin typeface="思源黑体 CN Medium"/>
                  <a:ea typeface="思源黑体 CN Medium"/>
                </a:rPr>
                <a:t>场所工作前准备</a:t>
              </a:r>
              <a:endParaRPr lang="zh-CN" altLang="en-US" sz="2000" dirty="0">
                <a:solidFill>
                  <a:srgbClr val="007E8B"/>
                </a:solidFill>
                <a:latin typeface="思源黑体 CN Medium"/>
                <a:ea typeface="思源黑体 CN Medium"/>
              </a:endParaRPr>
            </a:p>
          </p:txBody>
        </p:sp>
        <p:sp>
          <p:nvSpPr>
            <p:cNvPr id="12309" name="heart-with-lifeline-variant_33328"/>
            <p:cNvSpPr>
              <a:spLocks noChangeAspect="1"/>
            </p:cNvSpPr>
            <p:nvPr/>
          </p:nvSpPr>
          <p:spPr>
            <a:xfrm>
              <a:off x="-68799" y="342769"/>
              <a:ext cx="300487" cy="302044"/>
            </a:xfrm>
            <a:custGeom>
              <a:avLst/>
              <a:gdLst>
                <a:gd name="txL" fmla="*/ 0 w 899"/>
                <a:gd name="txT" fmla="*/ 0 h 905"/>
                <a:gd name="txR" fmla="*/ 899 w 899"/>
                <a:gd name="txB" fmla="*/ 905 h 90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899" h="905">
                  <a:moveTo>
                    <a:pt x="432" y="555"/>
                  </a:moveTo>
                  <a:lnTo>
                    <a:pt x="487" y="828"/>
                  </a:lnTo>
                  <a:lnTo>
                    <a:pt x="481" y="835"/>
                  </a:lnTo>
                  <a:cubicBezTo>
                    <a:pt x="475" y="842"/>
                    <a:pt x="466" y="846"/>
                    <a:pt x="456" y="846"/>
                  </a:cubicBezTo>
                  <a:cubicBezTo>
                    <a:pt x="446" y="846"/>
                    <a:pt x="437" y="842"/>
                    <a:pt x="431" y="835"/>
                  </a:cubicBezTo>
                  <a:lnTo>
                    <a:pt x="176" y="555"/>
                  </a:lnTo>
                  <a:lnTo>
                    <a:pt x="206" y="555"/>
                  </a:lnTo>
                  <a:cubicBezTo>
                    <a:pt x="230" y="555"/>
                    <a:pt x="250" y="539"/>
                    <a:pt x="255" y="515"/>
                  </a:cubicBezTo>
                  <a:lnTo>
                    <a:pt x="283" y="373"/>
                  </a:lnTo>
                  <a:lnTo>
                    <a:pt x="314" y="516"/>
                  </a:lnTo>
                  <a:cubicBezTo>
                    <a:pt x="319" y="539"/>
                    <a:pt x="339" y="555"/>
                    <a:pt x="363" y="555"/>
                  </a:cubicBezTo>
                  <a:lnTo>
                    <a:pt x="432" y="555"/>
                  </a:lnTo>
                  <a:close/>
                  <a:moveTo>
                    <a:pt x="54" y="412"/>
                  </a:moveTo>
                  <a:cubicBezTo>
                    <a:pt x="63" y="427"/>
                    <a:pt x="74" y="442"/>
                    <a:pt x="86" y="456"/>
                  </a:cubicBezTo>
                  <a:lnTo>
                    <a:pt x="165" y="456"/>
                  </a:lnTo>
                  <a:lnTo>
                    <a:pt x="231" y="120"/>
                  </a:lnTo>
                  <a:cubicBezTo>
                    <a:pt x="236" y="97"/>
                    <a:pt x="256" y="80"/>
                    <a:pt x="279" y="79"/>
                  </a:cubicBezTo>
                  <a:cubicBezTo>
                    <a:pt x="303" y="80"/>
                    <a:pt x="323" y="96"/>
                    <a:pt x="328" y="118"/>
                  </a:cubicBezTo>
                  <a:lnTo>
                    <a:pt x="402" y="456"/>
                  </a:lnTo>
                  <a:lnTo>
                    <a:pt x="473" y="456"/>
                  </a:lnTo>
                  <a:cubicBezTo>
                    <a:pt x="496" y="456"/>
                    <a:pt x="517" y="473"/>
                    <a:pt x="521" y="496"/>
                  </a:cubicBezTo>
                  <a:lnTo>
                    <a:pt x="541" y="591"/>
                  </a:lnTo>
                  <a:lnTo>
                    <a:pt x="552" y="504"/>
                  </a:lnTo>
                  <a:cubicBezTo>
                    <a:pt x="556" y="479"/>
                    <a:pt x="577" y="461"/>
                    <a:pt x="601" y="461"/>
                  </a:cubicBezTo>
                  <a:lnTo>
                    <a:pt x="823" y="461"/>
                  </a:lnTo>
                  <a:lnTo>
                    <a:pt x="826" y="459"/>
                  </a:lnTo>
                  <a:cubicBezTo>
                    <a:pt x="826" y="458"/>
                    <a:pt x="826" y="458"/>
                    <a:pt x="827" y="457"/>
                  </a:cubicBezTo>
                  <a:cubicBezTo>
                    <a:pt x="838" y="443"/>
                    <a:pt x="849" y="429"/>
                    <a:pt x="857" y="414"/>
                  </a:cubicBezTo>
                  <a:lnTo>
                    <a:pt x="881" y="368"/>
                  </a:lnTo>
                  <a:cubicBezTo>
                    <a:pt x="893" y="337"/>
                    <a:pt x="899" y="305"/>
                    <a:pt x="899" y="272"/>
                  </a:cubicBezTo>
                  <a:cubicBezTo>
                    <a:pt x="899" y="133"/>
                    <a:pt x="795" y="18"/>
                    <a:pt x="660" y="2"/>
                  </a:cubicBezTo>
                  <a:lnTo>
                    <a:pt x="642" y="0"/>
                  </a:lnTo>
                  <a:cubicBezTo>
                    <a:pt x="637" y="0"/>
                    <a:pt x="632" y="0"/>
                    <a:pt x="627" y="0"/>
                  </a:cubicBezTo>
                  <a:cubicBezTo>
                    <a:pt x="564" y="0"/>
                    <a:pt x="504" y="21"/>
                    <a:pt x="456" y="61"/>
                  </a:cubicBezTo>
                  <a:cubicBezTo>
                    <a:pt x="408" y="21"/>
                    <a:pt x="348" y="0"/>
                    <a:pt x="285" y="0"/>
                  </a:cubicBezTo>
                  <a:cubicBezTo>
                    <a:pt x="280" y="0"/>
                    <a:pt x="276" y="0"/>
                    <a:pt x="271" y="0"/>
                  </a:cubicBezTo>
                  <a:lnTo>
                    <a:pt x="253" y="2"/>
                  </a:lnTo>
                  <a:cubicBezTo>
                    <a:pt x="118" y="18"/>
                    <a:pt x="13" y="133"/>
                    <a:pt x="13" y="272"/>
                  </a:cubicBezTo>
                  <a:cubicBezTo>
                    <a:pt x="13" y="304"/>
                    <a:pt x="19" y="336"/>
                    <a:pt x="31" y="366"/>
                  </a:cubicBezTo>
                  <a:lnTo>
                    <a:pt x="54" y="412"/>
                  </a:lnTo>
                  <a:close/>
                  <a:moveTo>
                    <a:pt x="630" y="672"/>
                  </a:moveTo>
                  <a:lnTo>
                    <a:pt x="733" y="560"/>
                  </a:lnTo>
                  <a:lnTo>
                    <a:pt x="645" y="560"/>
                  </a:lnTo>
                  <a:lnTo>
                    <a:pt x="630" y="672"/>
                  </a:lnTo>
                  <a:close/>
                  <a:moveTo>
                    <a:pt x="878" y="496"/>
                  </a:moveTo>
                  <a:lnTo>
                    <a:pt x="603" y="496"/>
                  </a:lnTo>
                  <a:cubicBezTo>
                    <a:pt x="595" y="496"/>
                    <a:pt x="589" y="501"/>
                    <a:pt x="589" y="508"/>
                  </a:cubicBezTo>
                  <a:lnTo>
                    <a:pt x="549" y="805"/>
                  </a:lnTo>
                  <a:lnTo>
                    <a:pt x="488" y="502"/>
                  </a:lnTo>
                  <a:cubicBezTo>
                    <a:pt x="486" y="496"/>
                    <a:pt x="481" y="491"/>
                    <a:pt x="474" y="491"/>
                  </a:cubicBezTo>
                  <a:lnTo>
                    <a:pt x="375" y="491"/>
                  </a:lnTo>
                  <a:lnTo>
                    <a:pt x="295" y="125"/>
                  </a:lnTo>
                  <a:cubicBezTo>
                    <a:pt x="293" y="119"/>
                    <a:pt x="288" y="114"/>
                    <a:pt x="281" y="114"/>
                  </a:cubicBezTo>
                  <a:cubicBezTo>
                    <a:pt x="274" y="114"/>
                    <a:pt x="268" y="119"/>
                    <a:pt x="267" y="126"/>
                  </a:cubicBezTo>
                  <a:lnTo>
                    <a:pt x="196" y="491"/>
                  </a:lnTo>
                  <a:lnTo>
                    <a:pt x="14" y="491"/>
                  </a:lnTo>
                  <a:cubicBezTo>
                    <a:pt x="7" y="491"/>
                    <a:pt x="0" y="497"/>
                    <a:pt x="0" y="505"/>
                  </a:cubicBezTo>
                  <a:cubicBezTo>
                    <a:pt x="0" y="513"/>
                    <a:pt x="7" y="519"/>
                    <a:pt x="14" y="519"/>
                  </a:cubicBezTo>
                  <a:lnTo>
                    <a:pt x="207" y="519"/>
                  </a:lnTo>
                  <a:cubicBezTo>
                    <a:pt x="214" y="519"/>
                    <a:pt x="220" y="515"/>
                    <a:pt x="221" y="508"/>
                  </a:cubicBezTo>
                  <a:lnTo>
                    <a:pt x="282" y="198"/>
                  </a:lnTo>
                  <a:lnTo>
                    <a:pt x="350" y="508"/>
                  </a:lnTo>
                  <a:cubicBezTo>
                    <a:pt x="351" y="515"/>
                    <a:pt x="357" y="519"/>
                    <a:pt x="364" y="519"/>
                  </a:cubicBezTo>
                  <a:lnTo>
                    <a:pt x="462" y="519"/>
                  </a:lnTo>
                  <a:lnTo>
                    <a:pt x="538" y="894"/>
                  </a:lnTo>
                  <a:cubicBezTo>
                    <a:pt x="539" y="901"/>
                    <a:pt x="545" y="905"/>
                    <a:pt x="552" y="905"/>
                  </a:cubicBezTo>
                  <a:cubicBezTo>
                    <a:pt x="559" y="905"/>
                    <a:pt x="565" y="900"/>
                    <a:pt x="566" y="893"/>
                  </a:cubicBezTo>
                  <a:lnTo>
                    <a:pt x="615" y="524"/>
                  </a:lnTo>
                  <a:lnTo>
                    <a:pt x="878" y="524"/>
                  </a:lnTo>
                  <a:cubicBezTo>
                    <a:pt x="886" y="524"/>
                    <a:pt x="892" y="518"/>
                    <a:pt x="892" y="510"/>
                  </a:cubicBezTo>
                  <a:cubicBezTo>
                    <a:pt x="892" y="502"/>
                    <a:pt x="886" y="496"/>
                    <a:pt x="878" y="496"/>
                  </a:cubicBezTo>
                  <a:close/>
                </a:path>
              </a:pathLst>
            </a:custGeom>
            <a:solidFill>
              <a:srgbClr val="007E8B">
                <a:alpha val="100000"/>
              </a:srgb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28625" y="2314575"/>
            <a:ext cx="4772025" cy="779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dirty="0">
                <a:solidFill>
                  <a:schemeClr val="bg1"/>
                </a:solidFill>
                <a:latin typeface="思源黑体 CN Heavy"/>
                <a:ea typeface="思源黑体 CN Heavy"/>
              </a:rPr>
              <a:t>预防性消毒</a:t>
            </a:r>
            <a:endParaRPr lang="en-US" altLang="zh-CN" sz="4000" dirty="0">
              <a:solidFill>
                <a:schemeClr val="bg1"/>
              </a:solidFill>
              <a:latin typeface="思源黑体 CN Heavy"/>
              <a:ea typeface="思源黑体 CN Heavy"/>
            </a:endParaRPr>
          </a:p>
        </p:txBody>
      </p:sp>
      <p:grpSp>
        <p:nvGrpSpPr>
          <p:cNvPr id="4" name="组合 39"/>
          <p:cNvGrpSpPr/>
          <p:nvPr/>
        </p:nvGrpSpPr>
        <p:grpSpPr>
          <a:xfrm>
            <a:off x="5580063" y="1701800"/>
            <a:ext cx="4922837" cy="815975"/>
            <a:chOff x="5931899" y="1818908"/>
            <a:chExt cx="4923182" cy="815506"/>
          </a:xfrm>
        </p:grpSpPr>
        <p:sp>
          <p:nvSpPr>
            <p:cNvPr id="19" name="矩形 18"/>
            <p:cNvSpPr/>
            <p:nvPr/>
          </p:nvSpPr>
          <p:spPr>
            <a:xfrm>
              <a:off x="5931899" y="1818908"/>
              <a:ext cx="4923182" cy="815506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50950" y="1934729"/>
              <a:ext cx="4904131" cy="337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 bwMode="auto">
          <a:xfrm>
            <a:off x="5599113" y="2762250"/>
            <a:ext cx="4922838" cy="815975"/>
          </a:xfrm>
          <a:prstGeom prst="rect">
            <a:avLst/>
          </a:prstGeom>
          <a:noFill/>
          <a:ln>
            <a:solidFill>
              <a:srgbClr val="007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41"/>
          <p:cNvGrpSpPr/>
          <p:nvPr/>
        </p:nvGrpSpPr>
        <p:grpSpPr>
          <a:xfrm>
            <a:off x="5599113" y="3821113"/>
            <a:ext cx="4922837" cy="814387"/>
            <a:chOff x="5931899" y="3936709"/>
            <a:chExt cx="4923182" cy="815703"/>
          </a:xfrm>
        </p:grpSpPr>
        <p:sp>
          <p:nvSpPr>
            <p:cNvPr id="29" name="矩形 28"/>
            <p:cNvSpPr/>
            <p:nvPr/>
          </p:nvSpPr>
          <p:spPr>
            <a:xfrm>
              <a:off x="5931899" y="3936709"/>
              <a:ext cx="4923182" cy="815703"/>
            </a:xfrm>
            <a:prstGeom prst="rect">
              <a:avLst/>
            </a:prstGeom>
            <a:noFill/>
            <a:ln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41659" y="4082995"/>
              <a:ext cx="3332396" cy="3386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85800" y="6435725"/>
            <a:ext cx="56038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99113" y="1785938"/>
            <a:ext cx="49037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日常以通风换气和清洁卫生为主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08638" y="2762250"/>
            <a:ext cx="4864100" cy="708025"/>
          </a:xfrm>
          <a:prstGeom prst="rect">
            <a:avLst/>
          </a:prstGeom>
          <a:ln>
            <a:solidFill>
              <a:srgbClr val="007E8B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同时对接触较多的公用物品和部位进行预防性消毒。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08638" y="3905250"/>
            <a:ext cx="49133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必要时对地面、墙壁等进行预防性消毒。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9"/>
</p:tagLst>
</file>

<file path=ppt/tags/tag10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PA" val="v5.2.9"/>
</p:tagLst>
</file>

<file path=ppt/tags/tag12.xml><?xml version="1.0" encoding="utf-8"?>
<p:tagLst xmlns:p="http://schemas.openxmlformats.org/presentationml/2006/main">
  <p:tag name="PA" val="v5.2.9"/>
</p:tagLst>
</file>

<file path=ppt/tags/tag13.xml><?xml version="1.0" encoding="utf-8"?>
<p:tagLst xmlns:p="http://schemas.openxmlformats.org/presentationml/2006/main">
  <p:tag name="PA" val="v5.2.9"/>
</p:tagLst>
</file>

<file path=ppt/tags/tag14.xml><?xml version="1.0" encoding="utf-8"?>
<p:tagLst xmlns:p="http://schemas.openxmlformats.org/presentationml/2006/main">
  <p:tag name="PA" val="v5.2.9"/>
</p:tagLst>
</file>

<file path=ppt/tags/tag15.xml><?xml version="1.0" encoding="utf-8"?>
<p:tagLst xmlns:p="http://schemas.openxmlformats.org/presentationml/2006/main">
  <p:tag name="PA" val="v5.2.9"/>
</p:tagLst>
</file>

<file path=ppt/tags/tag16.xml><?xml version="1.0" encoding="utf-8"?>
<p:tagLst xmlns:p="http://schemas.openxmlformats.org/presentationml/2006/main">
  <p:tag name="PA" val="v5.2.9"/>
</p:tagLst>
</file>

<file path=ppt/tags/tag17.xml><?xml version="1.0" encoding="utf-8"?>
<p:tagLst xmlns:p="http://schemas.openxmlformats.org/presentationml/2006/main">
  <p:tag name="PA" val="v5.2.9"/>
</p:tagLst>
</file>

<file path=ppt/tags/tag18.xml><?xml version="1.0" encoding="utf-8"?>
<p:tagLst xmlns:p="http://schemas.openxmlformats.org/presentationml/2006/main">
  <p:tag name="PA" val="v5.2.9"/>
</p:tagLst>
</file>

<file path=ppt/tags/tag19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PA" val="v5.2.9"/>
</p:tagLst>
</file>

<file path=ppt/tags/tag20.xml><?xml version="1.0" encoding="utf-8"?>
<p:tagLst xmlns:p="http://schemas.openxmlformats.org/presentationml/2006/main">
  <p:tag name="PA" val="v5.2.9"/>
</p:tagLst>
</file>

<file path=ppt/tags/tag21.xml><?xml version="1.0" encoding="utf-8"?>
<p:tagLst xmlns:p="http://schemas.openxmlformats.org/presentationml/2006/main">
  <p:tag name="PA" val="v5.2.9"/>
</p:tagLst>
</file>

<file path=ppt/tags/tag22.xml><?xml version="1.0" encoding="utf-8"?>
<p:tagLst xmlns:p="http://schemas.openxmlformats.org/presentationml/2006/main">
  <p:tag name="PA" val="v5.2.9"/>
</p:tagLst>
</file>

<file path=ppt/tags/tag23.xml><?xml version="1.0" encoding="utf-8"?>
<p:tagLst xmlns:p="http://schemas.openxmlformats.org/presentationml/2006/main">
  <p:tag name="PA" val="v5.2.9"/>
</p:tagLst>
</file>

<file path=ppt/tags/tag24.xml><?xml version="1.0" encoding="utf-8"?>
<p:tagLst xmlns:p="http://schemas.openxmlformats.org/presentationml/2006/main">
  <p:tag name="PA" val="v5.2.9"/>
</p:tagLst>
</file>

<file path=ppt/tags/tag25.xml><?xml version="1.0" encoding="utf-8"?>
<p:tagLst xmlns:p="http://schemas.openxmlformats.org/presentationml/2006/main">
  <p:tag name="PA" val="v5.2.9"/>
</p:tagLst>
</file>

<file path=ppt/tags/tag26.xml><?xml version="1.0" encoding="utf-8"?>
<p:tagLst xmlns:p="http://schemas.openxmlformats.org/presentationml/2006/main">
  <p:tag name="PA" val="v5.2.9"/>
</p:tagLst>
</file>

<file path=ppt/tags/tag27.xml><?xml version="1.0" encoding="utf-8"?>
<p:tagLst xmlns:p="http://schemas.openxmlformats.org/presentationml/2006/main">
  <p:tag name="PA" val="v5.2.9"/>
</p:tagLst>
</file>

<file path=ppt/tags/tag28.xml><?xml version="1.0" encoding="utf-8"?>
<p:tagLst xmlns:p="http://schemas.openxmlformats.org/presentationml/2006/main">
  <p:tag name="PA" val="v5.2.9"/>
</p:tagLst>
</file>

<file path=ppt/tags/tag29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PA" val="v5.2.9"/>
</p:tagLst>
</file>

<file path=ppt/tags/tag30.xml><?xml version="1.0" encoding="utf-8"?>
<p:tagLst xmlns:p="http://schemas.openxmlformats.org/presentationml/2006/main">
  <p:tag name="PA" val="v5.2.9"/>
</p:tagLst>
</file>

<file path=ppt/tags/tag31.xml><?xml version="1.0" encoding="utf-8"?>
<p:tagLst xmlns:p="http://schemas.openxmlformats.org/presentationml/2006/main">
  <p:tag name="PA" val="v5.2.9"/>
</p:tagLst>
</file>

<file path=ppt/tags/tag32.xml><?xml version="1.0" encoding="utf-8"?>
<p:tagLst xmlns:p="http://schemas.openxmlformats.org/presentationml/2006/main">
  <p:tag name="PA" val="v5.2.9"/>
</p:tagLst>
</file>

<file path=ppt/tags/tag33.xml><?xml version="1.0" encoding="utf-8"?>
<p:tagLst xmlns:p="http://schemas.openxmlformats.org/presentationml/2006/main">
  <p:tag name="PA" val="v5.2.9"/>
</p:tagLst>
</file>

<file path=ppt/tags/tag34.xml><?xml version="1.0" encoding="utf-8"?>
<p:tagLst xmlns:p="http://schemas.openxmlformats.org/presentationml/2006/main">
  <p:tag name="PA" val="v5.2.9"/>
</p:tagLst>
</file>

<file path=ppt/tags/tag35.xml><?xml version="1.0" encoding="utf-8"?>
<p:tagLst xmlns:p="http://schemas.openxmlformats.org/presentationml/2006/main">
  <p:tag name="PA" val="v5.2.9"/>
</p:tagLst>
</file>

<file path=ppt/tags/tag36.xml><?xml version="1.0" encoding="utf-8"?>
<p:tagLst xmlns:p="http://schemas.openxmlformats.org/presentationml/2006/main">
  <p:tag name="PA" val="v5.2.9"/>
</p:tagLst>
</file>

<file path=ppt/tags/tag37.xml><?xml version="1.0" encoding="utf-8"?>
<p:tagLst xmlns:p="http://schemas.openxmlformats.org/presentationml/2006/main">
  <p:tag name="PA" val="v5.2.9"/>
</p:tagLst>
</file>

<file path=ppt/tags/tag38.xml><?xml version="1.0" encoding="utf-8"?>
<p:tagLst xmlns:p="http://schemas.openxmlformats.org/presentationml/2006/main">
  <p:tag name="PA" val="v5.2.9"/>
</p:tagLst>
</file>

<file path=ppt/tags/tag39.xml><?xml version="1.0" encoding="utf-8"?>
<p:tagLst xmlns:p="http://schemas.openxmlformats.org/presentationml/2006/main">
  <p:tag name="PA" val="v5.2.9"/>
</p:tagLst>
</file>

<file path=ppt/tags/tag4.xml><?xml version="1.0" encoding="utf-8"?>
<p:tagLst xmlns:p="http://schemas.openxmlformats.org/presentationml/2006/main">
  <p:tag name="PA" val="v5.2.9"/>
</p:tagLst>
</file>

<file path=ppt/tags/tag40.xml><?xml version="1.0" encoding="utf-8"?>
<p:tagLst xmlns:p="http://schemas.openxmlformats.org/presentationml/2006/main">
  <p:tag name="PA" val="v5.2.9"/>
</p:tagLst>
</file>

<file path=ppt/tags/tag41.xml><?xml version="1.0" encoding="utf-8"?>
<p:tagLst xmlns:p="http://schemas.openxmlformats.org/presentationml/2006/main">
  <p:tag name="PA" val="v5.2.9"/>
</p:tagLst>
</file>

<file path=ppt/tags/tag42.xml><?xml version="1.0" encoding="utf-8"?>
<p:tagLst xmlns:p="http://schemas.openxmlformats.org/presentationml/2006/main">
  <p:tag name="PA" val="v5.2.9"/>
</p:tagLst>
</file>

<file path=ppt/tags/tag43.xml><?xml version="1.0" encoding="utf-8"?>
<p:tagLst xmlns:p="http://schemas.openxmlformats.org/presentationml/2006/main">
  <p:tag name="PA" val="v5.2.9"/>
</p:tagLst>
</file>

<file path=ppt/tags/tag44.xml><?xml version="1.0" encoding="utf-8"?>
<p:tagLst xmlns:p="http://schemas.openxmlformats.org/presentationml/2006/main">
  <p:tag name="PA" val="v5.2.9"/>
</p:tagLst>
</file>

<file path=ppt/tags/tag45.xml><?xml version="1.0" encoding="utf-8"?>
<p:tagLst xmlns:p="http://schemas.openxmlformats.org/presentationml/2006/main">
  <p:tag name="PA" val="v5.2.9"/>
</p:tagLst>
</file>

<file path=ppt/tags/tag46.xml><?xml version="1.0" encoding="utf-8"?>
<p:tagLst xmlns:p="http://schemas.openxmlformats.org/presentationml/2006/main">
  <p:tag name="PA" val="v5.2.9"/>
</p:tagLst>
</file>

<file path=ppt/tags/tag47.xml><?xml version="1.0" encoding="utf-8"?>
<p:tagLst xmlns:p="http://schemas.openxmlformats.org/presentationml/2006/main">
  <p:tag name="PA" val="v5.2.9"/>
</p:tagLst>
</file>

<file path=ppt/tags/tag48.xml><?xml version="1.0" encoding="utf-8"?>
<p:tagLst xmlns:p="http://schemas.openxmlformats.org/presentationml/2006/main">
  <p:tag name="PA" val="v5.2.4"/>
</p:tagLst>
</file>

<file path=ppt/tags/tag49.xml><?xml version="1.0" encoding="utf-8"?>
<p:tagLst xmlns:p="http://schemas.openxmlformats.org/presentationml/2006/main">
  <p:tag name="PA" val="v5.2.4"/>
</p:tagLst>
</file>

<file path=ppt/tags/tag5.xml><?xml version="1.0" encoding="utf-8"?>
<p:tagLst xmlns:p="http://schemas.openxmlformats.org/presentationml/2006/main">
  <p:tag name="PA" val="v5.2.9"/>
</p:tagLst>
</file>

<file path=ppt/tags/tag50.xml><?xml version="1.0" encoding="utf-8"?>
<p:tagLst xmlns:p="http://schemas.openxmlformats.org/presentationml/2006/main">
  <p:tag name="PA" val="v5.2.4"/>
</p:tagLst>
</file>

<file path=ppt/tags/tag51.xml><?xml version="1.0" encoding="utf-8"?>
<p:tagLst xmlns:p="http://schemas.openxmlformats.org/presentationml/2006/main">
  <p:tag name="PA" val="v5.2.4"/>
</p:tagLst>
</file>

<file path=ppt/tags/tag52.xml><?xml version="1.0" encoding="utf-8"?>
<p:tagLst xmlns:p="http://schemas.openxmlformats.org/presentationml/2006/main">
  <p:tag name="PA" val="v5.2.4"/>
</p:tagLst>
</file>

<file path=ppt/tags/tag53.xml><?xml version="1.0" encoding="utf-8"?>
<p:tagLst xmlns:p="http://schemas.openxmlformats.org/presentationml/2006/main">
  <p:tag name="PA" val="v5.2.4"/>
</p:tagLst>
</file>

<file path=ppt/tags/tag54.xml><?xml version="1.0" encoding="utf-8"?>
<p:tagLst xmlns:p="http://schemas.openxmlformats.org/presentationml/2006/main">
  <p:tag name="PA" val="v5.2.4"/>
</p:tagLst>
</file>

<file path=ppt/tags/tag55.xml><?xml version="1.0" encoding="utf-8"?>
<p:tagLst xmlns:p="http://schemas.openxmlformats.org/presentationml/2006/main">
  <p:tag name="PA" val="v5.2.4"/>
</p:tagLst>
</file>

<file path=ppt/tags/tag56.xml><?xml version="1.0" encoding="utf-8"?>
<p:tagLst xmlns:p="http://schemas.openxmlformats.org/presentationml/2006/main">
  <p:tag name="PA" val="v5.2.4"/>
</p:tagLst>
</file>

<file path=ppt/tags/tag57.xml><?xml version="1.0" encoding="utf-8"?>
<p:tagLst xmlns:p="http://schemas.openxmlformats.org/presentationml/2006/main">
  <p:tag name="PA" val="v5.2.4"/>
</p:tagLst>
</file>

<file path=ppt/tags/tag6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PA" val="v5.2.9"/>
</p:tagLst>
</file>

<file path=ppt/tags/tag8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2075</Words>
  <Application>WPS 演示</Application>
  <PresentationFormat/>
  <Paragraphs>246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等线 Light</vt:lpstr>
      <vt:lpstr>等线</vt:lpstr>
      <vt:lpstr>微软雅黑 Light</vt:lpstr>
      <vt:lpstr>华文中宋</vt:lpstr>
      <vt:lpstr>微软雅黑</vt:lpstr>
      <vt:lpstr>Hiragino Sans GB</vt:lpstr>
      <vt:lpstr>思源黑体 CN Medium</vt:lpstr>
      <vt:lpstr>Times New Roman</vt:lpstr>
      <vt:lpstr>思源黑体 CN Heavy</vt:lpstr>
      <vt:lpstr>Impact</vt:lpstr>
      <vt:lpstr>阿里巴巴普惠体 Light</vt:lpstr>
      <vt:lpstr>Impact</vt:lpstr>
      <vt:lpstr>黑体</vt:lpstr>
      <vt:lpstr>Segoe Print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join</cp:lastModifiedBy>
  <cp:revision>200</cp:revision>
  <dcterms:created xsi:type="dcterms:W3CDTF">2020-01-26T09:28:11Z</dcterms:created>
  <dcterms:modified xsi:type="dcterms:W3CDTF">2020-02-27T07:19:28Z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13</vt:lpwstr>
  </property>
  <property fmtid="{D5CDD505-2E9C-101B-9397-08002B2CF9AE}" pid="3" name="KSOProductBuildVer">
    <vt:lpwstr>2052-10.1.0.7669</vt:lpwstr>
  </property>
</Properties>
</file>