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95" r:id="rId3"/>
    <p:sldId id="257" r:id="rId5"/>
    <p:sldId id="259" r:id="rId6"/>
    <p:sldId id="298" r:id="rId7"/>
    <p:sldId id="304" r:id="rId8"/>
    <p:sldId id="263" r:id="rId9"/>
    <p:sldId id="305" r:id="rId10"/>
    <p:sldId id="307" r:id="rId11"/>
    <p:sldId id="309" r:id="rId12"/>
    <p:sldId id="288" r:id="rId13"/>
    <p:sldId id="310" r:id="rId14"/>
    <p:sldId id="293" r:id="rId15"/>
  </p:sldIdLst>
  <p:sldSz cx="12192000" cy="6858000"/>
  <p:notesSz cx="6858000" cy="9144000"/>
  <p:embeddedFontLst>
    <p:embeddedFont>
      <p:font typeface="等线" panose="02010600030101010101" charset="-122"/>
      <p:regular r:id="rId19"/>
    </p:embeddedFont>
    <p:embeddedFont>
      <p:font typeface="等线 Light" panose="02010600030101010101" charset="-122"/>
      <p:regular r:id="rId20"/>
    </p:embeddedFont>
    <p:embeddedFont>
      <p:font typeface="华文中宋" panose="02010600040101010101" pitchFamily="2" charset="-122"/>
      <p:regular r:id="rId21"/>
    </p:embeddedFont>
    <p:embeddedFont>
      <p:font typeface="Impact" panose="020B0806030902050204" pitchFamily="34" charset="0"/>
      <p:regular r:id="rId22"/>
    </p:embeddedFont>
    <p:embeddedFont>
      <p:font typeface="微软雅黑 Light" panose="020B0502040204020203" charset="-122"/>
      <p:regular r:id="rId23"/>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8B"/>
    <a:srgbClr val="43B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623"/>
    <p:restoredTop sz="94336"/>
  </p:normalViewPr>
  <p:slideViewPr>
    <p:cSldViewPr snapToGrid="0" showGuides="1">
      <p:cViewPr>
        <p:scale>
          <a:sx n="100" d="100"/>
          <a:sy n="100" d="100"/>
        </p:scale>
        <p:origin x="-384"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0722" name="Rectangle 6"/>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等线" panose="02010600030101010101" charset="-122"/>
                <a:ea typeface="等线" panose="02010600030101010101" charset="-122"/>
              </a:rPr>
            </a:fld>
            <a:endParaRPr lang="en-US" altLang="zh-CN" sz="1200" dirty="0">
              <a:latin typeface="等线" panose="02010600030101010101" charset="-122"/>
              <a:ea typeface="等线" panose="02010600030101010101" charset="-122"/>
            </a:endParaRPr>
          </a:p>
        </p:txBody>
      </p:sp>
      <p:sp>
        <p:nvSpPr>
          <p:cNvPr id="17411" name="Rectangle 1"/>
          <p:cNvSpPr>
            <a:spLocks noGrp="1" noRot="1" noChangeAspect="1" noTextEdit="1"/>
          </p:cNvSpPr>
          <p:nvPr>
            <p:ph type="sldImg"/>
          </p:nvPr>
        </p:nvSpPr>
        <p:spPr>
          <a:xfrm>
            <a:off x="217488" y="812800"/>
            <a:ext cx="7124700" cy="4008438"/>
          </a:xfrm>
          <a:solidFill>
            <a:srgbClr val="FFFFFF">
              <a:alpha val="100000"/>
            </a:srgbClr>
          </a:solidFill>
          <a:ln>
            <a:solidFill>
              <a:srgbClr val="000000">
                <a:alpha val="100000"/>
              </a:srgbClr>
            </a:solidFill>
            <a:miter lim="800000"/>
          </a:ln>
        </p:spPr>
      </p:sp>
      <p:sp>
        <p:nvSpPr>
          <p:cNvPr id="17412" name="Rectangle 2"/>
          <p:cNvSpPr>
            <a:spLocks noGrp="1"/>
          </p:cNvSpPr>
          <p:nvPr>
            <p:ph type="body" idx="1"/>
          </p:nvPr>
        </p:nvSpPr>
        <p:spPr>
          <a:xfrm>
            <a:off x="755650" y="5078413"/>
            <a:ext cx="6048375" cy="4811712"/>
          </a:xfrm>
          <a:noFill/>
          <a:ln>
            <a:noFill/>
          </a:ln>
        </p:spPr>
        <p:txBody>
          <a:bodyPr wrap="none" lIns="91440" tIns="45720" rIns="91440" bIns="45720" anchor="ctr"/>
          <a:p>
            <a:pPr lvl="0" eaLnBrk="1" hangingPunct="1">
              <a:spcBef>
                <a:spcPct val="0"/>
              </a:spcBef>
            </a:pPr>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幻灯片图像占位符 1"/>
          <p:cNvSpPr>
            <a:spLocks noGrp="1" noRot="1" noChangeAspect="1" noTextEdit="1"/>
          </p:cNvSpPr>
          <p:nvPr>
            <p:ph type="sldImg"/>
          </p:nvPr>
        </p:nvSpPr>
        <p:spPr>
          <a:ln>
            <a:solidFill>
              <a:srgbClr val="000000">
                <a:alpha val="100000"/>
              </a:srgbClr>
            </a:solidFill>
            <a:miter lim="800000"/>
          </a:ln>
        </p:spPr>
      </p:sp>
      <p:sp>
        <p:nvSpPr>
          <p:cNvPr id="26627"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4506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幻灯片图像占位符 1"/>
          <p:cNvSpPr>
            <a:spLocks noGrp="1" noRot="1" noChangeAspect="1" noTextEdit="1"/>
          </p:cNvSpPr>
          <p:nvPr>
            <p:ph type="sldImg"/>
          </p:nvPr>
        </p:nvSpPr>
        <p:spPr>
          <a:ln>
            <a:solidFill>
              <a:srgbClr val="000000">
                <a:alpha val="100000"/>
              </a:srgbClr>
            </a:solidFill>
            <a:miter lim="800000"/>
          </a:ln>
        </p:spPr>
      </p:sp>
      <p:sp>
        <p:nvSpPr>
          <p:cNvPr id="27651"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4506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幻灯片图像占位符 1"/>
          <p:cNvSpPr>
            <a:spLocks noGrp="1" noRot="1" noChangeAspect="1" noTextEdit="1"/>
          </p:cNvSpPr>
          <p:nvPr>
            <p:ph type="sldImg"/>
          </p:nvPr>
        </p:nvSpPr>
        <p:spPr>
          <a:ln>
            <a:solidFill>
              <a:srgbClr val="000000">
                <a:alpha val="100000"/>
              </a:srgbClr>
            </a:solidFill>
            <a:miter lim="800000"/>
          </a:ln>
        </p:spPr>
      </p:sp>
      <p:sp>
        <p:nvSpPr>
          <p:cNvPr id="18435"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31748"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幻灯片图像占位符 1"/>
          <p:cNvSpPr>
            <a:spLocks noGrp="1" noRot="1" noChangeAspect="1" noTextEdit="1"/>
          </p:cNvSpPr>
          <p:nvPr>
            <p:ph type="sldImg"/>
          </p:nvPr>
        </p:nvSpPr>
        <p:spPr>
          <a:ln>
            <a:solidFill>
              <a:srgbClr val="000000">
                <a:alpha val="100000"/>
              </a:srgbClr>
            </a:solidFill>
            <a:miter lim="800000"/>
          </a:ln>
        </p:spPr>
      </p:sp>
      <p:sp>
        <p:nvSpPr>
          <p:cNvPr id="19459"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32772"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幻灯片图像占位符 1"/>
          <p:cNvSpPr>
            <a:spLocks noGrp="1" noRot="1" noChangeAspect="1" noTextEdit="1"/>
          </p:cNvSpPr>
          <p:nvPr>
            <p:ph type="sldImg"/>
          </p:nvPr>
        </p:nvSpPr>
        <p:spPr>
          <a:ln>
            <a:solidFill>
              <a:srgbClr val="000000">
                <a:alpha val="100000"/>
              </a:srgbClr>
            </a:solidFill>
            <a:miter lim="800000"/>
          </a:ln>
        </p:spPr>
      </p:sp>
      <p:sp>
        <p:nvSpPr>
          <p:cNvPr id="20483"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4403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幻灯片图像占位符 1"/>
          <p:cNvSpPr>
            <a:spLocks noGrp="1" noRot="1" noChangeAspect="1" noTextEdit="1"/>
          </p:cNvSpPr>
          <p:nvPr>
            <p:ph type="sldImg"/>
          </p:nvPr>
        </p:nvSpPr>
        <p:spPr>
          <a:ln>
            <a:solidFill>
              <a:srgbClr val="000000">
                <a:alpha val="100000"/>
              </a:srgbClr>
            </a:solidFill>
            <a:miter lim="800000"/>
          </a:ln>
        </p:spPr>
      </p:sp>
      <p:sp>
        <p:nvSpPr>
          <p:cNvPr id="21507"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43012"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幻灯片图像占位符 1"/>
          <p:cNvSpPr>
            <a:spLocks noGrp="1" noRot="1" noChangeAspect="1" noTextEdit="1"/>
          </p:cNvSpPr>
          <p:nvPr>
            <p:ph type="sldImg"/>
          </p:nvPr>
        </p:nvSpPr>
        <p:spPr>
          <a:ln>
            <a:solidFill>
              <a:srgbClr val="000000">
                <a:alpha val="100000"/>
              </a:srgbClr>
            </a:solidFill>
            <a:miter lim="800000"/>
          </a:ln>
        </p:spPr>
      </p:sp>
      <p:sp>
        <p:nvSpPr>
          <p:cNvPr id="22531"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36868"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36868"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幻灯片图像占位符 1"/>
          <p:cNvSpPr>
            <a:spLocks noGrp="1" noRot="1" noChangeAspect="1" noTextEdit="1"/>
          </p:cNvSpPr>
          <p:nvPr>
            <p:ph type="sldImg"/>
          </p:nvPr>
        </p:nvSpPr>
        <p:spPr>
          <a:ln>
            <a:solidFill>
              <a:srgbClr val="000000">
                <a:alpha val="100000"/>
              </a:srgbClr>
            </a:solidFill>
            <a:miter lim="800000"/>
          </a:ln>
        </p:spPr>
      </p:sp>
      <p:sp>
        <p:nvSpPr>
          <p:cNvPr id="24579"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3891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p>
            <a:pPr lvl="0" eaLnBrk="1" hangingPunct="1">
              <a:spcBef>
                <a:spcPct val="0"/>
              </a:spcBef>
            </a:pPr>
            <a:endParaRPr lang="zh-CN" altLang="en-US" dirty="0"/>
          </a:p>
        </p:txBody>
      </p:sp>
      <p:sp>
        <p:nvSpPr>
          <p:cNvPr id="43012"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524000" y="1122363"/>
            <a:ext cx="9142413" cy="2386012"/>
          </a:xfrm>
        </p:spPr>
        <p:txBody>
          <a:bodyPr/>
          <a:lstStyle/>
          <a:p>
            <a:r>
              <a:rPr lang="zh-CN" altLang="en-US" smtClean="0"/>
              <a:t>单击此处编辑母版标题样式</a:t>
            </a:r>
            <a:endParaRPr lang="zh-CN" altLang="en-US"/>
          </a:p>
        </p:txBody>
      </p:sp>
      <p:sp>
        <p:nvSpPr>
          <p:cNvPr id="9" name="Rectangle 2"/>
          <p:cNvSpPr>
            <a:spLocks noGrp="1" noChangeArrowheads="1"/>
          </p:cNvSpPr>
          <p:nvPr>
            <p:ph type="dt"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2/6/20</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Rectangle 4"/>
          <p:cNvSpPr>
            <a:spLocks noGrp="1" noChangeArrowheads="1"/>
          </p:cNvSpPr>
          <p:nvPr>
            <p:ph type="sldNum" idx="4"/>
          </p:nvPr>
        </p:nvSpPr>
        <p:spPr>
          <a:xfrm>
            <a:off x="8610600" y="6356350"/>
            <a:ext cx="2743200" cy="365125"/>
          </a:xfrm>
          <a:prstGeom prst="rect">
            <a:avLst/>
          </a:prstGeom>
        </p:spPr>
        <p:txBody>
          <a:bodyPr vert="horz" lIns="91440" tIns="45720" rIns="91440" bIns="45720" rtlCol="0" anchor="ctr"/>
          <a:p>
            <a:pPr algn="r"/>
            <a:fld id="{9A0DB2DC-4C9A-4742-B13C-FB6460FD3503}" type="slidenum">
              <a:rPr lang="en-US" altLang="zh-CN" dirty="0">
                <a:latin typeface="等线" panose="02010600030101010101" charset="-122"/>
              </a:rPr>
            </a:fld>
            <a:endParaRPr lang="en-US" altLang="zh-CN" dirty="0">
              <a:latin typeface="等线" panose="02010600030101010101" charset="-122"/>
            </a:endParaRPr>
          </a:p>
        </p:txBody>
      </p:sp>
      <p:sp>
        <p:nvSpPr>
          <p:cNvPr id="3" name="页脚占位符 2"/>
          <p:cNvSpPr>
            <a:spLocks noGrp="1"/>
          </p:cNvSpPr>
          <p:nvPr>
            <p:ph type="ftr" sz="quarter" idx="10"/>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等线" panose="02010600030101010101" charset="-122"/>
                <a:ea typeface="等线" panose="02010600030101010101" charset="-122"/>
              </a:defRPr>
            </a:lvl1pPr>
          </a:lstStyle>
          <a:p>
            <a:pPr lvl="0" eaLnBrk="1" hangingPunct="1"/>
            <a:fld id="{9A0DB2DC-4C9A-4742-B13C-FB6460FD3503}" type="slidenum">
              <a:rPr lang="zh-CN" altLang="en-US" dirty="0"/>
            </a:fld>
            <a:endParaRPr lang="zh-CN" altLang="en-US" dirty="0"/>
          </a:p>
        </p:txBody>
      </p:sp>
      <p:pic>
        <p:nvPicPr>
          <p:cNvPr id="1031" name="图片 6" descr="logo.jpg"/>
          <p:cNvPicPr>
            <a:picLocks noChangeAspect="1"/>
          </p:cNvPicPr>
          <p:nvPr userDrawn="1"/>
        </p:nvPicPr>
        <p:blipFill>
          <a:blip r:embed="rId14"/>
          <a:stretch>
            <a:fillRect/>
          </a:stretch>
        </p:blipFill>
        <p:spPr>
          <a:xfrm>
            <a:off x="10666413" y="190500"/>
            <a:ext cx="1133475" cy="1112838"/>
          </a:xfrm>
          <a:prstGeom prst="rect">
            <a:avLst/>
          </a:prstGeom>
          <a:noFill/>
          <a:ln w="9525">
            <a:noFill/>
          </a:ln>
        </p:spPr>
      </p:pic>
      <p:pic>
        <p:nvPicPr>
          <p:cNvPr id="1032" name="图片 7" descr="C:\Users\ADMINI~1\AppData\Local\Temp\1580979307(1).jpg"/>
          <p:cNvPicPr>
            <a:picLocks noChangeAspect="1"/>
          </p:cNvPicPr>
          <p:nvPr userDrawn="1"/>
        </p:nvPicPr>
        <p:blipFill>
          <a:blip r:embed="rId15"/>
          <a:stretch>
            <a:fillRect/>
          </a:stretch>
        </p:blipFill>
        <p:spPr>
          <a:xfrm>
            <a:off x="9618663" y="282575"/>
            <a:ext cx="1219200" cy="10191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4" Type="http://schemas.openxmlformats.org/officeDocument/2006/relationships/notesSlide" Target="../notesSlides/notesSlide1.xml"/><Relationship Id="rId13" Type="http://schemas.openxmlformats.org/officeDocument/2006/relationships/slideLayout" Target="../slideLayouts/slideLayout13.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tags" Target="../tags/tag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30.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1.png"/><Relationship Id="rId2" Type="http://schemas.openxmlformats.org/officeDocument/2006/relationships/tags" Target="../tags/tag32.xml"/><Relationship Id="rId1" Type="http://schemas.openxmlformats.org/officeDocument/2006/relationships/tags" Target="../tags/tag31.xml"/></Relationships>
</file>

<file path=ppt/slides/_rels/slide12.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3" Type="http://schemas.openxmlformats.org/officeDocument/2006/relationships/slideLayout" Target="../slideLayouts/slideLayout1.xml"/><Relationship Id="rId12" Type="http://schemas.openxmlformats.org/officeDocument/2006/relationships/image" Target="../media/image26.png"/><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2.xml"/><Relationship Id="rId7" Type="http://schemas.openxmlformats.org/officeDocument/2006/relationships/image" Target="../media/image14.pn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2.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15.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21.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tags" Target="../tags/tag23.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15.pn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1"/>
          <p:cNvPicPr>
            <a:picLocks noChangeAspect="1"/>
          </p:cNvPicPr>
          <p:nvPr/>
        </p:nvPicPr>
        <p:blipFill>
          <a:blip r:embed="rId1"/>
          <a:srcRect b="19098"/>
          <a:stretch>
            <a:fillRect/>
          </a:stretch>
        </p:blipFill>
        <p:spPr>
          <a:xfrm>
            <a:off x="0" y="0"/>
            <a:ext cx="12192000" cy="6858000"/>
          </a:xfrm>
          <a:prstGeom prst="rect">
            <a:avLst/>
          </a:prstGeom>
          <a:noFill/>
          <a:ln w="9525">
            <a:noFill/>
          </a:ln>
        </p:spPr>
      </p:pic>
      <p:sp>
        <p:nvSpPr>
          <p:cNvPr id="4099" name="Rectangle 2"/>
          <p:cNvSpPr/>
          <p:nvPr/>
        </p:nvSpPr>
        <p:spPr>
          <a:xfrm>
            <a:off x="-10795" y="0"/>
            <a:ext cx="12192000" cy="6858000"/>
          </a:xfrm>
          <a:prstGeom prst="rect">
            <a:avLst/>
          </a:prstGeom>
          <a:solidFill>
            <a:srgbClr val="FFFFFF">
              <a:alpha val="85097"/>
            </a:srgbClr>
          </a:solidFill>
          <a:ln w="12600">
            <a:noFill/>
          </a:ln>
        </p:spPr>
        <p:txBody>
          <a:bodyPr wrap="none" anchor="ctr"/>
          <a:p>
            <a:endParaRPr lang="zh-CN" altLang="en-US" dirty="0">
              <a:latin typeface="等线" panose="02010600030101010101" charset="-122"/>
              <a:ea typeface="等线" panose="02010600030101010101" charset="-122"/>
            </a:endParaRPr>
          </a:p>
        </p:txBody>
      </p:sp>
      <p:sp>
        <p:nvSpPr>
          <p:cNvPr id="4100" name="Rectangle 3"/>
          <p:cNvSpPr/>
          <p:nvPr/>
        </p:nvSpPr>
        <p:spPr>
          <a:xfrm>
            <a:off x="5889625" y="0"/>
            <a:ext cx="6291263" cy="6858000"/>
          </a:xfrm>
          <a:prstGeom prst="rect">
            <a:avLst/>
          </a:prstGeom>
          <a:gradFill rotWithShape="0">
            <a:gsLst>
              <a:gs pos="0">
                <a:srgbClr val="007E8B">
                  <a:alpha val="20000"/>
                </a:srgbClr>
              </a:gs>
              <a:gs pos="100000">
                <a:srgbClr val="007D8A">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grpSp>
        <p:nvGrpSpPr>
          <p:cNvPr id="2" name="Group 4"/>
          <p:cNvGrpSpPr/>
          <p:nvPr/>
        </p:nvGrpSpPr>
        <p:grpSpPr>
          <a:xfrm>
            <a:off x="-1150937" y="2405063"/>
            <a:ext cx="13006387" cy="1844675"/>
            <a:chOff x="-725" y="1515"/>
            <a:chExt cx="8193" cy="1162"/>
          </a:xfrm>
        </p:grpSpPr>
        <p:sp>
          <p:nvSpPr>
            <p:cNvPr id="4133" name="AutoShape 5"/>
            <p:cNvSpPr/>
            <p:nvPr/>
          </p:nvSpPr>
          <p:spPr>
            <a:xfrm>
              <a:off x="-725" y="1515"/>
              <a:ext cx="8193" cy="1162"/>
            </a:xfrm>
            <a:custGeom>
              <a:avLst/>
              <a:gdLst>
                <a:gd name="txL" fmla="*/ 0 w 8193"/>
                <a:gd name="txT" fmla="*/ 0 h 1162"/>
                <a:gd name="txR" fmla="*/ 8193 w 8193"/>
                <a:gd name="txB" fmla="*/ 1162 h 1162"/>
              </a:gdLst>
              <a:ahLst/>
              <a:cxnLst>
                <a:cxn ang="0">
                  <a:pos x="8193" y="581"/>
                </a:cxn>
                <a:cxn ang="5898240">
                  <a:pos x="4097" y="1162"/>
                </a:cxn>
                <a:cxn ang="11796480">
                  <a:pos x="0" y="581"/>
                </a:cxn>
                <a:cxn ang="17694720">
                  <a:pos x="4097" y="0"/>
                </a:cxn>
              </a:cxnLst>
              <a:rect l="txL" t="txT" r="txR" b="txB"/>
              <a:pathLst>
                <a:path w="8193" h="1162">
                  <a:moveTo>
                    <a:pt x="0" y="5130"/>
                  </a:moveTo>
                  <a:lnTo>
                    <a:pt x="28853" y="0"/>
                  </a:lnTo>
                  <a:lnTo>
                    <a:pt x="32767" y="0"/>
                  </a:lnTo>
                  <a:lnTo>
                    <a:pt x="3914" y="5130"/>
                  </a:lnTo>
                  <a:close/>
                </a:path>
              </a:pathLst>
            </a:custGeom>
            <a:solidFill>
              <a:srgbClr val="007E8B"/>
            </a:solidFill>
            <a:ln w="12600">
              <a:noFill/>
            </a:ln>
          </p:spPr>
          <p:txBody>
            <a:bodyPr wrap="none" anchor="ctr"/>
            <a:p>
              <a:endParaRPr lang="zh-CN" altLang="en-US" dirty="0">
                <a:latin typeface="等线" panose="02010600030101010101" charset="-122"/>
                <a:ea typeface="等线" panose="02010600030101010101" charset="-122"/>
              </a:endParaRPr>
            </a:p>
          </p:txBody>
        </p:sp>
        <p:sp>
          <p:nvSpPr>
            <p:cNvPr id="4135" name="Rectangle 7"/>
            <p:cNvSpPr/>
            <p:nvPr/>
          </p:nvSpPr>
          <p:spPr>
            <a:xfrm>
              <a:off x="218" y="2273"/>
              <a:ext cx="4797" cy="171"/>
            </a:xfrm>
            <a:prstGeom prst="rect">
              <a:avLst/>
            </a:prstGeom>
            <a:noFill/>
            <a:ln w="9525">
              <a:noFill/>
            </a:ln>
          </p:spPr>
          <p:txBody>
            <a:bodyPr lIns="90000" tIns="45000" rIns="90000" bIns="45000">
              <a:spAutoFit/>
            </a:bodyPr>
            <a:p>
              <a:pPr defTabSz="0">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Lst>
              </a:pPr>
              <a:r>
                <a:rPr lang="en-US" altLang="zh-CN" sz="1200" dirty="0">
                  <a:solidFill>
                    <a:srgbClr val="FFFFFF"/>
                  </a:solidFill>
                  <a:latin typeface="等线" panose="02010600030101010101" charset="-122"/>
                  <a:ea typeface="等线" panose="02010600030101010101" charset="-122"/>
                </a:rPr>
                <a:t>PREVENTION AND CONTROL OF NEW CORONAVIRUS INFECTION</a:t>
              </a:r>
              <a:endParaRPr lang="en-US" altLang="zh-CN" sz="1200" dirty="0">
                <a:solidFill>
                  <a:srgbClr val="FFFFFF"/>
                </a:solidFill>
                <a:latin typeface="等线" panose="02010600030101010101" charset="-122"/>
                <a:ea typeface="等线" panose="02010600030101010101" charset="-122"/>
              </a:endParaRPr>
            </a:p>
          </p:txBody>
        </p:sp>
      </p:grpSp>
      <p:sp>
        <p:nvSpPr>
          <p:cNvPr id="5128" name="AutoShape 8"/>
          <p:cNvSpPr/>
          <p:nvPr/>
        </p:nvSpPr>
        <p:spPr>
          <a:xfrm>
            <a:off x="928688" y="852488"/>
            <a:ext cx="2835275" cy="344487"/>
          </a:xfrm>
          <a:custGeom>
            <a:avLst/>
            <a:gdLst>
              <a:gd name="txL" fmla="*/ 0 w 2835275"/>
              <a:gd name="txT" fmla="*/ 0 h 344487"/>
              <a:gd name="txR" fmla="*/ 2835275 w 2835275"/>
              <a:gd name="txB" fmla="*/ 344487 h 344487"/>
            </a:gdLst>
            <a:ahLst/>
            <a:cxnLst>
              <a:cxn ang="0">
                <a:pos x="2835275" y="172244"/>
              </a:cxn>
              <a:cxn ang="5898240">
                <a:pos x="1417651" y="344487"/>
              </a:cxn>
              <a:cxn ang="11796480">
                <a:pos x="0" y="172244"/>
              </a:cxn>
              <a:cxn ang="17694720">
                <a:pos x="1417651" y="0"/>
              </a:cxn>
            </a:cxnLst>
            <a:rect l="txL" t="txT" r="txR" b="txB"/>
            <a:pathLst>
              <a:path w="2835275" h="344487">
                <a:moveTo>
                  <a:pt x="0" y="957"/>
                </a:moveTo>
                <a:lnTo>
                  <a:pt x="7146" y="0"/>
                </a:lnTo>
                <a:lnTo>
                  <a:pt x="7876" y="0"/>
                </a:lnTo>
                <a:lnTo>
                  <a:pt x="730" y="957"/>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29" name="AutoShape 9"/>
          <p:cNvSpPr/>
          <p:nvPr/>
        </p:nvSpPr>
        <p:spPr>
          <a:xfrm>
            <a:off x="2832100" y="1525588"/>
            <a:ext cx="2400300" cy="80962"/>
          </a:xfrm>
          <a:custGeom>
            <a:avLst/>
            <a:gdLst>
              <a:gd name="txL" fmla="*/ 0 w 2400300"/>
              <a:gd name="txT" fmla="*/ 0 h 80962"/>
              <a:gd name="txR" fmla="*/ 2400300 w 2400300"/>
              <a:gd name="txB" fmla="*/ 80962 h 80962"/>
            </a:gdLst>
            <a:ahLst/>
            <a:cxnLst>
              <a:cxn ang="0">
                <a:pos x="2400300" y="40481"/>
              </a:cxn>
              <a:cxn ang="5898240">
                <a:pos x="1200150" y="80962"/>
              </a:cxn>
              <a:cxn ang="11796480">
                <a:pos x="0" y="40481"/>
              </a:cxn>
              <a:cxn ang="17694720">
                <a:pos x="1200150" y="0"/>
              </a:cxn>
            </a:cxnLst>
            <a:rect l="txL" t="txT" r="txR" b="txB"/>
            <a:pathLst>
              <a:path w="2400300" h="80962">
                <a:moveTo>
                  <a:pt x="0" y="224"/>
                </a:moveTo>
                <a:lnTo>
                  <a:pt x="6497" y="0"/>
                </a:lnTo>
                <a:lnTo>
                  <a:pt x="6668" y="0"/>
                </a:lnTo>
                <a:lnTo>
                  <a:pt x="171" y="224"/>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30" name="AutoShape 10"/>
          <p:cNvSpPr/>
          <p:nvPr/>
        </p:nvSpPr>
        <p:spPr>
          <a:xfrm>
            <a:off x="0" y="1871663"/>
            <a:ext cx="2346325" cy="198437"/>
          </a:xfrm>
          <a:custGeom>
            <a:avLst/>
            <a:gdLst>
              <a:gd name="txL" fmla="*/ 0 w 2346325"/>
              <a:gd name="txT" fmla="*/ 0 h 198437"/>
              <a:gd name="txR" fmla="*/ 2346325 w 2346325"/>
              <a:gd name="txB" fmla="*/ 198437 h 198437"/>
            </a:gdLst>
            <a:ahLst/>
            <a:cxnLst>
              <a:cxn ang="0">
                <a:pos x="2346325" y="99219"/>
              </a:cxn>
              <a:cxn ang="5898240">
                <a:pos x="1173176" y="198437"/>
              </a:cxn>
              <a:cxn ang="11796480">
                <a:pos x="0" y="99219"/>
              </a:cxn>
              <a:cxn ang="17694720">
                <a:pos x="1173176" y="0"/>
              </a:cxn>
            </a:cxnLst>
            <a:rect l="txL" t="txT" r="txR" b="txB"/>
            <a:pathLst>
              <a:path w="2346325" h="198437">
                <a:moveTo>
                  <a:pt x="0" y="551"/>
                </a:moveTo>
                <a:lnTo>
                  <a:pt x="6098" y="0"/>
                </a:lnTo>
                <a:lnTo>
                  <a:pt x="6518" y="0"/>
                </a:lnTo>
                <a:lnTo>
                  <a:pt x="420" y="551"/>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31" name="AutoShape 11"/>
          <p:cNvSpPr/>
          <p:nvPr/>
        </p:nvSpPr>
        <p:spPr>
          <a:xfrm>
            <a:off x="2305050" y="4430713"/>
            <a:ext cx="2400300" cy="300037"/>
          </a:xfrm>
          <a:custGeom>
            <a:avLst/>
            <a:gdLst>
              <a:gd name="txL" fmla="*/ 0 w 2400300"/>
              <a:gd name="txT" fmla="*/ 0 h 300037"/>
              <a:gd name="txR" fmla="*/ 2400300 w 2400300"/>
              <a:gd name="txB" fmla="*/ 300037 h 300037"/>
            </a:gdLst>
            <a:ahLst/>
            <a:cxnLst>
              <a:cxn ang="0">
                <a:pos x="2400300" y="150019"/>
              </a:cxn>
              <a:cxn ang="5898240">
                <a:pos x="1200150" y="300037"/>
              </a:cxn>
              <a:cxn ang="11796480">
                <a:pos x="0" y="150019"/>
              </a:cxn>
              <a:cxn ang="17694720">
                <a:pos x="1200150" y="0"/>
              </a:cxn>
            </a:cxnLst>
            <a:rect l="txL" t="txT" r="txR" b="txB"/>
            <a:pathLst>
              <a:path w="2400300" h="300037">
                <a:moveTo>
                  <a:pt x="0" y="836"/>
                </a:moveTo>
                <a:lnTo>
                  <a:pt x="6030" y="0"/>
                </a:lnTo>
                <a:lnTo>
                  <a:pt x="6668" y="0"/>
                </a:lnTo>
                <a:lnTo>
                  <a:pt x="638" y="836"/>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32" name="AutoShape 12"/>
          <p:cNvSpPr/>
          <p:nvPr/>
        </p:nvSpPr>
        <p:spPr>
          <a:xfrm>
            <a:off x="-322262" y="4881563"/>
            <a:ext cx="2400300" cy="95250"/>
          </a:xfrm>
          <a:custGeom>
            <a:avLst/>
            <a:gdLst>
              <a:gd name="txL" fmla="*/ 0 w 2400301"/>
              <a:gd name="txT" fmla="*/ 0 h 95250"/>
              <a:gd name="txR" fmla="*/ 2400301 w 2400301"/>
              <a:gd name="txB" fmla="*/ 95250 h 95250"/>
            </a:gdLst>
            <a:ahLst/>
            <a:cxnLst>
              <a:cxn ang="0">
                <a:pos x="2400301" y="47625"/>
              </a:cxn>
              <a:cxn ang="5898240">
                <a:pos x="1200164" y="95250"/>
              </a:cxn>
              <a:cxn ang="11796480">
                <a:pos x="0" y="47625"/>
              </a:cxn>
              <a:cxn ang="17694720">
                <a:pos x="1200164" y="0"/>
              </a:cxn>
            </a:cxnLst>
            <a:rect l="txL" t="txT" r="txR" b="txB"/>
            <a:pathLst>
              <a:path w="2400301" h="95250">
                <a:moveTo>
                  <a:pt x="0" y="265"/>
                </a:moveTo>
                <a:lnTo>
                  <a:pt x="6466" y="0"/>
                </a:lnTo>
                <a:lnTo>
                  <a:pt x="6668" y="0"/>
                </a:lnTo>
                <a:lnTo>
                  <a:pt x="202" y="265"/>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33" name="AutoShape 13"/>
          <p:cNvSpPr/>
          <p:nvPr/>
        </p:nvSpPr>
        <p:spPr>
          <a:xfrm>
            <a:off x="7534275" y="1951038"/>
            <a:ext cx="3957638" cy="285750"/>
          </a:xfrm>
          <a:custGeom>
            <a:avLst/>
            <a:gdLst>
              <a:gd name="txL" fmla="*/ 0 w 3957638"/>
              <a:gd name="txT" fmla="*/ 0 h 285750"/>
              <a:gd name="txR" fmla="*/ 3957638 w 3957638"/>
              <a:gd name="txB" fmla="*/ 285750 h 285750"/>
            </a:gdLst>
            <a:ahLst/>
            <a:cxnLst>
              <a:cxn ang="0">
                <a:pos x="3957638" y="142875"/>
              </a:cxn>
              <a:cxn ang="5898240">
                <a:pos x="1978819" y="285750"/>
              </a:cxn>
              <a:cxn ang="11796480">
                <a:pos x="0" y="142875"/>
              </a:cxn>
              <a:cxn ang="17694720">
                <a:pos x="1978819" y="0"/>
              </a:cxn>
            </a:cxnLst>
            <a:rect l="txL" t="txT" r="txR" b="txB"/>
            <a:pathLst>
              <a:path w="3957638" h="285750">
                <a:moveTo>
                  <a:pt x="0" y="793"/>
                </a:moveTo>
                <a:lnTo>
                  <a:pt x="10391" y="0"/>
                </a:lnTo>
                <a:lnTo>
                  <a:pt x="10996" y="0"/>
                </a:lnTo>
                <a:lnTo>
                  <a:pt x="605" y="793"/>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sp>
        <p:nvSpPr>
          <p:cNvPr id="5134" name="AutoShape 14"/>
          <p:cNvSpPr/>
          <p:nvPr/>
        </p:nvSpPr>
        <p:spPr>
          <a:xfrm>
            <a:off x="9418638" y="4797425"/>
            <a:ext cx="2400300" cy="155575"/>
          </a:xfrm>
          <a:custGeom>
            <a:avLst/>
            <a:gdLst>
              <a:gd name="txL" fmla="*/ 0 w 2400300"/>
              <a:gd name="txT" fmla="*/ 0 h 155575"/>
              <a:gd name="txR" fmla="*/ 2400300 w 2400300"/>
              <a:gd name="txB" fmla="*/ 155575 h 155575"/>
            </a:gdLst>
            <a:ahLst/>
            <a:cxnLst>
              <a:cxn ang="0">
                <a:pos x="2400300" y="77788"/>
              </a:cxn>
              <a:cxn ang="5898240">
                <a:pos x="1200150" y="155575"/>
              </a:cxn>
              <a:cxn ang="11796480">
                <a:pos x="0" y="77788"/>
              </a:cxn>
              <a:cxn ang="17694720">
                <a:pos x="1200150" y="0"/>
              </a:cxn>
            </a:cxnLst>
            <a:rect l="txL" t="txT" r="txR" b="txB"/>
            <a:pathLst>
              <a:path w="2400300" h="155575">
                <a:moveTo>
                  <a:pt x="0" y="431"/>
                </a:moveTo>
                <a:lnTo>
                  <a:pt x="6339" y="0"/>
                </a:lnTo>
                <a:lnTo>
                  <a:pt x="6668" y="0"/>
                </a:lnTo>
                <a:lnTo>
                  <a:pt x="329" y="431"/>
                </a:lnTo>
                <a:close/>
              </a:path>
            </a:pathLst>
          </a:custGeom>
          <a:gradFill rotWithShape="0">
            <a:gsLst>
              <a:gs pos="0">
                <a:srgbClr val="007E8B"/>
              </a:gs>
              <a:gs pos="100000">
                <a:srgbClr val="007E8B">
                  <a:alpha val="0"/>
                </a:srgbClr>
              </a:gs>
            </a:gsLst>
            <a:lin ang="1080000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grpSp>
        <p:nvGrpSpPr>
          <p:cNvPr id="3" name="Group 15"/>
          <p:cNvGrpSpPr/>
          <p:nvPr/>
        </p:nvGrpSpPr>
        <p:grpSpPr>
          <a:xfrm>
            <a:off x="595313" y="5400675"/>
            <a:ext cx="4587875" cy="714375"/>
            <a:chOff x="273" y="3758"/>
            <a:chExt cx="2295" cy="327"/>
          </a:xfrm>
        </p:grpSpPr>
        <p:grpSp>
          <p:nvGrpSpPr>
            <p:cNvPr id="4127" name="Group 16"/>
            <p:cNvGrpSpPr/>
            <p:nvPr/>
          </p:nvGrpSpPr>
          <p:grpSpPr>
            <a:xfrm>
              <a:off x="273" y="3902"/>
              <a:ext cx="183" cy="183"/>
              <a:chOff x="273" y="3902"/>
              <a:chExt cx="183" cy="183"/>
            </a:xfrm>
          </p:grpSpPr>
          <p:sp>
            <p:nvSpPr>
              <p:cNvPr id="4129" name="AutoShape 17"/>
              <p:cNvSpPr/>
              <p:nvPr/>
            </p:nvSpPr>
            <p:spPr>
              <a:xfrm>
                <a:off x="273" y="3902"/>
                <a:ext cx="183" cy="183"/>
              </a:xfrm>
              <a:custGeom>
                <a:avLst/>
                <a:gdLst>
                  <a:gd name="txL" fmla="*/ 0 w 183"/>
                  <a:gd name="txT" fmla="*/ 0 h 183"/>
                  <a:gd name="txR" fmla="*/ 183 w 183"/>
                  <a:gd name="txB" fmla="*/ 183 h 183"/>
                </a:gdLst>
                <a:ahLst/>
                <a:cxnLst>
                  <a:cxn ang="0">
                    <a:pos x="183" y="92"/>
                  </a:cxn>
                  <a:cxn ang="5898240">
                    <a:pos x="92" y="183"/>
                  </a:cxn>
                  <a:cxn ang="11796480">
                    <a:pos x="0" y="92"/>
                  </a:cxn>
                  <a:cxn ang="17694720">
                    <a:pos x="92" y="0"/>
                  </a:cxn>
                </a:cxnLst>
                <a:rect l="txL" t="txT" r="txR" b="txB"/>
                <a:pathLst>
                  <a:path w="183" h="183">
                    <a:moveTo>
                      <a:pt x="0" y="406"/>
                    </a:moveTo>
                    <a:lnTo>
                      <a:pt x="406" y="406"/>
                    </a:lnTo>
                    <a:lnTo>
                      <a:pt x="180" y="90"/>
                    </a:lnTo>
                    <a:lnTo>
                      <a:pt x="406" y="406"/>
                    </a:lnTo>
                    <a:lnTo>
                      <a:pt x="270" y="90"/>
                    </a:lnTo>
                    <a:close/>
                  </a:path>
                </a:pathLst>
              </a:custGeom>
              <a:solidFill>
                <a:srgbClr val="007E8B"/>
              </a:solidFill>
              <a:ln w="9525">
                <a:noFill/>
              </a:ln>
            </p:spPr>
            <p:txBody>
              <a:bodyPr wrap="none" anchor="ctr"/>
              <a:p>
                <a:endParaRPr lang="zh-CN" altLang="en-US" dirty="0">
                  <a:latin typeface="等线" panose="02010600030101010101" charset="-122"/>
                  <a:ea typeface="等线" panose="02010600030101010101" charset="-122"/>
                </a:endParaRPr>
              </a:p>
            </p:txBody>
          </p:sp>
          <p:grpSp>
            <p:nvGrpSpPr>
              <p:cNvPr id="4130" name="Group 18"/>
              <p:cNvGrpSpPr/>
              <p:nvPr/>
            </p:nvGrpSpPr>
            <p:grpSpPr>
              <a:xfrm>
                <a:off x="323" y="3942"/>
                <a:ext cx="83" cy="95"/>
                <a:chOff x="323" y="3942"/>
                <a:chExt cx="83" cy="95"/>
              </a:xfrm>
            </p:grpSpPr>
            <p:sp>
              <p:nvSpPr>
                <p:cNvPr id="4131" name="AutoShape 19"/>
                <p:cNvSpPr/>
                <p:nvPr/>
              </p:nvSpPr>
              <p:spPr>
                <a:xfrm>
                  <a:off x="342" y="3942"/>
                  <a:ext cx="44" cy="44"/>
                </a:xfrm>
                <a:custGeom>
                  <a:avLst/>
                  <a:gdLst>
                    <a:gd name="txL" fmla="*/ 0 w 44"/>
                    <a:gd name="txT" fmla="*/ 0 h 44"/>
                    <a:gd name="txR" fmla="*/ 44 w 44"/>
                    <a:gd name="txB" fmla="*/ 44 h 44"/>
                  </a:gdLst>
                  <a:ahLst/>
                  <a:cxnLst>
                    <a:cxn ang="0">
                      <a:pos x="44" y="22"/>
                    </a:cxn>
                    <a:cxn ang="5898240">
                      <a:pos x="22" y="44"/>
                    </a:cxn>
                    <a:cxn ang="11796480">
                      <a:pos x="0" y="22"/>
                    </a:cxn>
                    <a:cxn ang="17694720">
                      <a:pos x="22" y="0"/>
                    </a:cxn>
                  </a:cxnLst>
                  <a:rect l="txL" t="txT" r="txR" b="txB"/>
                  <a:pathLst>
                    <a:path w="44" h="44">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rgbClr val="FFFFFF"/>
                </a:solidFill>
                <a:ln w="9360">
                  <a:noFill/>
                </a:ln>
              </p:spPr>
              <p:txBody>
                <a:bodyPr wrap="none" anchor="ctr"/>
                <a:p>
                  <a:endParaRPr lang="zh-CN" altLang="en-US" dirty="0">
                    <a:latin typeface="等线" panose="02010600030101010101" charset="-122"/>
                    <a:ea typeface="等线" panose="02010600030101010101" charset="-122"/>
                  </a:endParaRPr>
                </a:p>
              </p:txBody>
            </p:sp>
            <p:sp>
              <p:nvSpPr>
                <p:cNvPr id="4132" name="AutoShape 20"/>
                <p:cNvSpPr/>
                <p:nvPr/>
              </p:nvSpPr>
              <p:spPr>
                <a:xfrm>
                  <a:off x="323" y="3993"/>
                  <a:ext cx="83" cy="45"/>
                </a:xfrm>
                <a:custGeom>
                  <a:avLst/>
                  <a:gdLst>
                    <a:gd name="txL" fmla="*/ 0 w 83"/>
                    <a:gd name="txT" fmla="*/ 0 h 45"/>
                    <a:gd name="txR" fmla="*/ 83 w 83"/>
                    <a:gd name="txB" fmla="*/ 45 h 45"/>
                  </a:gdLst>
                  <a:ahLst/>
                  <a:cxnLst>
                    <a:cxn ang="0">
                      <a:pos x="83" y="23"/>
                    </a:cxn>
                    <a:cxn ang="5898240">
                      <a:pos x="42" y="45"/>
                    </a:cxn>
                    <a:cxn ang="11796480">
                      <a:pos x="0" y="23"/>
                    </a:cxn>
                    <a:cxn ang="17694720">
                      <a:pos x="42" y="0"/>
                    </a:cxn>
                  </a:cxnLst>
                  <a:rect l="txL" t="txT" r="txR" b="txB"/>
                  <a:pathLst>
                    <a:path w="83" h="45">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rgbClr val="FFFFFF"/>
                </a:solidFill>
                <a:ln w="9360">
                  <a:noFill/>
                </a:ln>
              </p:spPr>
              <p:txBody>
                <a:bodyPr wrap="none" anchor="ctr"/>
                <a:p>
                  <a:endParaRPr lang="zh-CN" altLang="en-US" dirty="0">
                    <a:latin typeface="等线" panose="02010600030101010101" charset="-122"/>
                    <a:ea typeface="等线" panose="02010600030101010101" charset="-122"/>
                  </a:endParaRPr>
                </a:p>
              </p:txBody>
            </p:sp>
          </p:grpSp>
        </p:grpSp>
        <p:sp>
          <p:nvSpPr>
            <p:cNvPr id="4128" name="Rectangle 21"/>
            <p:cNvSpPr/>
            <p:nvPr/>
          </p:nvSpPr>
          <p:spPr>
            <a:xfrm>
              <a:off x="688" y="3758"/>
              <a:ext cx="1880" cy="181"/>
            </a:xfrm>
            <a:prstGeom prst="rect">
              <a:avLst/>
            </a:prstGeom>
            <a:noFill/>
            <a:ln w="9525">
              <a:noFill/>
            </a:ln>
          </p:spPr>
          <p:txBody>
            <a:bodyPr lIns="90000" tIns="45000" rIns="90000" bIns="45000">
              <a:spAutoFit/>
            </a:bodyPr>
            <a:p>
              <a:pPr defTabSz="0">
                <a:tabLst>
                  <a:tab pos="0" algn="l"/>
                  <a:tab pos="449580" algn="l"/>
                  <a:tab pos="898525" algn="l"/>
                </a:tabLst>
              </a:pPr>
              <a:r>
                <a:rPr lang="en-US" altLang="zh-CN" sz="2000" dirty="0">
                  <a:solidFill>
                    <a:srgbClr val="404040"/>
                  </a:solidFill>
                  <a:latin typeface="华文中宋" panose="02010600040101010101" pitchFamily="2" charset="-122"/>
                  <a:ea typeface="华文中宋" panose="02010600040101010101" pitchFamily="2" charset="-122"/>
                </a:rPr>
                <a:t>   </a:t>
              </a:r>
              <a:r>
                <a:rPr lang="zh-CN" altLang="en-US" sz="2000" dirty="0">
                  <a:solidFill>
                    <a:srgbClr val="404040"/>
                  </a:solidFill>
                  <a:latin typeface="华文中宋" panose="02010600040101010101" pitchFamily="2" charset="-122"/>
                  <a:ea typeface="华文中宋" panose="02010600040101010101" pitchFamily="2" charset="-122"/>
                </a:rPr>
                <a:t>江苏省疾病预防控制中心</a:t>
              </a:r>
              <a:endParaRPr lang="zh-CN" altLang="en-US" sz="2000" dirty="0">
                <a:solidFill>
                  <a:srgbClr val="404040"/>
                </a:solidFill>
                <a:latin typeface="华文中宋" panose="02010600040101010101" pitchFamily="2" charset="-122"/>
                <a:ea typeface="华文中宋" panose="02010600040101010101" pitchFamily="2" charset="-122"/>
              </a:endParaRPr>
            </a:p>
          </p:txBody>
        </p:sp>
      </p:grpSp>
      <p:sp>
        <p:nvSpPr>
          <p:cNvPr id="4110" name="AutoShape 28"/>
          <p:cNvSpPr/>
          <p:nvPr/>
        </p:nvSpPr>
        <p:spPr>
          <a:xfrm>
            <a:off x="6091238" y="5518150"/>
            <a:ext cx="2833687" cy="719138"/>
          </a:xfrm>
          <a:custGeom>
            <a:avLst/>
            <a:gdLst>
              <a:gd name="txL" fmla="*/ 0 w 2833687"/>
              <a:gd name="txT" fmla="*/ 0 h 719138"/>
              <a:gd name="txR" fmla="*/ 2833687 w 2833687"/>
              <a:gd name="txB" fmla="*/ 719138 h 719138"/>
            </a:gdLst>
            <a:ahLst/>
            <a:cxnLst>
              <a:cxn ang="0">
                <a:pos x="2833687" y="359569"/>
              </a:cxn>
              <a:cxn ang="5898240">
                <a:pos x="1416857" y="719138"/>
              </a:cxn>
              <a:cxn ang="11796480">
                <a:pos x="0" y="359569"/>
              </a:cxn>
              <a:cxn ang="17694720">
                <a:pos x="1416857" y="0"/>
              </a:cxn>
            </a:cxnLst>
            <a:rect l="txL" t="txT" r="txR" b="txB"/>
            <a:pathLst>
              <a:path w="2833687" h="719138">
                <a:moveTo>
                  <a:pt x="0" y="2004"/>
                </a:moveTo>
                <a:lnTo>
                  <a:pt x="6347" y="0"/>
                </a:lnTo>
                <a:lnTo>
                  <a:pt x="7876" y="0"/>
                </a:lnTo>
                <a:lnTo>
                  <a:pt x="1529" y="2004"/>
                </a:lnTo>
                <a:close/>
              </a:path>
            </a:pathLst>
          </a:custGeom>
          <a:gradFill rotWithShape="0">
            <a:gsLst>
              <a:gs pos="0">
                <a:srgbClr val="007E8B"/>
              </a:gs>
              <a:gs pos="100000">
                <a:srgbClr val="007E8B">
                  <a:alpha val="0"/>
                </a:srgbClr>
              </a:gs>
            </a:gsLst>
            <a:lin ang="0" scaled="1"/>
            <a:tileRect/>
          </a:gradFill>
          <a:ln w="12600">
            <a:noFill/>
          </a:ln>
        </p:spPr>
        <p:txBody>
          <a:bodyPr wrap="none" anchor="ctr"/>
          <a:p>
            <a:endParaRPr lang="zh-CN" altLang="en-US" dirty="0">
              <a:latin typeface="等线" panose="02010600030101010101" charset="-122"/>
              <a:ea typeface="等线" panose="02010600030101010101" charset="-122"/>
            </a:endParaRPr>
          </a:p>
        </p:txBody>
      </p:sp>
      <p:pic>
        <p:nvPicPr>
          <p:cNvPr id="4112" name="Picture 32"/>
          <p:cNvPicPr>
            <a:picLocks noChangeAspect="1"/>
          </p:cNvPicPr>
          <p:nvPr/>
        </p:nvPicPr>
        <p:blipFill>
          <a:blip r:embed="rId2"/>
          <a:stretch>
            <a:fillRect/>
          </a:stretch>
        </p:blipFill>
        <p:spPr>
          <a:xfrm>
            <a:off x="666750" y="857250"/>
            <a:ext cx="2835275" cy="344488"/>
          </a:xfrm>
          <a:prstGeom prst="rect">
            <a:avLst/>
          </a:prstGeom>
          <a:noFill/>
          <a:ln w="9525">
            <a:noFill/>
          </a:ln>
        </p:spPr>
      </p:pic>
      <p:pic>
        <p:nvPicPr>
          <p:cNvPr id="4113" name="Picture 33"/>
          <p:cNvPicPr>
            <a:picLocks noChangeAspect="1"/>
          </p:cNvPicPr>
          <p:nvPr/>
        </p:nvPicPr>
        <p:blipFill>
          <a:blip r:embed="rId3"/>
          <a:stretch>
            <a:fillRect/>
          </a:stretch>
        </p:blipFill>
        <p:spPr>
          <a:xfrm>
            <a:off x="0" y="1857375"/>
            <a:ext cx="2346325" cy="198438"/>
          </a:xfrm>
          <a:prstGeom prst="rect">
            <a:avLst/>
          </a:prstGeom>
          <a:noFill/>
          <a:ln w="9525">
            <a:noFill/>
          </a:ln>
        </p:spPr>
      </p:pic>
      <p:pic>
        <p:nvPicPr>
          <p:cNvPr id="4114" name="Picture 34"/>
          <p:cNvPicPr>
            <a:picLocks noChangeAspect="1"/>
          </p:cNvPicPr>
          <p:nvPr/>
        </p:nvPicPr>
        <p:blipFill>
          <a:blip r:embed="rId4"/>
          <a:stretch>
            <a:fillRect/>
          </a:stretch>
        </p:blipFill>
        <p:spPr>
          <a:xfrm>
            <a:off x="2238375" y="1571625"/>
            <a:ext cx="2400300" cy="80963"/>
          </a:xfrm>
          <a:prstGeom prst="rect">
            <a:avLst/>
          </a:prstGeom>
          <a:noFill/>
          <a:ln w="9525">
            <a:noFill/>
          </a:ln>
        </p:spPr>
      </p:pic>
      <p:pic>
        <p:nvPicPr>
          <p:cNvPr id="4115" name="Picture 35"/>
          <p:cNvPicPr>
            <a:picLocks noChangeAspect="1"/>
          </p:cNvPicPr>
          <p:nvPr/>
        </p:nvPicPr>
        <p:blipFill>
          <a:blip r:embed="rId5"/>
          <a:stretch>
            <a:fillRect/>
          </a:stretch>
        </p:blipFill>
        <p:spPr>
          <a:xfrm>
            <a:off x="-119062" y="4929188"/>
            <a:ext cx="2400300" cy="95250"/>
          </a:xfrm>
          <a:prstGeom prst="rect">
            <a:avLst/>
          </a:prstGeom>
          <a:noFill/>
          <a:ln w="9525">
            <a:noFill/>
          </a:ln>
        </p:spPr>
      </p:pic>
      <p:pic>
        <p:nvPicPr>
          <p:cNvPr id="4116" name="Picture 36"/>
          <p:cNvPicPr>
            <a:picLocks noChangeAspect="1"/>
          </p:cNvPicPr>
          <p:nvPr/>
        </p:nvPicPr>
        <p:blipFill>
          <a:blip r:embed="rId6"/>
          <a:stretch>
            <a:fillRect/>
          </a:stretch>
        </p:blipFill>
        <p:spPr>
          <a:xfrm>
            <a:off x="2095500" y="4500563"/>
            <a:ext cx="2400300" cy="301625"/>
          </a:xfrm>
          <a:prstGeom prst="rect">
            <a:avLst/>
          </a:prstGeom>
          <a:noFill/>
          <a:ln w="9525">
            <a:noFill/>
          </a:ln>
        </p:spPr>
      </p:pic>
      <p:pic>
        <p:nvPicPr>
          <p:cNvPr id="4117" name="Picture 37"/>
          <p:cNvPicPr>
            <a:picLocks noChangeAspect="1"/>
          </p:cNvPicPr>
          <p:nvPr/>
        </p:nvPicPr>
        <p:blipFill>
          <a:blip r:embed="rId7"/>
          <a:stretch>
            <a:fillRect/>
          </a:stretch>
        </p:blipFill>
        <p:spPr>
          <a:xfrm>
            <a:off x="8232775" y="2000250"/>
            <a:ext cx="3959225" cy="285750"/>
          </a:xfrm>
          <a:prstGeom prst="rect">
            <a:avLst/>
          </a:prstGeom>
          <a:noFill/>
          <a:ln w="9525">
            <a:noFill/>
          </a:ln>
        </p:spPr>
      </p:pic>
      <p:pic>
        <p:nvPicPr>
          <p:cNvPr id="5146" name="Picture 26"/>
          <p:cNvPicPr>
            <a:picLocks noChangeAspect="1" noChangeArrowheads="1"/>
          </p:cNvPicPr>
          <p:nvPr/>
        </p:nvPicPr>
        <p:blipFill>
          <a:blip r:embed="rId8"/>
          <a:srcRect l="30612" r="15797"/>
          <a:stretch>
            <a:fillRect/>
          </a:stretch>
        </p:blipFill>
        <p:spPr bwMode="auto">
          <a:xfrm>
            <a:off x="7524750" y="198438"/>
            <a:ext cx="5353050" cy="6659563"/>
          </a:xfrm>
          <a:prstGeom prst="rect">
            <a:avLst/>
          </a:prstGeom>
          <a:noFill/>
          <a:ln w="9525" cap="flat">
            <a:noFill/>
            <a:round/>
          </a:ln>
          <a:effectLst>
            <a:outerShdw algn="ctr" rotWithShape="0">
              <a:srgbClr val="000000">
                <a:alpha val="40033"/>
              </a:srgbClr>
            </a:outerShdw>
          </a:effectLst>
        </p:spPr>
      </p:pic>
      <p:pic>
        <p:nvPicPr>
          <p:cNvPr id="4119" name="Picture 38"/>
          <p:cNvPicPr>
            <a:picLocks noChangeAspect="1"/>
          </p:cNvPicPr>
          <p:nvPr/>
        </p:nvPicPr>
        <p:blipFill>
          <a:blip r:embed="rId9"/>
          <a:stretch>
            <a:fillRect/>
          </a:stretch>
        </p:blipFill>
        <p:spPr>
          <a:xfrm>
            <a:off x="6596063" y="5500688"/>
            <a:ext cx="2835275" cy="722312"/>
          </a:xfrm>
          <a:prstGeom prst="rect">
            <a:avLst/>
          </a:prstGeom>
          <a:noFill/>
          <a:ln w="9525">
            <a:noFill/>
          </a:ln>
        </p:spPr>
      </p:pic>
      <p:grpSp>
        <p:nvGrpSpPr>
          <p:cNvPr id="4122" name="PA-102216"/>
          <p:cNvGrpSpPr/>
          <p:nvPr/>
        </p:nvGrpSpPr>
        <p:grpSpPr>
          <a:xfrm>
            <a:off x="1289050" y="5505450"/>
            <a:ext cx="292100" cy="292100"/>
            <a:chOff x="801291" y="3535885"/>
            <a:chExt cx="219347" cy="219347"/>
          </a:xfrm>
        </p:grpSpPr>
        <p:sp>
          <p:nvSpPr>
            <p:cNvPr id="4123" name="PA-椭圆 10"/>
            <p:cNvSpPr/>
            <p:nvPr>
              <p:custDataLst>
                <p:tags r:id="rId10"/>
              </p:custDataLst>
            </p:nvPr>
          </p:nvSpPr>
          <p:spPr>
            <a:xfrm>
              <a:off x="801291" y="3535885"/>
              <a:ext cx="219034" cy="219347"/>
            </a:xfrm>
            <a:prstGeom prst="ellipse">
              <a:avLst/>
            </a:prstGeom>
            <a:solidFill>
              <a:srgbClr val="007E8B"/>
            </a:solidFill>
            <a:ln w="9525">
              <a:noFill/>
            </a:ln>
          </p:spPr>
          <p:txBody>
            <a:bodyPr wrap="none" anchor="ctr"/>
            <a:p>
              <a:pPr algn="ctr"/>
              <a:endParaRPr lang="zh-CN" altLang="en-US" sz="1000" dirty="0">
                <a:solidFill>
                  <a:srgbClr val="0D0D0D"/>
                </a:solidFill>
                <a:latin typeface="等线" panose="02010600030101010101" charset="-122"/>
                <a:ea typeface="阿里巴巴普惠体 Light"/>
              </a:endParaRPr>
            </a:p>
          </p:txBody>
        </p:sp>
        <p:grpSp>
          <p:nvGrpSpPr>
            <p:cNvPr id="4124" name="组合 43"/>
            <p:cNvGrpSpPr/>
            <p:nvPr/>
          </p:nvGrpSpPr>
          <p:grpSpPr>
            <a:xfrm>
              <a:off x="860811" y="3583569"/>
              <a:ext cx="99994" cy="114443"/>
              <a:chOff x="860811" y="3583569"/>
              <a:chExt cx="99994" cy="114443"/>
            </a:xfrm>
          </p:grpSpPr>
          <p:sp>
            <p:nvSpPr>
              <p:cNvPr id="39" name="PA-任意多边形 12"/>
              <p:cNvSpPr>
                <a:spLocks noEditPoints="1"/>
              </p:cNvSpPr>
              <p:nvPr>
                <p:custDataLst>
                  <p:tags r:id="rId11"/>
                </p:custDataLst>
              </p:nvPr>
            </p:nvSpPr>
            <p:spPr bwMode="auto">
              <a:xfrm>
                <a:off x="883546" y="3583569"/>
                <a:ext cx="53644" cy="53645"/>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ysClr val="window" lastClr="FFFFFF"/>
              </a:solidFill>
              <a:ln w="9525" cap="flat" cmpd="sng" algn="ctr">
                <a:noFill/>
                <a:prstDash val="solid"/>
                <a:miter lim="800000"/>
              </a:ln>
              <a:effectLst/>
            </p:spPr>
            <p:txBody>
              <a:bodyPr lIns="121920" tIns="60960" rIns="121920" bIns="6096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0" cap="none" spc="0" normalizeH="0" baseline="0" noProof="0">
                  <a:ln>
                    <a:noFill/>
                  </a:ln>
                  <a:solidFill>
                    <a:prstClr val="black">
                      <a:lumMod val="95000"/>
                      <a:lumOff val="5000"/>
                    </a:prstClr>
                  </a:solidFill>
                  <a:effectLst/>
                  <a:uLnTx/>
                  <a:uFillTx/>
                  <a:latin typeface="阿里巴巴普惠体 Light"/>
                  <a:ea typeface="阿里巴巴普惠体 Light"/>
                  <a:cs typeface="阿里巴巴普惠体 Light"/>
                  <a:sym typeface="+mn-lt"/>
                </a:endParaRPr>
              </a:p>
            </p:txBody>
          </p:sp>
          <p:sp>
            <p:nvSpPr>
              <p:cNvPr id="40" name="PA-任意多边形 13"/>
              <p:cNvSpPr/>
              <p:nvPr>
                <p:custDataLst>
                  <p:tags r:id="rId12"/>
                </p:custDataLst>
              </p:nvPr>
            </p:nvSpPr>
            <p:spPr bwMode="auto">
              <a:xfrm>
                <a:off x="860896" y="3643174"/>
                <a:ext cx="100137" cy="54837"/>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lIns="121920" tIns="60960" rIns="121920" bIns="6096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0" cap="none" spc="0" normalizeH="0" baseline="0" noProof="0">
                  <a:ln>
                    <a:noFill/>
                  </a:ln>
                  <a:solidFill>
                    <a:prstClr val="black">
                      <a:lumMod val="95000"/>
                      <a:lumOff val="5000"/>
                    </a:prstClr>
                  </a:solidFill>
                  <a:effectLst/>
                  <a:uLnTx/>
                  <a:uFillTx/>
                  <a:latin typeface="阿里巴巴普惠体 Light"/>
                  <a:ea typeface="阿里巴巴普惠体 Light"/>
                  <a:cs typeface="阿里巴巴普惠体 Light"/>
                  <a:sym typeface="+mn-lt"/>
                </a:endParaRPr>
              </a:p>
            </p:txBody>
          </p:sp>
        </p:grpSp>
      </p:grpSp>
      <p:pic>
        <p:nvPicPr>
          <p:cNvPr id="4" name="Picture 32"/>
          <p:cNvPicPr>
            <a:picLocks noChangeAspect="1"/>
          </p:cNvPicPr>
          <p:nvPr/>
        </p:nvPicPr>
        <p:blipFill>
          <a:blip r:embed="rId2">
            <a:lum bright="-24000"/>
          </a:blip>
          <a:stretch>
            <a:fillRect/>
          </a:stretch>
        </p:blipFill>
        <p:spPr>
          <a:xfrm rot="10800000">
            <a:off x="-517525" y="2237105"/>
            <a:ext cx="15861665" cy="1929130"/>
          </a:xfrm>
          <a:prstGeom prst="rect">
            <a:avLst/>
          </a:prstGeom>
          <a:noFill/>
          <a:ln w="9525">
            <a:noFill/>
          </a:ln>
        </p:spPr>
      </p:pic>
      <p:sp>
        <p:nvSpPr>
          <p:cNvPr id="5" name="文本框 4"/>
          <p:cNvSpPr txBox="1"/>
          <p:nvPr/>
        </p:nvSpPr>
        <p:spPr>
          <a:xfrm>
            <a:off x="346075" y="2593975"/>
            <a:ext cx="8669020" cy="1014730"/>
          </a:xfrm>
          <a:prstGeom prst="rect">
            <a:avLst/>
          </a:prstGeom>
          <a:noFill/>
        </p:spPr>
        <p:txBody>
          <a:bodyPr wrap="square" rtlCol="0">
            <a:spAutoFit/>
          </a:bodyPr>
          <a:p>
            <a:r>
              <a:rPr lang="zh-CN" altLang="en-US" sz="6000" dirty="0">
                <a:solidFill>
                  <a:schemeClr val="bg1"/>
                </a:solidFill>
                <a:latin typeface="思源黑体 CN Medium"/>
                <a:ea typeface="思源黑体 CN Medium"/>
                <a:sym typeface="+mn-ea"/>
              </a:rPr>
              <a:t>人员健康管理技术方案</a:t>
            </a:r>
            <a:endParaRPr lang="zh-CN" altLang="en-US" sz="6000" dirty="0">
              <a:solidFill>
                <a:schemeClr val="bg1"/>
              </a:solidFill>
              <a:latin typeface="思源黑体 CN Medium"/>
              <a:ea typeface="思源黑体 CN Medium"/>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矩形 19"/>
          <p:cNvSpPr/>
          <p:nvPr/>
        </p:nvSpPr>
        <p:spPr bwMode="auto">
          <a:xfrm>
            <a:off x="0" y="0"/>
            <a:ext cx="3535363" cy="6858000"/>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 name="组合 8"/>
          <p:cNvGrpSpPr/>
          <p:nvPr/>
        </p:nvGrpSpPr>
        <p:grpSpPr>
          <a:xfrm>
            <a:off x="3432175" y="284163"/>
            <a:ext cx="6588125" cy="646112"/>
            <a:chOff x="6199811" y="342769"/>
            <a:chExt cx="6353503" cy="646705"/>
          </a:xfrm>
        </p:grpSpPr>
        <p:sp>
          <p:nvSpPr>
            <p:cNvPr id="4" name="圆角矩形 3"/>
            <p:cNvSpPr/>
            <p:nvPr/>
          </p:nvSpPr>
          <p:spPr>
            <a:xfrm>
              <a:off x="6199811" y="342769"/>
              <a:ext cx="6353503" cy="646705"/>
            </a:xfrm>
            <a:prstGeom prst="roundRect">
              <a:avLst>
                <a:gd name="adj" fmla="val 5000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336" name="PA-1022104"/>
            <p:cNvSpPr/>
            <p:nvPr>
              <p:custDataLst>
                <p:tags r:id="rId1"/>
              </p:custDataLst>
            </p:nvPr>
          </p:nvSpPr>
          <p:spPr>
            <a:xfrm>
              <a:off x="6336887" y="433112"/>
              <a:ext cx="5935674" cy="377757"/>
            </a:xfrm>
            <a:prstGeom prst="rect">
              <a:avLst/>
            </a:prstGeom>
            <a:noFill/>
            <a:ln w="9525">
              <a:noFill/>
            </a:ln>
          </p:spPr>
          <p:txBody>
            <a:bodyPr>
              <a:spAutoFit/>
            </a:bodyPr>
            <a:p>
              <a:pPr>
                <a:lnSpc>
                  <a:spcPct val="150000"/>
                </a:lnSpc>
              </a:pPr>
              <a:r>
                <a:rPr lang="en-US" altLang="zh-CN" sz="1400" dirty="0">
                  <a:solidFill>
                    <a:schemeClr val="bg1"/>
                  </a:solidFill>
                  <a:latin typeface="思源黑体 CN Heavy"/>
                  <a:ea typeface="思源黑体 CN Heavy"/>
                </a:rPr>
                <a:t>   </a:t>
              </a:r>
              <a:r>
                <a:rPr lang="zh-CN" altLang="en-US" sz="1400" b="1" dirty="0">
                  <a:solidFill>
                    <a:schemeClr val="bg1"/>
                  </a:solidFill>
                  <a:latin typeface="思源黑体 CN Heavy"/>
                  <a:ea typeface="思源黑体 CN Heavy"/>
                </a:rPr>
                <a:t>居民可通过申领个人健康码、健康通行卡等健康认证满足出行和复工需要。</a:t>
              </a:r>
              <a:endParaRPr lang="zh-CN" altLang="en-US" sz="1400" b="1" dirty="0">
                <a:solidFill>
                  <a:schemeClr val="bg1"/>
                </a:solidFill>
                <a:latin typeface="思源黑体 CN Heavy"/>
                <a:ea typeface="思源黑体 CN Heavy"/>
              </a:endParaRPr>
            </a:p>
          </p:txBody>
        </p:sp>
      </p:grpSp>
      <p:grpSp>
        <p:nvGrpSpPr>
          <p:cNvPr id="13316" name="组合 9"/>
          <p:cNvGrpSpPr/>
          <p:nvPr/>
        </p:nvGrpSpPr>
        <p:grpSpPr>
          <a:xfrm>
            <a:off x="-190500" y="290513"/>
            <a:ext cx="2873375" cy="417512"/>
            <a:chOff x="-190500" y="290025"/>
            <a:chExt cx="2872740" cy="417941"/>
          </a:xfrm>
        </p:grpSpPr>
        <p:sp>
          <p:nvSpPr>
            <p:cNvPr id="12" name="平行四边形 1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333" name="PA-102214"/>
            <p:cNvSpPr txBox="1"/>
            <p:nvPr>
              <p:custDataLst>
                <p:tags r:id="rId2"/>
              </p:custDataLst>
            </p:nvPr>
          </p:nvSpPr>
          <p:spPr>
            <a:xfrm>
              <a:off x="468652" y="298939"/>
              <a:ext cx="1723168" cy="400521"/>
            </a:xfrm>
            <a:prstGeom prst="rect">
              <a:avLst/>
            </a:prstGeom>
            <a:noFill/>
            <a:ln w="9525">
              <a:noFill/>
            </a:ln>
          </p:spPr>
          <p:txBody>
            <a:bodyPr wrap="none">
              <a:spAutoFit/>
            </a:bodyPr>
            <a:p>
              <a:r>
                <a:rPr lang="zh-CN" altLang="en-US" sz="2000" b="1" dirty="0">
                  <a:solidFill>
                    <a:schemeClr val="bg1"/>
                  </a:solidFill>
                  <a:latin typeface="思源黑体 CN Medium"/>
                  <a:ea typeface="思源黑体 CN Medium"/>
                </a:rPr>
                <a:t>健康认证申领</a:t>
              </a:r>
              <a:endParaRPr lang="zh-CN" altLang="en-US" sz="2000" b="1" dirty="0">
                <a:solidFill>
                  <a:schemeClr val="bg1"/>
                </a:solidFill>
                <a:latin typeface="思源黑体 CN Medium"/>
                <a:ea typeface="思源黑体 CN Medium"/>
              </a:endParaRPr>
            </a:p>
          </p:txBody>
        </p:sp>
        <p:sp>
          <p:nvSpPr>
            <p:cNvPr id="13334"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grpSp>
      <p:grpSp>
        <p:nvGrpSpPr>
          <p:cNvPr id="6" name="组合 41"/>
          <p:cNvGrpSpPr/>
          <p:nvPr/>
        </p:nvGrpSpPr>
        <p:grpSpPr>
          <a:xfrm>
            <a:off x="723900" y="1179513"/>
            <a:ext cx="10677525" cy="1754187"/>
            <a:chOff x="723677" y="1179995"/>
            <a:chExt cx="10677390" cy="1754244"/>
          </a:xfrm>
        </p:grpSpPr>
        <p:sp>
          <p:nvSpPr>
            <p:cNvPr id="25" name="TextBox 2"/>
            <p:cNvSpPr txBox="1"/>
            <p:nvPr/>
          </p:nvSpPr>
          <p:spPr>
            <a:xfrm>
              <a:off x="5152746" y="1292711"/>
              <a:ext cx="3714703" cy="500079"/>
            </a:xfrm>
            <a:prstGeom prst="rect">
              <a:avLst/>
            </a:prstGeom>
            <a:noFill/>
          </p:spPr>
          <p:txBody>
            <a:bodyPr>
              <a:spAutoFit/>
            </a:bodyPr>
            <a:lstStyle/>
            <a:p>
              <a:pPr marR="0" algn="dist" defTabSz="914400" fontAlgn="auto">
                <a:lnSpc>
                  <a:spcPct val="120000"/>
                </a:lnSpc>
                <a:spcBef>
                  <a:spcPts val="0"/>
                </a:spcBef>
                <a:spcAft>
                  <a:spcPts val="0"/>
                </a:spcAft>
                <a:buClrTx/>
                <a:buSzTx/>
                <a:buFontTx/>
                <a:buNone/>
                <a:defRPr/>
              </a:pPr>
              <a:r>
                <a:rPr kumimoji="0" lang="en-US" altLang="zh-CN" sz="2400" kern="1200" cap="none" spc="0" normalizeH="0" baseline="0" noProof="0" dirty="0">
                  <a:solidFill>
                    <a:srgbClr val="007E8B"/>
                  </a:solidFill>
                  <a:latin typeface="Impact" panose="020B0806030902050204" pitchFamily="34" charset="0"/>
                  <a:ea typeface="+mj-ea"/>
                  <a:cs typeface="+mn-cs"/>
                </a:rPr>
                <a:t>STEP 01 </a:t>
              </a:r>
              <a:r>
                <a:rPr kumimoji="0" lang="zh-CN" altLang="en-US" sz="2400" b="1" kern="1200" cap="none" spc="0" normalizeH="0" baseline="0" noProof="0" dirty="0">
                  <a:solidFill>
                    <a:srgbClr val="007E8B"/>
                  </a:solidFill>
                  <a:latin typeface="宋体" panose="02010600030101010101" pitchFamily="2" charset="-122"/>
                  <a:ea typeface="宋体" panose="02010600030101010101" pitchFamily="2" charset="-122"/>
                  <a:cs typeface="+mn-cs"/>
                </a:rPr>
                <a:t>个人健康码申领</a:t>
              </a:r>
              <a:endParaRPr kumimoji="0" lang="en-US" altLang="zh-CN" sz="2400" b="1" kern="1200" cap="none" spc="0" normalizeH="0" baseline="0" noProof="0" dirty="0">
                <a:solidFill>
                  <a:srgbClr val="007E8B"/>
                </a:solidFill>
                <a:latin typeface="宋体" panose="02010600030101010101" pitchFamily="2" charset="-122"/>
                <a:ea typeface="宋体" panose="02010600030101010101" pitchFamily="2" charset="-122"/>
                <a:cs typeface="+mn-cs"/>
              </a:endParaRPr>
            </a:p>
          </p:txBody>
        </p:sp>
        <p:sp>
          <p:nvSpPr>
            <p:cNvPr id="13326" name="TextBox 2"/>
            <p:cNvSpPr txBox="1"/>
            <p:nvPr/>
          </p:nvSpPr>
          <p:spPr>
            <a:xfrm>
              <a:off x="5153178" y="1733774"/>
              <a:ext cx="6228838" cy="1200465"/>
            </a:xfrm>
            <a:prstGeom prst="rect">
              <a:avLst/>
            </a:prstGeom>
            <a:noFill/>
            <a:ln w="9525">
              <a:noFill/>
            </a:ln>
          </p:spPr>
          <p:txBody>
            <a:bodyPr>
              <a:spAutoFit/>
            </a:bodyPr>
            <a:p>
              <a:pPr>
                <a:lnSpc>
                  <a:spcPct val="150000"/>
                </a:lnSpc>
              </a:pPr>
              <a:r>
                <a:rPr lang="zh-CN" altLang="en-US" sz="1600" dirty="0">
                  <a:latin typeface="Arial" panose="020B0604020202020204" pitchFamily="34" charset="0"/>
                </a:rPr>
                <a:t>已建立个人健康码管理平台的地区，居民通过网络平台进行个人健康码申领，系统自动按照健康风险高低审核生成红、黄、绿等三色“健康码”。</a:t>
              </a:r>
              <a:endParaRPr lang="zh-CN" altLang="en-US" sz="1600" dirty="0">
                <a:solidFill>
                  <a:srgbClr val="333333"/>
                </a:solidFill>
                <a:latin typeface="Hiragino Sans GB"/>
                <a:ea typeface="等线" panose="02010600030101010101" charset="-122"/>
              </a:endParaRPr>
            </a:p>
          </p:txBody>
        </p:sp>
        <p:cxnSp>
          <p:nvCxnSpPr>
            <p:cNvPr id="27" name="直接连接符 26"/>
            <p:cNvCxnSpPr/>
            <p:nvPr/>
          </p:nvCxnSpPr>
          <p:spPr bwMode="auto">
            <a:xfrm>
              <a:off x="5247995" y="2916776"/>
              <a:ext cx="6153072" cy="0"/>
            </a:xfrm>
            <a:prstGeom prst="line">
              <a:avLst/>
            </a:prstGeom>
            <a:solidFill>
              <a:schemeClr val="accent1"/>
            </a:solidFill>
            <a:ln w="6350" cap="flat" cmpd="sng" algn="ctr">
              <a:solidFill>
                <a:schemeClr val="bg1">
                  <a:lumMod val="75000"/>
                </a:schemeClr>
              </a:solidFill>
              <a:prstDash val="solid"/>
              <a:round/>
              <a:headEnd type="none" w="med" len="med"/>
              <a:tailEnd type="none" w="med" len="med"/>
            </a:ln>
            <a:effectLst/>
          </p:spPr>
        </p:cxnSp>
        <p:sp>
          <p:nvSpPr>
            <p:cNvPr id="13328" name="矩形 34"/>
            <p:cNvSpPr/>
            <p:nvPr/>
          </p:nvSpPr>
          <p:spPr>
            <a:xfrm>
              <a:off x="4775200" y="1179995"/>
              <a:ext cx="69851" cy="1554480"/>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sp>
          <p:nvSpPr>
            <p:cNvPr id="5" name="矩形 4"/>
            <p:cNvSpPr/>
            <p:nvPr/>
          </p:nvSpPr>
          <p:spPr>
            <a:xfrm>
              <a:off x="723677" y="1179995"/>
              <a:ext cx="4051523" cy="1554479"/>
            </a:xfrm>
            <a:prstGeom prst="rect">
              <a:avLst/>
            </a:prstGeom>
            <a:blipFill dpi="0" rotWithShape="1">
              <a:blip r:embed="rId3"/>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42"/>
          <p:cNvGrpSpPr/>
          <p:nvPr/>
        </p:nvGrpSpPr>
        <p:grpSpPr>
          <a:xfrm>
            <a:off x="4775200" y="2916238"/>
            <a:ext cx="6626225" cy="1738312"/>
            <a:chOff x="4775200" y="2916917"/>
            <a:chExt cx="6625867" cy="1736923"/>
          </a:xfrm>
        </p:grpSpPr>
        <p:sp>
          <p:nvSpPr>
            <p:cNvPr id="13322" name="TextBox 2"/>
            <p:cNvSpPr txBox="1"/>
            <p:nvPr/>
          </p:nvSpPr>
          <p:spPr>
            <a:xfrm>
              <a:off x="5200804" y="3151253"/>
              <a:ext cx="5865920" cy="830333"/>
            </a:xfrm>
            <a:prstGeom prst="rect">
              <a:avLst/>
            </a:prstGeom>
            <a:noFill/>
            <a:ln w="9525">
              <a:noFill/>
            </a:ln>
          </p:spPr>
          <p:txBody>
            <a:bodyPr>
              <a:spAutoFit/>
            </a:bodyPr>
            <a:p>
              <a:r>
                <a:rPr lang="zh-CN" altLang="en-US" sz="1600" dirty="0">
                  <a:latin typeface="Arial" panose="020B0604020202020204" pitchFamily="34" charset="0"/>
                </a:rPr>
                <a:t>孤寡老人、远郊农村人员等没有条件通过网络平台申领的人员，可由社区人员负责代为申领并生成纸质“健康码”（有效期</a:t>
              </a:r>
              <a:r>
                <a:rPr lang="en-US" altLang="zh-CN" sz="1600" dirty="0">
                  <a:latin typeface="Arial" panose="020B0604020202020204" pitchFamily="34" charset="0"/>
                </a:rPr>
                <a:t>14</a:t>
              </a:r>
              <a:r>
                <a:rPr lang="zh-CN" altLang="en-US" sz="1600" dirty="0">
                  <a:latin typeface="Arial" panose="020B0604020202020204" pitchFamily="34" charset="0"/>
                </a:rPr>
                <a:t>天）。</a:t>
              </a:r>
              <a:endParaRPr lang="zh-CN" altLang="en-US" sz="1600" dirty="0">
                <a:latin typeface="Arial" panose="020B0604020202020204" pitchFamily="34" charset="0"/>
              </a:endParaRPr>
            </a:p>
          </p:txBody>
        </p:sp>
        <p:cxnSp>
          <p:nvCxnSpPr>
            <p:cNvPr id="28" name="直接连接符 27"/>
            <p:cNvCxnSpPr/>
            <p:nvPr/>
          </p:nvCxnSpPr>
          <p:spPr bwMode="auto">
            <a:xfrm>
              <a:off x="5248249" y="4653840"/>
              <a:ext cx="6152818" cy="0"/>
            </a:xfrm>
            <a:prstGeom prst="line">
              <a:avLst/>
            </a:prstGeom>
            <a:solidFill>
              <a:schemeClr val="accent1"/>
            </a:solidFill>
            <a:ln w="6350" cap="flat" cmpd="sng" algn="ctr">
              <a:solidFill>
                <a:schemeClr val="bg1">
                  <a:lumMod val="75000"/>
                </a:schemeClr>
              </a:solidFill>
              <a:prstDash val="solid"/>
              <a:round/>
              <a:headEnd type="none" w="med" len="med"/>
              <a:tailEnd type="none" w="med" len="med"/>
            </a:ln>
            <a:effectLst/>
          </p:spPr>
        </p:cxnSp>
        <p:sp>
          <p:nvSpPr>
            <p:cNvPr id="13324" name="矩形 35"/>
            <p:cNvSpPr/>
            <p:nvPr/>
          </p:nvSpPr>
          <p:spPr>
            <a:xfrm>
              <a:off x="4775200" y="2916917"/>
              <a:ext cx="69851" cy="1554480"/>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grpSp>
      <p:sp>
        <p:nvSpPr>
          <p:cNvPr id="13319" name="矩形 36"/>
          <p:cNvSpPr/>
          <p:nvPr/>
        </p:nvSpPr>
        <p:spPr>
          <a:xfrm>
            <a:off x="10194925" y="4797425"/>
            <a:ext cx="69850" cy="1554163"/>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pic>
        <p:nvPicPr>
          <p:cNvPr id="15393" name="Picture 33" descr="C:\Users\Administrator\AppData\Roaming\Tencent\Users\719494589\QQ\WinTemp\RichOle\HJVBQVMMFN2NKFD@$}OVMSO.png"/>
          <p:cNvPicPr>
            <a:picLocks noChangeAspect="1" noChangeArrowheads="1"/>
          </p:cNvPicPr>
          <p:nvPr/>
        </p:nvPicPr>
        <p:blipFill>
          <a:blip r:embed="rId4"/>
          <a:srcRect/>
          <a:stretch>
            <a:fillRect/>
          </a:stretch>
        </p:blipFill>
        <p:spPr bwMode="auto">
          <a:xfrm>
            <a:off x="685800" y="2771775"/>
            <a:ext cx="4057650" cy="2352675"/>
          </a:xfrm>
          <a:prstGeom prst="rect">
            <a:avLst/>
          </a:prstGeom>
          <a:noFill/>
          <a:ln>
            <a:solidFill>
              <a:schemeClr val="accent6">
                <a:lumMod val="40000"/>
                <a:lumOff val="60000"/>
              </a:schemeClr>
            </a:solidFill>
          </a:ln>
        </p:spPr>
      </p:pic>
      <p:pic>
        <p:nvPicPr>
          <p:cNvPr id="13321" name="Picture 28" descr="C:\Users\Administrator\AppData\Roaming\Tencent\Users\719494589\QQ\WinTemp\RichOle\XAPINA895PFYGAV2(H~~P03.png"/>
          <p:cNvPicPr>
            <a:picLocks noChangeAspect="1"/>
          </p:cNvPicPr>
          <p:nvPr/>
        </p:nvPicPr>
        <p:blipFill>
          <a:blip r:embed="rId5"/>
          <a:stretch>
            <a:fillRect/>
          </a:stretch>
        </p:blipFill>
        <p:spPr>
          <a:xfrm>
            <a:off x="6381750" y="4933950"/>
            <a:ext cx="5276850" cy="18002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矩形 19"/>
          <p:cNvSpPr/>
          <p:nvPr/>
        </p:nvSpPr>
        <p:spPr bwMode="auto">
          <a:xfrm>
            <a:off x="0" y="0"/>
            <a:ext cx="3535363" cy="6858000"/>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 name="组合 8"/>
          <p:cNvGrpSpPr/>
          <p:nvPr/>
        </p:nvGrpSpPr>
        <p:grpSpPr>
          <a:xfrm>
            <a:off x="3432175" y="284163"/>
            <a:ext cx="6588125" cy="646112"/>
            <a:chOff x="6199811" y="342769"/>
            <a:chExt cx="6353503" cy="646705"/>
          </a:xfrm>
        </p:grpSpPr>
        <p:sp>
          <p:nvSpPr>
            <p:cNvPr id="4" name="圆角矩形 3"/>
            <p:cNvSpPr/>
            <p:nvPr/>
          </p:nvSpPr>
          <p:spPr>
            <a:xfrm>
              <a:off x="6199811" y="342769"/>
              <a:ext cx="6353503" cy="646705"/>
            </a:xfrm>
            <a:prstGeom prst="roundRect">
              <a:avLst>
                <a:gd name="adj" fmla="val 5000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62" name="PA-1022104"/>
            <p:cNvSpPr/>
            <p:nvPr>
              <p:custDataLst>
                <p:tags r:id="rId1"/>
              </p:custDataLst>
            </p:nvPr>
          </p:nvSpPr>
          <p:spPr>
            <a:xfrm>
              <a:off x="6336887" y="433112"/>
              <a:ext cx="5935674" cy="377757"/>
            </a:xfrm>
            <a:prstGeom prst="rect">
              <a:avLst/>
            </a:prstGeom>
            <a:noFill/>
            <a:ln w="9525">
              <a:noFill/>
            </a:ln>
          </p:spPr>
          <p:txBody>
            <a:bodyPr>
              <a:spAutoFit/>
            </a:bodyPr>
            <a:p>
              <a:pPr>
                <a:lnSpc>
                  <a:spcPct val="150000"/>
                </a:lnSpc>
              </a:pPr>
              <a:r>
                <a:rPr lang="en-US" altLang="zh-CN" sz="1400" dirty="0">
                  <a:solidFill>
                    <a:schemeClr val="bg1"/>
                  </a:solidFill>
                  <a:latin typeface="思源黑体 CN Heavy"/>
                  <a:ea typeface="思源黑体 CN Heavy"/>
                </a:rPr>
                <a:t>   </a:t>
              </a:r>
              <a:r>
                <a:rPr lang="zh-CN" altLang="en-US" sz="1400" b="1" dirty="0">
                  <a:solidFill>
                    <a:schemeClr val="bg1"/>
                  </a:solidFill>
                  <a:latin typeface="思源黑体 CN Heavy"/>
                  <a:ea typeface="思源黑体 CN Heavy"/>
                </a:rPr>
                <a:t>居民可通过申领个人健康码、健康通行卡等健康认证满足出行和复工需要。</a:t>
              </a:r>
              <a:endParaRPr lang="zh-CN" altLang="en-US" sz="1400" b="1" dirty="0">
                <a:solidFill>
                  <a:schemeClr val="bg1"/>
                </a:solidFill>
                <a:latin typeface="思源黑体 CN Heavy"/>
                <a:ea typeface="思源黑体 CN Heavy"/>
              </a:endParaRPr>
            </a:p>
          </p:txBody>
        </p:sp>
      </p:grpSp>
      <p:grpSp>
        <p:nvGrpSpPr>
          <p:cNvPr id="14340" name="组合 9"/>
          <p:cNvGrpSpPr/>
          <p:nvPr/>
        </p:nvGrpSpPr>
        <p:grpSpPr>
          <a:xfrm>
            <a:off x="-190500" y="290513"/>
            <a:ext cx="2873375" cy="417512"/>
            <a:chOff x="-190500" y="290025"/>
            <a:chExt cx="2872740" cy="417941"/>
          </a:xfrm>
        </p:grpSpPr>
        <p:sp>
          <p:nvSpPr>
            <p:cNvPr id="12" name="平行四边形 1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59" name="PA-102214"/>
            <p:cNvSpPr txBox="1"/>
            <p:nvPr>
              <p:custDataLst>
                <p:tags r:id="rId2"/>
              </p:custDataLst>
            </p:nvPr>
          </p:nvSpPr>
          <p:spPr>
            <a:xfrm>
              <a:off x="468652" y="298939"/>
              <a:ext cx="1723168" cy="400521"/>
            </a:xfrm>
            <a:prstGeom prst="rect">
              <a:avLst/>
            </a:prstGeom>
            <a:noFill/>
            <a:ln w="9525">
              <a:noFill/>
            </a:ln>
          </p:spPr>
          <p:txBody>
            <a:bodyPr wrap="none">
              <a:spAutoFit/>
            </a:bodyPr>
            <a:p>
              <a:r>
                <a:rPr lang="zh-CN" altLang="en-US" sz="2000" b="1" dirty="0">
                  <a:solidFill>
                    <a:schemeClr val="bg1"/>
                  </a:solidFill>
                  <a:latin typeface="思源黑体 CN Medium"/>
                  <a:ea typeface="思源黑体 CN Medium"/>
                </a:rPr>
                <a:t>健康认证申领</a:t>
              </a:r>
              <a:endParaRPr lang="zh-CN" altLang="en-US" sz="2000" b="1" dirty="0">
                <a:solidFill>
                  <a:schemeClr val="bg1"/>
                </a:solidFill>
                <a:latin typeface="思源黑体 CN Medium"/>
                <a:ea typeface="思源黑体 CN Medium"/>
              </a:endParaRPr>
            </a:p>
          </p:txBody>
        </p:sp>
        <p:sp>
          <p:nvSpPr>
            <p:cNvPr id="14360"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grpSp>
      <p:grpSp>
        <p:nvGrpSpPr>
          <p:cNvPr id="6" name="组合 41"/>
          <p:cNvGrpSpPr/>
          <p:nvPr/>
        </p:nvGrpSpPr>
        <p:grpSpPr>
          <a:xfrm>
            <a:off x="723900" y="1179513"/>
            <a:ext cx="10677525" cy="1736725"/>
            <a:chOff x="723677" y="1179995"/>
            <a:chExt cx="10677390" cy="1736922"/>
          </a:xfrm>
        </p:grpSpPr>
        <p:sp>
          <p:nvSpPr>
            <p:cNvPr id="25" name="TextBox 2"/>
            <p:cNvSpPr txBox="1"/>
            <p:nvPr/>
          </p:nvSpPr>
          <p:spPr>
            <a:xfrm>
              <a:off x="5152746" y="1292720"/>
              <a:ext cx="3714703" cy="487418"/>
            </a:xfrm>
            <a:prstGeom prst="rect">
              <a:avLst/>
            </a:prstGeom>
            <a:noFill/>
          </p:spPr>
          <p:txBody>
            <a:bodyPr>
              <a:spAutoFit/>
            </a:bodyPr>
            <a:lstStyle/>
            <a:p>
              <a:pPr marR="0" algn="dist" defTabSz="914400" fontAlgn="auto">
                <a:lnSpc>
                  <a:spcPct val="120000"/>
                </a:lnSpc>
                <a:spcBef>
                  <a:spcPts val="0"/>
                </a:spcBef>
                <a:spcAft>
                  <a:spcPts val="0"/>
                </a:spcAft>
                <a:buClrTx/>
                <a:buSzTx/>
                <a:buFontTx/>
                <a:buNone/>
                <a:defRPr/>
              </a:pPr>
              <a:r>
                <a:rPr kumimoji="0" lang="en-US" altLang="zh-CN" sz="2400" kern="1200" cap="none" spc="0" normalizeH="0" baseline="0" noProof="0" dirty="0">
                  <a:solidFill>
                    <a:srgbClr val="007E8B"/>
                  </a:solidFill>
                  <a:latin typeface="Impact" panose="020B0806030902050204" pitchFamily="34" charset="0"/>
                  <a:ea typeface="+mj-ea"/>
                  <a:cs typeface="+mn-cs"/>
                </a:rPr>
                <a:t>STEP 02 </a:t>
              </a:r>
              <a:r>
                <a:rPr kumimoji="0" lang="zh-CN" altLang="en-US" sz="2400" b="1" kern="1200" cap="none" spc="0" normalizeH="0" baseline="0" noProof="0" dirty="0">
                  <a:solidFill>
                    <a:srgbClr val="007E8B"/>
                  </a:solidFill>
                  <a:latin typeface="宋体" panose="02010600030101010101" pitchFamily="2" charset="-122"/>
                  <a:ea typeface="宋体" panose="02010600030101010101" pitchFamily="2" charset="-122"/>
                  <a:cs typeface="+mn-cs"/>
                </a:rPr>
                <a:t>健康通行卡申领</a:t>
              </a:r>
              <a:endParaRPr kumimoji="0" lang="en-US" altLang="zh-CN" sz="2400" b="1" kern="1200" cap="none" spc="0" normalizeH="0" baseline="0" noProof="0" dirty="0">
                <a:solidFill>
                  <a:srgbClr val="007E8B"/>
                </a:solidFill>
                <a:latin typeface="宋体" panose="02010600030101010101" pitchFamily="2" charset="-122"/>
                <a:ea typeface="宋体" panose="02010600030101010101" pitchFamily="2" charset="-122"/>
                <a:cs typeface="+mn-cs"/>
              </a:endParaRPr>
            </a:p>
          </p:txBody>
        </p:sp>
        <p:sp>
          <p:nvSpPr>
            <p:cNvPr id="14352" name="TextBox 2"/>
            <p:cNvSpPr txBox="1"/>
            <p:nvPr/>
          </p:nvSpPr>
          <p:spPr>
            <a:xfrm>
              <a:off x="5153178" y="1733774"/>
              <a:ext cx="6228838" cy="1077340"/>
            </a:xfrm>
            <a:prstGeom prst="rect">
              <a:avLst/>
            </a:prstGeom>
            <a:noFill/>
            <a:ln w="9525">
              <a:noFill/>
            </a:ln>
          </p:spPr>
          <p:txBody>
            <a:bodyPr>
              <a:spAutoFit/>
            </a:bodyPr>
            <a:p>
              <a:r>
                <a:rPr lang="zh-CN" altLang="en-US" sz="1600" dirty="0">
                  <a:latin typeface="Arial" panose="020B0604020202020204" pitchFamily="34" charset="0"/>
                </a:rPr>
                <a:t>        不具备条件建立个人信息码管理平台的地区，居民自行填写个人健康申报表（各地根据实际自行设计申报表样式），符合低风险人员条件的，经社区（村）审核通过，发放加盖社区（村）公章的健康通行卡（有效期</a:t>
              </a:r>
              <a:r>
                <a:rPr lang="en-US" altLang="zh-CN" sz="1600" dirty="0">
                  <a:latin typeface="Arial" panose="020B0604020202020204" pitchFamily="34" charset="0"/>
                </a:rPr>
                <a:t>14</a:t>
              </a:r>
              <a:r>
                <a:rPr lang="zh-CN" altLang="en-US" sz="1600" dirty="0">
                  <a:latin typeface="Arial" panose="020B0604020202020204" pitchFamily="34" charset="0"/>
                </a:rPr>
                <a:t>天）。</a:t>
              </a:r>
              <a:endParaRPr lang="zh-CN" altLang="en-US" sz="1600" dirty="0">
                <a:latin typeface="Arial" panose="020B0604020202020204" pitchFamily="34" charset="0"/>
              </a:endParaRPr>
            </a:p>
          </p:txBody>
        </p:sp>
        <p:cxnSp>
          <p:nvCxnSpPr>
            <p:cNvPr id="27" name="直接连接符 26"/>
            <p:cNvCxnSpPr/>
            <p:nvPr/>
          </p:nvCxnSpPr>
          <p:spPr bwMode="auto">
            <a:xfrm>
              <a:off x="5247995" y="2916917"/>
              <a:ext cx="6153072" cy="0"/>
            </a:xfrm>
            <a:prstGeom prst="line">
              <a:avLst/>
            </a:prstGeom>
            <a:solidFill>
              <a:schemeClr val="accent1"/>
            </a:solidFill>
            <a:ln w="6350" cap="flat" cmpd="sng" algn="ctr">
              <a:solidFill>
                <a:schemeClr val="bg1">
                  <a:lumMod val="75000"/>
                </a:schemeClr>
              </a:solidFill>
              <a:prstDash val="solid"/>
              <a:round/>
              <a:headEnd type="none" w="med" len="med"/>
              <a:tailEnd type="none" w="med" len="med"/>
            </a:ln>
            <a:effectLst/>
          </p:spPr>
        </p:cxnSp>
        <p:sp>
          <p:nvSpPr>
            <p:cNvPr id="14354" name="矩形 34"/>
            <p:cNvSpPr/>
            <p:nvPr/>
          </p:nvSpPr>
          <p:spPr>
            <a:xfrm>
              <a:off x="4775200" y="1179995"/>
              <a:ext cx="69851" cy="1554480"/>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sp>
          <p:nvSpPr>
            <p:cNvPr id="5" name="矩形 4"/>
            <p:cNvSpPr/>
            <p:nvPr/>
          </p:nvSpPr>
          <p:spPr>
            <a:xfrm>
              <a:off x="723677" y="1179995"/>
              <a:ext cx="4051523" cy="1554479"/>
            </a:xfrm>
            <a:prstGeom prst="rect">
              <a:avLst/>
            </a:prstGeom>
            <a:blipFill dpi="0" rotWithShape="1">
              <a:blip r:embed="rId3"/>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42"/>
          <p:cNvGrpSpPr/>
          <p:nvPr/>
        </p:nvGrpSpPr>
        <p:grpSpPr>
          <a:xfrm>
            <a:off x="4746625" y="2897188"/>
            <a:ext cx="6626225" cy="2255837"/>
            <a:chOff x="4775200" y="2916917"/>
            <a:chExt cx="6625867" cy="1736922"/>
          </a:xfrm>
        </p:grpSpPr>
        <p:cxnSp>
          <p:nvCxnSpPr>
            <p:cNvPr id="28" name="直接连接符 27"/>
            <p:cNvCxnSpPr/>
            <p:nvPr/>
          </p:nvCxnSpPr>
          <p:spPr bwMode="auto">
            <a:xfrm>
              <a:off x="5247994" y="4653839"/>
              <a:ext cx="6153073" cy="0"/>
            </a:xfrm>
            <a:prstGeom prst="line">
              <a:avLst/>
            </a:prstGeom>
            <a:solidFill>
              <a:schemeClr val="accent1"/>
            </a:solidFill>
            <a:ln w="6350" cap="flat" cmpd="sng" algn="ctr">
              <a:solidFill>
                <a:schemeClr val="bg1">
                  <a:lumMod val="75000"/>
                </a:schemeClr>
              </a:solidFill>
              <a:prstDash val="solid"/>
              <a:round/>
              <a:headEnd type="none" w="med" len="med"/>
              <a:tailEnd type="none" w="med" len="med"/>
            </a:ln>
            <a:effectLst/>
          </p:spPr>
        </p:cxnSp>
        <p:sp>
          <p:nvSpPr>
            <p:cNvPr id="14350" name="矩形 35"/>
            <p:cNvSpPr/>
            <p:nvPr/>
          </p:nvSpPr>
          <p:spPr>
            <a:xfrm>
              <a:off x="4775200" y="2916917"/>
              <a:ext cx="69851" cy="1554480"/>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grpSp>
      <p:grpSp>
        <p:nvGrpSpPr>
          <p:cNvPr id="8" name="组合 43"/>
          <p:cNvGrpSpPr/>
          <p:nvPr/>
        </p:nvGrpSpPr>
        <p:grpSpPr>
          <a:xfrm>
            <a:off x="7162800" y="3124200"/>
            <a:ext cx="4121150" cy="1760538"/>
            <a:chOff x="723676" y="4653840"/>
            <a:chExt cx="4121375" cy="1554480"/>
          </a:xfrm>
        </p:grpSpPr>
        <p:sp>
          <p:nvSpPr>
            <p:cNvPr id="14345" name="矩形 36"/>
            <p:cNvSpPr/>
            <p:nvPr/>
          </p:nvSpPr>
          <p:spPr>
            <a:xfrm>
              <a:off x="4775200" y="4653840"/>
              <a:ext cx="69851" cy="1554480"/>
            </a:xfrm>
            <a:prstGeom prst="rect">
              <a:avLst/>
            </a:prstGeom>
            <a:solidFill>
              <a:srgbClr val="007E8B"/>
            </a:solidFill>
            <a:ln w="9525">
              <a:noFill/>
            </a:ln>
          </p:spPr>
          <p:txBody>
            <a:bodyPr wrap="none" anchor="ctr"/>
            <a:p>
              <a:endParaRPr lang="zh-CN" altLang="en-US" sz="1200" b="1" dirty="0">
                <a:latin typeface="Arial" panose="020B0604020202020204" pitchFamily="34" charset="0"/>
              </a:endParaRPr>
            </a:p>
          </p:txBody>
        </p:sp>
        <p:sp>
          <p:nvSpPr>
            <p:cNvPr id="39" name="矩形 38"/>
            <p:cNvSpPr/>
            <p:nvPr/>
          </p:nvSpPr>
          <p:spPr>
            <a:xfrm>
              <a:off x="723676" y="4653841"/>
              <a:ext cx="4051523" cy="1554479"/>
            </a:xfrm>
            <a:prstGeom prst="rect">
              <a:avLst/>
            </a:prstGeom>
            <a:blipFill dpi="0" rotWithShape="1">
              <a:blip r:embed="rId4"/>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14344" name="Picture 29" descr="C:\Users\Administrator\AppData\Roaming\Tencent\Users\719494589\QQ\WinTemp\RichOle\SSW3QMBL{66B~[CJ9O8(MAX.png"/>
          <p:cNvPicPr>
            <a:picLocks noChangeAspect="1"/>
          </p:cNvPicPr>
          <p:nvPr/>
        </p:nvPicPr>
        <p:blipFill>
          <a:blip r:embed="rId5"/>
          <a:stretch>
            <a:fillRect/>
          </a:stretch>
        </p:blipFill>
        <p:spPr>
          <a:xfrm>
            <a:off x="685800" y="3324225"/>
            <a:ext cx="3981450" cy="21526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36"/>
          <p:cNvPicPr>
            <a:picLocks noChangeAspect="1"/>
          </p:cNvPicPr>
          <p:nvPr/>
        </p:nvPicPr>
        <p:blipFill>
          <a:blip r:embed="rId1"/>
          <a:srcRect b="19099"/>
          <a:stretch>
            <a:fillRect/>
          </a:stretch>
        </p:blipFill>
        <p:spPr>
          <a:xfrm>
            <a:off x="0" y="0"/>
            <a:ext cx="12192000" cy="6858000"/>
          </a:xfrm>
          <a:prstGeom prst="rect">
            <a:avLst/>
          </a:prstGeom>
          <a:noFill/>
          <a:ln w="9525">
            <a:noFill/>
          </a:ln>
        </p:spPr>
      </p:pic>
      <p:sp>
        <p:nvSpPr>
          <p:cNvPr id="38" name="矩形 37"/>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9" name="矩形 38"/>
          <p:cNvSpPr/>
          <p:nvPr/>
        </p:nvSpPr>
        <p:spPr>
          <a:xfrm>
            <a:off x="5889625" y="0"/>
            <a:ext cx="6291263" cy="6858000"/>
          </a:xfrm>
          <a:prstGeom prst="rect">
            <a:avLst/>
          </a:prstGeom>
          <a:gradFill>
            <a:gsLst>
              <a:gs pos="0">
                <a:srgbClr val="007E8B">
                  <a:alpha val="0"/>
                  <a:lumMod val="99000"/>
                </a:srgbClr>
              </a:gs>
              <a:gs pos="100000">
                <a:srgbClr val="007E8B">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PA-组合 1"/>
          <p:cNvGrpSpPr/>
          <p:nvPr/>
        </p:nvGrpSpPr>
        <p:grpSpPr>
          <a:xfrm>
            <a:off x="-1150937" y="2405063"/>
            <a:ext cx="13007975" cy="1846262"/>
            <a:chOff x="-1150373" y="2405161"/>
            <a:chExt cx="13008076" cy="1846667"/>
          </a:xfrm>
        </p:grpSpPr>
        <p:sp>
          <p:nvSpPr>
            <p:cNvPr id="35" name="PA-平行四边形 34"/>
            <p:cNvSpPr/>
            <p:nvPr>
              <p:custDataLst>
                <p:tags r:id="rId2"/>
              </p:custDataLst>
            </p:nvPr>
          </p:nvSpPr>
          <p:spPr>
            <a:xfrm>
              <a:off x="-1150373" y="2405161"/>
              <a:ext cx="13008076" cy="1846667"/>
            </a:xfrm>
            <a:prstGeom prst="parallelogram">
              <a:avLst/>
            </a:prstGeom>
            <a:solidFill>
              <a:srgbClr val="007E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6" name="PA-文本框 27"/>
            <p:cNvSpPr txBox="1"/>
            <p:nvPr>
              <p:custDataLst>
                <p:tags r:id="rId3"/>
              </p:custDataLst>
            </p:nvPr>
          </p:nvSpPr>
          <p:spPr>
            <a:xfrm>
              <a:off x="292676" y="2698912"/>
              <a:ext cx="8321739" cy="924128"/>
            </a:xfrm>
            <a:prstGeom prst="rect">
              <a:avLst/>
            </a:prstGeom>
            <a:noFill/>
            <a:ln w="9525">
              <a:noFill/>
            </a:ln>
          </p:spPr>
          <p:txBody>
            <a:bodyPr>
              <a:spAutoFit/>
            </a:bodyPr>
            <a:p>
              <a:r>
                <a:rPr lang="zh-CN" altLang="en-US" sz="5400" dirty="0">
                  <a:solidFill>
                    <a:schemeClr val="bg1"/>
                  </a:solidFill>
                  <a:latin typeface="思源黑体 CN Heavy"/>
                </a:rPr>
                <a:t>抗击疫情，从我做起！</a:t>
              </a:r>
              <a:endParaRPr lang="zh-CN" altLang="en-US" sz="5400" dirty="0">
                <a:solidFill>
                  <a:schemeClr val="bg1"/>
                </a:solidFill>
                <a:latin typeface="思源黑体 CN Heavy"/>
              </a:endParaRPr>
            </a:p>
          </p:txBody>
        </p:sp>
        <p:sp>
          <p:nvSpPr>
            <p:cNvPr id="29" name="PA-文本框 28"/>
            <p:cNvSpPr txBox="1"/>
            <p:nvPr>
              <p:custDataLst>
                <p:tags r:id="rId4"/>
              </p:custDataLst>
            </p:nvPr>
          </p:nvSpPr>
          <p:spPr>
            <a:xfrm>
              <a:off x="346652" y="3608750"/>
              <a:ext cx="7616884" cy="277873"/>
            </a:xfrm>
            <a:prstGeom prst="rect">
              <a:avLst/>
            </a:prstGeom>
            <a:noFill/>
          </p:spPr>
          <p:txBody>
            <a:bodyPr>
              <a:spAutoFit/>
            </a:bodyPr>
            <a:lstStyle/>
            <a:p>
              <a:pPr marR="0" defTabSz="914400" fontAlgn="auto">
                <a:spcBef>
                  <a:spcPts val="0"/>
                </a:spcBef>
                <a:spcAft>
                  <a:spcPts val="0"/>
                </a:spcAft>
                <a:buClrTx/>
                <a:buSzTx/>
                <a:buFontTx/>
                <a:buNone/>
                <a:defRPr/>
              </a:pPr>
              <a:r>
                <a:rPr kumimoji="0" lang="en-US" altLang="zh-CN" sz="1200" kern="1200" cap="none" spc="300" normalizeH="0" baseline="0" noProof="0" dirty="0">
                  <a:solidFill>
                    <a:schemeClr val="bg1"/>
                  </a:solidFill>
                  <a:latin typeface="+mn-lt"/>
                  <a:ea typeface="+mn-ea"/>
                  <a:cs typeface="+mn-cs"/>
                </a:rPr>
                <a:t>PREVENTION AND CONTROL OF NEW CORONAVIRUS INFECTION</a:t>
              </a:r>
              <a:endParaRPr kumimoji="0" lang="zh-CN" altLang="en-US" sz="1200" kern="1200" cap="none" spc="300" normalizeH="0" baseline="0" noProof="0" dirty="0">
                <a:solidFill>
                  <a:schemeClr val="bg1"/>
                </a:solidFill>
                <a:latin typeface="+mn-lt"/>
                <a:ea typeface="+mn-ea"/>
                <a:cs typeface="+mn-cs"/>
              </a:endParaRPr>
            </a:p>
          </p:txBody>
        </p:sp>
      </p:grpSp>
      <p:sp>
        <p:nvSpPr>
          <p:cNvPr id="18" name="PA-平行四边形 17"/>
          <p:cNvSpPr/>
          <p:nvPr>
            <p:custDataLst>
              <p:tags r:id="rId5"/>
            </p:custDataLst>
          </p:nvPr>
        </p:nvSpPr>
        <p:spPr>
          <a:xfrm>
            <a:off x="928688" y="852488"/>
            <a:ext cx="2835275" cy="344488"/>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PA-平行四边形 18"/>
          <p:cNvSpPr/>
          <p:nvPr>
            <p:custDataLst>
              <p:tags r:id="rId6"/>
            </p:custDataLst>
          </p:nvPr>
        </p:nvSpPr>
        <p:spPr>
          <a:xfrm>
            <a:off x="2832100" y="1525588"/>
            <a:ext cx="2400300" cy="80963"/>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PA-平行四边形 19"/>
          <p:cNvSpPr/>
          <p:nvPr>
            <p:custDataLst>
              <p:tags r:id="rId7"/>
            </p:custDataLst>
          </p:nvPr>
        </p:nvSpPr>
        <p:spPr>
          <a:xfrm>
            <a:off x="0" y="1871663"/>
            <a:ext cx="2346325" cy="198438"/>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PA-平行四边形 20"/>
          <p:cNvSpPr/>
          <p:nvPr>
            <p:custDataLst>
              <p:tags r:id="rId8"/>
            </p:custDataLst>
          </p:nvPr>
        </p:nvSpPr>
        <p:spPr>
          <a:xfrm>
            <a:off x="2305050" y="4430713"/>
            <a:ext cx="2400300" cy="301625"/>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PA-平行四边形 21"/>
          <p:cNvSpPr/>
          <p:nvPr>
            <p:custDataLst>
              <p:tags r:id="rId9"/>
            </p:custDataLst>
          </p:nvPr>
        </p:nvSpPr>
        <p:spPr>
          <a:xfrm>
            <a:off x="-322262" y="4881563"/>
            <a:ext cx="2400300" cy="95250"/>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PA-平行四边形 22"/>
          <p:cNvSpPr/>
          <p:nvPr>
            <p:custDataLst>
              <p:tags r:id="rId10"/>
            </p:custDataLst>
          </p:nvPr>
        </p:nvSpPr>
        <p:spPr>
          <a:xfrm>
            <a:off x="7534275" y="1951038"/>
            <a:ext cx="3959225" cy="285750"/>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PA-平行四边形 23"/>
          <p:cNvSpPr/>
          <p:nvPr>
            <p:custDataLst>
              <p:tags r:id="rId11"/>
            </p:custDataLst>
          </p:nvPr>
        </p:nvSpPr>
        <p:spPr>
          <a:xfrm>
            <a:off x="9418638" y="4797425"/>
            <a:ext cx="2400300" cy="153988"/>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PA-任意多边形 13"/>
          <p:cNvSpPr/>
          <p:nvPr/>
        </p:nvSpPr>
        <p:spPr bwMode="auto">
          <a:xfrm>
            <a:off x="2219325" y="6254750"/>
            <a:ext cx="161925" cy="161925"/>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ysClr val="window" lastClr="FFFFFF"/>
          </a:solidFill>
          <a:ln w="9525" cap="flat" cmpd="sng" algn="ctr">
            <a:noFill/>
            <a:prstDash val="solid"/>
            <a:miter lim="800000"/>
          </a:ln>
          <a:effectLst/>
        </p:spPr>
        <p:txBody>
          <a:bodyPr lIns="121920" tIns="60960" rIns="121920" bIns="6096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0" cap="none" spc="0" normalizeH="0" baseline="0" noProof="0">
              <a:ln>
                <a:noFill/>
              </a:ln>
              <a:solidFill>
                <a:prstClr val="black">
                  <a:lumMod val="95000"/>
                  <a:lumOff val="5000"/>
                </a:prstClr>
              </a:solidFill>
              <a:effectLst/>
              <a:uLnTx/>
              <a:uFillTx/>
              <a:latin typeface="阿里巴巴普惠体 Light"/>
              <a:ea typeface="阿里巴巴普惠体 Light"/>
              <a:cs typeface="阿里巴巴普惠体 Light"/>
              <a:sym typeface="+mn-lt"/>
            </a:endParaRPr>
          </a:p>
        </p:txBody>
      </p:sp>
      <p:pic>
        <p:nvPicPr>
          <p:cNvPr id="4" name="图片 3"/>
          <p:cNvPicPr>
            <a:picLocks noChangeAspect="1"/>
          </p:cNvPicPr>
          <p:nvPr/>
        </p:nvPicPr>
        <p:blipFill rotWithShape="1">
          <a:blip r:embed="rId12"/>
          <a:srcRect l="30612" r="15800"/>
          <a:stretch>
            <a:fillRect/>
          </a:stretch>
        </p:blipFill>
        <p:spPr>
          <a:xfrm>
            <a:off x="6765925" y="209550"/>
            <a:ext cx="5354638" cy="6659563"/>
          </a:xfrm>
          <a:prstGeom prst="rect">
            <a:avLst/>
          </a:prstGeom>
          <a:effectLst>
            <a:outerShdw blurRad="1397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82"/>
          <p:cNvPicPr>
            <a:picLocks noChangeAspect="1"/>
          </p:cNvPicPr>
          <p:nvPr/>
        </p:nvPicPr>
        <p:blipFill>
          <a:blip r:embed="rId1"/>
          <a:srcRect t="29024" b="4648"/>
          <a:stretch>
            <a:fillRect/>
          </a:stretch>
        </p:blipFill>
        <p:spPr>
          <a:xfrm>
            <a:off x="0" y="1466850"/>
            <a:ext cx="12192000" cy="5391150"/>
          </a:xfrm>
          <a:prstGeom prst="rect">
            <a:avLst/>
          </a:prstGeom>
          <a:noFill/>
          <a:ln w="9525">
            <a:noFill/>
          </a:ln>
        </p:spPr>
      </p:pic>
      <p:sp>
        <p:nvSpPr>
          <p:cNvPr id="11" name="任意多边形: 形状 5"/>
          <p:cNvSpPr/>
          <p:nvPr/>
        </p:nvSpPr>
        <p:spPr>
          <a:xfrm flipV="1">
            <a:off x="123825" y="1466850"/>
            <a:ext cx="5867400" cy="5391150"/>
          </a:xfrm>
          <a:custGeom>
            <a:avLst/>
            <a:gdLst>
              <a:gd name="connsiteX0" fmla="*/ 0 w 6705600"/>
              <a:gd name="connsiteY0" fmla="*/ 0 h 5130800"/>
              <a:gd name="connsiteX1" fmla="*/ 5496560 w 6705600"/>
              <a:gd name="connsiteY1" fmla="*/ 0 h 5130800"/>
              <a:gd name="connsiteX2" fmla="*/ 6705600 w 6705600"/>
              <a:gd name="connsiteY2" fmla="*/ 5130800 h 5130800"/>
              <a:gd name="connsiteX3" fmla="*/ 5496560 w 6705600"/>
              <a:gd name="connsiteY3" fmla="*/ 5130800 h 5130800"/>
              <a:gd name="connsiteX4" fmla="*/ 0 w 6705600"/>
              <a:gd name="connsiteY4" fmla="*/ 5130800 h 51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5130800">
                <a:moveTo>
                  <a:pt x="0" y="0"/>
                </a:moveTo>
                <a:lnTo>
                  <a:pt x="5496560" y="0"/>
                </a:lnTo>
                <a:lnTo>
                  <a:pt x="6705600" y="5130800"/>
                </a:lnTo>
                <a:lnTo>
                  <a:pt x="5496560" y="5130800"/>
                </a:lnTo>
                <a:lnTo>
                  <a:pt x="0" y="5130800"/>
                </a:lnTo>
                <a:close/>
              </a:path>
            </a:pathLst>
          </a:cu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任意多边形: 形状 6"/>
          <p:cNvSpPr/>
          <p:nvPr/>
        </p:nvSpPr>
        <p:spPr>
          <a:xfrm flipH="1">
            <a:off x="4797425" y="1466850"/>
            <a:ext cx="7394575" cy="5391150"/>
          </a:xfrm>
          <a:custGeom>
            <a:avLst/>
            <a:gdLst>
              <a:gd name="connsiteX0" fmla="*/ 0 w 6705600"/>
              <a:gd name="connsiteY0" fmla="*/ 0 h 5130800"/>
              <a:gd name="connsiteX1" fmla="*/ 5496560 w 6705600"/>
              <a:gd name="connsiteY1" fmla="*/ 0 h 5130800"/>
              <a:gd name="connsiteX2" fmla="*/ 6705600 w 6705600"/>
              <a:gd name="connsiteY2" fmla="*/ 5130800 h 5130800"/>
              <a:gd name="connsiteX3" fmla="*/ 5496560 w 6705600"/>
              <a:gd name="connsiteY3" fmla="*/ 5130800 h 5130800"/>
              <a:gd name="connsiteX4" fmla="*/ 0 w 6705600"/>
              <a:gd name="connsiteY4" fmla="*/ 5130800 h 5130800"/>
              <a:gd name="connsiteX0-1" fmla="*/ 0 w 6429547"/>
              <a:gd name="connsiteY0-2" fmla="*/ 0 h 5130800"/>
              <a:gd name="connsiteX1-3" fmla="*/ 5496560 w 6429547"/>
              <a:gd name="connsiteY1-4" fmla="*/ 0 h 5130800"/>
              <a:gd name="connsiteX2-5" fmla="*/ 6429547 w 6429547"/>
              <a:gd name="connsiteY2-6" fmla="*/ 5130800 h 5130800"/>
              <a:gd name="connsiteX3-7" fmla="*/ 5496560 w 6429547"/>
              <a:gd name="connsiteY3-8" fmla="*/ 5130800 h 5130800"/>
              <a:gd name="connsiteX4-9" fmla="*/ 0 w 6429547"/>
              <a:gd name="connsiteY4-10" fmla="*/ 5130800 h 5130800"/>
              <a:gd name="connsiteX5" fmla="*/ 0 w 6429547"/>
              <a:gd name="connsiteY5" fmla="*/ 0 h 5130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6429547" h="5130800">
                <a:moveTo>
                  <a:pt x="0" y="0"/>
                </a:moveTo>
                <a:lnTo>
                  <a:pt x="5496560" y="0"/>
                </a:lnTo>
                <a:lnTo>
                  <a:pt x="6429547" y="5130800"/>
                </a:lnTo>
                <a:lnTo>
                  <a:pt x="5496560" y="5130800"/>
                </a:lnTo>
                <a:lnTo>
                  <a:pt x="0" y="5130800"/>
                </a:lnTo>
                <a:lnTo>
                  <a:pt x="0" y="0"/>
                </a:lnTo>
                <a:close/>
              </a:path>
            </a:pathLst>
          </a:cu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mn-ea"/>
              <a:cs typeface="+mn-cs"/>
            </a:endParaRPr>
          </a:p>
        </p:txBody>
      </p:sp>
      <p:grpSp>
        <p:nvGrpSpPr>
          <p:cNvPr id="3" name="组合 78"/>
          <p:cNvGrpSpPr/>
          <p:nvPr/>
        </p:nvGrpSpPr>
        <p:grpSpPr>
          <a:xfrm>
            <a:off x="4713288" y="492125"/>
            <a:ext cx="2765425" cy="647700"/>
            <a:chOff x="128138" y="325990"/>
            <a:chExt cx="1452590" cy="339459"/>
          </a:xfrm>
        </p:grpSpPr>
        <p:sp>
          <p:nvSpPr>
            <p:cNvPr id="5143" name="PA-102214"/>
            <p:cNvSpPr txBox="1"/>
            <p:nvPr>
              <p:custDataLst>
                <p:tags r:id="rId2"/>
              </p:custDataLst>
            </p:nvPr>
          </p:nvSpPr>
          <p:spPr>
            <a:xfrm>
              <a:off x="486918" y="325990"/>
              <a:ext cx="1093810" cy="339459"/>
            </a:xfrm>
            <a:prstGeom prst="rect">
              <a:avLst/>
            </a:prstGeom>
            <a:noFill/>
            <a:ln w="9525">
              <a:noFill/>
            </a:ln>
          </p:spPr>
          <p:txBody>
            <a:bodyPr wrap="none">
              <a:spAutoFit/>
            </a:bodyPr>
            <a:p>
              <a:r>
                <a:rPr lang="zh-CN" altLang="en-US" sz="3600" b="1" dirty="0">
                  <a:solidFill>
                    <a:srgbClr val="007E8B"/>
                  </a:solidFill>
                  <a:latin typeface="思源黑体 CN Medium"/>
                  <a:ea typeface="思源黑体 CN Medium"/>
                </a:rPr>
                <a:t>前言导读</a:t>
              </a:r>
              <a:endParaRPr lang="zh-CN" altLang="en-US" sz="3600" b="1" dirty="0">
                <a:solidFill>
                  <a:srgbClr val="007E8B"/>
                </a:solidFill>
                <a:latin typeface="思源黑体 CN Medium"/>
                <a:ea typeface="思源黑体 CN Medium"/>
              </a:endParaRPr>
            </a:p>
          </p:txBody>
        </p:sp>
        <p:sp>
          <p:nvSpPr>
            <p:cNvPr id="5144"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gradFill rotWithShape="1">
              <a:gsLst>
                <a:gs pos="0">
                  <a:srgbClr val="007E8B">
                    <a:alpha val="20000"/>
                  </a:srgbClr>
                </a:gs>
                <a:gs pos="100000">
                  <a:srgbClr val="007E8B"/>
                </a:gs>
              </a:gsLst>
              <a:lin ang="13500000" scaled="1"/>
              <a:tileRect/>
            </a:gradFill>
            <a:ln w="0">
              <a:noFill/>
            </a:ln>
          </p:spPr>
          <p:txBody>
            <a:bodyPr/>
            <a:p>
              <a:endParaRPr lang="zh-CN" altLang="en-US" dirty="0">
                <a:latin typeface="Arial" panose="020B0604020202020204" pitchFamily="34" charset="0"/>
              </a:endParaRPr>
            </a:p>
          </p:txBody>
        </p:sp>
      </p:grpSp>
      <p:sp>
        <p:nvSpPr>
          <p:cNvPr id="2" name="矩形 1"/>
          <p:cNvSpPr/>
          <p:nvPr/>
        </p:nvSpPr>
        <p:spPr>
          <a:xfrm>
            <a:off x="405448" y="1905000"/>
            <a:ext cx="4719638" cy="396938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mn-ea"/>
                <a:ea typeface="+mn-ea"/>
                <a:cs typeface="+mn-cs"/>
              </a:rPr>
              <a:t>根据当前疫情防控形势发展趋势变化，突出重点、统筹兼顾、分类指导、分区施策，坚持依法防控、科学防治、精准施策，加强人员社会管控，严防输入和扩散风险</a:t>
            </a:r>
            <a:r>
              <a:rPr kumimoji="0" lang="en-US" altLang="zh-CN" sz="2400" b="1" i="0" u="none" strike="noStrike" kern="1200" cap="none" spc="0" normalizeH="0" baseline="0" noProof="0" dirty="0">
                <a:ln>
                  <a:noFill/>
                </a:ln>
                <a:solidFill>
                  <a:schemeClr val="bg1"/>
                </a:solidFill>
                <a:effectLst/>
                <a:uLnTx/>
                <a:uFillTx/>
                <a:latin typeface="+mn-ea"/>
                <a:ea typeface="+mn-ea"/>
                <a:cs typeface="+mn-cs"/>
              </a:rPr>
              <a:t>,</a:t>
            </a:r>
            <a:r>
              <a:rPr kumimoji="0" lang="zh-CN" altLang="en-US" sz="2400" b="1" i="0" u="none" strike="noStrike" kern="1200" cap="none" spc="0" normalizeH="0" baseline="0" noProof="0" dirty="0">
                <a:ln>
                  <a:noFill/>
                </a:ln>
                <a:solidFill>
                  <a:schemeClr val="bg1"/>
                </a:solidFill>
                <a:effectLst/>
                <a:uLnTx/>
                <a:uFillTx/>
                <a:latin typeface="+mn-ea"/>
                <a:ea typeface="+mn-ea"/>
                <a:cs typeface="+mn-cs"/>
              </a:rPr>
              <a:t>提高疫情防控的科学性、精准性和针对性。 </a:t>
            </a:r>
            <a:r>
              <a:rPr kumimoji="0" lang="zh-CN" altLang="en-US" sz="2000" b="1" i="0" u="none" strike="noStrike" kern="1200" cap="none" spc="0" normalizeH="0" baseline="0" noProof="0" dirty="0">
                <a:ln>
                  <a:noFill/>
                </a:ln>
                <a:solidFill>
                  <a:schemeClr val="bg1"/>
                </a:solidFill>
                <a:effectLst/>
                <a:uLnTx/>
                <a:uFillTx/>
                <a:latin typeface="+mn-ea"/>
                <a:ea typeface="+mn-ea"/>
                <a:cs typeface="+mn-cs"/>
              </a:rPr>
              <a:t> </a:t>
            </a:r>
            <a:endParaRPr kumimoji="0" lang="zh-CN" altLang="en-US" sz="2000" b="1" i="0" u="none" strike="noStrike" kern="1200" cap="none" spc="0" normalizeH="0" baseline="0" noProof="0" dirty="0">
              <a:ln>
                <a:noFill/>
              </a:ln>
              <a:solidFill>
                <a:schemeClr val="bg1"/>
              </a:solidFill>
              <a:effectLst/>
              <a:uLnTx/>
              <a:uFillTx/>
              <a:latin typeface="+mn-ea"/>
              <a:ea typeface="+mn-ea"/>
              <a:cs typeface="+mn-cs"/>
            </a:endParaRPr>
          </a:p>
        </p:txBody>
      </p:sp>
      <p:grpSp>
        <p:nvGrpSpPr>
          <p:cNvPr id="5" name="组合 89"/>
          <p:cNvGrpSpPr/>
          <p:nvPr/>
        </p:nvGrpSpPr>
        <p:grpSpPr>
          <a:xfrm>
            <a:off x="5345113" y="3706813"/>
            <a:ext cx="1982787" cy="558800"/>
            <a:chOff x="5338286" y="3488056"/>
            <a:chExt cx="1983225" cy="557842"/>
          </a:xfrm>
        </p:grpSpPr>
        <p:sp>
          <p:nvSpPr>
            <p:cNvPr id="36" name="任意多边形: 形状 6"/>
            <p:cNvSpPr/>
            <p:nvPr/>
          </p:nvSpPr>
          <p:spPr>
            <a:xfrm>
              <a:off x="5338286" y="3488056"/>
              <a:ext cx="1983225" cy="557842"/>
            </a:xfrm>
            <a:prstGeom prst="parallelogram">
              <a:avLst>
                <a:gd name="adj" fmla="val 20162"/>
              </a:avLst>
            </a:prstGeom>
            <a:solidFill>
              <a:srgbClr val="007E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40" name="文本框 36"/>
            <p:cNvSpPr txBox="1"/>
            <p:nvPr/>
          </p:nvSpPr>
          <p:spPr>
            <a:xfrm>
              <a:off x="5662111" y="3514984"/>
              <a:ext cx="1372039" cy="523220"/>
            </a:xfrm>
            <a:prstGeom prst="rect">
              <a:avLst/>
            </a:prstGeom>
            <a:noFill/>
            <a:ln w="9525">
              <a:noFill/>
            </a:ln>
          </p:spPr>
          <p:txBody>
            <a:bodyPr>
              <a:spAutoFit/>
            </a:bodyPr>
            <a:p>
              <a:pPr algn="dist"/>
              <a:r>
                <a:rPr lang="zh-CN" altLang="en-US" sz="2800" i="1" dirty="0">
                  <a:solidFill>
                    <a:schemeClr val="bg1"/>
                  </a:solidFill>
                  <a:latin typeface="思源黑体 CN Heavy"/>
                  <a:ea typeface="思源黑体 CN Heavy"/>
                </a:rPr>
                <a:t>提出了</a:t>
              </a:r>
              <a:endParaRPr lang="zh-CN" altLang="en-US" sz="2800" i="1" dirty="0">
                <a:solidFill>
                  <a:schemeClr val="bg1"/>
                </a:solidFill>
                <a:latin typeface="思源黑体 CN Heavy"/>
                <a:ea typeface="思源黑体 CN Heavy"/>
              </a:endParaRPr>
            </a:p>
          </p:txBody>
        </p:sp>
      </p:grpSp>
      <p:grpSp>
        <p:nvGrpSpPr>
          <p:cNvPr id="6" name="组合 57"/>
          <p:cNvGrpSpPr/>
          <p:nvPr/>
        </p:nvGrpSpPr>
        <p:grpSpPr>
          <a:xfrm>
            <a:off x="7548563" y="2662238"/>
            <a:ext cx="2405062" cy="447675"/>
            <a:chOff x="529163" y="3660815"/>
            <a:chExt cx="2404504" cy="447173"/>
          </a:xfrm>
        </p:grpSpPr>
        <p:sp>
          <p:nvSpPr>
            <p:cNvPr id="59" name="圆角矩形 58"/>
            <p:cNvSpPr/>
            <p:nvPr/>
          </p:nvSpPr>
          <p:spPr>
            <a:xfrm>
              <a:off x="529163" y="3660815"/>
              <a:ext cx="2220655" cy="447173"/>
            </a:xfrm>
            <a:prstGeom prst="roundRect">
              <a:avLst>
                <a:gd name="adj" fmla="val 50000"/>
              </a:avLst>
            </a:prstGeom>
            <a:gradFill>
              <a:gsLst>
                <a:gs pos="0">
                  <a:srgbClr val="007E8B">
                    <a:alpha val="40000"/>
                  </a:srgb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38" name="矩形 59"/>
            <p:cNvSpPr/>
            <p:nvPr/>
          </p:nvSpPr>
          <p:spPr>
            <a:xfrm>
              <a:off x="921811" y="3715122"/>
              <a:ext cx="2011856" cy="338174"/>
            </a:xfrm>
            <a:prstGeom prst="rect">
              <a:avLst/>
            </a:prstGeom>
            <a:noFill/>
            <a:ln w="9525">
              <a:noFill/>
            </a:ln>
          </p:spPr>
          <p:txBody>
            <a:bodyPr wrap="none">
              <a:spAutoFit/>
            </a:bodyPr>
            <a:p>
              <a:r>
                <a:rPr lang="en-US" altLang="zh-CN" sz="1600" b="1" dirty="0">
                  <a:solidFill>
                    <a:srgbClr val="007E8B"/>
                  </a:solidFill>
                  <a:latin typeface="思源黑体 CN Medium"/>
                  <a:ea typeface="思源黑体 CN Medium"/>
                </a:rPr>
                <a:t>1.</a:t>
              </a:r>
              <a:r>
                <a:rPr lang="zh-CN" altLang="en-US" sz="1600" b="1" dirty="0">
                  <a:solidFill>
                    <a:srgbClr val="007E8B"/>
                  </a:solidFill>
                  <a:latin typeface="思源黑体 CN Medium"/>
                  <a:ea typeface="思源黑体 CN Medium"/>
                </a:rPr>
                <a:t>健康风险判定标准</a:t>
              </a:r>
              <a:endParaRPr lang="zh-CN" altLang="en-US" sz="1600" b="1" dirty="0">
                <a:solidFill>
                  <a:srgbClr val="007E8B"/>
                </a:solidFill>
                <a:latin typeface="思源黑体 CN Medium"/>
                <a:ea typeface="思源黑体 CN Medium"/>
              </a:endParaRPr>
            </a:p>
          </p:txBody>
        </p:sp>
      </p:grpSp>
      <p:grpSp>
        <p:nvGrpSpPr>
          <p:cNvPr id="7" name="组合 60"/>
          <p:cNvGrpSpPr/>
          <p:nvPr/>
        </p:nvGrpSpPr>
        <p:grpSpPr>
          <a:xfrm>
            <a:off x="7378700" y="3738563"/>
            <a:ext cx="3213100" cy="447675"/>
            <a:chOff x="198161" y="3660813"/>
            <a:chExt cx="4028679" cy="447173"/>
          </a:xfrm>
        </p:grpSpPr>
        <p:sp>
          <p:nvSpPr>
            <p:cNvPr id="62" name="圆角矩形 61"/>
            <p:cNvSpPr/>
            <p:nvPr/>
          </p:nvSpPr>
          <p:spPr>
            <a:xfrm>
              <a:off x="198161" y="3660813"/>
              <a:ext cx="3796083" cy="447173"/>
            </a:xfrm>
            <a:prstGeom prst="roundRect">
              <a:avLst>
                <a:gd name="adj" fmla="val 50000"/>
              </a:avLst>
            </a:prstGeom>
            <a:gradFill>
              <a:gsLst>
                <a:gs pos="0">
                  <a:srgbClr val="007E8B">
                    <a:alpha val="40000"/>
                  </a:srgb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36" name="矩形 62"/>
            <p:cNvSpPr/>
            <p:nvPr/>
          </p:nvSpPr>
          <p:spPr>
            <a:xfrm>
              <a:off x="817070" y="3715124"/>
              <a:ext cx="3409770" cy="338174"/>
            </a:xfrm>
            <a:prstGeom prst="rect">
              <a:avLst/>
            </a:prstGeom>
            <a:noFill/>
            <a:ln w="9525">
              <a:noFill/>
            </a:ln>
          </p:spPr>
          <p:txBody>
            <a:bodyPr>
              <a:spAutoFit/>
            </a:bodyPr>
            <a:p>
              <a:r>
                <a:rPr lang="en-US" altLang="zh-CN" sz="1600" b="1" dirty="0">
                  <a:solidFill>
                    <a:srgbClr val="007E8B"/>
                  </a:solidFill>
                  <a:latin typeface="思源黑体 CN Medium"/>
                  <a:ea typeface="思源黑体 CN Medium"/>
                </a:rPr>
                <a:t>2.</a:t>
              </a:r>
              <a:r>
                <a:rPr lang="zh-CN" altLang="en-US" sz="1600" b="1" dirty="0">
                  <a:solidFill>
                    <a:srgbClr val="007E8B"/>
                  </a:solidFill>
                  <a:latin typeface="思源黑体 CN Medium"/>
                  <a:ea typeface="思源黑体 CN Medium"/>
                </a:rPr>
                <a:t> 相应管理措施</a:t>
              </a:r>
              <a:endParaRPr lang="zh-CN" altLang="en-US" sz="1600" b="1" dirty="0">
                <a:solidFill>
                  <a:srgbClr val="007E8B"/>
                </a:solidFill>
                <a:latin typeface="思源黑体 CN Medium"/>
                <a:ea typeface="思源黑体 CN Medium"/>
              </a:endParaRPr>
            </a:p>
          </p:txBody>
        </p:sp>
      </p:grpSp>
      <p:grpSp>
        <p:nvGrpSpPr>
          <p:cNvPr id="8" name="组合 66"/>
          <p:cNvGrpSpPr/>
          <p:nvPr/>
        </p:nvGrpSpPr>
        <p:grpSpPr>
          <a:xfrm>
            <a:off x="7620000" y="4635500"/>
            <a:ext cx="2647950" cy="447675"/>
            <a:chOff x="529163" y="3660815"/>
            <a:chExt cx="2646841" cy="447173"/>
          </a:xfrm>
        </p:grpSpPr>
        <p:sp>
          <p:nvSpPr>
            <p:cNvPr id="68" name="圆角矩形 67"/>
            <p:cNvSpPr/>
            <p:nvPr/>
          </p:nvSpPr>
          <p:spPr>
            <a:xfrm>
              <a:off x="529163" y="3660815"/>
              <a:ext cx="2646841" cy="447173"/>
            </a:xfrm>
            <a:prstGeom prst="roundRect">
              <a:avLst>
                <a:gd name="adj" fmla="val 50000"/>
              </a:avLst>
            </a:prstGeom>
            <a:gradFill>
              <a:gsLst>
                <a:gs pos="0">
                  <a:srgbClr val="007E8B">
                    <a:alpha val="40000"/>
                  </a:srgb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5134" name="矩形 68"/>
            <p:cNvSpPr/>
            <p:nvPr/>
          </p:nvSpPr>
          <p:spPr>
            <a:xfrm>
              <a:off x="826601" y="3715122"/>
              <a:ext cx="1601050" cy="338174"/>
            </a:xfrm>
            <a:prstGeom prst="rect">
              <a:avLst/>
            </a:prstGeom>
            <a:noFill/>
            <a:ln w="9525">
              <a:noFill/>
            </a:ln>
          </p:spPr>
          <p:txBody>
            <a:bodyPr wrap="none">
              <a:spAutoFit/>
            </a:bodyPr>
            <a:p>
              <a:r>
                <a:rPr lang="en-US" altLang="zh-CN" sz="1600" b="1" dirty="0">
                  <a:solidFill>
                    <a:srgbClr val="007E8B"/>
                  </a:solidFill>
                  <a:latin typeface="思源黑体 CN Medium"/>
                  <a:ea typeface="思源黑体 CN Medium"/>
                </a:rPr>
                <a:t>3.</a:t>
              </a:r>
              <a:r>
                <a:rPr lang="zh-CN" altLang="en-US" sz="1600" b="1" dirty="0">
                  <a:solidFill>
                    <a:srgbClr val="007E8B"/>
                  </a:solidFill>
                  <a:latin typeface="思源黑体 CN Medium"/>
                  <a:ea typeface="思源黑体 CN Medium"/>
                </a:rPr>
                <a:t>健康认证申领</a:t>
              </a:r>
              <a:endParaRPr lang="zh-CN" altLang="en-US" sz="1600" b="1" dirty="0">
                <a:solidFill>
                  <a:srgbClr val="007E8B"/>
                </a:solidFill>
                <a:latin typeface="思源黑体 CN Medium"/>
                <a:ea typeface="思源黑体 CN Medium"/>
              </a:endParaRPr>
            </a:p>
          </p:txBody>
        </p:sp>
      </p:grpSp>
      <p:sp>
        <p:nvSpPr>
          <p:cNvPr id="91" name="矩形 90"/>
          <p:cNvSpPr/>
          <p:nvPr/>
        </p:nvSpPr>
        <p:spPr>
          <a:xfrm>
            <a:off x="8896350" y="6481763"/>
            <a:ext cx="3135313" cy="24765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bg1">
                    <a:lumMod val="50000"/>
                  </a:schemeClr>
                </a:solidFill>
                <a:effectLst/>
                <a:uLnTx/>
                <a:uFillTx/>
                <a:latin typeface="+mn-ea"/>
                <a:ea typeface="+mn-ea"/>
                <a:cs typeface="+mn-cs"/>
              </a:rPr>
              <a:t>本方案将根据疫情形势的变化和评估结果，及时更新</a:t>
            </a:r>
            <a:endParaRPr kumimoji="0" lang="zh-CN" altLang="en-US" sz="10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图片 1"/>
          <p:cNvPicPr>
            <a:picLocks noChangeAspect="1"/>
          </p:cNvPicPr>
          <p:nvPr/>
        </p:nvPicPr>
        <p:blipFill>
          <a:blip r:embed="rId1"/>
          <a:srcRect t="7813" b="7813"/>
          <a:stretch>
            <a:fillRect/>
          </a:stretch>
        </p:blipFill>
        <p:spPr>
          <a:xfrm>
            <a:off x="0" y="0"/>
            <a:ext cx="12192000" cy="6858000"/>
          </a:xfrm>
          <a:prstGeom prst="rect">
            <a:avLst/>
          </a:prstGeom>
          <a:noFill/>
          <a:ln w="9525">
            <a:noFill/>
          </a:ln>
        </p:spPr>
      </p:pic>
      <p:sp>
        <p:nvSpPr>
          <p:cNvPr id="6147" name="PA-102238"/>
          <p:cNvSpPr/>
          <p:nvPr>
            <p:custDataLst>
              <p:tags r:id="rId2"/>
            </p:custDataLst>
          </p:nvPr>
        </p:nvSpPr>
        <p:spPr>
          <a:xfrm>
            <a:off x="0" y="0"/>
            <a:ext cx="12192000" cy="6858000"/>
          </a:xfrm>
          <a:prstGeom prst="rect">
            <a:avLst/>
          </a:prstGeom>
          <a:solidFill>
            <a:srgbClr val="FFFFFF">
              <a:alpha val="85097"/>
            </a:srgbClr>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5"/>
          <p:cNvGrpSpPr/>
          <p:nvPr/>
        </p:nvGrpSpPr>
        <p:grpSpPr>
          <a:xfrm>
            <a:off x="1393825" y="1844675"/>
            <a:ext cx="3654425" cy="3654425"/>
            <a:chOff x="1611520" y="1832049"/>
            <a:chExt cx="3981450" cy="3981450"/>
          </a:xfrm>
        </p:grpSpPr>
        <p:sp>
          <p:nvSpPr>
            <p:cNvPr id="5" name="椭圆 4"/>
            <p:cNvSpPr/>
            <p:nvPr/>
          </p:nvSpPr>
          <p:spPr>
            <a:xfrm>
              <a:off x="1611520" y="1832049"/>
              <a:ext cx="3981450" cy="3981450"/>
            </a:xfrm>
            <a:prstGeom prst="ellipse">
              <a:avLst/>
            </a:prstGeom>
            <a:noFill/>
            <a:ln>
              <a:solidFill>
                <a:srgbClr val="007E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椭圆 20"/>
            <p:cNvSpPr/>
            <p:nvPr/>
          </p:nvSpPr>
          <p:spPr>
            <a:xfrm>
              <a:off x="1841552" y="2062081"/>
              <a:ext cx="3521387" cy="3521387"/>
            </a:xfrm>
            <a:prstGeom prst="ellipse">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6" name="任意多边形 25"/>
          <p:cNvSpPr/>
          <p:nvPr>
            <p:custDataLst>
              <p:tags r:id="rId3"/>
            </p:custDataLst>
          </p:nvPr>
        </p:nvSpPr>
        <p:spPr>
          <a:xfrm>
            <a:off x="0" y="1381125"/>
            <a:ext cx="12192000" cy="4589463"/>
          </a:xfrm>
          <a:custGeom>
            <a:avLst/>
            <a:gdLst>
              <a:gd name="txL" fmla="*/ 0 w 12192000"/>
              <a:gd name="txT" fmla="*/ 0 h 4589206"/>
              <a:gd name="txR" fmla="*/ 12192000 w 12192000"/>
              <a:gd name="txB" fmla="*/ 4589206 h 4589206"/>
            </a:gdLst>
            <a:ahLst/>
            <a:cxnLst>
              <a:cxn ang="0">
                <a:pos x="5035164" y="0"/>
              </a:cxn>
              <a:cxn ang="0">
                <a:pos x="12192000" y="0"/>
              </a:cxn>
              <a:cxn ang="0">
                <a:pos x="12192000" y="4591767"/>
              </a:cxn>
              <a:cxn ang="0">
                <a:pos x="4067812" y="4591767"/>
              </a:cxn>
              <a:cxn ang="0">
                <a:pos x="4157216" y="4533040"/>
              </a:cxn>
              <a:cxn ang="0">
                <a:pos x="5231312" y="3261406"/>
              </a:cxn>
              <a:cxn ang="0">
                <a:pos x="5123592" y="91397"/>
              </a:cxn>
              <a:cxn ang="0">
                <a:pos x="0" y="0"/>
              </a:cxn>
              <a:cxn ang="0">
                <a:pos x="2376440" y="0"/>
              </a:cxn>
              <a:cxn ang="0">
                <a:pos x="2191438" y="145227"/>
              </a:cxn>
              <a:cxn ang="0">
                <a:pos x="1324385" y="1254332"/>
              </a:cxn>
              <a:cxn ang="0">
                <a:pos x="1586680" y="4584083"/>
              </a:cxn>
              <a:cxn ang="0">
                <a:pos x="1596315" y="4591767"/>
              </a:cxn>
              <a:cxn ang="0">
                <a:pos x="0" y="4591767"/>
              </a:cxn>
            </a:cxnLst>
            <a:rect l="txL" t="txT" r="txR" b="txB"/>
            <a:pathLst>
              <a:path w="12192000" h="4589206">
                <a:moveTo>
                  <a:pt x="5035167" y="0"/>
                </a:moveTo>
                <a:lnTo>
                  <a:pt x="12192000" y="0"/>
                </a:lnTo>
                <a:lnTo>
                  <a:pt x="12192000" y="4589206"/>
                </a:lnTo>
                <a:lnTo>
                  <a:pt x="4067812" y="4589206"/>
                </a:lnTo>
                <a:lnTo>
                  <a:pt x="4157216" y="4530480"/>
                </a:lnTo>
                <a:cubicBezTo>
                  <a:pt x="4579220" y="4226940"/>
                  <a:pt x="4957024" y="3793793"/>
                  <a:pt x="5231313" y="3259567"/>
                </a:cubicBezTo>
                <a:cubicBezTo>
                  <a:pt x="5825606" y="2102079"/>
                  <a:pt x="5751104" y="826216"/>
                  <a:pt x="5123592" y="91347"/>
                </a:cubicBezTo>
                <a:close/>
                <a:moveTo>
                  <a:pt x="0" y="0"/>
                </a:moveTo>
                <a:lnTo>
                  <a:pt x="2376441" y="0"/>
                </a:lnTo>
                <a:lnTo>
                  <a:pt x="2191438" y="145147"/>
                </a:lnTo>
                <a:cubicBezTo>
                  <a:pt x="1853419" y="433439"/>
                  <a:pt x="1552959" y="808433"/>
                  <a:pt x="1324385" y="1253621"/>
                </a:cubicBezTo>
                <a:cubicBezTo>
                  <a:pt x="684377" y="2500147"/>
                  <a:pt x="820014" y="3883959"/>
                  <a:pt x="1586680" y="4581523"/>
                </a:cubicBezTo>
                <a:lnTo>
                  <a:pt x="1596315" y="4589206"/>
                </a:lnTo>
                <a:lnTo>
                  <a:pt x="0" y="4589206"/>
                </a:lnTo>
                <a:close/>
              </a:path>
            </a:pathLst>
          </a:custGeom>
          <a:solidFill>
            <a:srgbClr val="007E8B"/>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16"/>
          <p:cNvGrpSpPr/>
          <p:nvPr/>
        </p:nvGrpSpPr>
        <p:grpSpPr>
          <a:xfrm>
            <a:off x="6227763" y="2055813"/>
            <a:ext cx="4784725" cy="3232150"/>
            <a:chOff x="6321658" y="2056535"/>
            <a:chExt cx="4784492" cy="3231310"/>
          </a:xfrm>
        </p:grpSpPr>
        <p:grpSp>
          <p:nvGrpSpPr>
            <p:cNvPr id="6155" name="组合 7"/>
            <p:cNvGrpSpPr/>
            <p:nvPr/>
          </p:nvGrpSpPr>
          <p:grpSpPr>
            <a:xfrm>
              <a:off x="6321658" y="2164184"/>
              <a:ext cx="4673372" cy="2556476"/>
              <a:chOff x="6321658" y="2164184"/>
              <a:chExt cx="4673372" cy="2556476"/>
            </a:xfrm>
          </p:grpSpPr>
          <p:sp>
            <p:nvSpPr>
              <p:cNvPr id="6158"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custDataLst>
                  <p:tags r:id="rId4"/>
                </p:custDataLst>
              </p:nvPr>
            </p:nvSpPr>
            <p:spPr>
              <a:xfrm>
                <a:off x="6321659" y="3109710"/>
                <a:ext cx="4596931" cy="676910"/>
              </a:xfrm>
              <a:prstGeom prst="rect">
                <a:avLst/>
              </a:prstGeom>
              <a:noFill/>
              <a:ln w="9525">
                <a:noFill/>
              </a:ln>
            </p:spPr>
            <p:txBody>
              <a:bodyPr lIns="121899" tIns="60949" rIns="121899" bIns="60949">
                <a:spAutoFit/>
              </a:bodyPr>
              <a:p>
                <a:r>
                  <a:rPr lang="zh-CN" altLang="en-US" sz="3600" dirty="0">
                    <a:solidFill>
                      <a:schemeClr val="bg1"/>
                    </a:solidFill>
                    <a:latin typeface="思源黑体 CN Heavy"/>
                    <a:ea typeface="思源黑体 CN Heavy"/>
                  </a:rPr>
                  <a:t>健康风险判定标准</a:t>
                </a:r>
                <a:endParaRPr lang="zh-CN" altLang="en-US" sz="3600" dirty="0">
                  <a:solidFill>
                    <a:schemeClr val="bg1"/>
                  </a:solidFill>
                  <a:latin typeface="思源黑体 CN Heavy"/>
                  <a:ea typeface="思源黑体 CN Heavy"/>
                </a:endParaRPr>
              </a:p>
            </p:txBody>
          </p:sp>
          <p:sp>
            <p:nvSpPr>
              <p:cNvPr id="18" name="PA-102242"/>
              <p:cNvSpPr/>
              <p:nvPr>
                <p:custDataLst>
                  <p:tags r:id="rId5"/>
                </p:custDataLst>
              </p:nvPr>
            </p:nvSpPr>
            <p:spPr>
              <a:xfrm>
                <a:off x="6321658" y="3797569"/>
                <a:ext cx="4673372" cy="923685"/>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bg1"/>
                    </a:solidFill>
                    <a:effectLst/>
                    <a:uLnTx/>
                    <a:uFillTx/>
                    <a:latin typeface="+mn-ea"/>
                    <a:ea typeface="+mn-ea"/>
                    <a:cs typeface="+mn-cs"/>
                  </a:rPr>
                  <a:t>根据居民近期旅行史或居住史、目前健康状况、病例密切接触史等判断其传播疾病风险，将居民划分为三类</a:t>
                </a:r>
                <a:r>
                  <a:rPr kumimoji="0" lang="en-US" altLang="zh-CN" sz="1200" b="1" i="0" u="none" strike="noStrike" kern="1200" cap="none" spc="0" normalizeH="0" baseline="0" noProof="0" dirty="0">
                    <a:ln>
                      <a:noFill/>
                    </a:ln>
                    <a:solidFill>
                      <a:schemeClr val="bg1"/>
                    </a:solidFill>
                    <a:effectLst/>
                    <a:uLnTx/>
                    <a:uFillTx/>
                    <a:latin typeface="+mn-ea"/>
                    <a:ea typeface="+mn-ea"/>
                    <a:cs typeface="+mn-cs"/>
                  </a:rPr>
                  <a:t>:</a:t>
                </a:r>
                <a:r>
                  <a:rPr kumimoji="0" lang="zh-CN" altLang="en-US" sz="1200" b="1" i="0" u="none" strike="noStrike" kern="1200" cap="none" spc="0" normalizeH="0" baseline="0" noProof="0" dirty="0">
                    <a:ln>
                      <a:noFill/>
                    </a:ln>
                    <a:solidFill>
                      <a:schemeClr val="bg1"/>
                    </a:solidFill>
                    <a:effectLst/>
                    <a:uLnTx/>
                    <a:uFillTx/>
                    <a:latin typeface="+mn-ea"/>
                    <a:ea typeface="+mn-ea"/>
                    <a:cs typeface="+mn-cs"/>
                  </a:rPr>
                  <a:t>高风险人员、中风险人员、低风险人员。</a:t>
                </a:r>
                <a:endParaRPr kumimoji="0" lang="zh-CN" altLang="en-US" sz="1200" b="1" i="0" u="none" strike="noStrike" kern="1200" cap="none" spc="0" normalizeH="0" baseline="0" noProof="0" dirty="0">
                  <a:ln>
                    <a:noFill/>
                  </a:ln>
                  <a:solidFill>
                    <a:schemeClr val="bg1"/>
                  </a:solidFill>
                  <a:effectLst/>
                  <a:uLnTx/>
                  <a:uFillTx/>
                  <a:latin typeface="+mn-ea"/>
                  <a:ea typeface="+mn-ea"/>
                  <a:cs typeface="+mn-cs"/>
                </a:endParaRPr>
              </a:p>
            </p:txBody>
          </p:sp>
          <p:sp>
            <p:nvSpPr>
              <p:cNvPr id="6160" name="文字方塊 37"/>
              <p:cNvSpPr txBox="1"/>
              <p:nvPr/>
            </p:nvSpPr>
            <p:spPr>
              <a:xfrm>
                <a:off x="6321659" y="2164184"/>
                <a:ext cx="889988" cy="1015663"/>
              </a:xfrm>
              <a:prstGeom prst="rect">
                <a:avLst/>
              </a:prstGeom>
              <a:noFill/>
              <a:ln w="9525">
                <a:noFill/>
              </a:ln>
            </p:spPr>
            <p:txBody>
              <a:bodyPr wrap="none">
                <a:spAutoFit/>
              </a:bodyPr>
              <a:p>
                <a:r>
                  <a:rPr lang="en-US" altLang="zh-TW" sz="6000" dirty="0">
                    <a:solidFill>
                      <a:schemeClr val="bg1"/>
                    </a:solidFill>
                    <a:latin typeface="Impact" panose="020B0806030902050204" pitchFamily="34" charset="0"/>
                    <a:ea typeface="微软雅黑 Light" panose="020B0502040204020203" charset="-122"/>
                  </a:rPr>
                  <a:t>01</a:t>
                </a:r>
                <a:endParaRPr lang="zh-TW" altLang="en-US" sz="6000" dirty="0">
                  <a:solidFill>
                    <a:schemeClr val="bg1"/>
                  </a:solidFill>
                  <a:latin typeface="Impact" panose="020B0806030902050204" pitchFamily="34" charset="0"/>
                  <a:ea typeface="微软雅黑 Light" panose="020B0502040204020203" charset="-122"/>
                </a:endParaRPr>
              </a:p>
            </p:txBody>
          </p:sp>
        </p:grpSp>
        <p:cxnSp>
          <p:nvCxnSpPr>
            <p:cNvPr id="11" name="直接连接符 10"/>
            <p:cNvCxnSpPr/>
            <p:nvPr/>
          </p:nvCxnSpPr>
          <p:spPr>
            <a:xfrm>
              <a:off x="6321658" y="205653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21658" y="528784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a:off x="-190500" y="290513"/>
            <a:ext cx="1981200" cy="417513"/>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52" name="PA-102214"/>
          <p:cNvSpPr txBox="1"/>
          <p:nvPr>
            <p:custDataLst>
              <p:tags r:id="rId6"/>
            </p:custDataLst>
          </p:nvPr>
        </p:nvSpPr>
        <p:spPr>
          <a:xfrm>
            <a:off x="468313" y="298450"/>
            <a:ext cx="1168400" cy="400050"/>
          </a:xfrm>
          <a:prstGeom prst="rect">
            <a:avLst/>
          </a:prstGeom>
          <a:noFill/>
          <a:ln w="9525">
            <a:noFill/>
          </a:ln>
        </p:spPr>
        <p:txBody>
          <a:bodyPr wrap="none">
            <a:spAutoFit/>
          </a:bodyPr>
          <a:p>
            <a:r>
              <a:rPr lang="en-US" altLang="zh-CN" sz="2000" dirty="0">
                <a:solidFill>
                  <a:schemeClr val="bg1"/>
                </a:solidFill>
                <a:latin typeface="思源黑体 CN Medium"/>
                <a:ea typeface="思源黑体 CN Medium"/>
              </a:rPr>
              <a:t>PART 01</a:t>
            </a:r>
            <a:endParaRPr lang="zh-CN" altLang="en-US" sz="2000" dirty="0">
              <a:solidFill>
                <a:schemeClr val="bg1"/>
              </a:solidFill>
              <a:latin typeface="思源黑体 CN Medium"/>
              <a:ea typeface="思源黑体 CN Medium"/>
            </a:endParaRPr>
          </a:p>
        </p:txBody>
      </p:sp>
      <p:sp>
        <p:nvSpPr>
          <p:cNvPr id="6153" name="heart-with-lifeline-variant_33328"/>
          <p:cNvSpPr>
            <a:spLocks noChangeAspect="1"/>
          </p:cNvSpPr>
          <p:nvPr/>
        </p:nvSpPr>
        <p:spPr>
          <a:xfrm>
            <a:off x="128588" y="342900"/>
            <a:ext cx="300037" cy="301625"/>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pic>
        <p:nvPicPr>
          <p:cNvPr id="6154" name="图片 22" descr="0786a23ff9653821-1041c36506e9a8b5-d870a86f656266d769297449839a78d0_副本.png"/>
          <p:cNvPicPr>
            <a:picLocks noChangeAspect="1"/>
          </p:cNvPicPr>
          <p:nvPr/>
        </p:nvPicPr>
        <p:blipFill>
          <a:blip r:embed="rId7"/>
          <a:stretch>
            <a:fillRect/>
          </a:stretch>
        </p:blipFill>
        <p:spPr>
          <a:xfrm>
            <a:off x="1849438" y="2354263"/>
            <a:ext cx="2547937" cy="2614612"/>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170" name="组合 16"/>
          <p:cNvGrpSpPr/>
          <p:nvPr/>
        </p:nvGrpSpPr>
        <p:grpSpPr>
          <a:xfrm>
            <a:off x="0" y="319088"/>
            <a:ext cx="3486150" cy="417512"/>
            <a:chOff x="-38811" y="318009"/>
            <a:chExt cx="2351848" cy="418561"/>
          </a:xfrm>
        </p:grpSpPr>
        <p:sp>
          <p:nvSpPr>
            <p:cNvPr id="18" name="平行四边形 17"/>
            <p:cNvSpPr/>
            <p:nvPr/>
          </p:nvSpPr>
          <p:spPr>
            <a:xfrm>
              <a:off x="-38811" y="318009"/>
              <a:ext cx="2351848" cy="41856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PA-102214"/>
            <p:cNvSpPr txBox="1"/>
            <p:nvPr>
              <p:custDataLst>
                <p:tags r:id="rId1"/>
              </p:custDataLst>
            </p:nvPr>
          </p:nvSpPr>
          <p:spPr>
            <a:xfrm>
              <a:off x="314547" y="318009"/>
              <a:ext cx="1370385" cy="370260"/>
            </a:xfrm>
            <a:prstGeom prst="rect">
              <a:avLst/>
            </a:prstGeom>
            <a:noFill/>
            <a:ln w="9525">
              <a:noFill/>
            </a:ln>
          </p:spPr>
          <p:txBody>
            <a:bodyPr wrap="none">
              <a:spAutoFit/>
            </a:bodyPr>
            <a:p>
              <a:r>
                <a:rPr lang="zh-CN" altLang="en-US" dirty="0">
                  <a:solidFill>
                    <a:schemeClr val="bg1"/>
                  </a:solidFill>
                  <a:latin typeface="思源黑体 CN Medium"/>
                  <a:ea typeface="思源黑体 CN Medium"/>
                </a:rPr>
                <a:t>健康风险判定标准</a:t>
              </a:r>
              <a:endParaRPr lang="zh-CN" altLang="en-US" dirty="0">
                <a:solidFill>
                  <a:schemeClr val="bg1"/>
                </a:solidFill>
                <a:latin typeface="思源黑体 CN Medium"/>
                <a:ea typeface="思源黑体 CN Medium"/>
              </a:endParaRPr>
            </a:p>
          </p:txBody>
        </p:sp>
        <p:sp>
          <p:nvSpPr>
            <p:cNvPr id="7192" name="heart-with-lifeline-variant_33328"/>
            <p:cNvSpPr>
              <a:spLocks noChangeAspect="1"/>
            </p:cNvSpPr>
            <p:nvPr/>
          </p:nvSpPr>
          <p:spPr>
            <a:xfrm>
              <a:off x="16369"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grpSp>
      <p:sp>
        <p:nvSpPr>
          <p:cNvPr id="7171" name="PA-102255"/>
          <p:cNvSpPr/>
          <p:nvPr>
            <p:custDataLst>
              <p:tags r:id="rId2"/>
            </p:custDataLst>
          </p:nvPr>
        </p:nvSpPr>
        <p:spPr>
          <a:xfrm>
            <a:off x="1031875" y="1022350"/>
            <a:ext cx="10128250" cy="523875"/>
          </a:xfrm>
          <a:prstGeom prst="rect">
            <a:avLst/>
          </a:prstGeom>
          <a:noFill/>
          <a:ln w="9525">
            <a:noFill/>
          </a:ln>
        </p:spPr>
        <p:txBody>
          <a:bodyPr>
            <a:spAutoFit/>
          </a:bodyPr>
          <a:p>
            <a:r>
              <a:rPr lang="zh-CN" altLang="en-US" sz="2800" b="1" dirty="0">
                <a:solidFill>
                  <a:srgbClr val="007E8B"/>
                </a:solidFill>
                <a:latin typeface="思源黑体 CN Heavy"/>
                <a:ea typeface="思源黑体 CN Heavy"/>
              </a:rPr>
              <a:t>高风险人员、中风险人员与低风险人员的定义</a:t>
            </a:r>
            <a:endParaRPr lang="zh-CN" altLang="en-US" sz="3200" dirty="0">
              <a:solidFill>
                <a:srgbClr val="007E8B"/>
              </a:solidFill>
              <a:latin typeface="思源黑体 CN Heavy"/>
              <a:ea typeface="思源黑体 CN Heavy"/>
            </a:endParaRPr>
          </a:p>
        </p:txBody>
      </p:sp>
      <p:grpSp>
        <p:nvGrpSpPr>
          <p:cNvPr id="5" name="组合 30"/>
          <p:cNvGrpSpPr/>
          <p:nvPr/>
        </p:nvGrpSpPr>
        <p:grpSpPr>
          <a:xfrm>
            <a:off x="747713" y="2152650"/>
            <a:ext cx="3100387" cy="5010150"/>
            <a:chOff x="1425861" y="2282233"/>
            <a:chExt cx="3528685" cy="4300278"/>
          </a:xfrm>
        </p:grpSpPr>
        <p:grpSp>
          <p:nvGrpSpPr>
            <p:cNvPr id="7185" name="组合 24"/>
            <p:cNvGrpSpPr/>
            <p:nvPr/>
          </p:nvGrpSpPr>
          <p:grpSpPr>
            <a:xfrm>
              <a:off x="1425861" y="2282233"/>
              <a:ext cx="3496163" cy="3791643"/>
              <a:chOff x="1245870" y="2282233"/>
              <a:chExt cx="3859524" cy="3791643"/>
            </a:xfrm>
          </p:grpSpPr>
          <p:sp>
            <p:nvSpPr>
              <p:cNvPr id="2" name="圆角矩形 1"/>
              <p:cNvSpPr/>
              <p:nvPr/>
            </p:nvSpPr>
            <p:spPr>
              <a:xfrm>
                <a:off x="1245870" y="2282233"/>
                <a:ext cx="3799686" cy="3792039"/>
              </a:xfrm>
              <a:prstGeom prst="roundRect">
                <a:avLst>
                  <a:gd name="adj" fmla="val 419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同侧圆角矩形 2"/>
              <p:cNvSpPr/>
              <p:nvPr/>
            </p:nvSpPr>
            <p:spPr>
              <a:xfrm>
                <a:off x="1281773" y="2327198"/>
                <a:ext cx="3823621" cy="592718"/>
              </a:xfrm>
              <a:prstGeom prst="round2SameRect">
                <a:avLst>
                  <a:gd name="adj1" fmla="val 10019"/>
                  <a:gd name="adj2" fmla="val 0"/>
                </a:avLst>
              </a:prstGeom>
              <a:solidFill>
                <a:srgbClr val="007E8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186" name="文本框 11"/>
            <p:cNvSpPr txBox="1"/>
            <p:nvPr/>
          </p:nvSpPr>
          <p:spPr>
            <a:xfrm>
              <a:off x="1965837" y="2460793"/>
              <a:ext cx="2362006" cy="388470"/>
            </a:xfrm>
            <a:prstGeom prst="rect">
              <a:avLst/>
            </a:prstGeom>
            <a:noFill/>
            <a:ln w="9525">
              <a:noFill/>
            </a:ln>
          </p:spPr>
          <p:txBody>
            <a:bodyPr>
              <a:spAutoFit/>
            </a:bodyPr>
            <a:p>
              <a:pPr algn="ctr"/>
              <a:r>
                <a:rPr lang="zh-CN" altLang="en-US" sz="2000" b="1" dirty="0">
                  <a:solidFill>
                    <a:schemeClr val="bg1"/>
                  </a:solidFill>
                  <a:latin typeface="思源黑体 CN Medium"/>
                  <a:sym typeface="Arial" panose="020B0604020202020204" pitchFamily="34" charset="0"/>
                </a:rPr>
                <a:t>高风险人员</a:t>
              </a:r>
              <a:endParaRPr lang="en-US" altLang="zh-CN" sz="2000" b="1" dirty="0">
                <a:solidFill>
                  <a:schemeClr val="bg1"/>
                </a:solidFill>
                <a:latin typeface="思源黑体 CN Medium"/>
                <a:sym typeface="Arial" panose="020B0604020202020204" pitchFamily="34" charset="0"/>
              </a:endParaRPr>
            </a:p>
          </p:txBody>
        </p:sp>
        <p:sp>
          <p:nvSpPr>
            <p:cNvPr id="7187" name="PA-矩形 36"/>
            <p:cNvSpPr/>
            <p:nvPr>
              <p:custDataLst>
                <p:tags r:id="rId3"/>
              </p:custDataLst>
            </p:nvPr>
          </p:nvSpPr>
          <p:spPr>
            <a:xfrm>
              <a:off x="1452962" y="2926504"/>
              <a:ext cx="3501584" cy="3656007"/>
            </a:xfrm>
            <a:prstGeom prst="rect">
              <a:avLst/>
            </a:prstGeom>
            <a:noFill/>
            <a:ln w="9525">
              <a:noFill/>
            </a:ln>
          </p:spPr>
          <p:txBody>
            <a:bodyPr lIns="0" tIns="0" rIns="0" bIns="0">
              <a:spAutoFit/>
            </a:bodyPr>
            <a:p>
              <a:pPr>
                <a:lnSpc>
                  <a:spcPct val="150000"/>
                </a:lnSpc>
                <a:buFont typeface="Wingdings" panose="05000000000000000000" pitchFamily="2" charset="2"/>
                <a:buChar char="Ø"/>
              </a:pPr>
              <a:r>
                <a:rPr lang="zh-CN" altLang="en-US" sz="1600" dirty="0">
                  <a:latin typeface="Arial" panose="020B0604020202020204" pitchFamily="34" charset="0"/>
                </a:rPr>
                <a:t>来自疫情防控重点地区和高风险地区的人员；</a:t>
              </a:r>
              <a:endParaRPr lang="en-US" altLang="zh-CN" sz="1600" dirty="0">
                <a:latin typeface="Arial" panose="020B0604020202020204" pitchFamily="34" charset="0"/>
              </a:endParaRPr>
            </a:p>
            <a:p>
              <a:pPr>
                <a:lnSpc>
                  <a:spcPct val="150000"/>
                </a:lnSpc>
                <a:buFont typeface="Wingdings" panose="05000000000000000000" pitchFamily="2" charset="2"/>
                <a:buChar char="Ø"/>
              </a:pPr>
              <a:r>
                <a:rPr lang="zh-CN" altLang="en-US" sz="1600" dirty="0">
                  <a:latin typeface="Arial" panose="020B0604020202020204" pitchFamily="34" charset="0"/>
                </a:rPr>
                <a:t>确诊病人；</a:t>
              </a:r>
              <a:endParaRPr lang="en-US" altLang="zh-CN" sz="1600" dirty="0">
                <a:latin typeface="Arial" panose="020B0604020202020204" pitchFamily="34" charset="0"/>
              </a:endParaRPr>
            </a:p>
            <a:p>
              <a:pPr>
                <a:lnSpc>
                  <a:spcPct val="150000"/>
                </a:lnSpc>
                <a:buFont typeface="Wingdings" panose="05000000000000000000" pitchFamily="2" charset="2"/>
                <a:buChar char="Ø"/>
              </a:pPr>
              <a:r>
                <a:rPr lang="zh-CN" altLang="en-US" sz="1600" dirty="0">
                  <a:latin typeface="Arial" panose="020B0604020202020204" pitchFamily="34" charset="0"/>
                </a:rPr>
                <a:t>疑似病人；</a:t>
              </a:r>
              <a:endParaRPr lang="en-US" altLang="zh-CN" sz="1600" dirty="0">
                <a:latin typeface="Arial" panose="020B0604020202020204" pitchFamily="34" charset="0"/>
              </a:endParaRPr>
            </a:p>
            <a:p>
              <a:pPr>
                <a:lnSpc>
                  <a:spcPct val="150000"/>
                </a:lnSpc>
                <a:buFont typeface="Wingdings" panose="05000000000000000000" pitchFamily="2" charset="2"/>
                <a:buChar char="Ø"/>
              </a:pPr>
              <a:r>
                <a:rPr lang="zh-CN" altLang="en-US" sz="1600" dirty="0">
                  <a:latin typeface="Arial" panose="020B0604020202020204" pitchFamily="34" charset="0"/>
                </a:rPr>
                <a:t>正在实施集中隔离医学观察的无症状感染者；</a:t>
              </a:r>
              <a:endParaRPr lang="en-US" altLang="zh-CN" sz="1600" dirty="0">
                <a:latin typeface="Arial" panose="020B0604020202020204" pitchFamily="34" charset="0"/>
              </a:endParaRPr>
            </a:p>
            <a:p>
              <a:pPr>
                <a:lnSpc>
                  <a:spcPct val="150000"/>
                </a:lnSpc>
                <a:buFont typeface="Wingdings" panose="05000000000000000000" pitchFamily="2" charset="2"/>
                <a:buChar char="Ø"/>
              </a:pPr>
              <a:r>
                <a:rPr lang="zh-CN" altLang="en-US" sz="1600" dirty="0">
                  <a:latin typeface="Arial" panose="020B0604020202020204" pitchFamily="34" charset="0"/>
                </a:rPr>
                <a:t>正在实施集中或居家隔离医学观察的密切接触者；</a:t>
              </a:r>
              <a:endParaRPr lang="en-US" altLang="zh-CN" sz="1600" dirty="0">
                <a:latin typeface="Arial" panose="020B0604020202020204" pitchFamily="34" charset="0"/>
              </a:endParaRPr>
            </a:p>
            <a:p>
              <a:pPr>
                <a:lnSpc>
                  <a:spcPct val="150000"/>
                </a:lnSpc>
                <a:buFont typeface="Wingdings" panose="05000000000000000000" pitchFamily="2" charset="2"/>
                <a:buChar char="Ø"/>
              </a:pPr>
              <a:r>
                <a:rPr lang="zh-CN" altLang="en-US" sz="1600" dirty="0">
                  <a:latin typeface="Arial" panose="020B0604020202020204" pitchFamily="34" charset="0"/>
                </a:rPr>
                <a:t>其他需要纳入高风险人员管理的人员。</a:t>
              </a:r>
              <a:endParaRPr lang="zh-CN" altLang="en-US" sz="1600" dirty="0">
                <a:latin typeface="Arial" panose="020B0604020202020204" pitchFamily="34" charset="0"/>
              </a:endParaRPr>
            </a:p>
          </p:txBody>
        </p:sp>
      </p:grpSp>
      <p:grpSp>
        <p:nvGrpSpPr>
          <p:cNvPr id="7" name="组合 31"/>
          <p:cNvGrpSpPr/>
          <p:nvPr/>
        </p:nvGrpSpPr>
        <p:grpSpPr>
          <a:xfrm>
            <a:off x="7377113" y="2190750"/>
            <a:ext cx="3357562" cy="4457700"/>
            <a:chOff x="6244376" y="2282233"/>
            <a:chExt cx="3483406" cy="4125080"/>
          </a:xfrm>
        </p:grpSpPr>
        <p:grpSp>
          <p:nvGrpSpPr>
            <p:cNvPr id="7180" name="组合 25"/>
            <p:cNvGrpSpPr/>
            <p:nvPr/>
          </p:nvGrpSpPr>
          <p:grpSpPr>
            <a:xfrm>
              <a:off x="6244376" y="2282233"/>
              <a:ext cx="3481759" cy="4125080"/>
              <a:chOff x="1213141" y="2282233"/>
              <a:chExt cx="3843623" cy="4125080"/>
            </a:xfrm>
          </p:grpSpPr>
          <p:sp>
            <p:nvSpPr>
              <p:cNvPr id="27" name="圆角矩形 26"/>
              <p:cNvSpPr/>
              <p:nvPr/>
            </p:nvSpPr>
            <p:spPr>
              <a:xfrm>
                <a:off x="1245868" y="2282233"/>
                <a:ext cx="3810896" cy="4125080"/>
              </a:xfrm>
              <a:prstGeom prst="roundRect">
                <a:avLst>
                  <a:gd name="adj" fmla="val 419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同侧圆角矩形 27"/>
              <p:cNvSpPr/>
              <p:nvPr/>
            </p:nvSpPr>
            <p:spPr>
              <a:xfrm>
                <a:off x="1213141" y="2292517"/>
                <a:ext cx="3823622" cy="718363"/>
              </a:xfrm>
              <a:prstGeom prst="round2SameRect">
                <a:avLst>
                  <a:gd name="adj1" fmla="val 10019"/>
                  <a:gd name="adj2" fmla="val 0"/>
                </a:avLst>
              </a:prstGeom>
              <a:solidFill>
                <a:srgbClr val="007E8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181" name="文本框 28"/>
            <p:cNvSpPr txBox="1"/>
            <p:nvPr/>
          </p:nvSpPr>
          <p:spPr>
            <a:xfrm>
              <a:off x="6264140" y="2438606"/>
              <a:ext cx="3463642" cy="424704"/>
            </a:xfrm>
            <a:prstGeom prst="rect">
              <a:avLst/>
            </a:prstGeom>
            <a:noFill/>
            <a:ln w="9525">
              <a:noFill/>
            </a:ln>
          </p:spPr>
          <p:txBody>
            <a:bodyPr>
              <a:spAutoFit/>
            </a:bodyPr>
            <a:p>
              <a:pPr algn="ctr"/>
              <a:r>
                <a:rPr lang="zh-CN" altLang="en-US" sz="2000" b="1" dirty="0">
                  <a:solidFill>
                    <a:schemeClr val="bg1"/>
                  </a:solidFill>
                  <a:latin typeface="思源黑体 CN Medium"/>
                  <a:sym typeface="Arial" panose="020B0604020202020204" pitchFamily="34" charset="0"/>
                </a:rPr>
                <a:t>低风险人员</a:t>
              </a:r>
              <a:endParaRPr lang="zh-CN" altLang="en-US" sz="2000" b="1" dirty="0">
                <a:solidFill>
                  <a:schemeClr val="bg1"/>
                </a:solidFill>
                <a:latin typeface="思源黑体 CN Medium"/>
                <a:sym typeface="Arial" panose="020B0604020202020204" pitchFamily="34" charset="0"/>
              </a:endParaRPr>
            </a:p>
          </p:txBody>
        </p:sp>
        <p:sp>
          <p:nvSpPr>
            <p:cNvPr id="30" name="PA-矩形 36"/>
            <p:cNvSpPr>
              <a:spLocks noChangeArrowheads="1"/>
            </p:cNvSpPr>
            <p:nvPr>
              <p:custDataLst>
                <p:tags r:id="rId4"/>
              </p:custDataLst>
            </p:nvPr>
          </p:nvSpPr>
          <p:spPr bwMode="auto">
            <a:xfrm>
              <a:off x="6476603" y="3237113"/>
              <a:ext cx="3014011" cy="1176706"/>
            </a:xfrm>
            <a:prstGeom prst="rect">
              <a:avLst/>
            </a:prstGeom>
            <a:noFill/>
            <a:ln>
              <a:noFill/>
            </a:ln>
          </p:spPr>
          <p:txBody>
            <a:bodyPr lIns="0" tIns="0" r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来自疫情低风险地区的人员；</a:t>
              </a:r>
              <a:endParaRPr kumimoji="0" lang="en-US" altLang="zh-CN" sz="16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高风险、中风险人员以外的人员</a:t>
              </a:r>
              <a:r>
                <a:rPr kumimoji="0" lang="en-US" altLang="zh-CN" sz="16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a:t>
              </a:r>
              <a:endParaRPr kumimoji="0" lang="zh-CN" altLang="en-US" sz="1600" b="0" i="0" u="none" strike="noStrike" kern="1200" cap="none" spc="0" normalizeH="0" baseline="0" noProof="0" dirty="0">
                <a:ln>
                  <a:noFill/>
                </a:ln>
                <a:solidFill>
                  <a:srgbClr val="333333"/>
                </a:solidFill>
                <a:effectLst/>
                <a:uLnTx/>
                <a:uFillTx/>
                <a:latin typeface="Hiragino Sans GB"/>
                <a:ea typeface="+mn-ea"/>
                <a:cs typeface="+mn-cs"/>
                <a:sym typeface="+mn-lt"/>
              </a:endParaRPr>
            </a:p>
          </p:txBody>
        </p:sp>
      </p:grpSp>
      <p:grpSp>
        <p:nvGrpSpPr>
          <p:cNvPr id="9" name="组合 30"/>
          <p:cNvGrpSpPr/>
          <p:nvPr/>
        </p:nvGrpSpPr>
        <p:grpSpPr>
          <a:xfrm>
            <a:off x="4152900" y="2152650"/>
            <a:ext cx="2838450" cy="4486275"/>
            <a:chOff x="1425862" y="2282233"/>
            <a:chExt cx="3472437" cy="3733542"/>
          </a:xfrm>
        </p:grpSpPr>
        <p:grpSp>
          <p:nvGrpSpPr>
            <p:cNvPr id="7175" name="组合 24"/>
            <p:cNvGrpSpPr/>
            <p:nvPr/>
          </p:nvGrpSpPr>
          <p:grpSpPr>
            <a:xfrm>
              <a:off x="1425862" y="2282233"/>
              <a:ext cx="3472437" cy="3733542"/>
              <a:chOff x="1245870" y="2282233"/>
              <a:chExt cx="3833332" cy="3733542"/>
            </a:xfrm>
          </p:grpSpPr>
          <p:sp>
            <p:nvSpPr>
              <p:cNvPr id="29" name="圆角矩形 28"/>
              <p:cNvSpPr/>
              <p:nvPr/>
            </p:nvSpPr>
            <p:spPr>
              <a:xfrm>
                <a:off x="1245870" y="2282233"/>
                <a:ext cx="3822613" cy="3733542"/>
              </a:xfrm>
              <a:prstGeom prst="roundRect">
                <a:avLst>
                  <a:gd name="adj" fmla="val 419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同侧圆角矩形 2"/>
              <p:cNvSpPr/>
              <p:nvPr/>
            </p:nvSpPr>
            <p:spPr>
              <a:xfrm>
                <a:off x="1269454" y="2309977"/>
                <a:ext cx="3809748" cy="597155"/>
              </a:xfrm>
              <a:prstGeom prst="round2SameRect">
                <a:avLst>
                  <a:gd name="adj1" fmla="val 10019"/>
                  <a:gd name="adj2" fmla="val 0"/>
                </a:avLst>
              </a:prstGeom>
              <a:solidFill>
                <a:srgbClr val="007E8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176" name="文本框 11"/>
            <p:cNvSpPr txBox="1"/>
            <p:nvPr/>
          </p:nvSpPr>
          <p:spPr>
            <a:xfrm>
              <a:off x="1953375" y="2470380"/>
              <a:ext cx="2362006" cy="359707"/>
            </a:xfrm>
            <a:prstGeom prst="rect">
              <a:avLst/>
            </a:prstGeom>
            <a:noFill/>
            <a:ln w="9525">
              <a:noFill/>
            </a:ln>
          </p:spPr>
          <p:txBody>
            <a:bodyPr>
              <a:spAutoFit/>
            </a:bodyPr>
            <a:p>
              <a:pPr algn="ctr"/>
              <a:r>
                <a:rPr lang="zh-CN" altLang="en-US" sz="2000" b="1" dirty="0">
                  <a:solidFill>
                    <a:schemeClr val="bg1"/>
                  </a:solidFill>
                  <a:latin typeface="思源黑体 CN Medium"/>
                  <a:sym typeface="Arial" panose="020B0604020202020204" pitchFamily="34" charset="0"/>
                </a:rPr>
                <a:t>中风险人员</a:t>
              </a:r>
              <a:endParaRPr lang="en-US" altLang="zh-CN" sz="2000" b="1" dirty="0">
                <a:solidFill>
                  <a:schemeClr val="bg1"/>
                </a:solidFill>
                <a:latin typeface="思源黑体 CN Medium"/>
                <a:sym typeface="Arial" panose="020B0604020202020204" pitchFamily="34" charset="0"/>
              </a:endParaRPr>
            </a:p>
          </p:txBody>
        </p:sp>
        <p:sp>
          <p:nvSpPr>
            <p:cNvPr id="26" name="PA-矩形 36"/>
            <p:cNvSpPr>
              <a:spLocks noChangeArrowheads="1"/>
            </p:cNvSpPr>
            <p:nvPr>
              <p:custDataLst>
                <p:tags r:id="rId5"/>
              </p:custDataLst>
            </p:nvPr>
          </p:nvSpPr>
          <p:spPr bwMode="auto">
            <a:xfrm>
              <a:off x="1575403" y="2958657"/>
              <a:ext cx="3241329" cy="2766269"/>
            </a:xfrm>
            <a:prstGeom prst="rect">
              <a:avLst/>
            </a:prstGeom>
            <a:noFill/>
            <a:ln>
              <a:noFill/>
            </a:ln>
          </p:spPr>
          <p:txBody>
            <a:bodyPr lIns="0" tIns="0" r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来自疫情中风险地区的人员</a:t>
              </a:r>
              <a:r>
                <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a:t>
              </a:r>
              <a:endPar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有发热、干咳、气促、呼吸道症状的人员</a:t>
              </a:r>
              <a:r>
                <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a:t>
              </a:r>
              <a:endPar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实施居家观察未满</a:t>
              </a:r>
              <a:r>
                <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14</a:t>
              </a: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天的治愈出院确诊病人；</a:t>
              </a:r>
              <a:endPar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解除医学隔离未满</a:t>
              </a:r>
              <a:r>
                <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14</a:t>
              </a: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天的无症状感染者；</a:t>
              </a:r>
              <a:endParaRPr kumimoji="0" lang="en-US" altLang="zh-CN" sz="1600" b="0" i="0" u="none" strike="noStrike" kern="1200" cap="none" spc="0" normalizeH="0" baseline="0" noProof="0" dirty="0" smtClean="0">
                <a:ln>
                  <a:noFill/>
                </a:ln>
                <a:solidFill>
                  <a:srgbClr val="333333"/>
                </a:solidFill>
                <a:effectLst/>
                <a:uLnTx/>
                <a:uFillTx/>
                <a:latin typeface="Hiragino Sans GB"/>
                <a:ea typeface="+mn-ea"/>
                <a:cs typeface="+mn-cs"/>
                <a:sym typeface="+mn-lt"/>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rPr>
                <a:t>其他需要纳入中风险人员管理的人员。</a:t>
              </a:r>
              <a:endParaRPr kumimoji="0" lang="zh-CN" altLang="en-US" sz="1600" b="0" i="0" u="none" strike="noStrike" kern="1200" cap="none" spc="0" normalizeH="0" baseline="0" noProof="0" dirty="0" smtClean="0">
                <a:ln>
                  <a:noFill/>
                </a:ln>
                <a:solidFill>
                  <a:srgbClr val="333333"/>
                </a:solidFill>
                <a:effectLst/>
                <a:uLnTx/>
                <a:uFillTx/>
                <a:latin typeface="Hiragino Sans GB"/>
                <a:ea typeface="+mn-ea"/>
                <a:cs typeface="+mn-cs"/>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1"/>
          <p:cNvPicPr>
            <a:picLocks noChangeAspect="1"/>
          </p:cNvPicPr>
          <p:nvPr/>
        </p:nvPicPr>
        <p:blipFill>
          <a:blip r:embed="rId1"/>
          <a:srcRect t="7813" b="7813"/>
          <a:stretch>
            <a:fillRect/>
          </a:stretch>
        </p:blipFill>
        <p:spPr>
          <a:xfrm>
            <a:off x="0" y="0"/>
            <a:ext cx="12192000" cy="6858000"/>
          </a:xfrm>
          <a:prstGeom prst="rect">
            <a:avLst/>
          </a:prstGeom>
          <a:noFill/>
          <a:ln w="9525">
            <a:noFill/>
          </a:ln>
        </p:spPr>
      </p:pic>
      <p:sp>
        <p:nvSpPr>
          <p:cNvPr id="8195" name="PA-102238"/>
          <p:cNvSpPr/>
          <p:nvPr>
            <p:custDataLst>
              <p:tags r:id="rId2"/>
            </p:custDataLst>
          </p:nvPr>
        </p:nvSpPr>
        <p:spPr>
          <a:xfrm>
            <a:off x="0" y="0"/>
            <a:ext cx="12192000" cy="6858000"/>
          </a:xfrm>
          <a:prstGeom prst="rect">
            <a:avLst/>
          </a:prstGeom>
          <a:solidFill>
            <a:srgbClr val="FFFFFF">
              <a:alpha val="85097"/>
            </a:srgbClr>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25"/>
          <p:cNvSpPr/>
          <p:nvPr>
            <p:custDataLst>
              <p:tags r:id="rId3"/>
            </p:custDataLst>
          </p:nvPr>
        </p:nvSpPr>
        <p:spPr>
          <a:xfrm>
            <a:off x="0" y="1381125"/>
            <a:ext cx="12192000" cy="4589463"/>
          </a:xfrm>
          <a:custGeom>
            <a:avLst/>
            <a:gdLst>
              <a:gd name="txL" fmla="*/ 0 w 12192000"/>
              <a:gd name="txT" fmla="*/ 0 h 4589206"/>
              <a:gd name="txR" fmla="*/ 12192000 w 12192000"/>
              <a:gd name="txB" fmla="*/ 4589206 h 4589206"/>
            </a:gdLst>
            <a:ahLst/>
            <a:cxnLst>
              <a:cxn ang="0">
                <a:pos x="5035164" y="0"/>
              </a:cxn>
              <a:cxn ang="0">
                <a:pos x="12192000" y="0"/>
              </a:cxn>
              <a:cxn ang="0">
                <a:pos x="12192000" y="4591767"/>
              </a:cxn>
              <a:cxn ang="0">
                <a:pos x="4067812" y="4591767"/>
              </a:cxn>
              <a:cxn ang="0">
                <a:pos x="4157216" y="4533040"/>
              </a:cxn>
              <a:cxn ang="0">
                <a:pos x="5231312" y="3261406"/>
              </a:cxn>
              <a:cxn ang="0">
                <a:pos x="5123592" y="91397"/>
              </a:cxn>
              <a:cxn ang="0">
                <a:pos x="0" y="0"/>
              </a:cxn>
              <a:cxn ang="0">
                <a:pos x="2376440" y="0"/>
              </a:cxn>
              <a:cxn ang="0">
                <a:pos x="2191438" y="145227"/>
              </a:cxn>
              <a:cxn ang="0">
                <a:pos x="1324385" y="1254332"/>
              </a:cxn>
              <a:cxn ang="0">
                <a:pos x="1586680" y="4584083"/>
              </a:cxn>
              <a:cxn ang="0">
                <a:pos x="1596315" y="4591767"/>
              </a:cxn>
              <a:cxn ang="0">
                <a:pos x="0" y="4591767"/>
              </a:cxn>
            </a:cxnLst>
            <a:rect l="txL" t="txT" r="txR" b="txB"/>
            <a:pathLst>
              <a:path w="12192000" h="4589206">
                <a:moveTo>
                  <a:pt x="5035167" y="0"/>
                </a:moveTo>
                <a:lnTo>
                  <a:pt x="12192000" y="0"/>
                </a:lnTo>
                <a:lnTo>
                  <a:pt x="12192000" y="4589206"/>
                </a:lnTo>
                <a:lnTo>
                  <a:pt x="4067812" y="4589206"/>
                </a:lnTo>
                <a:lnTo>
                  <a:pt x="4157216" y="4530480"/>
                </a:lnTo>
                <a:cubicBezTo>
                  <a:pt x="4579220" y="4226940"/>
                  <a:pt x="4957024" y="3793793"/>
                  <a:pt x="5231313" y="3259567"/>
                </a:cubicBezTo>
                <a:cubicBezTo>
                  <a:pt x="5825606" y="2102079"/>
                  <a:pt x="5751104" y="826216"/>
                  <a:pt x="5123592" y="91347"/>
                </a:cubicBezTo>
                <a:close/>
                <a:moveTo>
                  <a:pt x="0" y="0"/>
                </a:moveTo>
                <a:lnTo>
                  <a:pt x="2376441" y="0"/>
                </a:lnTo>
                <a:lnTo>
                  <a:pt x="2191438" y="145147"/>
                </a:lnTo>
                <a:cubicBezTo>
                  <a:pt x="1853419" y="433439"/>
                  <a:pt x="1552959" y="808433"/>
                  <a:pt x="1324385" y="1253621"/>
                </a:cubicBezTo>
                <a:cubicBezTo>
                  <a:pt x="684377" y="2500147"/>
                  <a:pt x="820014" y="3883959"/>
                  <a:pt x="1586680" y="4581523"/>
                </a:cubicBezTo>
                <a:lnTo>
                  <a:pt x="1596315" y="4589206"/>
                </a:lnTo>
                <a:lnTo>
                  <a:pt x="0" y="4589206"/>
                </a:lnTo>
                <a:close/>
              </a:path>
            </a:pathLst>
          </a:custGeom>
          <a:solidFill>
            <a:srgbClr val="007E8B"/>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5"/>
          <p:cNvGrpSpPr/>
          <p:nvPr/>
        </p:nvGrpSpPr>
        <p:grpSpPr>
          <a:xfrm>
            <a:off x="1393825" y="1844675"/>
            <a:ext cx="3654425" cy="3654425"/>
            <a:chOff x="1611520" y="1832049"/>
            <a:chExt cx="3981450" cy="3981450"/>
          </a:xfrm>
        </p:grpSpPr>
        <p:sp>
          <p:nvSpPr>
            <p:cNvPr id="5" name="椭圆 4"/>
            <p:cNvSpPr/>
            <p:nvPr/>
          </p:nvSpPr>
          <p:spPr>
            <a:xfrm>
              <a:off x="1611520" y="1832049"/>
              <a:ext cx="3981450" cy="3981450"/>
            </a:xfrm>
            <a:prstGeom prst="ellipse">
              <a:avLst/>
            </a:prstGeom>
            <a:noFill/>
            <a:ln>
              <a:solidFill>
                <a:srgbClr val="007E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椭圆 20"/>
            <p:cNvSpPr/>
            <p:nvPr/>
          </p:nvSpPr>
          <p:spPr>
            <a:xfrm>
              <a:off x="1841552" y="2062081"/>
              <a:ext cx="3521387" cy="3521387"/>
            </a:xfrm>
            <a:prstGeom prst="ellipse">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210" name="图片 19"/>
            <p:cNvPicPr>
              <a:picLocks noChangeAspect="1"/>
            </p:cNvPicPr>
            <p:nvPr/>
          </p:nvPicPr>
          <p:blipFill>
            <a:blip r:embed="rId4"/>
            <a:srcRect l="14626" r="14626" b="345"/>
            <a:stretch>
              <a:fillRect/>
            </a:stretch>
          </p:blipFill>
          <p:spPr>
            <a:xfrm>
              <a:off x="1807213" y="2211854"/>
              <a:ext cx="3590064" cy="3371285"/>
            </a:xfrm>
            <a:prstGeom prst="rect">
              <a:avLst/>
            </a:prstGeom>
            <a:noFill/>
            <a:ln w="9525">
              <a:noFill/>
            </a:ln>
          </p:spPr>
        </p:pic>
      </p:grpSp>
      <p:grpSp>
        <p:nvGrpSpPr>
          <p:cNvPr id="3" name="组合 16"/>
          <p:cNvGrpSpPr/>
          <p:nvPr/>
        </p:nvGrpSpPr>
        <p:grpSpPr>
          <a:xfrm>
            <a:off x="6227763" y="2055813"/>
            <a:ext cx="4784725" cy="3355975"/>
            <a:chOff x="6321658" y="2056535"/>
            <a:chExt cx="4784492" cy="3355264"/>
          </a:xfrm>
        </p:grpSpPr>
        <p:grpSp>
          <p:nvGrpSpPr>
            <p:cNvPr id="8202" name="组合 7"/>
            <p:cNvGrpSpPr/>
            <p:nvPr/>
          </p:nvGrpSpPr>
          <p:grpSpPr>
            <a:xfrm>
              <a:off x="6321658" y="2164184"/>
              <a:ext cx="4784492" cy="2279663"/>
              <a:chOff x="6321658" y="2164184"/>
              <a:chExt cx="4784492" cy="2279663"/>
            </a:xfrm>
          </p:grpSpPr>
          <p:sp>
            <p:nvSpPr>
              <p:cNvPr id="8205"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custDataLst>
                  <p:tags r:id="rId5"/>
                </p:custDataLst>
              </p:nvPr>
            </p:nvSpPr>
            <p:spPr>
              <a:xfrm>
                <a:off x="6321659" y="3109710"/>
                <a:ext cx="4596931" cy="738642"/>
              </a:xfrm>
              <a:prstGeom prst="rect">
                <a:avLst/>
              </a:prstGeom>
              <a:noFill/>
              <a:ln w="9525">
                <a:noFill/>
              </a:ln>
            </p:spPr>
            <p:txBody>
              <a:bodyPr lIns="121899" tIns="60949" rIns="121899" bIns="60949">
                <a:spAutoFit/>
              </a:bodyPr>
              <a:p>
                <a:r>
                  <a:rPr lang="zh-CN" altLang="en-US" sz="4000" dirty="0">
                    <a:solidFill>
                      <a:schemeClr val="bg1"/>
                    </a:solidFill>
                    <a:latin typeface="思源黑体 CN Heavy"/>
                    <a:ea typeface="思源黑体 CN Heavy"/>
                  </a:rPr>
                  <a:t>管理措施</a:t>
                </a:r>
                <a:endParaRPr lang="zh-CN" altLang="en-US" sz="4000" dirty="0">
                  <a:solidFill>
                    <a:schemeClr val="bg1"/>
                  </a:solidFill>
                  <a:latin typeface="思源黑体 CN Heavy"/>
                  <a:ea typeface="思源黑体 CN Heavy"/>
                </a:endParaRPr>
              </a:p>
            </p:txBody>
          </p:sp>
          <p:sp>
            <p:nvSpPr>
              <p:cNvPr id="18" name="PA-102242"/>
              <p:cNvSpPr/>
              <p:nvPr>
                <p:custDataLst>
                  <p:tags r:id="rId6"/>
                </p:custDataLst>
              </p:nvPr>
            </p:nvSpPr>
            <p:spPr>
              <a:xfrm>
                <a:off x="6321658" y="3797653"/>
                <a:ext cx="4784492" cy="645976"/>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chemeClr val="bg1"/>
                  </a:solidFill>
                  <a:effectLst/>
                  <a:uLnTx/>
                  <a:uFillTx/>
                  <a:latin typeface="+mn-ea"/>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bg1"/>
                  </a:solidFill>
                  <a:effectLst/>
                  <a:uLnTx/>
                  <a:uFillTx/>
                  <a:latin typeface="+mn-ea"/>
                  <a:ea typeface="+mn-ea"/>
                  <a:cs typeface="+mn-cs"/>
                </a:endParaRPr>
              </a:p>
            </p:txBody>
          </p:sp>
          <p:sp>
            <p:nvSpPr>
              <p:cNvPr id="8207" name="文字方塊 37"/>
              <p:cNvSpPr txBox="1"/>
              <p:nvPr/>
            </p:nvSpPr>
            <p:spPr>
              <a:xfrm>
                <a:off x="6321659" y="2164184"/>
                <a:ext cx="1005403" cy="1015663"/>
              </a:xfrm>
              <a:prstGeom prst="rect">
                <a:avLst/>
              </a:prstGeom>
              <a:noFill/>
              <a:ln w="9525">
                <a:noFill/>
              </a:ln>
            </p:spPr>
            <p:txBody>
              <a:bodyPr wrap="none">
                <a:spAutoFit/>
              </a:bodyPr>
              <a:p>
                <a:r>
                  <a:rPr lang="en-US" altLang="zh-TW" sz="6000" dirty="0">
                    <a:solidFill>
                      <a:schemeClr val="bg1"/>
                    </a:solidFill>
                    <a:latin typeface="Impact" panose="020B0806030902050204" pitchFamily="34" charset="0"/>
                    <a:ea typeface="微软雅黑 Light" panose="020B0502040204020203" charset="-122"/>
                  </a:rPr>
                  <a:t>02</a:t>
                </a:r>
                <a:endParaRPr lang="zh-TW" altLang="en-US" sz="6000" dirty="0">
                  <a:solidFill>
                    <a:schemeClr val="bg1"/>
                  </a:solidFill>
                  <a:latin typeface="Impact" panose="020B0806030902050204" pitchFamily="34" charset="0"/>
                  <a:ea typeface="微软雅黑 Light" panose="020B0502040204020203" charset="-122"/>
                </a:endParaRPr>
              </a:p>
            </p:txBody>
          </p:sp>
        </p:grpSp>
        <p:cxnSp>
          <p:nvCxnSpPr>
            <p:cNvPr id="11" name="直接连接符 10"/>
            <p:cNvCxnSpPr/>
            <p:nvPr/>
          </p:nvCxnSpPr>
          <p:spPr>
            <a:xfrm>
              <a:off x="6321658" y="205653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21658" y="5411799"/>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a:off x="-190500" y="290513"/>
            <a:ext cx="1981200" cy="417513"/>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200" name="PA-102214"/>
          <p:cNvSpPr txBox="1"/>
          <p:nvPr>
            <p:custDataLst>
              <p:tags r:id="rId7"/>
            </p:custDataLst>
          </p:nvPr>
        </p:nvSpPr>
        <p:spPr>
          <a:xfrm>
            <a:off x="468313" y="298450"/>
            <a:ext cx="1185862" cy="400050"/>
          </a:xfrm>
          <a:prstGeom prst="rect">
            <a:avLst/>
          </a:prstGeom>
          <a:noFill/>
          <a:ln w="9525">
            <a:noFill/>
          </a:ln>
        </p:spPr>
        <p:txBody>
          <a:bodyPr wrap="none">
            <a:spAutoFit/>
          </a:bodyPr>
          <a:p>
            <a:r>
              <a:rPr lang="en-US" altLang="zh-CN" sz="2000" dirty="0">
                <a:solidFill>
                  <a:schemeClr val="bg1"/>
                </a:solidFill>
                <a:latin typeface="思源黑体 CN Medium"/>
                <a:ea typeface="思源黑体 CN Medium"/>
              </a:rPr>
              <a:t>PART 02</a:t>
            </a:r>
            <a:endParaRPr lang="zh-CN" altLang="en-US" sz="2000" dirty="0">
              <a:solidFill>
                <a:schemeClr val="bg1"/>
              </a:solidFill>
              <a:latin typeface="思源黑体 CN Medium"/>
              <a:ea typeface="思源黑体 CN Medium"/>
            </a:endParaRPr>
          </a:p>
        </p:txBody>
      </p:sp>
      <p:sp>
        <p:nvSpPr>
          <p:cNvPr id="8201" name="heart-with-lifeline-variant_33328"/>
          <p:cNvSpPr>
            <a:spLocks noChangeAspect="1"/>
          </p:cNvSpPr>
          <p:nvPr/>
        </p:nvSpPr>
        <p:spPr>
          <a:xfrm>
            <a:off x="128588" y="342900"/>
            <a:ext cx="300037" cy="301625"/>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图片 69"/>
          <p:cNvPicPr>
            <a:picLocks noChangeAspect="1"/>
          </p:cNvPicPr>
          <p:nvPr/>
        </p:nvPicPr>
        <p:blipFill>
          <a:blip r:embed="rId1"/>
          <a:srcRect r="19382"/>
          <a:stretch>
            <a:fillRect/>
          </a:stretch>
        </p:blipFill>
        <p:spPr>
          <a:xfrm>
            <a:off x="3910013" y="0"/>
            <a:ext cx="8293100" cy="6858000"/>
          </a:xfrm>
          <a:prstGeom prst="rect">
            <a:avLst/>
          </a:prstGeom>
          <a:noFill/>
          <a:ln w="9525">
            <a:noFill/>
          </a:ln>
        </p:spPr>
      </p:pic>
      <p:grpSp>
        <p:nvGrpSpPr>
          <p:cNvPr id="9219" name="组合 50"/>
          <p:cNvGrpSpPr/>
          <p:nvPr/>
        </p:nvGrpSpPr>
        <p:grpSpPr>
          <a:xfrm>
            <a:off x="0" y="309563"/>
            <a:ext cx="2257425" cy="417512"/>
            <a:chOff x="-190500" y="290025"/>
            <a:chExt cx="2872740" cy="417941"/>
          </a:xfrm>
        </p:grpSpPr>
        <p:sp>
          <p:nvSpPr>
            <p:cNvPr id="52" name="平行四边形 5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38" name="PA-102214"/>
            <p:cNvSpPr txBox="1"/>
            <p:nvPr>
              <p:custDataLst>
                <p:tags r:id="rId2"/>
              </p:custDataLst>
            </p:nvPr>
          </p:nvSpPr>
          <p:spPr>
            <a:xfrm>
              <a:off x="468653" y="298939"/>
              <a:ext cx="1540563" cy="400521"/>
            </a:xfrm>
            <a:prstGeom prst="rect">
              <a:avLst/>
            </a:prstGeom>
            <a:noFill/>
            <a:ln w="9525">
              <a:noFill/>
            </a:ln>
          </p:spPr>
          <p:txBody>
            <a:bodyPr wrap="none">
              <a:spAutoFit/>
            </a:bodyPr>
            <a:p>
              <a:r>
                <a:rPr lang="zh-CN" altLang="en-US" sz="2000" dirty="0">
                  <a:solidFill>
                    <a:schemeClr val="bg1"/>
                  </a:solidFill>
                  <a:latin typeface="思源黑体 CN Medium"/>
                  <a:ea typeface="思源黑体 CN Medium"/>
                </a:rPr>
                <a:t>管理措施</a:t>
              </a:r>
              <a:endParaRPr lang="zh-CN" altLang="en-US" sz="2000" dirty="0">
                <a:solidFill>
                  <a:schemeClr val="bg1"/>
                </a:solidFill>
                <a:latin typeface="思源黑体 CN Medium"/>
                <a:ea typeface="思源黑体 CN Medium"/>
              </a:endParaRPr>
            </a:p>
          </p:txBody>
        </p:sp>
        <p:sp>
          <p:nvSpPr>
            <p:cNvPr id="9239"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grpSp>
      <p:sp>
        <p:nvSpPr>
          <p:cNvPr id="55" name="矩形 54"/>
          <p:cNvSpPr/>
          <p:nvPr/>
        </p:nvSpPr>
        <p:spPr>
          <a:xfrm>
            <a:off x="3910013" y="0"/>
            <a:ext cx="8281988" cy="1376363"/>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矩形 55"/>
          <p:cNvSpPr/>
          <p:nvPr/>
        </p:nvSpPr>
        <p:spPr>
          <a:xfrm>
            <a:off x="3910013" y="1376363"/>
            <a:ext cx="8281988" cy="966788"/>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7" name="矩形 56"/>
          <p:cNvSpPr/>
          <p:nvPr/>
        </p:nvSpPr>
        <p:spPr>
          <a:xfrm>
            <a:off x="3910013" y="2314575"/>
            <a:ext cx="8281988" cy="1050925"/>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8" name="矩形 57"/>
          <p:cNvSpPr/>
          <p:nvPr/>
        </p:nvSpPr>
        <p:spPr>
          <a:xfrm>
            <a:off x="3910013" y="3355975"/>
            <a:ext cx="8281988" cy="1158875"/>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3" name="矩形 62"/>
          <p:cNvSpPr/>
          <p:nvPr/>
        </p:nvSpPr>
        <p:spPr>
          <a:xfrm>
            <a:off x="3910013" y="4514850"/>
            <a:ext cx="8281988" cy="2133600"/>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64" name="直接连接符 63"/>
          <p:cNvCxnSpPr/>
          <p:nvPr/>
        </p:nvCxnSpPr>
        <p:spPr>
          <a:xfrm flipH="1">
            <a:off x="3910013" y="1376363"/>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3910013" y="2316163"/>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3910013" y="3346450"/>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910013" y="4519613"/>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4468813" y="414338"/>
            <a:ext cx="7143750" cy="874712"/>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1</a:t>
            </a:r>
            <a:r>
              <a:rPr lang="zh-CN" altLang="en-US" dirty="0">
                <a:solidFill>
                  <a:schemeClr val="bg1"/>
                </a:solidFill>
                <a:latin typeface="思源黑体 CN Medium"/>
                <a:ea typeface="思源黑体 CN Medium"/>
              </a:rPr>
              <a:t>、来自疫情特别严重的湖北省的人员应当自到达目的地开始实行集中隔离医学观察</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a:t>
            </a:r>
            <a:endParaRPr lang="zh-CN" altLang="en-US" dirty="0">
              <a:solidFill>
                <a:schemeClr val="bg1"/>
              </a:solidFill>
              <a:latin typeface="思源黑体 CN Medium"/>
              <a:ea typeface="思源黑体 CN Medium"/>
            </a:endParaRPr>
          </a:p>
        </p:txBody>
      </p:sp>
      <p:sp>
        <p:nvSpPr>
          <p:cNvPr id="72" name="矩形 71"/>
          <p:cNvSpPr/>
          <p:nvPr/>
        </p:nvSpPr>
        <p:spPr>
          <a:xfrm>
            <a:off x="4478338" y="1360488"/>
            <a:ext cx="7143750" cy="874712"/>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2</a:t>
            </a:r>
            <a:r>
              <a:rPr lang="zh-CN" altLang="en-US" dirty="0">
                <a:solidFill>
                  <a:schemeClr val="bg1"/>
                </a:solidFill>
                <a:latin typeface="思源黑体 CN Medium"/>
                <a:ea typeface="思源黑体 CN Medium"/>
              </a:rPr>
              <a:t>、来自其他高风险地区的人员应当自到达目的地开始实行集中或居家隔离医学观察</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a:t>
            </a:r>
            <a:endParaRPr lang="zh-CN" altLang="en-US" dirty="0">
              <a:solidFill>
                <a:schemeClr val="bg1"/>
              </a:solidFill>
              <a:latin typeface="思源黑体 CN Medium"/>
              <a:ea typeface="思源黑体 CN Medium"/>
            </a:endParaRPr>
          </a:p>
        </p:txBody>
      </p:sp>
      <p:sp>
        <p:nvSpPr>
          <p:cNvPr id="74" name="矩形 73"/>
          <p:cNvSpPr/>
          <p:nvPr/>
        </p:nvSpPr>
        <p:spPr>
          <a:xfrm>
            <a:off x="4402138" y="3406775"/>
            <a:ext cx="7313612" cy="874713"/>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 4.</a:t>
            </a:r>
            <a:r>
              <a:rPr lang="zh-CN" altLang="en-US" dirty="0">
                <a:solidFill>
                  <a:schemeClr val="bg1"/>
                </a:solidFill>
                <a:latin typeface="思源黑体 CN Medium"/>
                <a:ea typeface="思源黑体 CN Medium"/>
              </a:rPr>
              <a:t>无症状感染者应当实行集中隔离医学观察</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天，原则上连续两次标本核酸检测阴性（采样时间至少间隔</a:t>
            </a:r>
            <a:r>
              <a:rPr lang="en-US" altLang="zh-CN" dirty="0">
                <a:solidFill>
                  <a:schemeClr val="bg1"/>
                </a:solidFill>
                <a:latin typeface="思源黑体 CN Medium"/>
                <a:ea typeface="思源黑体 CN Medium"/>
              </a:rPr>
              <a:t>1</a:t>
            </a:r>
            <a:r>
              <a:rPr lang="zh-CN" altLang="en-US" dirty="0">
                <a:solidFill>
                  <a:schemeClr val="bg1"/>
                </a:solidFill>
                <a:latin typeface="思源黑体 CN Medium"/>
                <a:ea typeface="思源黑体 CN Medium"/>
              </a:rPr>
              <a:t>天）后可解除隔离。</a:t>
            </a:r>
            <a:endParaRPr lang="zh-CN" altLang="en-US" dirty="0">
              <a:solidFill>
                <a:schemeClr val="bg1"/>
              </a:solidFill>
              <a:latin typeface="思源黑体 CN Medium"/>
              <a:ea typeface="思源黑体 CN Medium"/>
            </a:endParaRPr>
          </a:p>
        </p:txBody>
      </p:sp>
      <p:sp>
        <p:nvSpPr>
          <p:cNvPr id="75" name="矩形 74"/>
          <p:cNvSpPr/>
          <p:nvPr/>
        </p:nvSpPr>
        <p:spPr>
          <a:xfrm>
            <a:off x="4506913" y="4630738"/>
            <a:ext cx="7143750" cy="2170112"/>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5.</a:t>
            </a:r>
            <a:r>
              <a:rPr lang="zh-CN" altLang="en-US" dirty="0">
                <a:solidFill>
                  <a:schemeClr val="bg1"/>
                </a:solidFill>
                <a:latin typeface="思源黑体 CN Medium"/>
                <a:ea typeface="思源黑体 CN Medium"/>
              </a:rPr>
              <a:t> 密切接触者应当实行集中隔离医学观察，医学观察期为与病例或无症状感染者末次接触后</a:t>
            </a:r>
            <a:r>
              <a:rPr lang="en-US" altLang="en-US"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a:t>
            </a:r>
            <a:r>
              <a:rPr lang="en-US" altLang="zh-CN" dirty="0">
                <a:solidFill>
                  <a:schemeClr val="bg1"/>
                </a:solidFill>
                <a:latin typeface="思源黑体 CN Medium"/>
                <a:ea typeface="思源黑体 CN Medium"/>
              </a:rPr>
              <a:t>,</a:t>
            </a:r>
            <a:r>
              <a:rPr lang="zh-CN" altLang="en-US" dirty="0">
                <a:solidFill>
                  <a:schemeClr val="bg1"/>
                </a:solidFill>
                <a:latin typeface="思源黑体 CN Medium"/>
                <a:ea typeface="思源黑体 CN Medium"/>
              </a:rPr>
              <a:t>解除隔离前需进行咽拭子、肛拭子病毒核酸检测和肺部影像学检查，如任一标本病毒核酸检测阳性或肺部影像学有新冠肺炎进展表现，则收治定点医院进一步治疗。</a:t>
            </a:r>
            <a:br>
              <a:rPr lang="zh-CN" altLang="en-US" dirty="0">
                <a:latin typeface="Arial" panose="020B0604020202020204" pitchFamily="34" charset="0"/>
              </a:rPr>
            </a:br>
            <a:endParaRPr lang="zh-CN" altLang="en-US" dirty="0">
              <a:solidFill>
                <a:schemeClr val="bg1"/>
              </a:solidFill>
              <a:latin typeface="思源黑体 CN Medium"/>
              <a:ea typeface="思源黑体 CN Medium"/>
            </a:endParaRPr>
          </a:p>
        </p:txBody>
      </p:sp>
      <p:sp>
        <p:nvSpPr>
          <p:cNvPr id="9233" name="矩形 68"/>
          <p:cNvSpPr/>
          <p:nvPr/>
        </p:nvSpPr>
        <p:spPr>
          <a:xfrm>
            <a:off x="350838" y="2622550"/>
            <a:ext cx="3419475" cy="1784350"/>
          </a:xfrm>
          <a:prstGeom prst="rect">
            <a:avLst/>
          </a:prstGeom>
          <a:noFill/>
          <a:ln w="9525">
            <a:noFill/>
          </a:ln>
        </p:spPr>
        <p:txBody>
          <a:bodyPr>
            <a:spAutoFit/>
          </a:bodyPr>
          <a:p>
            <a:r>
              <a:rPr lang="zh-CN" altLang="en-US" sz="2800" b="1" dirty="0">
                <a:solidFill>
                  <a:srgbClr val="007E8B"/>
                </a:solidFill>
                <a:latin typeface="思源黑体 CN Heavy"/>
                <a:ea typeface="思源黑体 CN Heavy"/>
              </a:rPr>
              <a:t>高风险人员：</a:t>
            </a:r>
            <a:endParaRPr lang="en-US" altLang="zh-CN" sz="2800" b="1" dirty="0">
              <a:solidFill>
                <a:srgbClr val="007E8B"/>
              </a:solidFill>
              <a:latin typeface="思源黑体 CN Heavy"/>
              <a:ea typeface="思源黑体 CN Heavy"/>
            </a:endParaRPr>
          </a:p>
          <a:p>
            <a:pPr>
              <a:lnSpc>
                <a:spcPct val="150000"/>
              </a:lnSpc>
            </a:pPr>
            <a:r>
              <a:rPr lang="zh-CN" altLang="en-US" b="1" dirty="0">
                <a:solidFill>
                  <a:srgbClr val="007E8B"/>
                </a:solidFill>
                <a:latin typeface="思源黑体 CN Heavy"/>
                <a:ea typeface="思源黑体 CN Heavy"/>
              </a:rPr>
              <a:t>相关机构和社区负责对高风险人员进行严格管控。</a:t>
            </a:r>
            <a:endParaRPr lang="zh-CN" altLang="en-US" b="1" dirty="0">
              <a:solidFill>
                <a:srgbClr val="007E8B"/>
              </a:solidFill>
              <a:latin typeface="思源黑体 CN Heavy"/>
              <a:ea typeface="思源黑体 CN Heavy"/>
            </a:endParaRPr>
          </a:p>
          <a:p>
            <a:endParaRPr lang="en-US" altLang="zh-CN" sz="2800" dirty="0">
              <a:solidFill>
                <a:srgbClr val="007E8B"/>
              </a:solidFill>
              <a:latin typeface="思源黑体 CN Heavy"/>
              <a:ea typeface="思源黑体 CN Heavy"/>
            </a:endParaRPr>
          </a:p>
        </p:txBody>
      </p:sp>
      <p:cxnSp>
        <p:nvCxnSpPr>
          <p:cNvPr id="77" name="直接连接符 76"/>
          <p:cNvCxnSpPr/>
          <p:nvPr/>
        </p:nvCxnSpPr>
        <p:spPr>
          <a:xfrm>
            <a:off x="468313" y="6372225"/>
            <a:ext cx="560388" cy="0"/>
          </a:xfrm>
          <a:prstGeom prst="line">
            <a:avLst/>
          </a:prstGeom>
          <a:ln w="57150">
            <a:solidFill>
              <a:srgbClr val="007E8B"/>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335463" y="2244725"/>
            <a:ext cx="7485062" cy="1230313"/>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  3</a:t>
            </a:r>
            <a:r>
              <a:rPr lang="zh-CN" altLang="en-US" dirty="0">
                <a:solidFill>
                  <a:schemeClr val="bg1"/>
                </a:solidFill>
                <a:latin typeface="思源黑体 CN Medium"/>
                <a:ea typeface="思源黑体 CN Medium"/>
              </a:rPr>
              <a:t>、确诊病人、疑似病人应当在具备有效隔离条件和防护条件的定点医疗机构隔离治疗至符合出院标准。</a:t>
            </a:r>
            <a:endParaRPr lang="zh-CN" altLang="en-US" dirty="0">
              <a:solidFill>
                <a:schemeClr val="bg1"/>
              </a:solidFill>
              <a:latin typeface="思源黑体 CN Medium"/>
              <a:ea typeface="思源黑体 CN Medium"/>
            </a:endParaRPr>
          </a:p>
          <a:p>
            <a:endParaRPr lang="zh-CN" altLang="en-US" sz="2000" dirty="0">
              <a:solidFill>
                <a:schemeClr val="bg1"/>
              </a:solidFill>
              <a:latin typeface="思源黑体 CN Medium"/>
              <a:ea typeface="思源黑体 CN Medium"/>
            </a:endParaRPr>
          </a:p>
        </p:txBody>
      </p:sp>
      <p:cxnSp>
        <p:nvCxnSpPr>
          <p:cNvPr id="27" name="直接连接符 26"/>
          <p:cNvCxnSpPr/>
          <p:nvPr/>
        </p:nvCxnSpPr>
        <p:spPr>
          <a:xfrm flipH="1">
            <a:off x="3910013" y="6586538"/>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图片 69"/>
          <p:cNvPicPr>
            <a:picLocks noChangeAspect="1"/>
          </p:cNvPicPr>
          <p:nvPr/>
        </p:nvPicPr>
        <p:blipFill>
          <a:blip r:embed="rId1"/>
          <a:srcRect r="19382"/>
          <a:stretch>
            <a:fillRect/>
          </a:stretch>
        </p:blipFill>
        <p:spPr>
          <a:xfrm>
            <a:off x="3910013" y="0"/>
            <a:ext cx="8293100" cy="6858000"/>
          </a:xfrm>
          <a:prstGeom prst="rect">
            <a:avLst/>
          </a:prstGeom>
          <a:noFill/>
          <a:ln w="9525">
            <a:noFill/>
          </a:ln>
        </p:spPr>
      </p:pic>
      <p:grpSp>
        <p:nvGrpSpPr>
          <p:cNvPr id="10243" name="组合 50"/>
          <p:cNvGrpSpPr/>
          <p:nvPr/>
        </p:nvGrpSpPr>
        <p:grpSpPr>
          <a:xfrm>
            <a:off x="0" y="309563"/>
            <a:ext cx="2257425" cy="417512"/>
            <a:chOff x="-190500" y="290025"/>
            <a:chExt cx="2872740" cy="417941"/>
          </a:xfrm>
        </p:grpSpPr>
        <p:sp>
          <p:nvSpPr>
            <p:cNvPr id="52" name="平行四边形 5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56" name="PA-102214"/>
            <p:cNvSpPr txBox="1"/>
            <p:nvPr>
              <p:custDataLst>
                <p:tags r:id="rId2"/>
              </p:custDataLst>
            </p:nvPr>
          </p:nvSpPr>
          <p:spPr>
            <a:xfrm>
              <a:off x="468653" y="298939"/>
              <a:ext cx="1540563" cy="400521"/>
            </a:xfrm>
            <a:prstGeom prst="rect">
              <a:avLst/>
            </a:prstGeom>
            <a:noFill/>
            <a:ln w="9525">
              <a:noFill/>
            </a:ln>
          </p:spPr>
          <p:txBody>
            <a:bodyPr wrap="none">
              <a:spAutoFit/>
            </a:bodyPr>
            <a:p>
              <a:r>
                <a:rPr lang="zh-CN" altLang="en-US" sz="2000" dirty="0">
                  <a:solidFill>
                    <a:schemeClr val="bg1"/>
                  </a:solidFill>
                  <a:latin typeface="思源黑体 CN Medium"/>
                  <a:ea typeface="思源黑体 CN Medium"/>
                </a:rPr>
                <a:t>管理措施</a:t>
              </a:r>
              <a:endParaRPr lang="zh-CN" altLang="en-US" sz="2000" dirty="0">
                <a:solidFill>
                  <a:schemeClr val="bg1"/>
                </a:solidFill>
                <a:latin typeface="思源黑体 CN Medium"/>
                <a:ea typeface="思源黑体 CN Medium"/>
              </a:endParaRPr>
            </a:p>
          </p:txBody>
        </p:sp>
        <p:sp>
          <p:nvSpPr>
            <p:cNvPr id="10257"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grpSp>
      <p:sp>
        <p:nvSpPr>
          <p:cNvPr id="55" name="矩形 54"/>
          <p:cNvSpPr/>
          <p:nvPr/>
        </p:nvSpPr>
        <p:spPr>
          <a:xfrm>
            <a:off x="3910013" y="0"/>
            <a:ext cx="8281988" cy="1376363"/>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矩形 55"/>
          <p:cNvSpPr/>
          <p:nvPr/>
        </p:nvSpPr>
        <p:spPr>
          <a:xfrm>
            <a:off x="3910013" y="1376363"/>
            <a:ext cx="8281988" cy="2005013"/>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64" name="直接连接符 63"/>
          <p:cNvCxnSpPr/>
          <p:nvPr/>
        </p:nvCxnSpPr>
        <p:spPr>
          <a:xfrm flipH="1">
            <a:off x="3910013" y="1376363"/>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3910013" y="3346450"/>
            <a:ext cx="8281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4468813" y="414338"/>
            <a:ext cx="7143750" cy="1290637"/>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1</a:t>
            </a:r>
            <a:r>
              <a:rPr lang="zh-CN" altLang="en-US" dirty="0">
                <a:solidFill>
                  <a:schemeClr val="bg1"/>
                </a:solidFill>
                <a:latin typeface="思源黑体 CN Medium"/>
                <a:ea typeface="思源黑体 CN Medium"/>
              </a:rPr>
              <a:t>、来自疫情中风险地区的人员应当自到达目的地开始居家隔离医学观察</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a:t>
            </a:r>
            <a:endParaRPr lang="zh-CN" altLang="en-US" dirty="0">
              <a:solidFill>
                <a:schemeClr val="bg1"/>
              </a:solidFill>
              <a:latin typeface="思源黑体 CN Medium"/>
              <a:ea typeface="思源黑体 CN Medium"/>
            </a:endParaRPr>
          </a:p>
          <a:p>
            <a:pPr>
              <a:lnSpc>
                <a:spcPct val="150000"/>
              </a:lnSpc>
            </a:pPr>
            <a:endParaRPr lang="zh-CN" altLang="en-US" dirty="0">
              <a:solidFill>
                <a:schemeClr val="bg1"/>
              </a:solidFill>
              <a:latin typeface="思源黑体 CN Medium"/>
              <a:ea typeface="思源黑体 CN Medium"/>
            </a:endParaRPr>
          </a:p>
        </p:txBody>
      </p:sp>
      <p:sp>
        <p:nvSpPr>
          <p:cNvPr id="72" name="矩形 71"/>
          <p:cNvSpPr/>
          <p:nvPr/>
        </p:nvSpPr>
        <p:spPr>
          <a:xfrm>
            <a:off x="4478338" y="1360488"/>
            <a:ext cx="7143750" cy="1338262"/>
          </a:xfrm>
          <a:prstGeom prst="rect">
            <a:avLst/>
          </a:prstGeom>
          <a:noFill/>
          <a:ln w="9525">
            <a:noFill/>
          </a:ln>
        </p:spPr>
        <p:txBody>
          <a:bodyPr>
            <a:spAutoFit/>
          </a:bodyPr>
          <a:p>
            <a:pPr>
              <a:lnSpc>
                <a:spcPct val="150000"/>
              </a:lnSpc>
            </a:pPr>
            <a:r>
              <a:rPr lang="en-US" altLang="zh-CN" dirty="0">
                <a:solidFill>
                  <a:schemeClr val="bg1"/>
                </a:solidFill>
                <a:latin typeface="思源黑体 CN Medium"/>
                <a:ea typeface="思源黑体 CN Medium"/>
              </a:rPr>
              <a:t>2</a:t>
            </a:r>
            <a:r>
              <a:rPr lang="zh-CN" altLang="en-US" dirty="0">
                <a:solidFill>
                  <a:schemeClr val="bg1"/>
                </a:solidFill>
                <a:latin typeface="思源黑体 CN Medium"/>
                <a:ea typeface="思源黑体 CN Medium"/>
              </a:rPr>
              <a:t>、治愈出院的确诊病人、解除集中隔离的无症状感染者应当居家隔离医学观察</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 且在出院后第</a:t>
            </a:r>
            <a:r>
              <a:rPr lang="en-US" altLang="zh-CN" dirty="0">
                <a:solidFill>
                  <a:schemeClr val="bg1"/>
                </a:solidFill>
                <a:latin typeface="思源黑体 CN Medium"/>
                <a:ea typeface="思源黑体 CN Medium"/>
              </a:rPr>
              <a:t>7</a:t>
            </a:r>
            <a:r>
              <a:rPr lang="zh-CN" altLang="en-US" dirty="0">
                <a:solidFill>
                  <a:schemeClr val="bg1"/>
                </a:solidFill>
                <a:latin typeface="思源黑体 CN Medium"/>
                <a:ea typeface="思源黑体 CN Medium"/>
              </a:rPr>
              <a:t>天和第</a:t>
            </a:r>
            <a:r>
              <a:rPr lang="en-US" altLang="zh-CN" dirty="0">
                <a:solidFill>
                  <a:schemeClr val="bg1"/>
                </a:solidFill>
                <a:latin typeface="思源黑体 CN Medium"/>
                <a:ea typeface="思源黑体 CN Medium"/>
              </a:rPr>
              <a:t>14</a:t>
            </a:r>
            <a:r>
              <a:rPr lang="zh-CN" altLang="en-US" dirty="0">
                <a:solidFill>
                  <a:schemeClr val="bg1"/>
                </a:solidFill>
                <a:latin typeface="思源黑体 CN Medium"/>
                <a:ea typeface="思源黑体 CN Medium"/>
              </a:rPr>
              <a:t>天分别采集咽肛拭子核酸筛查，发现阳性收治定点医疗机构进一步诊治。</a:t>
            </a:r>
            <a:endParaRPr lang="zh-CN" altLang="en-US" dirty="0">
              <a:solidFill>
                <a:schemeClr val="bg1"/>
              </a:solidFill>
              <a:latin typeface="思源黑体 CN Medium"/>
              <a:ea typeface="思源黑体 CN Medium"/>
            </a:endParaRPr>
          </a:p>
        </p:txBody>
      </p:sp>
      <p:sp>
        <p:nvSpPr>
          <p:cNvPr id="10250" name="矩形 68"/>
          <p:cNvSpPr/>
          <p:nvPr/>
        </p:nvSpPr>
        <p:spPr>
          <a:xfrm>
            <a:off x="350838" y="2622550"/>
            <a:ext cx="3419475" cy="2200275"/>
          </a:xfrm>
          <a:prstGeom prst="rect">
            <a:avLst/>
          </a:prstGeom>
          <a:noFill/>
          <a:ln w="9525">
            <a:noFill/>
          </a:ln>
        </p:spPr>
        <p:txBody>
          <a:bodyPr>
            <a:spAutoFit/>
          </a:bodyPr>
          <a:p>
            <a:r>
              <a:rPr lang="zh-CN" altLang="en-US" sz="2800" b="1" dirty="0">
                <a:solidFill>
                  <a:srgbClr val="007E8B"/>
                </a:solidFill>
                <a:latin typeface="思源黑体 CN Heavy"/>
                <a:ea typeface="思源黑体 CN Heavy"/>
              </a:rPr>
              <a:t>中风险人员：</a:t>
            </a:r>
            <a:endParaRPr lang="en-US" altLang="zh-CN" sz="2800" b="1" dirty="0">
              <a:solidFill>
                <a:srgbClr val="007E8B"/>
              </a:solidFill>
              <a:latin typeface="思源黑体 CN Heavy"/>
              <a:ea typeface="思源黑体 CN Heavy"/>
            </a:endParaRPr>
          </a:p>
          <a:p>
            <a:pPr>
              <a:lnSpc>
                <a:spcPct val="150000"/>
              </a:lnSpc>
            </a:pPr>
            <a:r>
              <a:rPr lang="zh-CN" altLang="en-US" b="1" dirty="0">
                <a:solidFill>
                  <a:srgbClr val="007E8B"/>
                </a:solidFill>
                <a:latin typeface="思源黑体 CN Heavy"/>
                <a:ea typeface="思源黑体 CN Heavy"/>
              </a:rPr>
              <a:t>中风险人员应当严格落实居家隔离医学观察要求，自觉接受社区管理。</a:t>
            </a:r>
            <a:endParaRPr lang="zh-CN" altLang="en-US" b="1" dirty="0">
              <a:solidFill>
                <a:srgbClr val="007E8B"/>
              </a:solidFill>
              <a:latin typeface="思源黑体 CN Heavy"/>
              <a:ea typeface="思源黑体 CN Heavy"/>
            </a:endParaRPr>
          </a:p>
          <a:p>
            <a:endParaRPr lang="en-US" altLang="zh-CN" sz="2800" dirty="0">
              <a:solidFill>
                <a:srgbClr val="007E8B"/>
              </a:solidFill>
              <a:latin typeface="思源黑体 CN Heavy"/>
              <a:ea typeface="思源黑体 CN Heavy"/>
            </a:endParaRPr>
          </a:p>
        </p:txBody>
      </p:sp>
      <p:cxnSp>
        <p:nvCxnSpPr>
          <p:cNvPr id="77" name="直接连接符 76"/>
          <p:cNvCxnSpPr/>
          <p:nvPr/>
        </p:nvCxnSpPr>
        <p:spPr>
          <a:xfrm>
            <a:off x="468313" y="6372225"/>
            <a:ext cx="560388" cy="0"/>
          </a:xfrm>
          <a:prstGeom prst="line">
            <a:avLst/>
          </a:prstGeom>
          <a:ln w="57150">
            <a:solidFill>
              <a:srgbClr val="007E8B"/>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3910013" y="6000750"/>
            <a:ext cx="8281988" cy="857250"/>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en-US" altLang="zh-CN" sz="1800" b="0" i="0" u="none" strike="noStrike" kern="1200" cap="none" spc="0" normalizeH="0" baseline="0" noProof="0" dirty="0">
                <a:ln>
                  <a:noFill/>
                </a:ln>
                <a:solidFill>
                  <a:schemeClr val="lt1"/>
                </a:solidFill>
                <a:effectLst/>
                <a:uLnTx/>
                <a:uFillTx/>
                <a:latin typeface="+mn-lt"/>
                <a:ea typeface="+mn-ea"/>
                <a:cs typeface="+mn-cs"/>
              </a:rPr>
            </a:br>
            <a:br>
              <a:rPr kumimoji="0" lang="zh-CN" altLang="en-US" sz="1800" b="0" i="0" u="none" strike="noStrike" kern="1200" cap="none" spc="0" normalizeH="0" baseline="0" noProof="0" dirty="0">
                <a:ln>
                  <a:noFill/>
                </a:ln>
                <a:solidFill>
                  <a:schemeClr val="lt1"/>
                </a:solidFill>
                <a:effectLst/>
                <a:uLnTx/>
                <a:uFillTx/>
                <a:latin typeface="+mn-lt"/>
                <a:ea typeface="+mn-ea"/>
                <a:cs typeface="+mn-cs"/>
              </a:rPr>
            </a:b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10253" name="Picture 17" descr="C:\Users\Administrator\AppData\Roaming\Tencent\Users\719494589\QQ\WinTemp\RichOle\8DHQ)3P}~_7%OG~GKZK`]QB.png"/>
          <p:cNvPicPr>
            <a:picLocks noChangeAspect="1"/>
          </p:cNvPicPr>
          <p:nvPr/>
        </p:nvPicPr>
        <p:blipFill>
          <a:blip r:embed="rId3"/>
          <a:stretch>
            <a:fillRect/>
          </a:stretch>
        </p:blipFill>
        <p:spPr>
          <a:xfrm>
            <a:off x="7905750" y="3467100"/>
            <a:ext cx="4086225" cy="3095625"/>
          </a:xfrm>
          <a:prstGeom prst="rect">
            <a:avLst/>
          </a:prstGeom>
          <a:noFill/>
          <a:ln w="9525">
            <a:noFill/>
          </a:ln>
        </p:spPr>
      </p:pic>
      <p:pic>
        <p:nvPicPr>
          <p:cNvPr id="10254" name="Picture 18" descr="C:\Users\Administrator\AppData\Roaming\Tencent\Users\719494589\QQ\WinTemp\RichOle\$JYN$EI_1}S8{8)4_VNL2XX.png"/>
          <p:cNvPicPr>
            <a:picLocks noChangeAspect="1"/>
          </p:cNvPicPr>
          <p:nvPr/>
        </p:nvPicPr>
        <p:blipFill>
          <a:blip r:embed="rId4"/>
          <a:stretch>
            <a:fillRect/>
          </a:stretch>
        </p:blipFill>
        <p:spPr>
          <a:xfrm>
            <a:off x="4057650" y="3419475"/>
            <a:ext cx="3838575" cy="32004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000" cy="3295650"/>
          </a:xfrm>
          <a:prstGeom prst="rect">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1267" name="组合 22"/>
          <p:cNvGrpSpPr/>
          <p:nvPr/>
        </p:nvGrpSpPr>
        <p:grpSpPr>
          <a:xfrm>
            <a:off x="-190500" y="290513"/>
            <a:ext cx="2873375" cy="417512"/>
            <a:chOff x="-190500" y="290025"/>
            <a:chExt cx="2872740" cy="417941"/>
          </a:xfrm>
        </p:grpSpPr>
        <p:sp>
          <p:nvSpPr>
            <p:cNvPr id="24" name="平行四边形 23"/>
            <p:cNvSpPr/>
            <p:nvPr/>
          </p:nvSpPr>
          <p:spPr>
            <a:xfrm>
              <a:off x="-190500" y="290025"/>
              <a:ext cx="2872740" cy="417941"/>
            </a:xfrm>
            <a:prstGeom prst="parallelogram">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75" name="PA-102214"/>
            <p:cNvSpPr txBox="1"/>
            <p:nvPr>
              <p:custDataLst>
                <p:tags r:id="rId1"/>
              </p:custDataLst>
            </p:nvPr>
          </p:nvSpPr>
          <p:spPr>
            <a:xfrm>
              <a:off x="468652" y="298939"/>
              <a:ext cx="1210320" cy="400521"/>
            </a:xfrm>
            <a:prstGeom prst="rect">
              <a:avLst/>
            </a:prstGeom>
            <a:noFill/>
            <a:ln w="9525">
              <a:noFill/>
            </a:ln>
          </p:spPr>
          <p:txBody>
            <a:bodyPr wrap="none">
              <a:spAutoFit/>
            </a:bodyPr>
            <a:p>
              <a:r>
                <a:rPr lang="zh-CN" altLang="en-US" sz="2000" dirty="0">
                  <a:solidFill>
                    <a:srgbClr val="007E8B"/>
                  </a:solidFill>
                  <a:latin typeface="思源黑体 CN Medium"/>
                  <a:ea typeface="思源黑体 CN Medium"/>
                </a:rPr>
                <a:t>管理措施</a:t>
              </a:r>
              <a:endParaRPr lang="zh-CN" altLang="en-US" sz="2000" dirty="0">
                <a:solidFill>
                  <a:srgbClr val="007E8B"/>
                </a:solidFill>
                <a:latin typeface="思源黑体 CN Medium"/>
                <a:ea typeface="思源黑体 CN Medium"/>
              </a:endParaRPr>
            </a:p>
          </p:txBody>
        </p:sp>
        <p:sp>
          <p:nvSpPr>
            <p:cNvPr id="11276" name="heart-with-lifeline-variant_33328"/>
            <p:cNvSpPr>
              <a:spLocks noChangeAspect="1"/>
            </p:cNvSpPr>
            <p:nvPr/>
          </p:nvSpPr>
          <p:spPr>
            <a:xfrm>
              <a:off x="128138" y="342769"/>
              <a:ext cx="300487" cy="302044"/>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rgbClr val="007E8B"/>
            </a:solidFill>
            <a:ln w="0">
              <a:noFill/>
            </a:ln>
          </p:spPr>
          <p:txBody>
            <a:bodyPr/>
            <a:p>
              <a:endParaRPr lang="zh-CN" altLang="en-US" dirty="0">
                <a:latin typeface="Arial" panose="020B0604020202020204" pitchFamily="34" charset="0"/>
              </a:endParaRPr>
            </a:p>
          </p:txBody>
        </p:sp>
      </p:grpSp>
      <p:grpSp>
        <p:nvGrpSpPr>
          <p:cNvPr id="4" name="组合 6"/>
          <p:cNvGrpSpPr/>
          <p:nvPr/>
        </p:nvGrpSpPr>
        <p:grpSpPr>
          <a:xfrm>
            <a:off x="776288" y="1063625"/>
            <a:ext cx="10634662" cy="1046163"/>
            <a:chOff x="776088" y="1063050"/>
            <a:chExt cx="10634862" cy="1045730"/>
          </a:xfrm>
        </p:grpSpPr>
        <p:sp>
          <p:nvSpPr>
            <p:cNvPr id="11272" name="PA-102267"/>
            <p:cNvSpPr/>
            <p:nvPr>
              <p:custDataLst>
                <p:tags r:id="rId2"/>
              </p:custDataLst>
            </p:nvPr>
          </p:nvSpPr>
          <p:spPr>
            <a:xfrm>
              <a:off x="776088" y="1063050"/>
              <a:ext cx="10394675" cy="400105"/>
            </a:xfrm>
            <a:prstGeom prst="rect">
              <a:avLst/>
            </a:prstGeom>
            <a:noFill/>
            <a:ln w="9525">
              <a:noFill/>
            </a:ln>
          </p:spPr>
          <p:txBody>
            <a:bodyPr>
              <a:spAutoFit/>
            </a:bodyPr>
            <a:p>
              <a:r>
                <a:rPr lang="zh-CN" altLang="en-US" sz="2000" dirty="0">
                  <a:solidFill>
                    <a:schemeClr val="bg1"/>
                  </a:solidFill>
                  <a:latin typeface="思源黑体 CN Heavy"/>
                  <a:ea typeface="思源黑体 CN Heavy"/>
                </a:rPr>
                <a:t>低风险人员</a:t>
              </a:r>
              <a:endParaRPr lang="zh-CN" altLang="en-US" sz="2000" dirty="0">
                <a:solidFill>
                  <a:schemeClr val="bg1"/>
                </a:solidFill>
                <a:latin typeface="思源黑体 CN Heavy"/>
                <a:ea typeface="思源黑体 CN Heavy"/>
              </a:endParaRPr>
            </a:p>
          </p:txBody>
        </p:sp>
        <p:sp>
          <p:nvSpPr>
            <p:cNvPr id="11273" name="矩形 4"/>
            <p:cNvSpPr/>
            <p:nvPr/>
          </p:nvSpPr>
          <p:spPr>
            <a:xfrm>
              <a:off x="776088" y="1647826"/>
              <a:ext cx="10634862" cy="460954"/>
            </a:xfrm>
            <a:prstGeom prst="rect">
              <a:avLst/>
            </a:prstGeom>
            <a:noFill/>
            <a:ln w="9525">
              <a:noFill/>
            </a:ln>
          </p:spPr>
          <p:txBody>
            <a:bodyPr>
              <a:spAutoFit/>
            </a:bodyPr>
            <a:p>
              <a:pPr>
                <a:lnSpc>
                  <a:spcPct val="150000"/>
                </a:lnSpc>
              </a:pPr>
              <a:r>
                <a:rPr lang="zh-CN" altLang="en-US" b="1" dirty="0">
                  <a:solidFill>
                    <a:schemeClr val="bg1"/>
                  </a:solidFill>
                  <a:latin typeface="Hiragino Sans GB"/>
                  <a:ea typeface="等线" panose="02010600030101010101" charset="-122"/>
                </a:rPr>
                <a:t>体温检测正常可出行和复工。</a:t>
              </a:r>
              <a:endParaRPr lang="zh-CN" altLang="en-US" b="1" dirty="0">
                <a:solidFill>
                  <a:schemeClr val="bg1"/>
                </a:solidFill>
                <a:latin typeface="Hiragino Sans GB"/>
                <a:ea typeface="等线" panose="02010600030101010101" charset="-122"/>
              </a:endParaRPr>
            </a:p>
          </p:txBody>
        </p:sp>
      </p:grpSp>
      <p:pic>
        <p:nvPicPr>
          <p:cNvPr id="11269" name="Picture 1" descr="C:\Users\Administrator\AppData\Roaming\Tencent\Users\719494589\QQ\WinTemp\RichOle\)37T0`HUOVTF3S4{56[H`O1.png"/>
          <p:cNvPicPr>
            <a:picLocks noChangeAspect="1"/>
          </p:cNvPicPr>
          <p:nvPr/>
        </p:nvPicPr>
        <p:blipFill>
          <a:blip r:embed="rId3"/>
          <a:stretch>
            <a:fillRect/>
          </a:stretch>
        </p:blipFill>
        <p:spPr>
          <a:xfrm>
            <a:off x="5781675" y="0"/>
            <a:ext cx="6410325" cy="3267075"/>
          </a:xfrm>
          <a:prstGeom prst="rect">
            <a:avLst/>
          </a:prstGeom>
          <a:noFill/>
          <a:ln w="9525">
            <a:noFill/>
          </a:ln>
        </p:spPr>
      </p:pic>
      <p:pic>
        <p:nvPicPr>
          <p:cNvPr id="11270" name="Picture 17" descr="C:\Users\Administrator\AppData\Roaming\Tencent\Users\719494589\QQ\WinTemp\RichOle\}83O[@9YG(U92S[J%MX`PCQ.png"/>
          <p:cNvPicPr>
            <a:picLocks noChangeAspect="1"/>
          </p:cNvPicPr>
          <p:nvPr/>
        </p:nvPicPr>
        <p:blipFill>
          <a:blip r:embed="rId4"/>
          <a:stretch>
            <a:fillRect/>
          </a:stretch>
        </p:blipFill>
        <p:spPr>
          <a:xfrm>
            <a:off x="5495925" y="3667125"/>
            <a:ext cx="6381750" cy="2990850"/>
          </a:xfrm>
          <a:prstGeom prst="rect">
            <a:avLst/>
          </a:prstGeom>
          <a:noFill/>
          <a:ln w="9525">
            <a:noFill/>
          </a:ln>
        </p:spPr>
      </p:pic>
      <p:pic>
        <p:nvPicPr>
          <p:cNvPr id="11271" name="Picture 18" descr="C:\Users\Administrator\AppData\Roaming\Tencent\Users\719494589\QQ\WinTemp\RichOle\2AFWS%RV]QPG`G@T29]~VP7.png"/>
          <p:cNvPicPr>
            <a:picLocks noChangeAspect="1"/>
          </p:cNvPicPr>
          <p:nvPr/>
        </p:nvPicPr>
        <p:blipFill>
          <a:blip r:embed="rId5"/>
          <a:stretch>
            <a:fillRect/>
          </a:stretch>
        </p:blipFill>
        <p:spPr>
          <a:xfrm>
            <a:off x="390525" y="3657600"/>
            <a:ext cx="4876800" cy="29241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图片 1"/>
          <p:cNvPicPr>
            <a:picLocks noChangeAspect="1"/>
          </p:cNvPicPr>
          <p:nvPr/>
        </p:nvPicPr>
        <p:blipFill>
          <a:blip r:embed="rId1"/>
          <a:srcRect t="7813" b="7813"/>
          <a:stretch>
            <a:fillRect/>
          </a:stretch>
        </p:blipFill>
        <p:spPr>
          <a:xfrm>
            <a:off x="0" y="0"/>
            <a:ext cx="12192000" cy="6858000"/>
          </a:xfrm>
          <a:prstGeom prst="rect">
            <a:avLst/>
          </a:prstGeom>
          <a:noFill/>
          <a:ln w="9525">
            <a:noFill/>
          </a:ln>
        </p:spPr>
      </p:pic>
      <p:sp>
        <p:nvSpPr>
          <p:cNvPr id="12291" name="PA-102238"/>
          <p:cNvSpPr/>
          <p:nvPr>
            <p:custDataLst>
              <p:tags r:id="rId2"/>
            </p:custDataLst>
          </p:nvPr>
        </p:nvSpPr>
        <p:spPr>
          <a:xfrm>
            <a:off x="0" y="0"/>
            <a:ext cx="12192000" cy="6858000"/>
          </a:xfrm>
          <a:prstGeom prst="rect">
            <a:avLst/>
          </a:prstGeom>
          <a:solidFill>
            <a:srgbClr val="FFFFFF">
              <a:alpha val="85097"/>
            </a:srgbClr>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25"/>
          <p:cNvSpPr/>
          <p:nvPr>
            <p:custDataLst>
              <p:tags r:id="rId3"/>
            </p:custDataLst>
          </p:nvPr>
        </p:nvSpPr>
        <p:spPr>
          <a:xfrm>
            <a:off x="0" y="1381125"/>
            <a:ext cx="12192000" cy="4589463"/>
          </a:xfrm>
          <a:custGeom>
            <a:avLst/>
            <a:gdLst>
              <a:gd name="txL" fmla="*/ 0 w 12192000"/>
              <a:gd name="txT" fmla="*/ 0 h 4589206"/>
              <a:gd name="txR" fmla="*/ 12192000 w 12192000"/>
              <a:gd name="txB" fmla="*/ 4589206 h 4589206"/>
            </a:gdLst>
            <a:ahLst/>
            <a:cxnLst>
              <a:cxn ang="0">
                <a:pos x="5035164" y="0"/>
              </a:cxn>
              <a:cxn ang="0">
                <a:pos x="12192000" y="0"/>
              </a:cxn>
              <a:cxn ang="0">
                <a:pos x="12192000" y="4591767"/>
              </a:cxn>
              <a:cxn ang="0">
                <a:pos x="4067812" y="4591767"/>
              </a:cxn>
              <a:cxn ang="0">
                <a:pos x="4157216" y="4533040"/>
              </a:cxn>
              <a:cxn ang="0">
                <a:pos x="5231312" y="3261406"/>
              </a:cxn>
              <a:cxn ang="0">
                <a:pos x="5123592" y="91397"/>
              </a:cxn>
              <a:cxn ang="0">
                <a:pos x="0" y="0"/>
              </a:cxn>
              <a:cxn ang="0">
                <a:pos x="2376440" y="0"/>
              </a:cxn>
              <a:cxn ang="0">
                <a:pos x="2191438" y="145227"/>
              </a:cxn>
              <a:cxn ang="0">
                <a:pos x="1324385" y="1254332"/>
              </a:cxn>
              <a:cxn ang="0">
                <a:pos x="1586680" y="4584083"/>
              </a:cxn>
              <a:cxn ang="0">
                <a:pos x="1596315" y="4591767"/>
              </a:cxn>
              <a:cxn ang="0">
                <a:pos x="0" y="4591767"/>
              </a:cxn>
            </a:cxnLst>
            <a:rect l="txL" t="txT" r="txR" b="txB"/>
            <a:pathLst>
              <a:path w="12192000" h="4589206">
                <a:moveTo>
                  <a:pt x="5035167" y="0"/>
                </a:moveTo>
                <a:lnTo>
                  <a:pt x="12192000" y="0"/>
                </a:lnTo>
                <a:lnTo>
                  <a:pt x="12192000" y="4589206"/>
                </a:lnTo>
                <a:lnTo>
                  <a:pt x="4067812" y="4589206"/>
                </a:lnTo>
                <a:lnTo>
                  <a:pt x="4157216" y="4530480"/>
                </a:lnTo>
                <a:cubicBezTo>
                  <a:pt x="4579220" y="4226940"/>
                  <a:pt x="4957024" y="3793793"/>
                  <a:pt x="5231313" y="3259567"/>
                </a:cubicBezTo>
                <a:cubicBezTo>
                  <a:pt x="5825606" y="2102079"/>
                  <a:pt x="5751104" y="826216"/>
                  <a:pt x="5123592" y="91347"/>
                </a:cubicBezTo>
                <a:close/>
                <a:moveTo>
                  <a:pt x="0" y="0"/>
                </a:moveTo>
                <a:lnTo>
                  <a:pt x="2376441" y="0"/>
                </a:lnTo>
                <a:lnTo>
                  <a:pt x="2191438" y="145147"/>
                </a:lnTo>
                <a:cubicBezTo>
                  <a:pt x="1853419" y="433439"/>
                  <a:pt x="1552959" y="808433"/>
                  <a:pt x="1324385" y="1253621"/>
                </a:cubicBezTo>
                <a:cubicBezTo>
                  <a:pt x="684377" y="2500147"/>
                  <a:pt x="820014" y="3883959"/>
                  <a:pt x="1586680" y="4581523"/>
                </a:cubicBezTo>
                <a:lnTo>
                  <a:pt x="1596315" y="4589206"/>
                </a:lnTo>
                <a:lnTo>
                  <a:pt x="0" y="4589206"/>
                </a:lnTo>
                <a:close/>
              </a:path>
            </a:pathLst>
          </a:custGeom>
          <a:solidFill>
            <a:srgbClr val="007E8B"/>
          </a:solidFill>
          <a:ln w="9525">
            <a:noFill/>
          </a:ln>
        </p:spPr>
        <p:txBody>
          <a:bodyP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5"/>
          <p:cNvGrpSpPr/>
          <p:nvPr/>
        </p:nvGrpSpPr>
        <p:grpSpPr>
          <a:xfrm>
            <a:off x="1393825" y="1844675"/>
            <a:ext cx="3654425" cy="3654425"/>
            <a:chOff x="1611520" y="1832049"/>
            <a:chExt cx="3981450" cy="3981450"/>
          </a:xfrm>
        </p:grpSpPr>
        <p:sp>
          <p:nvSpPr>
            <p:cNvPr id="5" name="椭圆 4"/>
            <p:cNvSpPr/>
            <p:nvPr/>
          </p:nvSpPr>
          <p:spPr>
            <a:xfrm>
              <a:off x="1611520" y="1832049"/>
              <a:ext cx="3981450" cy="3981450"/>
            </a:xfrm>
            <a:prstGeom prst="ellipse">
              <a:avLst/>
            </a:prstGeom>
            <a:noFill/>
            <a:ln>
              <a:solidFill>
                <a:srgbClr val="007E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椭圆 20"/>
            <p:cNvSpPr/>
            <p:nvPr/>
          </p:nvSpPr>
          <p:spPr>
            <a:xfrm>
              <a:off x="1841552" y="2062081"/>
              <a:ext cx="3521387" cy="3521387"/>
            </a:xfrm>
            <a:prstGeom prst="ellipse">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2306" name="图片 19"/>
            <p:cNvPicPr>
              <a:picLocks noChangeAspect="1"/>
            </p:cNvPicPr>
            <p:nvPr/>
          </p:nvPicPr>
          <p:blipFill>
            <a:blip r:embed="rId4"/>
            <a:srcRect l="14626" r="14626" b="345"/>
            <a:stretch>
              <a:fillRect/>
            </a:stretch>
          </p:blipFill>
          <p:spPr>
            <a:xfrm>
              <a:off x="1807213" y="2211854"/>
              <a:ext cx="3590064" cy="3371285"/>
            </a:xfrm>
            <a:prstGeom prst="rect">
              <a:avLst/>
            </a:prstGeom>
            <a:noFill/>
            <a:ln w="9525">
              <a:noFill/>
            </a:ln>
          </p:spPr>
        </p:pic>
      </p:grpSp>
      <p:grpSp>
        <p:nvGrpSpPr>
          <p:cNvPr id="3" name="组合 16"/>
          <p:cNvGrpSpPr/>
          <p:nvPr/>
        </p:nvGrpSpPr>
        <p:grpSpPr>
          <a:xfrm>
            <a:off x="6227763" y="2055813"/>
            <a:ext cx="4784725" cy="3355975"/>
            <a:chOff x="6321658" y="2056535"/>
            <a:chExt cx="4784492" cy="3355264"/>
          </a:xfrm>
        </p:grpSpPr>
        <p:grpSp>
          <p:nvGrpSpPr>
            <p:cNvPr id="12298" name="组合 7"/>
            <p:cNvGrpSpPr/>
            <p:nvPr/>
          </p:nvGrpSpPr>
          <p:grpSpPr>
            <a:xfrm>
              <a:off x="6321658" y="2164184"/>
              <a:ext cx="4784492" cy="2602760"/>
              <a:chOff x="6321658" y="2164184"/>
              <a:chExt cx="4784492" cy="2602760"/>
            </a:xfrm>
          </p:grpSpPr>
          <p:sp>
            <p:nvSpPr>
              <p:cNvPr id="12301"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custDataLst>
                  <p:tags r:id="rId5"/>
                </p:custDataLst>
              </p:nvPr>
            </p:nvSpPr>
            <p:spPr>
              <a:xfrm>
                <a:off x="6321659" y="3109710"/>
                <a:ext cx="4596931" cy="738486"/>
              </a:xfrm>
              <a:prstGeom prst="rect">
                <a:avLst/>
              </a:prstGeom>
              <a:noFill/>
              <a:ln w="9525">
                <a:noFill/>
              </a:ln>
            </p:spPr>
            <p:txBody>
              <a:bodyPr lIns="121899" tIns="60949" rIns="121899" bIns="60949">
                <a:spAutoFit/>
              </a:bodyPr>
              <a:p>
                <a:r>
                  <a:rPr lang="zh-CN" altLang="en-US" sz="4000" dirty="0">
                    <a:solidFill>
                      <a:schemeClr val="bg1"/>
                    </a:solidFill>
                    <a:latin typeface="思源黑体 CN Heavy"/>
                    <a:ea typeface="思源黑体 CN Heavy"/>
                  </a:rPr>
                  <a:t>健康认证申领</a:t>
                </a:r>
                <a:endParaRPr lang="zh-CN" altLang="en-US" sz="4000" dirty="0">
                  <a:solidFill>
                    <a:schemeClr val="bg1"/>
                  </a:solidFill>
                  <a:latin typeface="思源黑体 CN Heavy"/>
                  <a:ea typeface="思源黑体 CN Heavy"/>
                </a:endParaRPr>
              </a:p>
            </p:txBody>
          </p:sp>
          <p:sp>
            <p:nvSpPr>
              <p:cNvPr id="18" name="PA-102242"/>
              <p:cNvSpPr/>
              <p:nvPr>
                <p:custDataLst>
                  <p:tags r:id="rId6"/>
                </p:custDataLst>
              </p:nvPr>
            </p:nvSpPr>
            <p:spPr>
              <a:xfrm>
                <a:off x="6321658" y="3797653"/>
                <a:ext cx="4784492" cy="96975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chemeClr val="bg1"/>
                  </a:solidFill>
                  <a:effectLst/>
                  <a:uLnTx/>
                  <a:uFillTx/>
                  <a:latin typeface="+mn-ea"/>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bg1"/>
                  </a:solidFill>
                  <a:effectLst/>
                  <a:uLnTx/>
                  <a:uFillTx/>
                  <a:latin typeface="+mn-ea"/>
                  <a:ea typeface="+mn-ea"/>
                  <a:cs typeface="+mn-cs"/>
                </a:endParaRPr>
              </a:p>
            </p:txBody>
          </p:sp>
          <p:sp>
            <p:nvSpPr>
              <p:cNvPr id="12303" name="文字方塊 37"/>
              <p:cNvSpPr txBox="1"/>
              <p:nvPr/>
            </p:nvSpPr>
            <p:spPr>
              <a:xfrm>
                <a:off x="6321659" y="2164184"/>
                <a:ext cx="1005403" cy="1015663"/>
              </a:xfrm>
              <a:prstGeom prst="rect">
                <a:avLst/>
              </a:prstGeom>
              <a:noFill/>
              <a:ln w="9525">
                <a:noFill/>
              </a:ln>
            </p:spPr>
            <p:txBody>
              <a:bodyPr wrap="none">
                <a:spAutoFit/>
              </a:bodyPr>
              <a:p>
                <a:r>
                  <a:rPr lang="en-US" altLang="zh-TW" sz="6000" dirty="0">
                    <a:solidFill>
                      <a:schemeClr val="bg1"/>
                    </a:solidFill>
                    <a:latin typeface="Impact" panose="020B0806030902050204" pitchFamily="34" charset="0"/>
                    <a:ea typeface="微软雅黑 Light" panose="020B0502040204020203" charset="-122"/>
                  </a:rPr>
                  <a:t>03</a:t>
                </a:r>
                <a:endParaRPr lang="zh-TW" altLang="en-US" sz="6000" dirty="0">
                  <a:solidFill>
                    <a:schemeClr val="bg1"/>
                  </a:solidFill>
                  <a:latin typeface="Impact" panose="020B0806030902050204" pitchFamily="34" charset="0"/>
                  <a:ea typeface="微软雅黑 Light" panose="020B0502040204020203" charset="-122"/>
                </a:endParaRPr>
              </a:p>
            </p:txBody>
          </p:sp>
        </p:grpSp>
        <p:cxnSp>
          <p:nvCxnSpPr>
            <p:cNvPr id="11" name="直接连接符 10"/>
            <p:cNvCxnSpPr/>
            <p:nvPr/>
          </p:nvCxnSpPr>
          <p:spPr>
            <a:xfrm>
              <a:off x="6321658" y="205653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21658" y="5411799"/>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a:off x="-190500" y="290513"/>
            <a:ext cx="1981200" cy="417513"/>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296" name="PA-102214"/>
          <p:cNvSpPr txBox="1"/>
          <p:nvPr>
            <p:custDataLst>
              <p:tags r:id="rId7"/>
            </p:custDataLst>
          </p:nvPr>
        </p:nvSpPr>
        <p:spPr>
          <a:xfrm>
            <a:off x="468313" y="298450"/>
            <a:ext cx="1168400" cy="400050"/>
          </a:xfrm>
          <a:prstGeom prst="rect">
            <a:avLst/>
          </a:prstGeom>
          <a:noFill/>
          <a:ln w="9525">
            <a:noFill/>
          </a:ln>
        </p:spPr>
        <p:txBody>
          <a:bodyPr wrap="none">
            <a:spAutoFit/>
          </a:bodyPr>
          <a:p>
            <a:r>
              <a:rPr lang="en-US" altLang="zh-CN" sz="2000" dirty="0">
                <a:solidFill>
                  <a:schemeClr val="bg1"/>
                </a:solidFill>
                <a:latin typeface="思源黑体 CN Medium"/>
                <a:ea typeface="思源黑体 CN Medium"/>
              </a:rPr>
              <a:t>PART 03</a:t>
            </a:r>
            <a:endParaRPr lang="zh-CN" altLang="en-US" sz="2000" dirty="0">
              <a:solidFill>
                <a:schemeClr val="bg1"/>
              </a:solidFill>
              <a:latin typeface="思源黑体 CN Medium"/>
              <a:ea typeface="思源黑体 CN Medium"/>
            </a:endParaRPr>
          </a:p>
        </p:txBody>
      </p:sp>
      <p:sp>
        <p:nvSpPr>
          <p:cNvPr id="12297" name="heart-with-lifeline-variant_33328"/>
          <p:cNvSpPr>
            <a:spLocks noChangeAspect="1"/>
          </p:cNvSpPr>
          <p:nvPr/>
        </p:nvSpPr>
        <p:spPr>
          <a:xfrm>
            <a:off x="128588" y="342900"/>
            <a:ext cx="300037" cy="301625"/>
          </a:xfrm>
          <a:custGeom>
            <a:avLst/>
            <a:gdLst>
              <a:gd name="txL" fmla="*/ 0 w 899"/>
              <a:gd name="txT" fmla="*/ 0 h 905"/>
              <a:gd name="txR" fmla="*/ 899 w 899"/>
              <a:gd name="txB" fmla="*/ 905 h 90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w="0">
            <a:noFill/>
          </a:ln>
        </p:spPr>
        <p:txBody>
          <a:bodyPr/>
          <a:p>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7.xml><?xml version="1.0" encoding="utf-8"?>
<p:tagLst xmlns:p="http://schemas.openxmlformats.org/presentationml/2006/main">
  <p:tag name="PA" val="v5.2.9"/>
</p:tagLst>
</file>

<file path=ppt/tags/tag18.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PA" val="v5.2.9"/>
</p:tagLst>
</file>

<file path=ppt/tags/tag21.xml><?xml version="1.0" encoding="utf-8"?>
<p:tagLst xmlns:p="http://schemas.openxmlformats.org/presentationml/2006/main">
  <p:tag name="PA" val="v5.2.9"/>
</p:tagLst>
</file>

<file path=ppt/tags/tag22.xml><?xml version="1.0" encoding="utf-8"?>
<p:tagLst xmlns:p="http://schemas.openxmlformats.org/presentationml/2006/main">
  <p:tag name="PA" val="v5.2.9"/>
</p:tagLst>
</file>

<file path=ppt/tags/tag23.xml><?xml version="1.0" encoding="utf-8"?>
<p:tagLst xmlns:p="http://schemas.openxmlformats.org/presentationml/2006/main">
  <p:tag name="PA" val="v5.2.9"/>
</p:tagLst>
</file>

<file path=ppt/tags/tag24.xml><?xml version="1.0" encoding="utf-8"?>
<p:tagLst xmlns:p="http://schemas.openxmlformats.org/presentationml/2006/main">
  <p:tag name="PA" val="v5.2.9"/>
</p:tagLst>
</file>

<file path=ppt/tags/tag25.xml><?xml version="1.0" encoding="utf-8"?>
<p:tagLst xmlns:p="http://schemas.openxmlformats.org/presentationml/2006/main">
  <p:tag name="PA" val="v5.2.9"/>
</p:tagLst>
</file>

<file path=ppt/tags/tag26.xml><?xml version="1.0" encoding="utf-8"?>
<p:tagLst xmlns:p="http://schemas.openxmlformats.org/presentationml/2006/main">
  <p:tag name="PA" val="v5.2.9"/>
</p:tagLst>
</file>

<file path=ppt/tags/tag27.xml><?xml version="1.0" encoding="utf-8"?>
<p:tagLst xmlns:p="http://schemas.openxmlformats.org/presentationml/2006/main">
  <p:tag name="PA" val="v5.2.9"/>
</p:tagLst>
</file>

<file path=ppt/tags/tag28.xml><?xml version="1.0" encoding="utf-8"?>
<p:tagLst xmlns:p="http://schemas.openxmlformats.org/presentationml/2006/main">
  <p:tag name="PA" val="v5.2.9"/>
</p:tagLst>
</file>

<file path=ppt/tags/tag29.xml><?xml version="1.0" encoding="utf-8"?>
<p:tagLst xmlns:p="http://schemas.openxmlformats.org/presentationml/2006/main">
  <p:tag name="PA" val="v5.2.9"/>
</p:tagLst>
</file>

<file path=ppt/tags/tag3.xml><?xml version="1.0" encoding="utf-8"?>
<p:tagLst xmlns:p="http://schemas.openxmlformats.org/presentationml/2006/main">
  <p:tag name="PA" val="v5.2.9"/>
</p:tagLst>
</file>

<file path=ppt/tags/tag30.xml><?xml version="1.0" encoding="utf-8"?>
<p:tagLst xmlns:p="http://schemas.openxmlformats.org/presentationml/2006/main">
  <p:tag name="PA" val="v5.2.9"/>
</p:tagLst>
</file>

<file path=ppt/tags/tag31.xml><?xml version="1.0" encoding="utf-8"?>
<p:tagLst xmlns:p="http://schemas.openxmlformats.org/presentationml/2006/main">
  <p:tag name="PA" val="v5.2.9"/>
</p:tagLst>
</file>

<file path=ppt/tags/tag32.xml><?xml version="1.0" encoding="utf-8"?>
<p:tagLst xmlns:p="http://schemas.openxmlformats.org/presentationml/2006/main">
  <p:tag name="PA" val="v5.2.9"/>
</p:tagLst>
</file>

<file path=ppt/tags/tag33.xml><?xml version="1.0" encoding="utf-8"?>
<p:tagLst xmlns:p="http://schemas.openxmlformats.org/presentationml/2006/main">
  <p:tag name="PA" val="v5.2.4"/>
</p:tagLst>
</file>

<file path=ppt/tags/tag34.xml><?xml version="1.0" encoding="utf-8"?>
<p:tagLst xmlns:p="http://schemas.openxmlformats.org/presentationml/2006/main">
  <p:tag name="PA" val="v5.2.4"/>
</p:tagLst>
</file>

<file path=ppt/tags/tag35.xml><?xml version="1.0" encoding="utf-8"?>
<p:tagLst xmlns:p="http://schemas.openxmlformats.org/presentationml/2006/main">
  <p:tag name="PA" val="v5.2.4"/>
</p:tagLst>
</file>

<file path=ppt/tags/tag36.xml><?xml version="1.0" encoding="utf-8"?>
<p:tagLst xmlns:p="http://schemas.openxmlformats.org/presentationml/2006/main">
  <p:tag name="PA" val="v5.2.4"/>
</p:tagLst>
</file>

<file path=ppt/tags/tag37.xml><?xml version="1.0" encoding="utf-8"?>
<p:tagLst xmlns:p="http://schemas.openxmlformats.org/presentationml/2006/main">
  <p:tag name="PA" val="v5.2.4"/>
</p:tagLst>
</file>

<file path=ppt/tags/tag38.xml><?xml version="1.0" encoding="utf-8"?>
<p:tagLst xmlns:p="http://schemas.openxmlformats.org/presentationml/2006/main">
  <p:tag name="PA" val="v5.2.4"/>
</p:tagLst>
</file>

<file path=ppt/tags/tag39.xml><?xml version="1.0" encoding="utf-8"?>
<p:tagLst xmlns:p="http://schemas.openxmlformats.org/presentationml/2006/main">
  <p:tag name="PA" val="v5.2.4"/>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PA" val="v5.2.4"/>
</p:tagLst>
</file>

<file path=ppt/tags/tag41.xml><?xml version="1.0" encoding="utf-8"?>
<p:tagLst xmlns:p="http://schemas.openxmlformats.org/presentationml/2006/main">
  <p:tag name="PA" val="v5.2.4"/>
</p:tagLst>
</file>

<file path=ppt/tags/tag42.xml><?xml version="1.0" encoding="utf-8"?>
<p:tagLst xmlns:p="http://schemas.openxmlformats.org/presentationml/2006/main">
  <p:tag name="PA" val="v5.2.4"/>
</p:tagLst>
</file>

<file path=ppt/tags/tag5.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1518</Words>
  <Application>WPS 演示</Application>
  <PresentationFormat/>
  <Paragraphs>129</Paragraphs>
  <Slides>12</Slides>
  <Notes>11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12</vt:i4>
      </vt:variant>
    </vt:vector>
  </HeadingPairs>
  <TitlesOfParts>
    <vt:vector size="30" baseType="lpstr">
      <vt:lpstr>Arial</vt:lpstr>
      <vt:lpstr>宋体</vt:lpstr>
      <vt:lpstr>Wingdings</vt:lpstr>
      <vt:lpstr>等线</vt:lpstr>
      <vt:lpstr>等线 Light</vt:lpstr>
      <vt:lpstr>思源黑体 CN Heavy</vt:lpstr>
      <vt:lpstr>华文中宋</vt:lpstr>
      <vt:lpstr>阿里巴巴普惠体 Light</vt:lpstr>
      <vt:lpstr>思源黑体 CN Medium</vt:lpstr>
      <vt:lpstr>微软雅黑</vt:lpstr>
      <vt:lpstr>Impact</vt:lpstr>
      <vt:lpstr>微软雅黑 Light</vt:lpstr>
      <vt:lpstr>Hiragino Sans GB</vt:lpstr>
      <vt:lpstr>黑体</vt:lpstr>
      <vt:lpstr>Segoe Print</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sony</cp:lastModifiedBy>
  <cp:revision>169</cp:revision>
  <dcterms:created xsi:type="dcterms:W3CDTF">2020-01-26T09:28:00Z</dcterms:created>
  <dcterms:modified xsi:type="dcterms:W3CDTF">2020-02-28T02:32:35Z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2052-11.1.0.7875</vt:lpwstr>
  </property>
</Properties>
</file>