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9" r:id="rId2"/>
    <p:sldId id="305" r:id="rId3"/>
    <p:sldId id="284" r:id="rId4"/>
    <p:sldId id="306" r:id="rId5"/>
    <p:sldId id="307" r:id="rId6"/>
    <p:sldId id="304" r:id="rId7"/>
    <p:sldId id="308" r:id="rId8"/>
    <p:sldId id="309" r:id="rId9"/>
    <p:sldId id="310" r:id="rId10"/>
    <p:sldId id="293" r:id="rId11"/>
  </p:sldIdLst>
  <p:sldSz cx="12192000" cy="6858000"/>
  <p:notesSz cx="6858000" cy="9144000"/>
  <p:embeddedFontLst>
    <p:embeddedFont>
      <p:font typeface="等线 Light" charset="-122"/>
      <p:regular r:id="rId13"/>
    </p:embeddedFont>
    <p:embeddedFont>
      <p:font typeface="等线" charset="-122"/>
      <p:regular r:id="rId14"/>
    </p:embeddedFont>
    <p:embeddedFont>
      <p:font typeface="黑体" pitchFamily="49" charset="-122"/>
      <p:regular r:id="rId15"/>
    </p:embeddedFont>
    <p:embeddedFont>
      <p:font typeface="Impact" pitchFamily="34" charset="0"/>
      <p:regular r:id="rId16"/>
    </p:embeddedFont>
    <p:embeddedFont>
      <p:font typeface="Calibri" pitchFamily="34" charset="0"/>
      <p:regular r:id="rId17"/>
      <p:bold r:id="rId18"/>
      <p:italic r:id="rId19"/>
      <p:boldItalic r:id="rId20"/>
    </p:embeddedFont>
    <p:embeddedFont>
      <p:font typeface="微软雅黑 Light" charset="-122"/>
      <p:regular r:id="rId21"/>
    </p:embeddedFont>
    <p:embeddedFont>
      <p:font typeface="微软雅黑" pitchFamily="34" charset="-122"/>
      <p:regular r:id="rId22"/>
      <p:bold r:id="rId23"/>
    </p:embeddedFont>
  </p:embeddedFontLst>
  <p:defaultTex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E8B"/>
    <a:srgbClr val="43BA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23" autoAdjust="0"/>
    <p:restoredTop sz="94660" autoAdjust="0"/>
  </p:normalViewPr>
  <p:slideViewPr>
    <p:cSldViewPr snapToGrid="0">
      <p:cViewPr>
        <p:scale>
          <a:sx n="90" d="100"/>
          <a:sy n="90" d="100"/>
        </p:scale>
        <p:origin x="-7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buFontTx/>
              <a:buNone/>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buFontTx/>
              <a:buNone/>
              <a:defRPr sz="1200">
                <a:latin typeface="+mn-lt"/>
                <a:ea typeface="+mn-ea"/>
              </a:defRPr>
            </a:lvl1pPr>
          </a:lstStyle>
          <a:p>
            <a:pPr>
              <a:defRPr/>
            </a:pPr>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buFontTx/>
              <a:buNone/>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等线" charset="-122"/>
                <a:ea typeface="等线" charset="-122"/>
              </a:defRPr>
            </a:lvl1pPr>
          </a:lstStyle>
          <a:p>
            <a:fld id="{8AF32192-28F7-4339-8C50-6B919C4FB26E}" type="slidenum">
              <a:rPr lang="zh-CN" altLang="en-US"/>
              <a:pPr/>
              <a:t>‹#›</a:t>
            </a:fld>
            <a:endParaRPr lang="zh-CN" altLang="en-US"/>
          </a:p>
        </p:txBody>
      </p:sp>
    </p:spTree>
    <p:extLst>
      <p:ext uri="{BB962C8B-B14F-4D97-AF65-F5344CB8AC3E}">
        <p14:creationId xmlns:p14="http://schemas.microsoft.com/office/powerpoint/2010/main" val="32054273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4098"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409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F6089D4-E939-447E-8B9F-143BCCE12CCD}" type="slidenum">
              <a:rPr lang="zh-CN" altLang="en-US"/>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146"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614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6208432-8223-401C-8852-351713274EB3}" type="slidenum">
              <a:rPr lang="zh-CN" altLang="en-US"/>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9218"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921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FA7584B-0A9D-4804-B46C-F42AA2FA8C87}" type="slidenum">
              <a:rPr lang="zh-CN" altLang="en-US"/>
              <a:pPr/>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1266"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126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A8B3EB2-67CA-4044-AAF3-C91AEF65AEBF}" type="slidenum">
              <a:rPr lang="zh-CN" altLang="en-US"/>
              <a:pPr/>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4338"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433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7560261-1A85-47C2-8D24-58E77E7CDAD0}" type="slidenum">
              <a:rPr lang="zh-CN" altLang="en-US"/>
              <a:pPr/>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6386"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638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4AE8485-725F-4893-8264-1ED09F81F2EA}" type="slidenum">
              <a:rPr lang="zh-CN" altLang="en-US"/>
              <a:pPr/>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8434"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843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4BFA13C-608A-429B-A9B3-B0C960338428}" type="slidenum">
              <a:rPr lang="zh-CN" altLang="en-US"/>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smtClean="0"/>
              <a:t>单击此处编辑母版标题样式</a:t>
            </a:r>
            <a:endParaRPr lang="zh-CN" altLang="en-US" noProof="1"/>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smtClean="0"/>
              <a:t>单击以编辑母版副标题样式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F0BAE221-92EB-4245-A250-33488D474980}" type="slidenum">
              <a:rPr lang="zh-CN" altLang="en-US"/>
              <a:pPr/>
              <a:t>‹#›</a:t>
            </a:fld>
            <a:endParaRPr lang="zh-CN" altLang="en-US"/>
          </a:p>
        </p:txBody>
      </p:sp>
    </p:spTree>
    <p:extLst>
      <p:ext uri="{BB962C8B-B14F-4D97-AF65-F5344CB8AC3E}">
        <p14:creationId xmlns:p14="http://schemas.microsoft.com/office/powerpoint/2010/main" val="57814019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hasCustomPrompt="1"/>
          </p:nvPr>
        </p:nvSpPr>
        <p:spPr/>
        <p:txBody>
          <a:bodyPr vert="eaVert"/>
          <a:lstStyle/>
          <a:p>
            <a:pPr lvl="0"/>
            <a:r>
              <a:rPr lang="zh-CN" altLang="en-US" noProof="1" smtClean="0"/>
              <a:t>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EB905EB6-F5DC-4A4D-A1C0-D6290DE9CAD4}" type="slidenum">
              <a:rPr lang="zh-CN" altLang="en-US"/>
              <a:pPr/>
              <a:t>‹#›</a:t>
            </a:fld>
            <a:endParaRPr lang="zh-CN" altLang="en-US"/>
          </a:p>
        </p:txBody>
      </p:sp>
    </p:spTree>
    <p:extLst>
      <p:ext uri="{BB962C8B-B14F-4D97-AF65-F5344CB8AC3E}">
        <p14:creationId xmlns:p14="http://schemas.microsoft.com/office/powerpoint/2010/main" val="51860422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noProof="1" smtClean="0"/>
              <a:t>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5751FBDE-002A-4729-86DF-2A48C9D2E0E5}" type="slidenum">
              <a:rPr lang="zh-CN" altLang="en-US"/>
              <a:pPr/>
              <a:t>‹#›</a:t>
            </a:fld>
            <a:endParaRPr lang="zh-CN" altLang="en-US"/>
          </a:p>
        </p:txBody>
      </p:sp>
    </p:spTree>
    <p:extLst>
      <p:ext uri="{BB962C8B-B14F-4D97-AF65-F5344CB8AC3E}">
        <p14:creationId xmlns:p14="http://schemas.microsoft.com/office/powerpoint/2010/main" val="211006790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A7C8DC66-A3DD-4255-A3D5-6C17D72DC440}" type="slidenum">
              <a:rPr lang="zh-CN" altLang="en-US"/>
              <a:pPr/>
              <a:t>‹#›</a:t>
            </a:fld>
            <a:endParaRPr lang="zh-CN" altLang="en-US"/>
          </a:p>
        </p:txBody>
      </p:sp>
    </p:spTree>
    <p:extLst>
      <p:ext uri="{BB962C8B-B14F-4D97-AF65-F5344CB8AC3E}">
        <p14:creationId xmlns:p14="http://schemas.microsoft.com/office/powerpoint/2010/main" val="30189491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hasCustomPrompt="1"/>
          </p:nvPr>
        </p:nvSpPr>
        <p:spPr/>
        <p:txBody>
          <a:bodyPr/>
          <a:lstStyle/>
          <a:p>
            <a:pPr lvl="0"/>
            <a:r>
              <a:rPr lang="zh-CN" altLang="en-US" noProof="1" smtClean="0"/>
              <a:t>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C8D0422A-7CE2-4D70-B7B2-8A2D0C9879C5}" type="slidenum">
              <a:rPr lang="zh-CN" altLang="en-US"/>
              <a:pPr/>
              <a:t>‹#›</a:t>
            </a:fld>
            <a:endParaRPr lang="zh-CN" altLang="en-US"/>
          </a:p>
        </p:txBody>
      </p:sp>
    </p:spTree>
    <p:extLst>
      <p:ext uri="{BB962C8B-B14F-4D97-AF65-F5344CB8AC3E}">
        <p14:creationId xmlns:p14="http://schemas.microsoft.com/office/powerpoint/2010/main" val="274219876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smtClean="0"/>
              <a:t>单击此处编辑母版标题样式</a:t>
            </a:r>
            <a:endParaRPr lang="zh-CN" altLang="en-US" noProof="1"/>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smtClean="0"/>
              <a:t>编辑母版文本样式</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74FA50B-AB3B-4010-9C17-4CB7162158EB}" type="slidenum">
              <a:rPr lang="zh-CN" altLang="en-US"/>
              <a:pPr/>
              <a:t>‹#›</a:t>
            </a:fld>
            <a:endParaRPr lang="zh-CN" altLang="en-US"/>
          </a:p>
        </p:txBody>
      </p:sp>
    </p:spTree>
    <p:extLst>
      <p:ext uri="{BB962C8B-B14F-4D97-AF65-F5344CB8AC3E}">
        <p14:creationId xmlns:p14="http://schemas.microsoft.com/office/powerpoint/2010/main" val="63295523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noProof="1" smtClean="0"/>
              <a:t>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noProof="1" smtClean="0"/>
              <a:t>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25169A6E-C59F-4A72-8963-76CA969C48BF}" type="slidenum">
              <a:rPr lang="zh-CN" altLang="en-US"/>
              <a:pPr/>
              <a:t>‹#›</a:t>
            </a:fld>
            <a:endParaRPr lang="zh-CN" altLang="en-US"/>
          </a:p>
        </p:txBody>
      </p:sp>
    </p:spTree>
    <p:extLst>
      <p:ext uri="{BB962C8B-B14F-4D97-AF65-F5344CB8AC3E}">
        <p14:creationId xmlns:p14="http://schemas.microsoft.com/office/powerpoint/2010/main" val="142879808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noProof="1" smtClean="0"/>
              <a:t>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noProof="1" smtClean="0"/>
              <a:t>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3"/>
          <p:cNvSpPr>
            <a:spLocks noGrp="1"/>
          </p:cNvSpPr>
          <p:nvPr>
            <p:ph type="dt" sz="half" idx="10"/>
          </p:nvPr>
        </p:nvSpPr>
        <p:spPr/>
        <p:txBody>
          <a:bodyPr/>
          <a:lstStyle>
            <a:lvl1pPr>
              <a:defRPr/>
            </a:lvl1pPr>
          </a:lstStyle>
          <a:p>
            <a:pPr>
              <a:defRPr/>
            </a:pPr>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EB3AC6F7-6FB5-4AF0-96AE-A33761312DA6}" type="slidenum">
              <a:rPr lang="zh-CN" altLang="en-US"/>
              <a:pPr/>
              <a:t>‹#›</a:t>
            </a:fld>
            <a:endParaRPr lang="zh-CN" altLang="en-US"/>
          </a:p>
        </p:txBody>
      </p:sp>
    </p:spTree>
    <p:extLst>
      <p:ext uri="{BB962C8B-B14F-4D97-AF65-F5344CB8AC3E}">
        <p14:creationId xmlns:p14="http://schemas.microsoft.com/office/powerpoint/2010/main" val="394613540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3"/>
          <p:cNvSpPr>
            <a:spLocks noGrp="1"/>
          </p:cNvSpPr>
          <p:nvPr>
            <p:ph type="dt" sz="half" idx="10"/>
          </p:nvPr>
        </p:nvSpPr>
        <p:spPr/>
        <p:txBody>
          <a:bodyPr/>
          <a:lstStyle>
            <a:lvl1pPr>
              <a:defRPr/>
            </a:lvl1pPr>
          </a:lstStyle>
          <a:p>
            <a:pPr>
              <a:defRPr/>
            </a:pPr>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DB03573B-3DF4-4021-AEDD-53A440A0024B}" type="slidenum">
              <a:rPr lang="zh-CN" altLang="en-US"/>
              <a:pPr/>
              <a:t>‹#›</a:t>
            </a:fld>
            <a:endParaRPr lang="zh-CN" altLang="en-US"/>
          </a:p>
        </p:txBody>
      </p:sp>
    </p:spTree>
    <p:extLst>
      <p:ext uri="{BB962C8B-B14F-4D97-AF65-F5344CB8AC3E}">
        <p14:creationId xmlns:p14="http://schemas.microsoft.com/office/powerpoint/2010/main" val="323783788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2AF2D54E-D76F-4E9C-9FA0-6A262601BA58}" type="slidenum">
              <a:rPr lang="zh-CN" altLang="en-US"/>
              <a:pPr/>
              <a:t>‹#›</a:t>
            </a:fld>
            <a:endParaRPr lang="zh-CN" altLang="en-US"/>
          </a:p>
        </p:txBody>
      </p:sp>
    </p:spTree>
    <p:extLst>
      <p:ext uri="{BB962C8B-B14F-4D97-AF65-F5344CB8AC3E}">
        <p14:creationId xmlns:p14="http://schemas.microsoft.com/office/powerpoint/2010/main" val="296792902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smtClean="0"/>
              <a:t>单击此处编辑母版标题样式</a:t>
            </a:r>
            <a:endParaRPr lang="zh-CN" altLang="en-US" noProof="1"/>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smtClean="0"/>
              <a:t>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9D7BA4DC-F788-405C-A791-55DF4F63E4E5}" type="slidenum">
              <a:rPr lang="zh-CN" altLang="en-US"/>
              <a:pPr/>
              <a:t>‹#›</a:t>
            </a:fld>
            <a:endParaRPr lang="zh-CN" altLang="en-US"/>
          </a:p>
        </p:txBody>
      </p:sp>
    </p:spTree>
    <p:extLst>
      <p:ext uri="{BB962C8B-B14F-4D97-AF65-F5344CB8AC3E}">
        <p14:creationId xmlns:p14="http://schemas.microsoft.com/office/powerpoint/2010/main" val="233213054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smtClean="0"/>
              <a:t>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49F855B8-26C8-45C6-BFAF-8C2FF1D45797}" type="slidenum">
              <a:rPr lang="zh-CN" altLang="en-US"/>
              <a:pPr/>
              <a:t>‹#›</a:t>
            </a:fld>
            <a:endParaRPr lang="zh-CN" altLang="en-US"/>
          </a:p>
        </p:txBody>
      </p:sp>
    </p:spTree>
    <p:extLst>
      <p:ext uri="{BB962C8B-B14F-4D97-AF65-F5344CB8AC3E}">
        <p14:creationId xmlns:p14="http://schemas.microsoft.com/office/powerpoint/2010/main" val="295227524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等线" charset="-122"/>
                <a:ea typeface="等线" charset="-122"/>
              </a:defRPr>
            </a:lvl1pPr>
          </a:lstStyle>
          <a:p>
            <a:fld id="{4230873A-294E-4F7E-994F-A7324BFA0B07}" type="slidenum">
              <a:rPr lang="zh-CN" altLang="en-US"/>
              <a:pPr/>
              <a:t>‹#›</a:t>
            </a:fld>
            <a:endParaRPr lang="zh-CN" altLang="en-US"/>
          </a:p>
        </p:txBody>
      </p:sp>
      <p:pic>
        <p:nvPicPr>
          <p:cNvPr id="1031" name="图片 6" descr="logo.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666413" y="190500"/>
            <a:ext cx="1133475"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7" descr="C:\Users\ADMINI~1\AppData\Local\Temp\1580979307(1).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618663" y="282575"/>
            <a:ext cx="12192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image" Target="../media/image3.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image" Target="../media/image14.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13.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slideLayout" Target="../slideLayouts/slideLayout1.xml"/><Relationship Id="rId5" Type="http://schemas.openxmlformats.org/officeDocument/2006/relationships/tags" Target="../tags/tag20.xml"/><Relationship Id="rId10" Type="http://schemas.openxmlformats.org/officeDocument/2006/relationships/tags" Target="../tags/tag25.xml"/><Relationship Id="rId4" Type="http://schemas.openxmlformats.org/officeDocument/2006/relationships/tags" Target="../tags/tag19.xml"/><Relationship Id="rId9" Type="http://schemas.openxmlformats.org/officeDocument/2006/relationships/tags" Target="../tags/tag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2.xml"/><Relationship Id="rId7" Type="http://schemas.openxmlformats.org/officeDocument/2006/relationships/image" Target="../media/image3.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6.xml"/><Relationship Id="rId5" Type="http://schemas.openxmlformats.org/officeDocument/2006/relationships/slideLayout" Target="../slideLayouts/slideLayout12.xml"/><Relationship Id="rId4" Type="http://schemas.openxmlformats.org/officeDocument/2006/relationships/tags" Target="../tags/tag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1"/>
          <p:cNvPicPr>
            <a:picLocks noChangeAspect="1" noChangeArrowheads="1"/>
          </p:cNvPicPr>
          <p:nvPr/>
        </p:nvPicPr>
        <p:blipFill>
          <a:blip r:embed="rId7">
            <a:extLst>
              <a:ext uri="{28A0092B-C50C-407E-A947-70E740481C1C}">
                <a14:useLocalDpi xmlns:a14="http://schemas.microsoft.com/office/drawing/2010/main" val="0"/>
              </a:ext>
            </a:extLst>
          </a:blip>
          <a:srcRect t="7813" b="781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PA-102238"/>
          <p:cNvSpPr>
            <a:spLocks noChangeArrowheads="1"/>
          </p:cNvSpPr>
          <p:nvPr>
            <p:custDataLst>
              <p:tags r:id="rId1"/>
            </p:custDataLst>
          </p:nvPr>
        </p:nvSpPr>
        <p:spPr bwMode="auto">
          <a:xfrm>
            <a:off x="0" y="0"/>
            <a:ext cx="12192000" cy="6858000"/>
          </a:xfrm>
          <a:prstGeom prst="rect">
            <a:avLst/>
          </a:prstGeom>
          <a:solidFill>
            <a:srgbClr val="FFFFFF">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ea typeface="微软雅黑" pitchFamily="34" charset="-122"/>
              <a:sym typeface="Arial" pitchFamily="34" charset="0"/>
            </a:endParaRPr>
          </a:p>
        </p:txBody>
      </p:sp>
      <p:grpSp>
        <p:nvGrpSpPr>
          <p:cNvPr id="3075" name="组合 5"/>
          <p:cNvGrpSpPr>
            <a:grpSpLocks/>
          </p:cNvGrpSpPr>
          <p:nvPr/>
        </p:nvGrpSpPr>
        <p:grpSpPr bwMode="auto">
          <a:xfrm>
            <a:off x="1393825" y="1844675"/>
            <a:ext cx="3654425" cy="3654425"/>
            <a:chOff x="1611520" y="1832049"/>
            <a:chExt cx="3981450" cy="3981450"/>
          </a:xfrm>
        </p:grpSpPr>
        <p:sp>
          <p:nvSpPr>
            <p:cNvPr id="5" name="椭圆 4"/>
            <p:cNvSpPr/>
            <p:nvPr/>
          </p:nvSpPr>
          <p:spPr>
            <a:xfrm>
              <a:off x="1611520" y="1832049"/>
              <a:ext cx="3981450" cy="3981450"/>
            </a:xfrm>
            <a:prstGeom prst="ellipse">
              <a:avLst/>
            </a:prstGeom>
            <a:noFill/>
            <a:ln>
              <a:solidFill>
                <a:srgbClr val="007E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21" name="椭圆 20"/>
            <p:cNvSpPr/>
            <p:nvPr/>
          </p:nvSpPr>
          <p:spPr>
            <a:xfrm>
              <a:off x="1841552" y="2062081"/>
              <a:ext cx="3521387" cy="3521387"/>
            </a:xfrm>
            <a:prstGeom prst="ellipse">
              <a:avLst/>
            </a:prstGeom>
            <a:noFill/>
            <a:ln>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grpSp>
      <p:sp>
        <p:nvSpPr>
          <p:cNvPr id="3078" name="任意多边形 25"/>
          <p:cNvSpPr>
            <a:spLocks noChangeArrowheads="1"/>
          </p:cNvSpPr>
          <p:nvPr>
            <p:custDataLst>
              <p:tags r:id="rId2"/>
            </p:custDataLst>
          </p:nvPr>
        </p:nvSpPr>
        <p:spPr bwMode="auto">
          <a:xfrm>
            <a:off x="-123825" y="1366838"/>
            <a:ext cx="12192000" cy="4589462"/>
          </a:xfrm>
          <a:custGeom>
            <a:avLst/>
            <a:gdLst>
              <a:gd name="T0" fmla="*/ 5035167 w 12192000"/>
              <a:gd name="T1" fmla="*/ 0 h 4589206"/>
              <a:gd name="T2" fmla="*/ 12192000 w 12192000"/>
              <a:gd name="T3" fmla="*/ 0 h 4589206"/>
              <a:gd name="T4" fmla="*/ 12192000 w 12192000"/>
              <a:gd name="T5" fmla="*/ 4589206 h 4589206"/>
              <a:gd name="T6" fmla="*/ 4067812 w 12192000"/>
              <a:gd name="T7" fmla="*/ 4589206 h 4589206"/>
              <a:gd name="T8" fmla="*/ 4157216 w 12192000"/>
              <a:gd name="T9" fmla="*/ 4530480 h 4589206"/>
              <a:gd name="T10" fmla="*/ 5231313 w 12192000"/>
              <a:gd name="T11" fmla="*/ 3259567 h 4589206"/>
              <a:gd name="T12" fmla="*/ 5123592 w 12192000"/>
              <a:gd name="T13" fmla="*/ 91347 h 4589206"/>
              <a:gd name="T14" fmla="*/ 5035167 w 12192000"/>
              <a:gd name="T15" fmla="*/ 0 h 4589206"/>
              <a:gd name="T16" fmla="*/ 0 w 12192000"/>
              <a:gd name="T17" fmla="*/ 0 h 4589206"/>
              <a:gd name="T18" fmla="*/ 2376441 w 12192000"/>
              <a:gd name="T19" fmla="*/ 0 h 4589206"/>
              <a:gd name="T20" fmla="*/ 2191438 w 12192000"/>
              <a:gd name="T21" fmla="*/ 145147 h 4589206"/>
              <a:gd name="T22" fmla="*/ 1324385 w 12192000"/>
              <a:gd name="T23" fmla="*/ 1253621 h 4589206"/>
              <a:gd name="T24" fmla="*/ 1586680 w 12192000"/>
              <a:gd name="T25" fmla="*/ 4581523 h 4589206"/>
              <a:gd name="T26" fmla="*/ 1596315 w 12192000"/>
              <a:gd name="T27" fmla="*/ 4589206 h 4589206"/>
              <a:gd name="T28" fmla="*/ 0 w 12192000"/>
              <a:gd name="T29" fmla="*/ 4589206 h 4589206"/>
              <a:gd name="T30" fmla="*/ 0 w 12192000"/>
              <a:gd name="T31" fmla="*/ 0 h 4589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92000" h="4589206">
                <a:moveTo>
                  <a:pt x="5035167" y="0"/>
                </a:moveTo>
                <a:lnTo>
                  <a:pt x="12192000" y="0"/>
                </a:lnTo>
                <a:lnTo>
                  <a:pt x="12192000" y="4589206"/>
                </a:lnTo>
                <a:lnTo>
                  <a:pt x="4067812" y="4589206"/>
                </a:lnTo>
                <a:lnTo>
                  <a:pt x="4157216" y="4530480"/>
                </a:lnTo>
                <a:cubicBezTo>
                  <a:pt x="4579220" y="4226940"/>
                  <a:pt x="4957024" y="3793793"/>
                  <a:pt x="5231313" y="3259567"/>
                </a:cubicBezTo>
                <a:cubicBezTo>
                  <a:pt x="5825606" y="2102079"/>
                  <a:pt x="5751104" y="826216"/>
                  <a:pt x="5123592" y="91347"/>
                </a:cubicBezTo>
                <a:lnTo>
                  <a:pt x="5035167" y="0"/>
                </a:lnTo>
                <a:close/>
                <a:moveTo>
                  <a:pt x="0" y="0"/>
                </a:moveTo>
                <a:lnTo>
                  <a:pt x="2376441" y="0"/>
                </a:lnTo>
                <a:lnTo>
                  <a:pt x="2191438" y="145147"/>
                </a:lnTo>
                <a:cubicBezTo>
                  <a:pt x="1853419" y="433439"/>
                  <a:pt x="1552959" y="808433"/>
                  <a:pt x="1324385" y="1253621"/>
                </a:cubicBezTo>
                <a:cubicBezTo>
                  <a:pt x="684377" y="2500147"/>
                  <a:pt x="820014" y="3883959"/>
                  <a:pt x="1586680" y="4581523"/>
                </a:cubicBezTo>
                <a:lnTo>
                  <a:pt x="1596315" y="4589206"/>
                </a:lnTo>
                <a:lnTo>
                  <a:pt x="0" y="4589206"/>
                </a:lnTo>
                <a:lnTo>
                  <a:pt x="0" y="0"/>
                </a:lnTo>
                <a:close/>
              </a:path>
            </a:pathLst>
          </a:custGeom>
          <a:solidFill>
            <a:srgbClr val="007E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3079" name="组合 16"/>
          <p:cNvGrpSpPr>
            <a:grpSpLocks/>
          </p:cNvGrpSpPr>
          <p:nvPr/>
        </p:nvGrpSpPr>
        <p:grpSpPr bwMode="auto">
          <a:xfrm>
            <a:off x="6227763" y="2055813"/>
            <a:ext cx="4784725" cy="3232150"/>
            <a:chOff x="6321658" y="2056535"/>
            <a:chExt cx="4784492" cy="3231310"/>
          </a:xfrm>
        </p:grpSpPr>
        <p:grpSp>
          <p:nvGrpSpPr>
            <p:cNvPr id="3080" name="组合 7"/>
            <p:cNvGrpSpPr>
              <a:grpSpLocks/>
            </p:cNvGrpSpPr>
            <p:nvPr/>
          </p:nvGrpSpPr>
          <p:grpSpPr bwMode="auto">
            <a:xfrm>
              <a:off x="6321658" y="3109710"/>
              <a:ext cx="4673372" cy="1028954"/>
              <a:chOff x="6321658" y="3109710"/>
              <a:chExt cx="4673372" cy="1028954"/>
            </a:xfrm>
          </p:grpSpPr>
          <p:sp>
            <p:nvSpPr>
              <p:cNvPr id="3081"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txBox="1">
                <a:spLocks noChangeArrowheads="1"/>
              </p:cNvSpPr>
              <p:nvPr>
                <p:custDataLst>
                  <p:tags r:id="rId3"/>
                </p:custDataLst>
              </p:nvPr>
            </p:nvSpPr>
            <p:spPr bwMode="auto">
              <a:xfrm>
                <a:off x="6321659" y="3109710"/>
                <a:ext cx="4596931" cy="67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3600">
                  <a:solidFill>
                    <a:schemeClr val="bg1"/>
                  </a:solidFill>
                  <a:latin typeface="思源黑体 CN Heavy"/>
                  <a:ea typeface="思源黑体 CN Heavy"/>
                  <a:cs typeface="思源黑体 CN Heavy"/>
                </a:endParaRPr>
              </a:p>
            </p:txBody>
          </p:sp>
          <p:sp>
            <p:nvSpPr>
              <p:cNvPr id="18" name="PA-102242"/>
              <p:cNvSpPr/>
              <p:nvPr>
                <p:custDataLst>
                  <p:tags r:id="rId4"/>
                </p:custDataLst>
              </p:nvPr>
            </p:nvSpPr>
            <p:spPr>
              <a:xfrm>
                <a:off x="6321658" y="3797570"/>
                <a:ext cx="4673372" cy="341224"/>
              </a:xfrm>
              <a:prstGeom prst="rect">
                <a:avLst/>
              </a:prstGeom>
            </p:spPr>
            <p:txBody>
              <a:bodyPr>
                <a:spAutoFit/>
              </a:bodyPr>
              <a:lstStyle/>
              <a:p>
                <a:pPr algn="just" fontAlgn="auto">
                  <a:lnSpc>
                    <a:spcPct val="150000"/>
                  </a:lnSpc>
                  <a:spcBef>
                    <a:spcPts val="0"/>
                  </a:spcBef>
                  <a:spcAft>
                    <a:spcPts val="0"/>
                  </a:spcAft>
                  <a:buFontTx/>
                  <a:buNone/>
                  <a:defRPr/>
                </a:pPr>
                <a:endParaRPr lang="zh-CN" altLang="en-US" sz="1200" dirty="0">
                  <a:solidFill>
                    <a:schemeClr val="bg1"/>
                  </a:solidFill>
                  <a:latin typeface="+mn-ea"/>
                  <a:ea typeface="+mn-ea"/>
                </a:endParaRPr>
              </a:p>
            </p:txBody>
          </p:sp>
        </p:grpSp>
        <p:cxnSp>
          <p:nvCxnSpPr>
            <p:cNvPr id="11" name="直接连接符 10"/>
            <p:cNvCxnSpPr/>
            <p:nvPr/>
          </p:nvCxnSpPr>
          <p:spPr>
            <a:xfrm>
              <a:off x="6321658" y="2056535"/>
              <a:ext cx="478449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321658" y="5287845"/>
              <a:ext cx="478449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32" name="平行四边形 31"/>
          <p:cNvSpPr/>
          <p:nvPr/>
        </p:nvSpPr>
        <p:spPr>
          <a:xfrm>
            <a:off x="-190500" y="290513"/>
            <a:ext cx="1981200" cy="417512"/>
          </a:xfrm>
          <a:prstGeom prst="parallelogram">
            <a:avLst/>
          </a:prstGeom>
          <a:gradFill flip="none" rotWithShape="1">
            <a:gsLst>
              <a:gs pos="0">
                <a:srgbClr val="007E8B">
                  <a:alpha val="2000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3086" name="heart-with-lifeline-variant_33328"/>
          <p:cNvSpPr>
            <a:spLocks noChangeAspect="1" noChangeArrowheads="1"/>
          </p:cNvSpPr>
          <p:nvPr/>
        </p:nvSpPr>
        <p:spPr bwMode="auto">
          <a:xfrm>
            <a:off x="128588" y="342900"/>
            <a:ext cx="300037" cy="301625"/>
          </a:xfrm>
          <a:custGeom>
            <a:avLst/>
            <a:gdLst>
              <a:gd name="T0" fmla="*/ 487 w 899"/>
              <a:gd name="T1" fmla="*/ 828 h 905"/>
              <a:gd name="T2" fmla="*/ 456 w 899"/>
              <a:gd name="T3" fmla="*/ 846 h 905"/>
              <a:gd name="T4" fmla="*/ 176 w 899"/>
              <a:gd name="T5" fmla="*/ 555 h 905"/>
              <a:gd name="T6" fmla="*/ 255 w 899"/>
              <a:gd name="T7" fmla="*/ 515 h 905"/>
              <a:gd name="T8" fmla="*/ 314 w 899"/>
              <a:gd name="T9" fmla="*/ 516 h 905"/>
              <a:gd name="T10" fmla="*/ 432 w 899"/>
              <a:gd name="T11" fmla="*/ 555 h 905"/>
              <a:gd name="T12" fmla="*/ 86 w 899"/>
              <a:gd name="T13" fmla="*/ 456 h 905"/>
              <a:gd name="T14" fmla="*/ 231 w 899"/>
              <a:gd name="T15" fmla="*/ 120 h 905"/>
              <a:gd name="T16" fmla="*/ 328 w 899"/>
              <a:gd name="T17" fmla="*/ 118 h 905"/>
              <a:gd name="T18" fmla="*/ 473 w 899"/>
              <a:gd name="T19" fmla="*/ 456 h 905"/>
              <a:gd name="T20" fmla="*/ 541 w 899"/>
              <a:gd name="T21" fmla="*/ 591 h 905"/>
              <a:gd name="T22" fmla="*/ 601 w 899"/>
              <a:gd name="T23" fmla="*/ 461 h 905"/>
              <a:gd name="T24" fmla="*/ 826 w 899"/>
              <a:gd name="T25" fmla="*/ 459 h 905"/>
              <a:gd name="T26" fmla="*/ 857 w 899"/>
              <a:gd name="T27" fmla="*/ 414 h 905"/>
              <a:gd name="T28" fmla="*/ 899 w 899"/>
              <a:gd name="T29" fmla="*/ 272 h 905"/>
              <a:gd name="T30" fmla="*/ 642 w 899"/>
              <a:gd name="T31" fmla="*/ 0 h 905"/>
              <a:gd name="T32" fmla="*/ 456 w 899"/>
              <a:gd name="T33" fmla="*/ 61 h 905"/>
              <a:gd name="T34" fmla="*/ 271 w 899"/>
              <a:gd name="T35" fmla="*/ 0 h 905"/>
              <a:gd name="T36" fmla="*/ 13 w 899"/>
              <a:gd name="T37" fmla="*/ 272 h 905"/>
              <a:gd name="T38" fmla="*/ 54 w 899"/>
              <a:gd name="T39" fmla="*/ 412 h 905"/>
              <a:gd name="T40" fmla="*/ 733 w 899"/>
              <a:gd name="T41" fmla="*/ 560 h 905"/>
              <a:gd name="T42" fmla="*/ 630 w 899"/>
              <a:gd name="T43" fmla="*/ 672 h 905"/>
              <a:gd name="T44" fmla="*/ 603 w 899"/>
              <a:gd name="T45" fmla="*/ 496 h 905"/>
              <a:gd name="T46" fmla="*/ 549 w 899"/>
              <a:gd name="T47" fmla="*/ 805 h 905"/>
              <a:gd name="T48" fmla="*/ 474 w 899"/>
              <a:gd name="T49" fmla="*/ 491 h 905"/>
              <a:gd name="T50" fmla="*/ 295 w 899"/>
              <a:gd name="T51" fmla="*/ 125 h 905"/>
              <a:gd name="T52" fmla="*/ 267 w 899"/>
              <a:gd name="T53" fmla="*/ 126 h 905"/>
              <a:gd name="T54" fmla="*/ 14 w 899"/>
              <a:gd name="T55" fmla="*/ 491 h 905"/>
              <a:gd name="T56" fmla="*/ 14 w 899"/>
              <a:gd name="T57" fmla="*/ 519 h 905"/>
              <a:gd name="T58" fmla="*/ 221 w 899"/>
              <a:gd name="T59" fmla="*/ 508 h 905"/>
              <a:gd name="T60" fmla="*/ 350 w 899"/>
              <a:gd name="T61" fmla="*/ 508 h 905"/>
              <a:gd name="T62" fmla="*/ 462 w 899"/>
              <a:gd name="T63" fmla="*/ 519 h 905"/>
              <a:gd name="T64" fmla="*/ 552 w 899"/>
              <a:gd name="T65" fmla="*/ 905 h 905"/>
              <a:gd name="T66" fmla="*/ 615 w 899"/>
              <a:gd name="T67" fmla="*/ 524 h 905"/>
              <a:gd name="T68" fmla="*/ 892 w 899"/>
              <a:gd name="T69" fmla="*/ 51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a:p>
        </p:txBody>
      </p:sp>
      <p:pic>
        <p:nvPicPr>
          <p:cNvPr id="3087" name="图片 22" descr="0786a23ff9653821-1041c36506e9a8b5-d870a86f656266d769297449839a78d0_副本.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9438" y="2354263"/>
            <a:ext cx="2547937"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6524625" y="2676525"/>
            <a:ext cx="3857625" cy="1938338"/>
          </a:xfrm>
          <a:prstGeom prst="rect">
            <a:avLst/>
          </a:prstGeom>
        </p:spPr>
        <p:txBody>
          <a:bodyPr>
            <a:spAutoFit/>
          </a:bodyPr>
          <a:lstStyle/>
          <a:p>
            <a:pPr algn="ctr">
              <a:lnSpc>
                <a:spcPct val="150000"/>
              </a:lnSpc>
              <a:spcAft>
                <a:spcPts val="0"/>
              </a:spcAft>
              <a:buFontTx/>
              <a:buNone/>
              <a:defRPr/>
            </a:pPr>
            <a:r>
              <a:rPr lang="zh-CN" altLang="zh-CN" sz="4000" b="1" kern="0" dirty="0">
                <a:solidFill>
                  <a:schemeClr val="bg1"/>
                </a:solidFill>
                <a:latin typeface="Calibri" panose="020F0502020204030204"/>
                <a:cs typeface="宋体" panose="02010600030101010101" pitchFamily="2" charset="-122"/>
              </a:rPr>
              <a:t>新冠肺炎“四早”</a:t>
            </a:r>
            <a:endParaRPr lang="en-US" altLang="zh-CN" sz="4000" b="1" kern="0" dirty="0">
              <a:solidFill>
                <a:schemeClr val="bg1"/>
              </a:solidFill>
              <a:latin typeface="Calibri" panose="020F0502020204030204"/>
              <a:cs typeface="宋体" panose="02010600030101010101" pitchFamily="2" charset="-122"/>
            </a:endParaRPr>
          </a:p>
          <a:p>
            <a:pPr algn="ctr">
              <a:lnSpc>
                <a:spcPct val="150000"/>
              </a:lnSpc>
              <a:spcAft>
                <a:spcPts val="0"/>
              </a:spcAft>
              <a:buFontTx/>
              <a:buNone/>
              <a:defRPr/>
            </a:pPr>
            <a:r>
              <a:rPr lang="zh-CN" altLang="zh-CN" sz="3600" b="1" kern="0" dirty="0">
                <a:solidFill>
                  <a:schemeClr val="bg1"/>
                </a:solidFill>
                <a:latin typeface="Calibri" panose="020F0502020204030204"/>
                <a:cs typeface="宋体" panose="02010600030101010101" pitchFamily="2" charset="-122"/>
              </a:rPr>
              <a:t>技术</a:t>
            </a:r>
            <a:r>
              <a:rPr lang="zh-CN" altLang="zh-CN" sz="4000" b="1" kern="0" dirty="0">
                <a:solidFill>
                  <a:schemeClr val="bg1"/>
                </a:solidFill>
                <a:latin typeface="Calibri" panose="020F0502020204030204"/>
                <a:cs typeface="宋体" panose="02010600030101010101" pitchFamily="2" charset="-122"/>
              </a:rPr>
              <a:t>方案</a:t>
            </a:r>
            <a:endParaRPr lang="zh-CN" altLang="zh-CN" sz="4000" kern="100" dirty="0">
              <a:solidFill>
                <a:schemeClr val="bg1"/>
              </a:solidFill>
              <a:latin typeface="Calibri" panose="020F0502020204030204"/>
              <a:ea typeface="仿宋_GB2312"/>
              <a:cs typeface="Times New Roman" panose="02020603050405020304"/>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图片 36"/>
          <p:cNvPicPr>
            <a:picLocks noChangeAspect="1" noChangeArrowheads="1"/>
          </p:cNvPicPr>
          <p:nvPr/>
        </p:nvPicPr>
        <p:blipFill>
          <a:blip r:embed="rId12">
            <a:extLst>
              <a:ext uri="{28A0092B-C50C-407E-A947-70E740481C1C}">
                <a14:useLocalDpi xmlns:a14="http://schemas.microsoft.com/office/drawing/2010/main" val="0"/>
              </a:ext>
            </a:extLst>
          </a:blip>
          <a:srcRect b="19099"/>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p:cNvSpPr/>
          <p:nvPr/>
        </p:nvSpPr>
        <p:spPr>
          <a:xfrm>
            <a:off x="0" y="0"/>
            <a:ext cx="12192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39" name="矩形 38"/>
          <p:cNvSpPr/>
          <p:nvPr/>
        </p:nvSpPr>
        <p:spPr>
          <a:xfrm>
            <a:off x="5889625" y="0"/>
            <a:ext cx="6291263" cy="6858000"/>
          </a:xfrm>
          <a:prstGeom prst="rect">
            <a:avLst/>
          </a:prstGeom>
          <a:gradFill>
            <a:gsLst>
              <a:gs pos="0">
                <a:srgbClr val="007E8B">
                  <a:alpha val="0"/>
                  <a:lumMod val="99000"/>
                </a:srgbClr>
              </a:gs>
              <a:gs pos="100000">
                <a:srgbClr val="007E8B">
                  <a:alpha val="2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grpSp>
        <p:nvGrpSpPr>
          <p:cNvPr id="19460" name="PA-组合 1"/>
          <p:cNvGrpSpPr>
            <a:grpSpLocks/>
          </p:cNvGrpSpPr>
          <p:nvPr/>
        </p:nvGrpSpPr>
        <p:grpSpPr bwMode="auto">
          <a:xfrm>
            <a:off x="0" y="2405063"/>
            <a:ext cx="11857038" cy="1846262"/>
            <a:chOff x="-1150373" y="2405161"/>
            <a:chExt cx="13008076" cy="1846667"/>
          </a:xfrm>
        </p:grpSpPr>
        <p:sp>
          <p:nvSpPr>
            <p:cNvPr id="35" name="PA-平行四边形 34"/>
            <p:cNvSpPr/>
            <p:nvPr>
              <p:custDataLst>
                <p:tags r:id="rId8"/>
              </p:custDataLst>
            </p:nvPr>
          </p:nvSpPr>
          <p:spPr>
            <a:xfrm>
              <a:off x="-1150373" y="2405161"/>
              <a:ext cx="13008076" cy="1846667"/>
            </a:xfrm>
            <a:prstGeom prst="parallelogram">
              <a:avLst/>
            </a:prstGeom>
            <a:solidFill>
              <a:srgbClr val="007E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19462" name="PA-文本框 27"/>
            <p:cNvSpPr txBox="1">
              <a:spLocks noChangeArrowheads="1"/>
            </p:cNvSpPr>
            <p:nvPr>
              <p:custDataLst>
                <p:tags r:id="rId9"/>
              </p:custDataLst>
            </p:nvPr>
          </p:nvSpPr>
          <p:spPr bwMode="auto">
            <a:xfrm>
              <a:off x="-543807" y="2823559"/>
              <a:ext cx="8538623" cy="92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5400">
                  <a:solidFill>
                    <a:schemeClr val="bg1"/>
                  </a:solidFill>
                  <a:latin typeface="思源黑体 CN Heavy"/>
                </a:rPr>
                <a:t>抗击疫情，从我做起！</a:t>
              </a:r>
            </a:p>
          </p:txBody>
        </p:sp>
        <p:sp>
          <p:nvSpPr>
            <p:cNvPr id="29" name="PA-文本框 28"/>
            <p:cNvSpPr txBox="1"/>
            <p:nvPr>
              <p:custDataLst>
                <p:tags r:id="rId10"/>
              </p:custDataLst>
            </p:nvPr>
          </p:nvSpPr>
          <p:spPr>
            <a:xfrm>
              <a:off x="-187263" y="3731014"/>
              <a:ext cx="7616054" cy="277874"/>
            </a:xfrm>
            <a:prstGeom prst="rect">
              <a:avLst/>
            </a:prstGeom>
            <a:noFill/>
          </p:spPr>
          <p:txBody>
            <a:bodyPr>
              <a:spAutoFit/>
            </a:bodyPr>
            <a:lstStyle/>
            <a:p>
              <a:pPr fontAlgn="auto">
                <a:spcBef>
                  <a:spcPts val="0"/>
                </a:spcBef>
                <a:spcAft>
                  <a:spcPts val="0"/>
                </a:spcAft>
                <a:buFontTx/>
                <a:buNone/>
                <a:defRPr/>
              </a:pPr>
              <a:r>
                <a:rPr lang="en-US" altLang="zh-CN" sz="1200" spc="300" dirty="0">
                  <a:solidFill>
                    <a:schemeClr val="bg1"/>
                  </a:solidFill>
                  <a:latin typeface="+mn-lt"/>
                  <a:ea typeface="+mn-ea"/>
                </a:rPr>
                <a:t>PREVENTION AND CONTROL OF NEW CORONAVIRUS INFECTION</a:t>
              </a:r>
              <a:endParaRPr lang="zh-CN" altLang="en-US" sz="1200" spc="300" dirty="0">
                <a:solidFill>
                  <a:schemeClr val="bg1"/>
                </a:solidFill>
                <a:latin typeface="+mn-lt"/>
                <a:ea typeface="+mn-ea"/>
              </a:endParaRPr>
            </a:p>
          </p:txBody>
        </p:sp>
      </p:grpSp>
      <p:sp>
        <p:nvSpPr>
          <p:cNvPr id="18" name="PA-平行四边形 17"/>
          <p:cNvSpPr/>
          <p:nvPr>
            <p:custDataLst>
              <p:tags r:id="rId1"/>
            </p:custDataLst>
          </p:nvPr>
        </p:nvSpPr>
        <p:spPr>
          <a:xfrm>
            <a:off x="928688" y="852488"/>
            <a:ext cx="2835275" cy="344487"/>
          </a:xfrm>
          <a:prstGeom prst="parallelogram">
            <a:avLst/>
          </a:prstGeom>
          <a:gradFill flip="none" rotWithShape="1">
            <a:gsLst>
              <a:gs pos="0">
                <a:srgbClr val="007E8B">
                  <a:alpha val="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19" name="PA-平行四边形 18"/>
          <p:cNvSpPr/>
          <p:nvPr>
            <p:custDataLst>
              <p:tags r:id="rId2"/>
            </p:custDataLst>
          </p:nvPr>
        </p:nvSpPr>
        <p:spPr>
          <a:xfrm>
            <a:off x="2832100" y="1525588"/>
            <a:ext cx="2400300" cy="80962"/>
          </a:xfrm>
          <a:prstGeom prst="parallelogram">
            <a:avLst/>
          </a:prstGeom>
          <a:gradFill flip="none" rotWithShape="1">
            <a:gsLst>
              <a:gs pos="0">
                <a:srgbClr val="007E8B">
                  <a:alpha val="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20" name="PA-平行四边形 19"/>
          <p:cNvSpPr/>
          <p:nvPr>
            <p:custDataLst>
              <p:tags r:id="rId3"/>
            </p:custDataLst>
          </p:nvPr>
        </p:nvSpPr>
        <p:spPr>
          <a:xfrm>
            <a:off x="0" y="1871663"/>
            <a:ext cx="2346325" cy="198437"/>
          </a:xfrm>
          <a:prstGeom prst="parallelogram">
            <a:avLst/>
          </a:prstGeom>
          <a:gradFill flip="none" rotWithShape="1">
            <a:gsLst>
              <a:gs pos="0">
                <a:srgbClr val="007E8B">
                  <a:alpha val="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21" name="PA-平行四边形 20"/>
          <p:cNvSpPr/>
          <p:nvPr>
            <p:custDataLst>
              <p:tags r:id="rId4"/>
            </p:custDataLst>
          </p:nvPr>
        </p:nvSpPr>
        <p:spPr>
          <a:xfrm>
            <a:off x="2305050" y="4430713"/>
            <a:ext cx="2400300" cy="301625"/>
          </a:xfrm>
          <a:prstGeom prst="parallelogram">
            <a:avLst/>
          </a:prstGeom>
          <a:gradFill flip="none" rotWithShape="1">
            <a:gsLst>
              <a:gs pos="0">
                <a:srgbClr val="007E8B">
                  <a:alpha val="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22" name="PA-平行四边形 21"/>
          <p:cNvSpPr/>
          <p:nvPr>
            <p:custDataLst>
              <p:tags r:id="rId5"/>
            </p:custDataLst>
          </p:nvPr>
        </p:nvSpPr>
        <p:spPr>
          <a:xfrm>
            <a:off x="-322263" y="4881563"/>
            <a:ext cx="2400301" cy="95250"/>
          </a:xfrm>
          <a:prstGeom prst="parallelogram">
            <a:avLst/>
          </a:prstGeom>
          <a:gradFill flip="none" rotWithShape="1">
            <a:gsLst>
              <a:gs pos="0">
                <a:srgbClr val="007E8B">
                  <a:alpha val="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23" name="PA-平行四边形 22"/>
          <p:cNvSpPr/>
          <p:nvPr>
            <p:custDataLst>
              <p:tags r:id="rId6"/>
            </p:custDataLst>
          </p:nvPr>
        </p:nvSpPr>
        <p:spPr>
          <a:xfrm>
            <a:off x="7534275" y="1951038"/>
            <a:ext cx="3959225" cy="285750"/>
          </a:xfrm>
          <a:prstGeom prst="parallelogram">
            <a:avLst/>
          </a:prstGeom>
          <a:gradFill flip="none" rotWithShape="1">
            <a:gsLst>
              <a:gs pos="0">
                <a:srgbClr val="007E8B">
                  <a:alpha val="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24" name="PA-平行四边形 23"/>
          <p:cNvSpPr/>
          <p:nvPr>
            <p:custDataLst>
              <p:tags r:id="rId7"/>
            </p:custDataLst>
          </p:nvPr>
        </p:nvSpPr>
        <p:spPr>
          <a:xfrm>
            <a:off x="9418638" y="4797425"/>
            <a:ext cx="2400300" cy="153988"/>
          </a:xfrm>
          <a:prstGeom prst="parallelogram">
            <a:avLst/>
          </a:prstGeom>
          <a:gradFill flip="none" rotWithShape="1">
            <a:gsLst>
              <a:gs pos="0">
                <a:srgbClr val="007E8B">
                  <a:alpha val="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9" name="PA-任意多边形 13"/>
          <p:cNvSpPr/>
          <p:nvPr/>
        </p:nvSpPr>
        <p:spPr bwMode="auto">
          <a:xfrm>
            <a:off x="2219325" y="6254750"/>
            <a:ext cx="161925" cy="161925"/>
          </a:xfrm>
          <a:custGeom>
            <a:avLst/>
            <a:gdLst>
              <a:gd name="connsiteX0" fmla="*/ 497263 w 607639"/>
              <a:gd name="connsiteY0" fmla="*/ 328623 h 606722"/>
              <a:gd name="connsiteX1" fmla="*/ 544974 w 607639"/>
              <a:gd name="connsiteY1" fmla="*/ 350843 h 606722"/>
              <a:gd name="connsiteX2" fmla="*/ 543639 w 607639"/>
              <a:gd name="connsiteY2" fmla="*/ 393860 h 606722"/>
              <a:gd name="connsiteX3" fmla="*/ 541324 w 607639"/>
              <a:gd name="connsiteY3" fmla="*/ 396170 h 606722"/>
              <a:gd name="connsiteX4" fmla="*/ 540612 w 607639"/>
              <a:gd name="connsiteY4" fmla="*/ 409591 h 606722"/>
              <a:gd name="connsiteX5" fmla="*/ 545241 w 607639"/>
              <a:gd name="connsiteY5" fmla="*/ 413679 h 606722"/>
              <a:gd name="connsiteX6" fmla="*/ 550938 w 607639"/>
              <a:gd name="connsiteY6" fmla="*/ 432077 h 606722"/>
              <a:gd name="connsiteX7" fmla="*/ 548178 w 607639"/>
              <a:gd name="connsiteY7" fmla="*/ 454119 h 606722"/>
              <a:gd name="connsiteX8" fmla="*/ 535538 w 607639"/>
              <a:gd name="connsiteY8" fmla="*/ 472161 h 606722"/>
              <a:gd name="connsiteX9" fmla="*/ 515688 w 607639"/>
              <a:gd name="connsiteY9" fmla="*/ 511356 h 606722"/>
              <a:gd name="connsiteX10" fmla="*/ 517291 w 607639"/>
              <a:gd name="connsiteY10" fmla="*/ 517667 h 606722"/>
              <a:gd name="connsiteX11" fmla="*/ 555299 w 607639"/>
              <a:gd name="connsiteY11" fmla="*/ 527177 h 606722"/>
              <a:gd name="connsiteX12" fmla="*/ 607639 w 607639"/>
              <a:gd name="connsiteY12" fmla="*/ 594013 h 606722"/>
              <a:gd name="connsiteX13" fmla="*/ 594910 w 607639"/>
              <a:gd name="connsiteY13" fmla="*/ 606722 h 606722"/>
              <a:gd name="connsiteX14" fmla="*/ 341757 w 607639"/>
              <a:gd name="connsiteY14" fmla="*/ 606722 h 606722"/>
              <a:gd name="connsiteX15" fmla="*/ 329117 w 607639"/>
              <a:gd name="connsiteY15" fmla="*/ 594013 h 606722"/>
              <a:gd name="connsiteX16" fmla="*/ 381368 w 607639"/>
              <a:gd name="connsiteY16" fmla="*/ 527177 h 606722"/>
              <a:gd name="connsiteX17" fmla="*/ 419376 w 607639"/>
              <a:gd name="connsiteY17" fmla="*/ 517667 h 606722"/>
              <a:gd name="connsiteX18" fmla="*/ 421246 w 607639"/>
              <a:gd name="connsiteY18" fmla="*/ 510290 h 606722"/>
              <a:gd name="connsiteX19" fmla="*/ 402553 w 607639"/>
              <a:gd name="connsiteY19" fmla="*/ 472517 h 606722"/>
              <a:gd name="connsiteX20" fmla="*/ 388489 w 607639"/>
              <a:gd name="connsiteY20" fmla="*/ 454030 h 606722"/>
              <a:gd name="connsiteX21" fmla="*/ 385729 w 607639"/>
              <a:gd name="connsiteY21" fmla="*/ 432077 h 606722"/>
              <a:gd name="connsiteX22" fmla="*/ 391515 w 607639"/>
              <a:gd name="connsiteY22" fmla="*/ 413502 h 606722"/>
              <a:gd name="connsiteX23" fmla="*/ 396589 w 607639"/>
              <a:gd name="connsiteY23" fmla="*/ 409236 h 606722"/>
              <a:gd name="connsiteX24" fmla="*/ 395165 w 607639"/>
              <a:gd name="connsiteY24" fmla="*/ 390660 h 606722"/>
              <a:gd name="connsiteX25" fmla="*/ 453379 w 607639"/>
              <a:gd name="connsiteY25" fmla="*/ 339644 h 606722"/>
              <a:gd name="connsiteX26" fmla="*/ 497263 w 607639"/>
              <a:gd name="connsiteY26" fmla="*/ 328623 h 606722"/>
              <a:gd name="connsiteX27" fmla="*/ 346615 w 607639"/>
              <a:gd name="connsiteY27" fmla="*/ 177945 h 606722"/>
              <a:gd name="connsiteX28" fmla="*/ 354451 w 607639"/>
              <a:gd name="connsiteY28" fmla="*/ 189587 h 606722"/>
              <a:gd name="connsiteX29" fmla="*/ 354451 w 607639"/>
              <a:gd name="connsiteY29" fmla="*/ 391861 h 606722"/>
              <a:gd name="connsiteX30" fmla="*/ 341807 w 607639"/>
              <a:gd name="connsiteY30" fmla="*/ 404481 h 606722"/>
              <a:gd name="connsiteX31" fmla="*/ 329074 w 607639"/>
              <a:gd name="connsiteY31" fmla="*/ 391861 h 606722"/>
              <a:gd name="connsiteX32" fmla="*/ 329074 w 607639"/>
              <a:gd name="connsiteY32" fmla="*/ 220159 h 606722"/>
              <a:gd name="connsiteX33" fmla="*/ 300136 w 607639"/>
              <a:gd name="connsiteY33" fmla="*/ 249132 h 606722"/>
              <a:gd name="connsiteX34" fmla="*/ 282149 w 607639"/>
              <a:gd name="connsiteY34" fmla="*/ 249132 h 606722"/>
              <a:gd name="connsiteX35" fmla="*/ 282149 w 607639"/>
              <a:gd name="connsiteY35" fmla="*/ 231268 h 606722"/>
              <a:gd name="connsiteX36" fmla="*/ 332814 w 607639"/>
              <a:gd name="connsiteY36" fmla="*/ 180700 h 606722"/>
              <a:gd name="connsiteX37" fmla="*/ 346615 w 607639"/>
              <a:gd name="connsiteY37" fmla="*/ 177945 h 606722"/>
              <a:gd name="connsiteX38" fmla="*/ 189856 w 607639"/>
              <a:gd name="connsiteY38" fmla="*/ 176978 h 606722"/>
              <a:gd name="connsiteX39" fmla="*/ 253118 w 607639"/>
              <a:gd name="connsiteY39" fmla="*/ 240163 h 606722"/>
              <a:gd name="connsiteX40" fmla="*/ 227849 w 607639"/>
              <a:gd name="connsiteY40" fmla="*/ 290729 h 606722"/>
              <a:gd name="connsiteX41" fmla="*/ 253118 w 607639"/>
              <a:gd name="connsiteY41" fmla="*/ 341296 h 606722"/>
              <a:gd name="connsiteX42" fmla="*/ 189856 w 607639"/>
              <a:gd name="connsiteY42" fmla="*/ 404481 h 606722"/>
              <a:gd name="connsiteX43" fmla="*/ 126594 w 607639"/>
              <a:gd name="connsiteY43" fmla="*/ 341296 h 606722"/>
              <a:gd name="connsiteX44" fmla="*/ 139229 w 607639"/>
              <a:gd name="connsiteY44" fmla="*/ 328677 h 606722"/>
              <a:gd name="connsiteX45" fmla="*/ 151952 w 607639"/>
              <a:gd name="connsiteY45" fmla="*/ 341296 h 606722"/>
              <a:gd name="connsiteX46" fmla="*/ 189856 w 607639"/>
              <a:gd name="connsiteY46" fmla="*/ 379243 h 606722"/>
              <a:gd name="connsiteX47" fmla="*/ 227849 w 607639"/>
              <a:gd name="connsiteY47" fmla="*/ 341296 h 606722"/>
              <a:gd name="connsiteX48" fmla="*/ 189856 w 607639"/>
              <a:gd name="connsiteY48" fmla="*/ 303349 h 606722"/>
              <a:gd name="connsiteX49" fmla="*/ 164587 w 607639"/>
              <a:gd name="connsiteY49" fmla="*/ 303349 h 606722"/>
              <a:gd name="connsiteX50" fmla="*/ 151952 w 607639"/>
              <a:gd name="connsiteY50" fmla="*/ 290729 h 606722"/>
              <a:gd name="connsiteX51" fmla="*/ 164587 w 607639"/>
              <a:gd name="connsiteY51" fmla="*/ 278110 h 606722"/>
              <a:gd name="connsiteX52" fmla="*/ 189856 w 607639"/>
              <a:gd name="connsiteY52" fmla="*/ 278110 h 606722"/>
              <a:gd name="connsiteX53" fmla="*/ 227849 w 607639"/>
              <a:gd name="connsiteY53" fmla="*/ 240163 h 606722"/>
              <a:gd name="connsiteX54" fmla="*/ 189856 w 607639"/>
              <a:gd name="connsiteY54" fmla="*/ 202305 h 606722"/>
              <a:gd name="connsiteX55" fmla="*/ 151952 w 607639"/>
              <a:gd name="connsiteY55" fmla="*/ 240163 h 606722"/>
              <a:gd name="connsiteX56" fmla="*/ 139229 w 607639"/>
              <a:gd name="connsiteY56" fmla="*/ 252782 h 606722"/>
              <a:gd name="connsiteX57" fmla="*/ 126594 w 607639"/>
              <a:gd name="connsiteY57" fmla="*/ 240163 h 606722"/>
              <a:gd name="connsiteX58" fmla="*/ 189856 w 607639"/>
              <a:gd name="connsiteY58" fmla="*/ 176978 h 606722"/>
              <a:gd name="connsiteX59" fmla="*/ 139201 w 607639"/>
              <a:gd name="connsiteY59" fmla="*/ 0 h 606722"/>
              <a:gd name="connsiteX60" fmla="*/ 151929 w 607639"/>
              <a:gd name="connsiteY60" fmla="*/ 12620 h 606722"/>
              <a:gd name="connsiteX61" fmla="*/ 151929 w 607639"/>
              <a:gd name="connsiteY61" fmla="*/ 63188 h 606722"/>
              <a:gd name="connsiteX62" fmla="*/ 164567 w 607639"/>
              <a:gd name="connsiteY62" fmla="*/ 75808 h 606722"/>
              <a:gd name="connsiteX63" fmla="*/ 177206 w 607639"/>
              <a:gd name="connsiteY63" fmla="*/ 63188 h 606722"/>
              <a:gd name="connsiteX64" fmla="*/ 177206 w 607639"/>
              <a:gd name="connsiteY64" fmla="*/ 25240 h 606722"/>
              <a:gd name="connsiteX65" fmla="*/ 329134 w 607639"/>
              <a:gd name="connsiteY65" fmla="*/ 25240 h 606722"/>
              <a:gd name="connsiteX66" fmla="*/ 329134 w 607639"/>
              <a:gd name="connsiteY66" fmla="*/ 12620 h 606722"/>
              <a:gd name="connsiteX67" fmla="*/ 341773 w 607639"/>
              <a:gd name="connsiteY67" fmla="*/ 0 h 606722"/>
              <a:gd name="connsiteX68" fmla="*/ 354411 w 607639"/>
              <a:gd name="connsiteY68" fmla="*/ 12620 h 606722"/>
              <a:gd name="connsiteX69" fmla="*/ 354411 w 607639"/>
              <a:gd name="connsiteY69" fmla="*/ 63188 h 606722"/>
              <a:gd name="connsiteX70" fmla="*/ 367050 w 607639"/>
              <a:gd name="connsiteY70" fmla="*/ 75808 h 606722"/>
              <a:gd name="connsiteX71" fmla="*/ 379777 w 607639"/>
              <a:gd name="connsiteY71" fmla="*/ 63188 h 606722"/>
              <a:gd name="connsiteX72" fmla="*/ 379777 w 607639"/>
              <a:gd name="connsiteY72" fmla="*/ 25240 h 606722"/>
              <a:gd name="connsiteX73" fmla="*/ 392416 w 607639"/>
              <a:gd name="connsiteY73" fmla="*/ 25240 h 606722"/>
              <a:gd name="connsiteX74" fmla="*/ 480974 w 607639"/>
              <a:gd name="connsiteY74" fmla="*/ 113757 h 606722"/>
              <a:gd name="connsiteX75" fmla="*/ 480974 w 607639"/>
              <a:gd name="connsiteY75" fmla="*/ 290703 h 606722"/>
              <a:gd name="connsiteX76" fmla="*/ 468336 w 607639"/>
              <a:gd name="connsiteY76" fmla="*/ 303323 h 606722"/>
              <a:gd name="connsiteX77" fmla="*/ 455697 w 607639"/>
              <a:gd name="connsiteY77" fmla="*/ 290703 h 606722"/>
              <a:gd name="connsiteX78" fmla="*/ 455697 w 607639"/>
              <a:gd name="connsiteY78" fmla="*/ 126377 h 606722"/>
              <a:gd name="connsiteX79" fmla="*/ 25277 w 607639"/>
              <a:gd name="connsiteY79" fmla="*/ 126377 h 606722"/>
              <a:gd name="connsiteX80" fmla="*/ 25277 w 607639"/>
              <a:gd name="connsiteY80" fmla="*/ 391841 h 606722"/>
              <a:gd name="connsiteX81" fmla="*/ 88647 w 607639"/>
              <a:gd name="connsiteY81" fmla="*/ 455029 h 606722"/>
              <a:gd name="connsiteX82" fmla="*/ 341773 w 607639"/>
              <a:gd name="connsiteY82" fmla="*/ 455029 h 606722"/>
              <a:gd name="connsiteX83" fmla="*/ 354411 w 607639"/>
              <a:gd name="connsiteY83" fmla="*/ 467649 h 606722"/>
              <a:gd name="connsiteX84" fmla="*/ 341773 w 607639"/>
              <a:gd name="connsiteY84" fmla="*/ 480269 h 606722"/>
              <a:gd name="connsiteX85" fmla="*/ 88647 w 607639"/>
              <a:gd name="connsiteY85" fmla="*/ 480269 h 606722"/>
              <a:gd name="connsiteX86" fmla="*/ 0 w 607639"/>
              <a:gd name="connsiteY86" fmla="*/ 391841 h 606722"/>
              <a:gd name="connsiteX87" fmla="*/ 0 w 607639"/>
              <a:gd name="connsiteY87" fmla="*/ 113757 h 606722"/>
              <a:gd name="connsiteX88" fmla="*/ 88647 w 607639"/>
              <a:gd name="connsiteY88" fmla="*/ 25240 h 606722"/>
              <a:gd name="connsiteX89" fmla="*/ 126563 w 607639"/>
              <a:gd name="connsiteY89" fmla="*/ 25240 h 606722"/>
              <a:gd name="connsiteX90" fmla="*/ 126563 w 607639"/>
              <a:gd name="connsiteY90" fmla="*/ 12620 h 606722"/>
              <a:gd name="connsiteX91" fmla="*/ 139201 w 607639"/>
              <a:gd name="connsiteY9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7639" h="606722">
                <a:moveTo>
                  <a:pt x="497263" y="328623"/>
                </a:moveTo>
                <a:cubicBezTo>
                  <a:pt x="524679" y="328623"/>
                  <a:pt x="538298" y="340711"/>
                  <a:pt x="544974" y="350843"/>
                </a:cubicBezTo>
                <a:cubicBezTo>
                  <a:pt x="558949" y="372173"/>
                  <a:pt x="550137" y="386927"/>
                  <a:pt x="543639" y="393860"/>
                </a:cubicBezTo>
                <a:lnTo>
                  <a:pt x="541324" y="396170"/>
                </a:lnTo>
                <a:lnTo>
                  <a:pt x="540612" y="409591"/>
                </a:lnTo>
                <a:cubicBezTo>
                  <a:pt x="542303" y="410746"/>
                  <a:pt x="543906" y="412080"/>
                  <a:pt x="545241" y="413679"/>
                </a:cubicBezTo>
                <a:cubicBezTo>
                  <a:pt x="549692" y="418745"/>
                  <a:pt x="551739" y="425411"/>
                  <a:pt x="550938" y="432077"/>
                </a:cubicBezTo>
                <a:lnTo>
                  <a:pt x="548178" y="454119"/>
                </a:lnTo>
                <a:cubicBezTo>
                  <a:pt x="547199" y="462029"/>
                  <a:pt x="542303" y="468695"/>
                  <a:pt x="535538" y="472161"/>
                </a:cubicBezTo>
                <a:cubicBezTo>
                  <a:pt x="532601" y="486559"/>
                  <a:pt x="525569" y="500424"/>
                  <a:pt x="515688" y="511356"/>
                </a:cubicBezTo>
                <a:lnTo>
                  <a:pt x="517291" y="517667"/>
                </a:lnTo>
                <a:lnTo>
                  <a:pt x="555299" y="527177"/>
                </a:lnTo>
                <a:cubicBezTo>
                  <a:pt x="586098" y="534820"/>
                  <a:pt x="607639" y="562372"/>
                  <a:pt x="607639" y="594013"/>
                </a:cubicBezTo>
                <a:cubicBezTo>
                  <a:pt x="607639" y="601034"/>
                  <a:pt x="601942" y="606722"/>
                  <a:pt x="594910" y="606722"/>
                </a:cubicBezTo>
                <a:lnTo>
                  <a:pt x="341757" y="606722"/>
                </a:lnTo>
                <a:cubicBezTo>
                  <a:pt x="334814" y="606722"/>
                  <a:pt x="329117" y="601034"/>
                  <a:pt x="329117" y="594013"/>
                </a:cubicBezTo>
                <a:cubicBezTo>
                  <a:pt x="329117" y="562372"/>
                  <a:pt x="350569" y="534820"/>
                  <a:pt x="381368" y="527177"/>
                </a:cubicBezTo>
                <a:lnTo>
                  <a:pt x="419376" y="517667"/>
                </a:lnTo>
                <a:lnTo>
                  <a:pt x="421246" y="510290"/>
                </a:lnTo>
                <a:cubicBezTo>
                  <a:pt x="411988" y="499624"/>
                  <a:pt x="405401" y="486293"/>
                  <a:pt x="402553" y="472517"/>
                </a:cubicBezTo>
                <a:cubicBezTo>
                  <a:pt x="394809" y="469139"/>
                  <a:pt x="389557" y="462296"/>
                  <a:pt x="388489" y="454030"/>
                </a:cubicBezTo>
                <a:lnTo>
                  <a:pt x="385729" y="432077"/>
                </a:lnTo>
                <a:cubicBezTo>
                  <a:pt x="384928" y="425411"/>
                  <a:pt x="387065" y="418568"/>
                  <a:pt x="391515" y="413502"/>
                </a:cubicBezTo>
                <a:cubicBezTo>
                  <a:pt x="393028" y="411813"/>
                  <a:pt x="394720" y="410391"/>
                  <a:pt x="396589" y="409236"/>
                </a:cubicBezTo>
                <a:cubicBezTo>
                  <a:pt x="395877" y="402659"/>
                  <a:pt x="395165" y="394837"/>
                  <a:pt x="395165" y="390660"/>
                </a:cubicBezTo>
                <a:cubicBezTo>
                  <a:pt x="395165" y="369507"/>
                  <a:pt x="401218" y="341511"/>
                  <a:pt x="453379" y="339644"/>
                </a:cubicBezTo>
                <a:cubicBezTo>
                  <a:pt x="471004" y="328623"/>
                  <a:pt x="489252" y="328623"/>
                  <a:pt x="497263" y="328623"/>
                </a:cubicBezTo>
                <a:close/>
                <a:moveTo>
                  <a:pt x="346615" y="177945"/>
                </a:moveTo>
                <a:cubicBezTo>
                  <a:pt x="351424" y="179900"/>
                  <a:pt x="354451" y="184522"/>
                  <a:pt x="354451" y="189587"/>
                </a:cubicBezTo>
                <a:lnTo>
                  <a:pt x="354451" y="391861"/>
                </a:lnTo>
                <a:cubicBezTo>
                  <a:pt x="354451" y="398793"/>
                  <a:pt x="348841" y="404481"/>
                  <a:pt x="341807" y="404481"/>
                </a:cubicBezTo>
                <a:cubicBezTo>
                  <a:pt x="334773" y="404481"/>
                  <a:pt x="329163" y="398793"/>
                  <a:pt x="329074" y="391861"/>
                </a:cubicBezTo>
                <a:lnTo>
                  <a:pt x="329074" y="220159"/>
                </a:lnTo>
                <a:lnTo>
                  <a:pt x="300136" y="249132"/>
                </a:lnTo>
                <a:cubicBezTo>
                  <a:pt x="295149" y="254020"/>
                  <a:pt x="287136" y="254020"/>
                  <a:pt x="282149" y="249132"/>
                </a:cubicBezTo>
                <a:cubicBezTo>
                  <a:pt x="277252" y="244155"/>
                  <a:pt x="277252" y="236156"/>
                  <a:pt x="282149" y="231268"/>
                </a:cubicBezTo>
                <a:lnTo>
                  <a:pt x="332814" y="180700"/>
                </a:lnTo>
                <a:cubicBezTo>
                  <a:pt x="336465" y="177056"/>
                  <a:pt x="341896" y="175990"/>
                  <a:pt x="346615" y="177945"/>
                </a:cubicBezTo>
                <a:close/>
                <a:moveTo>
                  <a:pt x="189856" y="176978"/>
                </a:moveTo>
                <a:cubicBezTo>
                  <a:pt x="224735" y="176978"/>
                  <a:pt x="253118" y="205327"/>
                  <a:pt x="253118" y="240163"/>
                </a:cubicBezTo>
                <a:cubicBezTo>
                  <a:pt x="253118" y="260781"/>
                  <a:pt x="243153" y="279176"/>
                  <a:pt x="227849" y="290729"/>
                </a:cubicBezTo>
                <a:cubicBezTo>
                  <a:pt x="243153" y="302282"/>
                  <a:pt x="253118" y="320678"/>
                  <a:pt x="253118" y="341296"/>
                </a:cubicBezTo>
                <a:cubicBezTo>
                  <a:pt x="253118" y="376132"/>
                  <a:pt x="224735" y="404481"/>
                  <a:pt x="189856" y="404481"/>
                </a:cubicBezTo>
                <a:cubicBezTo>
                  <a:pt x="154977" y="404481"/>
                  <a:pt x="126594" y="376132"/>
                  <a:pt x="126594" y="341296"/>
                </a:cubicBezTo>
                <a:cubicBezTo>
                  <a:pt x="126594" y="334275"/>
                  <a:pt x="132289" y="328677"/>
                  <a:pt x="139229" y="328677"/>
                </a:cubicBezTo>
                <a:cubicBezTo>
                  <a:pt x="146258" y="328677"/>
                  <a:pt x="151952" y="334275"/>
                  <a:pt x="151952" y="341296"/>
                </a:cubicBezTo>
                <a:cubicBezTo>
                  <a:pt x="151952" y="362180"/>
                  <a:pt x="168947" y="379243"/>
                  <a:pt x="189856" y="379243"/>
                </a:cubicBezTo>
                <a:cubicBezTo>
                  <a:pt x="210854" y="379243"/>
                  <a:pt x="227849" y="362180"/>
                  <a:pt x="227849" y="341296"/>
                </a:cubicBezTo>
                <a:cubicBezTo>
                  <a:pt x="227849" y="320411"/>
                  <a:pt x="210854" y="303349"/>
                  <a:pt x="189856" y="303349"/>
                </a:cubicBezTo>
                <a:lnTo>
                  <a:pt x="164587" y="303349"/>
                </a:lnTo>
                <a:cubicBezTo>
                  <a:pt x="157558" y="303349"/>
                  <a:pt x="151952" y="297750"/>
                  <a:pt x="151952" y="290729"/>
                </a:cubicBezTo>
                <a:cubicBezTo>
                  <a:pt x="151952" y="283798"/>
                  <a:pt x="157558" y="278110"/>
                  <a:pt x="164587" y="278110"/>
                </a:cubicBezTo>
                <a:lnTo>
                  <a:pt x="189856" y="278110"/>
                </a:lnTo>
                <a:cubicBezTo>
                  <a:pt x="210854" y="278110"/>
                  <a:pt x="227849" y="261047"/>
                  <a:pt x="227849" y="240163"/>
                </a:cubicBezTo>
                <a:cubicBezTo>
                  <a:pt x="227849" y="219279"/>
                  <a:pt x="210854" y="202305"/>
                  <a:pt x="189856" y="202305"/>
                </a:cubicBezTo>
                <a:cubicBezTo>
                  <a:pt x="168947" y="202305"/>
                  <a:pt x="151952" y="219279"/>
                  <a:pt x="151952" y="240163"/>
                </a:cubicBezTo>
                <a:cubicBezTo>
                  <a:pt x="151952" y="247184"/>
                  <a:pt x="146258" y="252782"/>
                  <a:pt x="139229" y="252782"/>
                </a:cubicBezTo>
                <a:cubicBezTo>
                  <a:pt x="132289" y="252782"/>
                  <a:pt x="126594" y="247184"/>
                  <a:pt x="126594" y="240163"/>
                </a:cubicBezTo>
                <a:cubicBezTo>
                  <a:pt x="126594" y="205327"/>
                  <a:pt x="154977" y="176978"/>
                  <a:pt x="189856" y="176978"/>
                </a:cubicBezTo>
                <a:close/>
                <a:moveTo>
                  <a:pt x="139201" y="0"/>
                </a:moveTo>
                <a:cubicBezTo>
                  <a:pt x="146232" y="0"/>
                  <a:pt x="151929" y="5688"/>
                  <a:pt x="151929" y="12620"/>
                </a:cubicBezTo>
                <a:lnTo>
                  <a:pt x="151929" y="63188"/>
                </a:lnTo>
                <a:cubicBezTo>
                  <a:pt x="151929" y="70209"/>
                  <a:pt x="157536" y="75808"/>
                  <a:pt x="164567" y="75808"/>
                </a:cubicBezTo>
                <a:cubicBezTo>
                  <a:pt x="171509" y="75808"/>
                  <a:pt x="177206" y="70209"/>
                  <a:pt x="177206" y="63188"/>
                </a:cubicBezTo>
                <a:lnTo>
                  <a:pt x="177206" y="25240"/>
                </a:lnTo>
                <a:lnTo>
                  <a:pt x="329134" y="25240"/>
                </a:lnTo>
                <a:lnTo>
                  <a:pt x="329134" y="12620"/>
                </a:lnTo>
                <a:cubicBezTo>
                  <a:pt x="329134" y="5688"/>
                  <a:pt x="334742" y="0"/>
                  <a:pt x="341773" y="0"/>
                </a:cubicBezTo>
                <a:cubicBezTo>
                  <a:pt x="348804" y="0"/>
                  <a:pt x="354411" y="5688"/>
                  <a:pt x="354411" y="12620"/>
                </a:cubicBezTo>
                <a:lnTo>
                  <a:pt x="354411" y="63188"/>
                </a:lnTo>
                <a:cubicBezTo>
                  <a:pt x="354411" y="70209"/>
                  <a:pt x="360107" y="75808"/>
                  <a:pt x="367050" y="75808"/>
                </a:cubicBezTo>
                <a:cubicBezTo>
                  <a:pt x="374081" y="75808"/>
                  <a:pt x="379777" y="70209"/>
                  <a:pt x="379777" y="63188"/>
                </a:cubicBezTo>
                <a:lnTo>
                  <a:pt x="379777" y="25240"/>
                </a:lnTo>
                <a:lnTo>
                  <a:pt x="392416" y="25240"/>
                </a:lnTo>
                <a:cubicBezTo>
                  <a:pt x="441279" y="25240"/>
                  <a:pt x="480974" y="64966"/>
                  <a:pt x="480974" y="113757"/>
                </a:cubicBezTo>
                <a:lnTo>
                  <a:pt x="480974" y="290703"/>
                </a:lnTo>
                <a:cubicBezTo>
                  <a:pt x="480974" y="297724"/>
                  <a:pt x="475367" y="303323"/>
                  <a:pt x="468336" y="303323"/>
                </a:cubicBezTo>
                <a:cubicBezTo>
                  <a:pt x="461393" y="303323"/>
                  <a:pt x="455697" y="297724"/>
                  <a:pt x="455697" y="290703"/>
                </a:cubicBezTo>
                <a:lnTo>
                  <a:pt x="455697" y="126377"/>
                </a:lnTo>
                <a:lnTo>
                  <a:pt x="25277" y="126377"/>
                </a:lnTo>
                <a:lnTo>
                  <a:pt x="25277" y="391841"/>
                </a:lnTo>
                <a:cubicBezTo>
                  <a:pt x="25277" y="426679"/>
                  <a:pt x="53758" y="455029"/>
                  <a:pt x="88647" y="455029"/>
                </a:cubicBezTo>
                <a:lnTo>
                  <a:pt x="341773" y="455029"/>
                </a:lnTo>
                <a:cubicBezTo>
                  <a:pt x="348804" y="455029"/>
                  <a:pt x="354411" y="460717"/>
                  <a:pt x="354411" y="467649"/>
                </a:cubicBezTo>
                <a:cubicBezTo>
                  <a:pt x="354411" y="474670"/>
                  <a:pt x="348804" y="480269"/>
                  <a:pt x="341773" y="480269"/>
                </a:cubicBezTo>
                <a:lnTo>
                  <a:pt x="88647" y="480269"/>
                </a:lnTo>
                <a:cubicBezTo>
                  <a:pt x="39785" y="480269"/>
                  <a:pt x="0" y="440632"/>
                  <a:pt x="0" y="391841"/>
                </a:cubicBezTo>
                <a:lnTo>
                  <a:pt x="0" y="113757"/>
                </a:lnTo>
                <a:cubicBezTo>
                  <a:pt x="0" y="64966"/>
                  <a:pt x="39785" y="25240"/>
                  <a:pt x="88647" y="25240"/>
                </a:cubicBezTo>
                <a:lnTo>
                  <a:pt x="126563" y="25240"/>
                </a:lnTo>
                <a:lnTo>
                  <a:pt x="126563" y="12620"/>
                </a:lnTo>
                <a:cubicBezTo>
                  <a:pt x="126563" y="5688"/>
                  <a:pt x="132259" y="0"/>
                  <a:pt x="139201" y="0"/>
                </a:cubicBezTo>
                <a:close/>
              </a:path>
            </a:pathLst>
          </a:custGeom>
          <a:solidFill>
            <a:sysClr val="window" lastClr="FFFFFF"/>
          </a:solidFill>
          <a:ln w="9525" cap="flat" cmpd="sng" algn="ctr">
            <a:noFill/>
            <a:prstDash val="solid"/>
            <a:miter lim="800000"/>
          </a:ln>
          <a:effectLst/>
        </p:spPr>
        <p:txBody>
          <a:bodyPr lIns="121920" tIns="60960" rIns="121920" bIns="6096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fontAlgn="auto">
              <a:spcBef>
                <a:spcPts val="0"/>
              </a:spcBef>
              <a:spcAft>
                <a:spcPts val="0"/>
              </a:spcAft>
              <a:buFontTx/>
              <a:buNone/>
              <a:defRPr/>
            </a:pPr>
            <a:endParaRPr lang="zh-CN" altLang="en-US" sz="2135" kern="0">
              <a:solidFill>
                <a:prstClr val="black">
                  <a:lumMod val="95000"/>
                  <a:lumOff val="5000"/>
                </a:prstClr>
              </a:solidFill>
              <a:latin typeface="阿里巴巴普惠体 Light"/>
              <a:ea typeface="阿里巴巴普惠体 Light"/>
              <a:cs typeface="阿里巴巴普惠体 Light"/>
              <a:sym typeface="+mn-lt"/>
            </a:endParaRPr>
          </a:p>
        </p:txBody>
      </p:sp>
      <p:pic>
        <p:nvPicPr>
          <p:cNvPr id="4" name="图片 3"/>
          <p:cNvPicPr>
            <a:picLocks noChangeAspect="1"/>
          </p:cNvPicPr>
          <p:nvPr/>
        </p:nvPicPr>
        <p:blipFill rotWithShape="1">
          <a:blip r:embed="rId13"/>
          <a:srcRect l="30612" r="15800"/>
          <a:stretch>
            <a:fillRect/>
          </a:stretch>
        </p:blipFill>
        <p:spPr>
          <a:xfrm>
            <a:off x="6765925" y="209550"/>
            <a:ext cx="5354638" cy="6659563"/>
          </a:xfrm>
          <a:prstGeom prst="rect">
            <a:avLst/>
          </a:prstGeom>
          <a:effectLst>
            <a:outerShdw blurRad="139700" algn="ctr" rotWithShape="0">
              <a:prstClr val="black">
                <a:alpha val="40000"/>
              </a:prstClr>
            </a:outerShdw>
          </a:effectLst>
        </p:spPr>
      </p:pic>
      <p:grpSp>
        <p:nvGrpSpPr>
          <p:cNvPr id="19473" name="组合 4"/>
          <p:cNvGrpSpPr>
            <a:grpSpLocks/>
          </p:cNvGrpSpPr>
          <p:nvPr/>
        </p:nvGrpSpPr>
        <p:grpSpPr bwMode="auto">
          <a:xfrm>
            <a:off x="6091238" y="5518150"/>
            <a:ext cx="2835275" cy="720725"/>
            <a:chOff x="6090647" y="5689086"/>
            <a:chExt cx="2835474" cy="721530"/>
          </a:xfrm>
        </p:grpSpPr>
        <p:sp>
          <p:nvSpPr>
            <p:cNvPr id="31" name="平行四边形 30"/>
            <p:cNvSpPr/>
            <p:nvPr/>
          </p:nvSpPr>
          <p:spPr>
            <a:xfrm>
              <a:off x="6090647" y="5689086"/>
              <a:ext cx="2835474" cy="721530"/>
            </a:xfrm>
            <a:prstGeom prst="parallelogram">
              <a:avLst/>
            </a:prstGeom>
            <a:gradFill flip="none" rotWithShape="1">
              <a:gsLst>
                <a:gs pos="0">
                  <a:srgbClr val="007E8B">
                    <a:alpha val="0"/>
                  </a:srgbClr>
                </a:gs>
                <a:gs pos="100000">
                  <a:srgbClr val="007E8B"/>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19475" name="文本框 31"/>
            <p:cNvSpPr txBox="1">
              <a:spLocks noChangeArrowheads="1"/>
            </p:cNvSpPr>
            <p:nvPr/>
          </p:nvSpPr>
          <p:spPr bwMode="auto">
            <a:xfrm>
              <a:off x="6303387" y="5757425"/>
              <a:ext cx="2032143" cy="58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dist"/>
              <a:r>
                <a:rPr lang="zh-CN" altLang="en-US" sz="3200" i="1">
                  <a:solidFill>
                    <a:schemeClr val="bg1"/>
                  </a:solidFill>
                  <a:latin typeface="思源黑体 CN Medium"/>
                </a:rPr>
                <a:t>武汉加油</a:t>
              </a:r>
            </a:p>
          </p:txBody>
        </p:sp>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102277"/>
          <p:cNvSpPr/>
          <p:nvPr>
            <p:custDataLst>
              <p:tags r:id="rId1"/>
            </p:custDataLst>
          </p:nvPr>
        </p:nvSpPr>
        <p:spPr>
          <a:xfrm>
            <a:off x="1171575" y="1498600"/>
            <a:ext cx="8988425" cy="5246688"/>
          </a:xfrm>
          <a:custGeom>
            <a:avLst/>
            <a:gdLst>
              <a:gd name="connsiteX0" fmla="*/ 6466 w 144016"/>
              <a:gd name="connsiteY0" fmla="*/ 0 h 871773"/>
              <a:gd name="connsiteX1" fmla="*/ 144016 w 144016"/>
              <a:gd name="connsiteY1" fmla="*/ 2329 h 871773"/>
              <a:gd name="connsiteX2" fmla="*/ 144016 w 144016"/>
              <a:gd name="connsiteY2" fmla="*/ 871773 h 871773"/>
              <a:gd name="connsiteX3" fmla="*/ 0 w 144016"/>
              <a:gd name="connsiteY3" fmla="*/ 871773 h 871773"/>
              <a:gd name="connsiteX4" fmla="*/ 6466 w 144016"/>
              <a:gd name="connsiteY4" fmla="*/ 0 h 871773"/>
              <a:gd name="connsiteX0-1" fmla="*/ 6466 w 144016"/>
              <a:gd name="connsiteY0-2" fmla="*/ 0 h 871773"/>
              <a:gd name="connsiteX1-3" fmla="*/ 144016 w 144016"/>
              <a:gd name="connsiteY1-4" fmla="*/ 2329 h 871773"/>
              <a:gd name="connsiteX2-5" fmla="*/ 144016 w 144016"/>
              <a:gd name="connsiteY2-6" fmla="*/ 871773 h 871773"/>
              <a:gd name="connsiteX3-7" fmla="*/ 0 w 144016"/>
              <a:gd name="connsiteY3-8" fmla="*/ 871773 h 871773"/>
              <a:gd name="connsiteX4-9" fmla="*/ 6466 w 144016"/>
              <a:gd name="connsiteY4-10" fmla="*/ 0 h 871773"/>
              <a:gd name="connsiteX0-11" fmla="*/ 6466 w 144016"/>
              <a:gd name="connsiteY0-12" fmla="*/ 0 h 871773"/>
              <a:gd name="connsiteX1-13" fmla="*/ 144016 w 144016"/>
              <a:gd name="connsiteY1-14" fmla="*/ 2329 h 871773"/>
              <a:gd name="connsiteX2-15" fmla="*/ 144016 w 144016"/>
              <a:gd name="connsiteY2-16" fmla="*/ 871773 h 871773"/>
              <a:gd name="connsiteX3-17" fmla="*/ 0 w 144016"/>
              <a:gd name="connsiteY3-18" fmla="*/ 871773 h 871773"/>
              <a:gd name="connsiteX4-19" fmla="*/ 6466 w 144016"/>
              <a:gd name="connsiteY4-20" fmla="*/ 0 h 871773"/>
              <a:gd name="connsiteX0-21" fmla="*/ 6466 w 144016"/>
              <a:gd name="connsiteY0-22" fmla="*/ 0 h 871773"/>
              <a:gd name="connsiteX1-23" fmla="*/ 144016 w 144016"/>
              <a:gd name="connsiteY1-24" fmla="*/ 2329 h 871773"/>
              <a:gd name="connsiteX2-25" fmla="*/ 144016 w 144016"/>
              <a:gd name="connsiteY2-26" fmla="*/ 871773 h 871773"/>
              <a:gd name="connsiteX3-27" fmla="*/ 0 w 144016"/>
              <a:gd name="connsiteY3-28" fmla="*/ 871773 h 871773"/>
              <a:gd name="connsiteX4-29" fmla="*/ 6466 w 144016"/>
              <a:gd name="connsiteY4-30" fmla="*/ 0 h 871773"/>
              <a:gd name="connsiteX0-31" fmla="*/ 8621 w 144016"/>
              <a:gd name="connsiteY0-32" fmla="*/ 0 h 871773"/>
              <a:gd name="connsiteX1-33" fmla="*/ 144016 w 144016"/>
              <a:gd name="connsiteY1-34" fmla="*/ 2329 h 871773"/>
              <a:gd name="connsiteX2-35" fmla="*/ 144016 w 144016"/>
              <a:gd name="connsiteY2-36" fmla="*/ 871773 h 871773"/>
              <a:gd name="connsiteX3-37" fmla="*/ 0 w 144016"/>
              <a:gd name="connsiteY3-38" fmla="*/ 871773 h 871773"/>
              <a:gd name="connsiteX4-39" fmla="*/ 8621 w 144016"/>
              <a:gd name="connsiteY4-40" fmla="*/ 0 h 871773"/>
              <a:gd name="connsiteX0-41" fmla="*/ 8621 w 144016"/>
              <a:gd name="connsiteY0-42" fmla="*/ 0 h 871773"/>
              <a:gd name="connsiteX1-43" fmla="*/ 144016 w 144016"/>
              <a:gd name="connsiteY1-44" fmla="*/ 2329 h 871773"/>
              <a:gd name="connsiteX2-45" fmla="*/ 144016 w 144016"/>
              <a:gd name="connsiteY2-46" fmla="*/ 871773 h 871773"/>
              <a:gd name="connsiteX3-47" fmla="*/ 0 w 144016"/>
              <a:gd name="connsiteY3-48" fmla="*/ 871773 h 871773"/>
              <a:gd name="connsiteX4-49" fmla="*/ 8621 w 144016"/>
              <a:gd name="connsiteY4-50" fmla="*/ 0 h 871773"/>
              <a:gd name="connsiteX0-51" fmla="*/ 8621 w 144016"/>
              <a:gd name="connsiteY0-52" fmla="*/ 0 h 871773"/>
              <a:gd name="connsiteX1-53" fmla="*/ 144016 w 144016"/>
              <a:gd name="connsiteY1-54" fmla="*/ 2329 h 871773"/>
              <a:gd name="connsiteX2-55" fmla="*/ 144016 w 144016"/>
              <a:gd name="connsiteY2-56" fmla="*/ 871773 h 871773"/>
              <a:gd name="connsiteX3-57" fmla="*/ 0 w 144016"/>
              <a:gd name="connsiteY3-58" fmla="*/ 871773 h 871773"/>
              <a:gd name="connsiteX4-59" fmla="*/ 8621 w 144016"/>
              <a:gd name="connsiteY4-60" fmla="*/ 0 h 87177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4016" h="871773">
                <a:moveTo>
                  <a:pt x="8621" y="0"/>
                </a:moveTo>
                <a:lnTo>
                  <a:pt x="144016" y="2329"/>
                </a:lnTo>
                <a:lnTo>
                  <a:pt x="144016" y="871773"/>
                </a:lnTo>
                <a:lnTo>
                  <a:pt x="0" y="871773"/>
                </a:lnTo>
                <a:cubicBezTo>
                  <a:pt x="2617" y="574970"/>
                  <a:pt x="6081" y="280498"/>
                  <a:pt x="8621"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buFontTx/>
              <a:buNone/>
              <a:defRPr/>
            </a:pPr>
            <a:endParaRPr lang="zh-CN" altLang="en-US" dirty="0"/>
          </a:p>
        </p:txBody>
      </p:sp>
      <p:grpSp>
        <p:nvGrpSpPr>
          <p:cNvPr id="5122" name="组合 12"/>
          <p:cNvGrpSpPr>
            <a:grpSpLocks/>
          </p:cNvGrpSpPr>
          <p:nvPr/>
        </p:nvGrpSpPr>
        <p:grpSpPr bwMode="auto">
          <a:xfrm>
            <a:off x="128588" y="269875"/>
            <a:ext cx="2873375" cy="417513"/>
            <a:chOff x="-190500" y="290025"/>
            <a:chExt cx="2872740" cy="417941"/>
          </a:xfrm>
        </p:grpSpPr>
        <p:sp>
          <p:nvSpPr>
            <p:cNvPr id="14" name="平行四边形 13"/>
            <p:cNvSpPr/>
            <p:nvPr/>
          </p:nvSpPr>
          <p:spPr>
            <a:xfrm>
              <a:off x="-190500" y="290025"/>
              <a:ext cx="2872740" cy="417941"/>
            </a:xfrm>
            <a:prstGeom prst="parallelogram">
              <a:avLst/>
            </a:prstGeom>
            <a:gradFill flip="none" rotWithShape="1">
              <a:gsLst>
                <a:gs pos="0">
                  <a:srgbClr val="007E8B">
                    <a:alpha val="2000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124" name="PA-102214"/>
            <p:cNvSpPr txBox="1">
              <a:spLocks noChangeArrowheads="1"/>
            </p:cNvSpPr>
            <p:nvPr>
              <p:custDataLst>
                <p:tags r:id="rId2"/>
              </p:custDataLst>
            </p:nvPr>
          </p:nvSpPr>
          <p:spPr bwMode="auto">
            <a:xfrm>
              <a:off x="468652" y="298939"/>
              <a:ext cx="697473" cy="40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2000">
                  <a:latin typeface="思源黑体 CN Medium"/>
                  <a:ea typeface="思源黑体 CN Medium"/>
                  <a:cs typeface="思源黑体 CN Medium"/>
                </a:rPr>
                <a:t>目的</a:t>
              </a:r>
            </a:p>
          </p:txBody>
        </p:sp>
        <p:sp>
          <p:nvSpPr>
            <p:cNvPr id="5125" name="heart-with-lifeline-variant_33328"/>
            <p:cNvSpPr>
              <a:spLocks noChangeAspect="1" noChangeArrowheads="1"/>
            </p:cNvSpPr>
            <p:nvPr/>
          </p:nvSpPr>
          <p:spPr bwMode="auto">
            <a:xfrm>
              <a:off x="128138" y="342769"/>
              <a:ext cx="300487" cy="302044"/>
            </a:xfrm>
            <a:custGeom>
              <a:avLst/>
              <a:gdLst>
                <a:gd name="T0" fmla="*/ 487 w 899"/>
                <a:gd name="T1" fmla="*/ 828 h 905"/>
                <a:gd name="T2" fmla="*/ 456 w 899"/>
                <a:gd name="T3" fmla="*/ 846 h 905"/>
                <a:gd name="T4" fmla="*/ 176 w 899"/>
                <a:gd name="T5" fmla="*/ 555 h 905"/>
                <a:gd name="T6" fmla="*/ 255 w 899"/>
                <a:gd name="T7" fmla="*/ 515 h 905"/>
                <a:gd name="T8" fmla="*/ 314 w 899"/>
                <a:gd name="T9" fmla="*/ 516 h 905"/>
                <a:gd name="T10" fmla="*/ 432 w 899"/>
                <a:gd name="T11" fmla="*/ 555 h 905"/>
                <a:gd name="T12" fmla="*/ 86 w 899"/>
                <a:gd name="T13" fmla="*/ 456 h 905"/>
                <a:gd name="T14" fmla="*/ 231 w 899"/>
                <a:gd name="T15" fmla="*/ 120 h 905"/>
                <a:gd name="T16" fmla="*/ 328 w 899"/>
                <a:gd name="T17" fmla="*/ 118 h 905"/>
                <a:gd name="T18" fmla="*/ 473 w 899"/>
                <a:gd name="T19" fmla="*/ 456 h 905"/>
                <a:gd name="T20" fmla="*/ 541 w 899"/>
                <a:gd name="T21" fmla="*/ 591 h 905"/>
                <a:gd name="T22" fmla="*/ 601 w 899"/>
                <a:gd name="T23" fmla="*/ 461 h 905"/>
                <a:gd name="T24" fmla="*/ 826 w 899"/>
                <a:gd name="T25" fmla="*/ 459 h 905"/>
                <a:gd name="T26" fmla="*/ 857 w 899"/>
                <a:gd name="T27" fmla="*/ 414 h 905"/>
                <a:gd name="T28" fmla="*/ 899 w 899"/>
                <a:gd name="T29" fmla="*/ 272 h 905"/>
                <a:gd name="T30" fmla="*/ 642 w 899"/>
                <a:gd name="T31" fmla="*/ 0 h 905"/>
                <a:gd name="T32" fmla="*/ 456 w 899"/>
                <a:gd name="T33" fmla="*/ 61 h 905"/>
                <a:gd name="T34" fmla="*/ 271 w 899"/>
                <a:gd name="T35" fmla="*/ 0 h 905"/>
                <a:gd name="T36" fmla="*/ 13 w 899"/>
                <a:gd name="T37" fmla="*/ 272 h 905"/>
                <a:gd name="T38" fmla="*/ 54 w 899"/>
                <a:gd name="T39" fmla="*/ 412 h 905"/>
                <a:gd name="T40" fmla="*/ 733 w 899"/>
                <a:gd name="T41" fmla="*/ 560 h 905"/>
                <a:gd name="T42" fmla="*/ 630 w 899"/>
                <a:gd name="T43" fmla="*/ 672 h 905"/>
                <a:gd name="T44" fmla="*/ 603 w 899"/>
                <a:gd name="T45" fmla="*/ 496 h 905"/>
                <a:gd name="T46" fmla="*/ 549 w 899"/>
                <a:gd name="T47" fmla="*/ 805 h 905"/>
                <a:gd name="T48" fmla="*/ 474 w 899"/>
                <a:gd name="T49" fmla="*/ 491 h 905"/>
                <a:gd name="T50" fmla="*/ 295 w 899"/>
                <a:gd name="T51" fmla="*/ 125 h 905"/>
                <a:gd name="T52" fmla="*/ 267 w 899"/>
                <a:gd name="T53" fmla="*/ 126 h 905"/>
                <a:gd name="T54" fmla="*/ 14 w 899"/>
                <a:gd name="T55" fmla="*/ 491 h 905"/>
                <a:gd name="T56" fmla="*/ 14 w 899"/>
                <a:gd name="T57" fmla="*/ 519 h 905"/>
                <a:gd name="T58" fmla="*/ 221 w 899"/>
                <a:gd name="T59" fmla="*/ 508 h 905"/>
                <a:gd name="T60" fmla="*/ 350 w 899"/>
                <a:gd name="T61" fmla="*/ 508 h 905"/>
                <a:gd name="T62" fmla="*/ 462 w 899"/>
                <a:gd name="T63" fmla="*/ 519 h 905"/>
                <a:gd name="T64" fmla="*/ 552 w 899"/>
                <a:gd name="T65" fmla="*/ 905 h 905"/>
                <a:gd name="T66" fmla="*/ 615 w 899"/>
                <a:gd name="T67" fmla="*/ 524 h 905"/>
                <a:gd name="T68" fmla="*/ 892 w 899"/>
                <a:gd name="T69" fmla="*/ 51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a:p>
          </p:txBody>
        </p:sp>
      </p:grpSp>
      <p:grpSp>
        <p:nvGrpSpPr>
          <p:cNvPr id="5126" name="组合 3"/>
          <p:cNvGrpSpPr>
            <a:grpSpLocks/>
          </p:cNvGrpSpPr>
          <p:nvPr/>
        </p:nvGrpSpPr>
        <p:grpSpPr bwMode="auto">
          <a:xfrm>
            <a:off x="2352675" y="1827213"/>
            <a:ext cx="7399338" cy="1162050"/>
            <a:chOff x="5141200" y="1430663"/>
            <a:chExt cx="7239486" cy="977462"/>
          </a:xfrm>
        </p:grpSpPr>
        <p:sp>
          <p:nvSpPr>
            <p:cNvPr id="2" name="平行四边形 1"/>
            <p:cNvSpPr/>
            <p:nvPr/>
          </p:nvSpPr>
          <p:spPr>
            <a:xfrm>
              <a:off x="5141200" y="1430663"/>
              <a:ext cx="7239486" cy="977462"/>
            </a:xfrm>
            <a:prstGeom prst="parallelogram">
              <a:avLst>
                <a:gd name="adj" fmla="val 11488"/>
              </a:avLst>
            </a:prstGeom>
            <a:gradFill>
              <a:gsLst>
                <a:gs pos="0">
                  <a:srgbClr val="007E8B"/>
                </a:gs>
                <a:gs pos="100000">
                  <a:srgbClr val="007E8B">
                    <a:alpha val="36000"/>
                  </a:srgbClr>
                </a:gs>
              </a:gsLst>
              <a:lin ang="27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lumMod val="95000"/>
                    <a:lumOff val="5000"/>
                  </a:schemeClr>
                </a:solidFill>
              </a:endParaRPr>
            </a:p>
          </p:txBody>
        </p:sp>
        <p:sp>
          <p:nvSpPr>
            <p:cNvPr id="3" name="矩形 2"/>
            <p:cNvSpPr/>
            <p:nvPr/>
          </p:nvSpPr>
          <p:spPr>
            <a:xfrm>
              <a:off x="5527948" y="1650992"/>
              <a:ext cx="5518535" cy="595557"/>
            </a:xfrm>
            <a:prstGeom prst="rect">
              <a:avLst/>
            </a:prstGeom>
          </p:spPr>
          <p:txBody>
            <a:bodyPr>
              <a:spAutoFit/>
            </a:bodyPr>
            <a:lstStyle/>
            <a:p>
              <a:pPr>
                <a:buFontTx/>
                <a:buNone/>
                <a:defRPr/>
              </a:pPr>
              <a:r>
                <a:rPr lang="zh-CN" altLang="zh-CN" sz="2000" b="1" kern="0" dirty="0">
                  <a:solidFill>
                    <a:schemeClr val="bg1"/>
                  </a:solidFill>
                  <a:ea typeface="仿宋_GB2312"/>
                  <a:cs typeface="仿宋_GB2312"/>
                </a:rPr>
                <a:t>“四早”（早发现、早报告、早隔离、早治疗）是传染病防控的重要手段。</a:t>
              </a:r>
            </a:p>
          </p:txBody>
        </p:sp>
        <p:sp>
          <p:nvSpPr>
            <p:cNvPr id="15378" name="文本框 34"/>
            <p:cNvSpPr txBox="1">
              <a:spLocks noChangeArrowheads="1"/>
            </p:cNvSpPr>
            <p:nvPr/>
          </p:nvSpPr>
          <p:spPr bwMode="auto">
            <a:xfrm>
              <a:off x="5527948" y="1609597"/>
              <a:ext cx="180172" cy="33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Tx/>
                <a:buNone/>
                <a:defRPr/>
              </a:pPr>
              <a:endParaRPr lang="zh-CN" altLang="en-US" sz="2000" dirty="0" smtClean="0">
                <a:solidFill>
                  <a:schemeClr val="tx1">
                    <a:lumMod val="95000"/>
                    <a:lumOff val="5000"/>
                  </a:schemeClr>
                </a:solidFill>
                <a:latin typeface="思源黑体 CN Medium"/>
                <a:ea typeface="思源黑体 CN Medium"/>
                <a:cs typeface="思源黑体 CN Medium"/>
              </a:endParaRPr>
            </a:p>
          </p:txBody>
        </p:sp>
        <p:sp>
          <p:nvSpPr>
            <p:cNvPr id="15379" name="heart_160964"/>
            <p:cNvSpPr>
              <a:spLocks noChangeAspect="1"/>
            </p:cNvSpPr>
            <p:nvPr/>
          </p:nvSpPr>
          <p:spPr bwMode="auto">
            <a:xfrm>
              <a:off x="11318294" y="1650992"/>
              <a:ext cx="439556" cy="610247"/>
            </a:xfrm>
            <a:custGeom>
              <a:avLst/>
              <a:gdLst>
                <a:gd name="T0" fmla="*/ 392346 w 435931"/>
                <a:gd name="T1" fmla="*/ 392346 h 605380"/>
                <a:gd name="T2" fmla="*/ 392346 w 435931"/>
                <a:gd name="T3" fmla="*/ 392346 h 605380"/>
                <a:gd name="T4" fmla="*/ 392346 w 435931"/>
                <a:gd name="T5" fmla="*/ 392346 h 605380"/>
                <a:gd name="T6" fmla="*/ 392346 w 435931"/>
                <a:gd name="T7" fmla="*/ 392346 h 605380"/>
                <a:gd name="T8" fmla="*/ 392346 w 435931"/>
                <a:gd name="T9" fmla="*/ 392346 h 605380"/>
                <a:gd name="T10" fmla="*/ 392346 w 435931"/>
                <a:gd name="T11" fmla="*/ 392346 h 605380"/>
                <a:gd name="T12" fmla="*/ 392346 w 435931"/>
                <a:gd name="T13" fmla="*/ 392346 h 605380"/>
                <a:gd name="T14" fmla="*/ 392346 w 435931"/>
                <a:gd name="T15" fmla="*/ 392346 h 605380"/>
                <a:gd name="T16" fmla="*/ 392346 w 435931"/>
                <a:gd name="T17" fmla="*/ 392346 h 605380"/>
                <a:gd name="T18" fmla="*/ 392346 w 435931"/>
                <a:gd name="T19" fmla="*/ 392346 h 605380"/>
                <a:gd name="T20" fmla="*/ 392346 w 435931"/>
                <a:gd name="T21" fmla="*/ 392346 h 605380"/>
                <a:gd name="T22" fmla="*/ 392346 w 435931"/>
                <a:gd name="T23" fmla="*/ 392346 h 605380"/>
                <a:gd name="T24" fmla="*/ 392346 w 435931"/>
                <a:gd name="T25" fmla="*/ 392346 h 605380"/>
                <a:gd name="T26" fmla="*/ 392346 w 435931"/>
                <a:gd name="T27" fmla="*/ 392346 h 605380"/>
                <a:gd name="T28" fmla="*/ 392346 w 435931"/>
                <a:gd name="T29" fmla="*/ 392346 h 605380"/>
                <a:gd name="T30" fmla="*/ 392346 w 435931"/>
                <a:gd name="T31" fmla="*/ 392346 h 605380"/>
                <a:gd name="T32" fmla="*/ 392346 w 435931"/>
                <a:gd name="T33" fmla="*/ 392346 h 605380"/>
                <a:gd name="T34" fmla="*/ 392346 w 435931"/>
                <a:gd name="T35" fmla="*/ 392346 h 605380"/>
                <a:gd name="T36" fmla="*/ 392346 w 435931"/>
                <a:gd name="T37" fmla="*/ 392346 h 605380"/>
                <a:gd name="T38" fmla="*/ 392346 w 435931"/>
                <a:gd name="T39" fmla="*/ 392346 h 605380"/>
                <a:gd name="T40" fmla="*/ 392346 w 435931"/>
                <a:gd name="T41" fmla="*/ 392346 h 605380"/>
                <a:gd name="T42" fmla="*/ 392346 w 435931"/>
                <a:gd name="T43" fmla="*/ 392346 h 605380"/>
                <a:gd name="T44" fmla="*/ 392346 w 435931"/>
                <a:gd name="T45" fmla="*/ 392346 h 605380"/>
                <a:gd name="T46" fmla="*/ 392346 w 435931"/>
                <a:gd name="T47" fmla="*/ 392346 h 6053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5931"/>
                <a:gd name="T73" fmla="*/ 0 h 605380"/>
                <a:gd name="T74" fmla="*/ 435931 w 435931"/>
                <a:gd name="T75" fmla="*/ 605380 h 6053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5931" h="605380">
                  <a:moveTo>
                    <a:pt x="186815" y="369393"/>
                  </a:moveTo>
                  <a:cubicBezTo>
                    <a:pt x="167038" y="369393"/>
                    <a:pt x="151160" y="385335"/>
                    <a:pt x="151160" y="404985"/>
                  </a:cubicBezTo>
                  <a:cubicBezTo>
                    <a:pt x="151160" y="431495"/>
                    <a:pt x="218012" y="485718"/>
                    <a:pt x="218012" y="485718"/>
                  </a:cubicBezTo>
                  <a:cubicBezTo>
                    <a:pt x="218012" y="485718"/>
                    <a:pt x="284864" y="432792"/>
                    <a:pt x="285143" y="404985"/>
                  </a:cubicBezTo>
                  <a:cubicBezTo>
                    <a:pt x="285143" y="385243"/>
                    <a:pt x="269173" y="369393"/>
                    <a:pt x="249488" y="369393"/>
                  </a:cubicBezTo>
                  <a:cubicBezTo>
                    <a:pt x="235932" y="369393"/>
                    <a:pt x="223955" y="377549"/>
                    <a:pt x="218105" y="388579"/>
                  </a:cubicBezTo>
                  <a:cubicBezTo>
                    <a:pt x="212348" y="377086"/>
                    <a:pt x="200278" y="369393"/>
                    <a:pt x="186815" y="369393"/>
                  </a:cubicBezTo>
                  <a:close/>
                  <a:moveTo>
                    <a:pt x="218012" y="232583"/>
                  </a:moveTo>
                  <a:cubicBezTo>
                    <a:pt x="338346" y="232583"/>
                    <a:pt x="436024" y="269103"/>
                    <a:pt x="435931" y="389228"/>
                  </a:cubicBezTo>
                  <a:lnTo>
                    <a:pt x="435931" y="605195"/>
                  </a:lnTo>
                  <a:lnTo>
                    <a:pt x="369544" y="605195"/>
                  </a:lnTo>
                  <a:cubicBezTo>
                    <a:pt x="369079" y="531321"/>
                    <a:pt x="363694" y="411659"/>
                    <a:pt x="333889" y="372729"/>
                  </a:cubicBezTo>
                  <a:lnTo>
                    <a:pt x="333889" y="605380"/>
                  </a:lnTo>
                  <a:lnTo>
                    <a:pt x="102042" y="605380"/>
                  </a:lnTo>
                  <a:lnTo>
                    <a:pt x="102042" y="372915"/>
                  </a:lnTo>
                  <a:cubicBezTo>
                    <a:pt x="72145" y="411844"/>
                    <a:pt x="66852" y="530950"/>
                    <a:pt x="66388" y="605380"/>
                  </a:cubicBezTo>
                  <a:lnTo>
                    <a:pt x="0" y="605380"/>
                  </a:lnTo>
                  <a:lnTo>
                    <a:pt x="0" y="389228"/>
                  </a:lnTo>
                  <a:cubicBezTo>
                    <a:pt x="0" y="269103"/>
                    <a:pt x="97679" y="232583"/>
                    <a:pt x="218012" y="232583"/>
                  </a:cubicBezTo>
                  <a:close/>
                  <a:moveTo>
                    <a:pt x="217977" y="0"/>
                  </a:moveTo>
                  <a:cubicBezTo>
                    <a:pt x="270083" y="0"/>
                    <a:pt x="312323" y="42161"/>
                    <a:pt x="312323" y="94170"/>
                  </a:cubicBezTo>
                  <a:cubicBezTo>
                    <a:pt x="312323" y="146179"/>
                    <a:pt x="270083" y="188340"/>
                    <a:pt x="217977" y="188340"/>
                  </a:cubicBezTo>
                  <a:cubicBezTo>
                    <a:pt x="165871" y="188340"/>
                    <a:pt x="123631" y="146179"/>
                    <a:pt x="123631" y="94170"/>
                  </a:cubicBezTo>
                  <a:cubicBezTo>
                    <a:pt x="123631" y="42161"/>
                    <a:pt x="165871" y="0"/>
                    <a:pt x="217977" y="0"/>
                  </a:cubicBez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buFontTx/>
                <a:buNone/>
                <a:defRPr/>
              </a:pPr>
              <a:endParaRPr lang="zh-CN" altLang="en-US">
                <a:solidFill>
                  <a:schemeClr val="tx1">
                    <a:lumMod val="95000"/>
                    <a:lumOff val="5000"/>
                  </a:schemeClr>
                </a:solidFill>
              </a:endParaRPr>
            </a:p>
          </p:txBody>
        </p:sp>
      </p:grpSp>
      <p:grpSp>
        <p:nvGrpSpPr>
          <p:cNvPr id="5131" name="组合 6"/>
          <p:cNvGrpSpPr>
            <a:grpSpLocks/>
          </p:cNvGrpSpPr>
          <p:nvPr/>
        </p:nvGrpSpPr>
        <p:grpSpPr bwMode="auto">
          <a:xfrm>
            <a:off x="2136775" y="3576638"/>
            <a:ext cx="7831138" cy="1717675"/>
            <a:chOff x="4956964" y="2627192"/>
            <a:chExt cx="7539835" cy="1391510"/>
          </a:xfrm>
        </p:grpSpPr>
        <p:sp>
          <p:nvSpPr>
            <p:cNvPr id="27" name="平行四边形 26"/>
            <p:cNvSpPr/>
            <p:nvPr/>
          </p:nvSpPr>
          <p:spPr>
            <a:xfrm>
              <a:off x="4956964" y="2627192"/>
              <a:ext cx="7539835" cy="1391510"/>
            </a:xfrm>
            <a:prstGeom prst="parallelogram">
              <a:avLst>
                <a:gd name="adj" fmla="val 11488"/>
              </a:avLst>
            </a:prstGeom>
            <a:gradFill>
              <a:gsLst>
                <a:gs pos="0">
                  <a:srgbClr val="007E8B"/>
                </a:gs>
                <a:gs pos="100000">
                  <a:srgbClr val="007E8B">
                    <a:alpha val="36000"/>
                  </a:srgbClr>
                </a:gs>
              </a:gsLst>
              <a:lin ang="27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solidFill>
                  <a:schemeClr val="tx1"/>
                </a:solidFill>
              </a:endParaRPr>
            </a:p>
          </p:txBody>
        </p:sp>
        <p:sp>
          <p:nvSpPr>
            <p:cNvPr id="28" name="矩形 27"/>
            <p:cNvSpPr/>
            <p:nvPr/>
          </p:nvSpPr>
          <p:spPr>
            <a:xfrm>
              <a:off x="5384929" y="3149330"/>
              <a:ext cx="5296073" cy="276501"/>
            </a:xfrm>
            <a:prstGeom prst="rect">
              <a:avLst/>
            </a:prstGeom>
          </p:spPr>
          <p:txBody>
            <a:bodyPr>
              <a:spAutoFit/>
            </a:bodyPr>
            <a:lstStyle/>
            <a:p>
              <a:pPr fontAlgn="auto">
                <a:lnSpc>
                  <a:spcPct val="150000"/>
                </a:lnSpc>
                <a:spcBef>
                  <a:spcPts val="0"/>
                </a:spcBef>
                <a:spcAft>
                  <a:spcPts val="0"/>
                </a:spcAft>
                <a:buFontTx/>
                <a:buNone/>
                <a:defRPr/>
              </a:pPr>
              <a:endParaRPr lang="zh-CN" altLang="en-US" sz="1200" dirty="0">
                <a:latin typeface="+mn-ea"/>
                <a:ea typeface="+mn-ea"/>
              </a:endParaRPr>
            </a:p>
          </p:txBody>
        </p:sp>
        <p:sp>
          <p:nvSpPr>
            <p:cNvPr id="5134" name="heart_160964"/>
            <p:cNvSpPr>
              <a:spLocks noChangeAspect="1" noChangeArrowheads="1"/>
            </p:cNvSpPr>
            <p:nvPr/>
          </p:nvSpPr>
          <p:spPr bwMode="auto">
            <a:xfrm>
              <a:off x="11252898" y="3035638"/>
              <a:ext cx="609685" cy="573573"/>
            </a:xfrm>
            <a:custGeom>
              <a:avLst/>
              <a:gdLst>
                <a:gd name="T0" fmla="*/ 85853 w 606441"/>
                <a:gd name="T1" fmla="*/ 406537 h 570522"/>
                <a:gd name="T2" fmla="*/ 513721 w 606441"/>
                <a:gd name="T3" fmla="*/ 512734 h 570522"/>
                <a:gd name="T4" fmla="*/ 594854 w 606441"/>
                <a:gd name="T5" fmla="*/ 541628 h 570522"/>
                <a:gd name="T6" fmla="*/ 248498 w 606441"/>
                <a:gd name="T7" fmla="*/ 566733 h 570522"/>
                <a:gd name="T8" fmla="*/ 21409 w 606441"/>
                <a:gd name="T9" fmla="*/ 379289 h 570522"/>
                <a:gd name="T10" fmla="*/ 303267 w 606441"/>
                <a:gd name="T11" fmla="*/ 399701 h 570522"/>
                <a:gd name="T12" fmla="*/ 574923 w 606441"/>
                <a:gd name="T13" fmla="*/ 411166 h 570522"/>
                <a:gd name="T14" fmla="*/ 545129 w 606441"/>
                <a:gd name="T15" fmla="*/ 498905 h 570522"/>
                <a:gd name="T16" fmla="*/ 274327 w 606441"/>
                <a:gd name="T17" fmla="*/ 489619 h 570522"/>
                <a:gd name="T18" fmla="*/ 141727 w 606441"/>
                <a:gd name="T19" fmla="*/ 313389 h 570522"/>
                <a:gd name="T20" fmla="*/ 115264 w 606441"/>
                <a:gd name="T21" fmla="*/ 293466 h 570522"/>
                <a:gd name="T22" fmla="*/ 18405 w 606441"/>
                <a:gd name="T23" fmla="*/ 264198 h 570522"/>
                <a:gd name="T24" fmla="*/ 498092 w 606441"/>
                <a:gd name="T25" fmla="*/ 189156 h 570522"/>
                <a:gd name="T26" fmla="*/ 513566 w 606441"/>
                <a:gd name="T27" fmla="*/ 247140 h 570522"/>
                <a:gd name="T28" fmla="*/ 420151 w 606441"/>
                <a:gd name="T29" fmla="*/ 274616 h 570522"/>
                <a:gd name="T30" fmla="*/ 449581 w 606441"/>
                <a:gd name="T31" fmla="*/ 233307 h 570522"/>
                <a:gd name="T32" fmla="*/ 491636 w 606441"/>
                <a:gd name="T33" fmla="*/ 212842 h 570522"/>
                <a:gd name="T34" fmla="*/ 442840 w 606441"/>
                <a:gd name="T35" fmla="*/ 218148 h 570522"/>
                <a:gd name="T36" fmla="*/ 475308 w 606441"/>
                <a:gd name="T37" fmla="*/ 179871 h 570522"/>
                <a:gd name="T38" fmla="*/ 402328 w 606441"/>
                <a:gd name="T39" fmla="*/ 164274 h 570522"/>
                <a:gd name="T40" fmla="*/ 364929 w 606441"/>
                <a:gd name="T41" fmla="*/ 231062 h 570522"/>
                <a:gd name="T42" fmla="*/ 383154 w 606441"/>
                <a:gd name="T43" fmla="*/ 154327 h 570522"/>
                <a:gd name="T44" fmla="*/ 366575 w 606441"/>
                <a:gd name="T45" fmla="*/ 154256 h 570522"/>
                <a:gd name="T46" fmla="*/ 306947 w 606441"/>
                <a:gd name="T47" fmla="*/ 156438 h 570522"/>
                <a:gd name="T48" fmla="*/ 290351 w 606441"/>
                <a:gd name="T49" fmla="*/ 154186 h 570522"/>
                <a:gd name="T50" fmla="*/ 355820 w 606441"/>
                <a:gd name="T51" fmla="*/ 244980 h 570522"/>
                <a:gd name="T52" fmla="*/ 411232 w 606441"/>
                <a:gd name="T53" fmla="*/ 285733 h 570522"/>
                <a:gd name="T54" fmla="*/ 306386 w 606441"/>
                <a:gd name="T55" fmla="*/ 374915 h 570522"/>
                <a:gd name="T56" fmla="*/ 229435 w 606441"/>
                <a:gd name="T57" fmla="*/ 331793 h 570522"/>
                <a:gd name="T58" fmla="*/ 287030 w 606441"/>
                <a:gd name="T59" fmla="*/ 154186 h 570522"/>
                <a:gd name="T60" fmla="*/ 386583 w 606441"/>
                <a:gd name="T61" fmla="*/ 68449 h 570522"/>
                <a:gd name="T62" fmla="*/ 366556 w 606441"/>
                <a:gd name="T63" fmla="*/ 133046 h 570522"/>
                <a:gd name="T64" fmla="*/ 290337 w 606441"/>
                <a:gd name="T65" fmla="*/ 119785 h 570522"/>
                <a:gd name="T66" fmla="*/ 327642 w 606441"/>
                <a:gd name="T67" fmla="*/ 17449 h 570522"/>
                <a:gd name="T68" fmla="*/ 321095 w 606441"/>
                <a:gd name="T69" fmla="*/ 38975 h 570522"/>
                <a:gd name="T70" fmla="*/ 342540 w 606441"/>
                <a:gd name="T71" fmla="*/ 45518 h 570522"/>
                <a:gd name="T72" fmla="*/ 349088 w 606441"/>
                <a:gd name="T73" fmla="*/ 23992 h 570522"/>
                <a:gd name="T74" fmla="*/ 327642 w 606441"/>
                <a:gd name="T75" fmla="*/ 17449 h 570522"/>
                <a:gd name="T76" fmla="*/ 335139 w 606441"/>
                <a:gd name="T77" fmla="*/ 5216 h 570522"/>
                <a:gd name="T78" fmla="*/ 377935 w 606441"/>
                <a:gd name="T79" fmla="*/ 569 h 570522"/>
                <a:gd name="T80" fmla="*/ 385811 w 606441"/>
                <a:gd name="T81" fmla="*/ 53484 h 570522"/>
                <a:gd name="T82" fmla="*/ 281619 w 606441"/>
                <a:gd name="T83" fmla="*/ 48648 h 570522"/>
                <a:gd name="T84" fmla="*/ 294335 w 606441"/>
                <a:gd name="T85" fmla="*/ 0 h 570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6441" h="570522">
                  <a:moveTo>
                    <a:pt x="21409" y="379289"/>
                  </a:moveTo>
                  <a:cubicBezTo>
                    <a:pt x="28562" y="377359"/>
                    <a:pt x="36461" y="378164"/>
                    <a:pt x="43436" y="382191"/>
                  </a:cubicBezTo>
                  <a:lnTo>
                    <a:pt x="85853" y="406537"/>
                  </a:lnTo>
                  <a:lnTo>
                    <a:pt x="270702" y="512734"/>
                  </a:lnTo>
                  <a:lnTo>
                    <a:pt x="328682" y="512734"/>
                  </a:lnTo>
                  <a:lnTo>
                    <a:pt x="513721" y="512734"/>
                  </a:lnTo>
                  <a:lnTo>
                    <a:pt x="565817" y="512734"/>
                  </a:lnTo>
                  <a:cubicBezTo>
                    <a:pt x="573124" y="512734"/>
                    <a:pt x="579576" y="515387"/>
                    <a:pt x="584701" y="519839"/>
                  </a:cubicBezTo>
                  <a:cubicBezTo>
                    <a:pt x="590869" y="525145"/>
                    <a:pt x="594854" y="532913"/>
                    <a:pt x="594854" y="541628"/>
                  </a:cubicBezTo>
                  <a:cubicBezTo>
                    <a:pt x="594854" y="557638"/>
                    <a:pt x="581854" y="570522"/>
                    <a:pt x="565817" y="570522"/>
                  </a:cubicBezTo>
                  <a:lnTo>
                    <a:pt x="262921" y="570522"/>
                  </a:lnTo>
                  <a:cubicBezTo>
                    <a:pt x="257892" y="570522"/>
                    <a:pt x="252863" y="569196"/>
                    <a:pt x="248498" y="566733"/>
                  </a:cubicBezTo>
                  <a:lnTo>
                    <a:pt x="14494" y="432305"/>
                  </a:lnTo>
                  <a:cubicBezTo>
                    <a:pt x="640" y="424347"/>
                    <a:pt x="-4105" y="406632"/>
                    <a:pt x="3866" y="392801"/>
                  </a:cubicBezTo>
                  <a:cubicBezTo>
                    <a:pt x="7851" y="385885"/>
                    <a:pt x="14257" y="381220"/>
                    <a:pt x="21409" y="379289"/>
                  </a:cubicBezTo>
                  <a:close/>
                  <a:moveTo>
                    <a:pt x="141727" y="313389"/>
                  </a:moveTo>
                  <a:cubicBezTo>
                    <a:pt x="147709" y="314058"/>
                    <a:pt x="153657" y="315918"/>
                    <a:pt x="159231" y="319068"/>
                  </a:cubicBezTo>
                  <a:lnTo>
                    <a:pt x="303267" y="399701"/>
                  </a:lnTo>
                  <a:lnTo>
                    <a:pt x="422633" y="367865"/>
                  </a:lnTo>
                  <a:cubicBezTo>
                    <a:pt x="431457" y="365496"/>
                    <a:pt x="440851" y="365780"/>
                    <a:pt x="449485" y="368717"/>
                  </a:cubicBezTo>
                  <a:lnTo>
                    <a:pt x="574923" y="411166"/>
                  </a:lnTo>
                  <a:cubicBezTo>
                    <a:pt x="599214" y="419409"/>
                    <a:pt x="612213" y="445655"/>
                    <a:pt x="603958" y="469911"/>
                  </a:cubicBezTo>
                  <a:cubicBezTo>
                    <a:pt x="597411" y="489240"/>
                    <a:pt x="579383" y="501368"/>
                    <a:pt x="560026" y="501368"/>
                  </a:cubicBezTo>
                  <a:cubicBezTo>
                    <a:pt x="555092" y="501368"/>
                    <a:pt x="550063" y="500610"/>
                    <a:pt x="545129" y="498905"/>
                  </a:cubicBezTo>
                  <a:lnTo>
                    <a:pt x="432975" y="460910"/>
                  </a:lnTo>
                  <a:lnTo>
                    <a:pt x="308960" y="493978"/>
                  </a:lnTo>
                  <a:cubicBezTo>
                    <a:pt x="297289" y="497104"/>
                    <a:pt x="284859" y="495588"/>
                    <a:pt x="274327" y="489619"/>
                  </a:cubicBezTo>
                  <a:lnTo>
                    <a:pt x="113876" y="399796"/>
                  </a:lnTo>
                  <a:cubicBezTo>
                    <a:pt x="91578" y="387289"/>
                    <a:pt x="83608" y="359053"/>
                    <a:pt x="96133" y="336786"/>
                  </a:cubicBezTo>
                  <a:cubicBezTo>
                    <a:pt x="105526" y="320087"/>
                    <a:pt x="123780" y="311381"/>
                    <a:pt x="141727" y="313389"/>
                  </a:cubicBezTo>
                  <a:close/>
                  <a:moveTo>
                    <a:pt x="71341" y="211344"/>
                  </a:moveTo>
                  <a:cubicBezTo>
                    <a:pt x="100465" y="211344"/>
                    <a:pt x="124182" y="235024"/>
                    <a:pt x="124182" y="264198"/>
                  </a:cubicBezTo>
                  <a:cubicBezTo>
                    <a:pt x="124182" y="274996"/>
                    <a:pt x="120862" y="285131"/>
                    <a:pt x="115264" y="293466"/>
                  </a:cubicBezTo>
                  <a:cubicBezTo>
                    <a:pt x="107865" y="304643"/>
                    <a:pt x="96291" y="312694"/>
                    <a:pt x="82725" y="315725"/>
                  </a:cubicBezTo>
                  <a:cubicBezTo>
                    <a:pt x="79025" y="316483"/>
                    <a:pt x="75230" y="317051"/>
                    <a:pt x="71341" y="317051"/>
                  </a:cubicBezTo>
                  <a:cubicBezTo>
                    <a:pt x="42122" y="317051"/>
                    <a:pt x="18405" y="293371"/>
                    <a:pt x="18405" y="264198"/>
                  </a:cubicBezTo>
                  <a:cubicBezTo>
                    <a:pt x="18405" y="235024"/>
                    <a:pt x="42122" y="211344"/>
                    <a:pt x="71341" y="211344"/>
                  </a:cubicBezTo>
                  <a:close/>
                  <a:moveTo>
                    <a:pt x="475308" y="179871"/>
                  </a:moveTo>
                  <a:cubicBezTo>
                    <a:pt x="484137" y="179871"/>
                    <a:pt x="492206" y="183472"/>
                    <a:pt x="498092" y="189156"/>
                  </a:cubicBezTo>
                  <a:cubicBezTo>
                    <a:pt x="502269" y="193136"/>
                    <a:pt x="505307" y="198157"/>
                    <a:pt x="506921" y="203842"/>
                  </a:cubicBezTo>
                  <a:cubicBezTo>
                    <a:pt x="513281" y="205168"/>
                    <a:pt x="519167" y="208958"/>
                    <a:pt x="522679" y="215116"/>
                  </a:cubicBezTo>
                  <a:cubicBezTo>
                    <a:pt x="528945" y="226486"/>
                    <a:pt x="524958" y="240792"/>
                    <a:pt x="513566" y="247140"/>
                  </a:cubicBezTo>
                  <a:lnTo>
                    <a:pt x="451290" y="281911"/>
                  </a:lnTo>
                  <a:cubicBezTo>
                    <a:pt x="447587" y="283996"/>
                    <a:pt x="443695" y="284943"/>
                    <a:pt x="439708" y="284943"/>
                  </a:cubicBezTo>
                  <a:cubicBezTo>
                    <a:pt x="432113" y="284943"/>
                    <a:pt x="424708" y="281248"/>
                    <a:pt x="420151" y="274616"/>
                  </a:cubicBezTo>
                  <a:lnTo>
                    <a:pt x="404962" y="252162"/>
                  </a:lnTo>
                  <a:cubicBezTo>
                    <a:pt x="407715" y="251404"/>
                    <a:pt x="410468" y="250646"/>
                    <a:pt x="413126" y="249509"/>
                  </a:cubicBezTo>
                  <a:lnTo>
                    <a:pt x="449581" y="233307"/>
                  </a:lnTo>
                  <a:lnTo>
                    <a:pt x="466099" y="226012"/>
                  </a:lnTo>
                  <a:cubicBezTo>
                    <a:pt x="468757" y="227907"/>
                    <a:pt x="471795" y="229233"/>
                    <a:pt x="475308" y="229233"/>
                  </a:cubicBezTo>
                  <a:cubicBezTo>
                    <a:pt x="484326" y="229233"/>
                    <a:pt x="491636" y="221843"/>
                    <a:pt x="491636" y="212842"/>
                  </a:cubicBezTo>
                  <a:cubicBezTo>
                    <a:pt x="491636" y="203842"/>
                    <a:pt x="484326" y="196546"/>
                    <a:pt x="475308" y="196546"/>
                  </a:cubicBezTo>
                  <a:cubicBezTo>
                    <a:pt x="466954" y="196546"/>
                    <a:pt x="460403" y="202799"/>
                    <a:pt x="459359" y="210853"/>
                  </a:cubicBezTo>
                  <a:lnTo>
                    <a:pt x="442840" y="218148"/>
                  </a:lnTo>
                  <a:cubicBezTo>
                    <a:pt x="442556" y="216443"/>
                    <a:pt x="442271" y="214643"/>
                    <a:pt x="442271" y="212842"/>
                  </a:cubicBezTo>
                  <a:cubicBezTo>
                    <a:pt x="442271" y="208768"/>
                    <a:pt x="443125" y="204884"/>
                    <a:pt x="444454" y="201189"/>
                  </a:cubicBezTo>
                  <a:cubicBezTo>
                    <a:pt x="449201" y="188777"/>
                    <a:pt x="461163" y="179871"/>
                    <a:pt x="475308" y="179871"/>
                  </a:cubicBezTo>
                  <a:close/>
                  <a:moveTo>
                    <a:pt x="383154" y="154327"/>
                  </a:moveTo>
                  <a:lnTo>
                    <a:pt x="383249" y="154327"/>
                  </a:lnTo>
                  <a:cubicBezTo>
                    <a:pt x="390652" y="154422"/>
                    <a:pt x="397866" y="157643"/>
                    <a:pt x="402328" y="164274"/>
                  </a:cubicBezTo>
                  <a:lnTo>
                    <a:pt x="439821" y="219505"/>
                  </a:lnTo>
                  <a:lnTo>
                    <a:pt x="406314" y="234378"/>
                  </a:lnTo>
                  <a:cubicBezTo>
                    <a:pt x="392836" y="240346"/>
                    <a:pt x="377364" y="239115"/>
                    <a:pt x="364929" y="231062"/>
                  </a:cubicBezTo>
                  <a:cubicBezTo>
                    <a:pt x="354583" y="224336"/>
                    <a:pt x="348033" y="213726"/>
                    <a:pt x="346040" y="201979"/>
                  </a:cubicBezTo>
                  <a:cubicBezTo>
                    <a:pt x="367207" y="197621"/>
                    <a:pt x="383154" y="178958"/>
                    <a:pt x="383154" y="156506"/>
                  </a:cubicBezTo>
                  <a:lnTo>
                    <a:pt x="383154" y="154327"/>
                  </a:lnTo>
                  <a:close/>
                  <a:moveTo>
                    <a:pt x="306947" y="154256"/>
                  </a:moveTo>
                  <a:lnTo>
                    <a:pt x="353282" y="154256"/>
                  </a:lnTo>
                  <a:lnTo>
                    <a:pt x="366575" y="154256"/>
                  </a:lnTo>
                  <a:lnTo>
                    <a:pt x="366575" y="156438"/>
                  </a:lnTo>
                  <a:cubicBezTo>
                    <a:pt x="366575" y="172848"/>
                    <a:pt x="353187" y="186222"/>
                    <a:pt x="336761" y="186222"/>
                  </a:cubicBezTo>
                  <a:cubicBezTo>
                    <a:pt x="320335" y="186222"/>
                    <a:pt x="306947" y="172848"/>
                    <a:pt x="306947" y="156438"/>
                  </a:cubicBezTo>
                  <a:lnTo>
                    <a:pt x="306947" y="154256"/>
                  </a:lnTo>
                  <a:close/>
                  <a:moveTo>
                    <a:pt x="287030" y="154186"/>
                  </a:moveTo>
                  <a:lnTo>
                    <a:pt x="290351" y="154186"/>
                  </a:lnTo>
                  <a:lnTo>
                    <a:pt x="290351" y="156461"/>
                  </a:lnTo>
                  <a:cubicBezTo>
                    <a:pt x="290351" y="179586"/>
                    <a:pt x="307335" y="198541"/>
                    <a:pt x="329348" y="202142"/>
                  </a:cubicBezTo>
                  <a:cubicBezTo>
                    <a:pt x="331625" y="219486"/>
                    <a:pt x="340829" y="235218"/>
                    <a:pt x="355820" y="244980"/>
                  </a:cubicBezTo>
                  <a:cubicBezTo>
                    <a:pt x="365783" y="251425"/>
                    <a:pt x="377169" y="254742"/>
                    <a:pt x="388650" y="254742"/>
                  </a:cubicBezTo>
                  <a:cubicBezTo>
                    <a:pt x="393869" y="254742"/>
                    <a:pt x="398992" y="253794"/>
                    <a:pt x="404116" y="252467"/>
                  </a:cubicBezTo>
                  <a:lnTo>
                    <a:pt x="411232" y="285733"/>
                  </a:lnTo>
                  <a:lnTo>
                    <a:pt x="423662" y="344114"/>
                  </a:lnTo>
                  <a:cubicBezTo>
                    <a:pt x="421290" y="344493"/>
                    <a:pt x="418918" y="344872"/>
                    <a:pt x="416641" y="345440"/>
                  </a:cubicBezTo>
                  <a:lnTo>
                    <a:pt x="306386" y="374915"/>
                  </a:lnTo>
                  <a:lnTo>
                    <a:pt x="247084" y="341744"/>
                  </a:lnTo>
                  <a:lnTo>
                    <a:pt x="261696" y="273128"/>
                  </a:lnTo>
                  <a:lnTo>
                    <a:pt x="229435" y="331793"/>
                  </a:lnTo>
                  <a:lnTo>
                    <a:pt x="188256" y="308763"/>
                  </a:lnTo>
                  <a:lnTo>
                    <a:pt x="266725" y="166033"/>
                  </a:lnTo>
                  <a:cubicBezTo>
                    <a:pt x="270994" y="158451"/>
                    <a:pt x="278870" y="154376"/>
                    <a:pt x="287030" y="154186"/>
                  </a:cubicBezTo>
                  <a:close/>
                  <a:moveTo>
                    <a:pt x="283693" y="68449"/>
                  </a:moveTo>
                  <a:cubicBezTo>
                    <a:pt x="300493" y="72711"/>
                    <a:pt x="317768" y="75079"/>
                    <a:pt x="335138" y="75079"/>
                  </a:cubicBezTo>
                  <a:cubicBezTo>
                    <a:pt x="352508" y="75079"/>
                    <a:pt x="369783" y="72711"/>
                    <a:pt x="386583" y="68449"/>
                  </a:cubicBezTo>
                  <a:cubicBezTo>
                    <a:pt x="388861" y="74511"/>
                    <a:pt x="390285" y="81047"/>
                    <a:pt x="390285" y="87866"/>
                  </a:cubicBezTo>
                  <a:cubicBezTo>
                    <a:pt x="390285" y="97527"/>
                    <a:pt x="387532" y="106525"/>
                    <a:pt x="383166" y="114481"/>
                  </a:cubicBezTo>
                  <a:cubicBezTo>
                    <a:pt x="379085" y="121869"/>
                    <a:pt x="373485" y="128310"/>
                    <a:pt x="366556" y="133046"/>
                  </a:cubicBezTo>
                  <a:cubicBezTo>
                    <a:pt x="357633" y="139297"/>
                    <a:pt x="346813" y="142896"/>
                    <a:pt x="335138" y="142896"/>
                  </a:cubicBezTo>
                  <a:cubicBezTo>
                    <a:pt x="324792" y="142896"/>
                    <a:pt x="315205" y="139865"/>
                    <a:pt x="306948" y="135035"/>
                  </a:cubicBezTo>
                  <a:cubicBezTo>
                    <a:pt x="300398" y="131057"/>
                    <a:pt x="294703" y="125942"/>
                    <a:pt x="290337" y="119785"/>
                  </a:cubicBezTo>
                  <a:cubicBezTo>
                    <a:pt x="283883" y="110787"/>
                    <a:pt x="279991" y="99800"/>
                    <a:pt x="279991" y="87866"/>
                  </a:cubicBezTo>
                  <a:cubicBezTo>
                    <a:pt x="279991" y="81047"/>
                    <a:pt x="281415" y="74511"/>
                    <a:pt x="283693" y="68449"/>
                  </a:cubicBezTo>
                  <a:close/>
                  <a:moveTo>
                    <a:pt x="327642" y="17449"/>
                  </a:moveTo>
                  <a:lnTo>
                    <a:pt x="327642" y="23992"/>
                  </a:lnTo>
                  <a:lnTo>
                    <a:pt x="321095" y="23992"/>
                  </a:lnTo>
                  <a:lnTo>
                    <a:pt x="321095" y="38975"/>
                  </a:lnTo>
                  <a:lnTo>
                    <a:pt x="327642" y="38975"/>
                  </a:lnTo>
                  <a:lnTo>
                    <a:pt x="327642" y="45518"/>
                  </a:lnTo>
                  <a:lnTo>
                    <a:pt x="342540" y="45518"/>
                  </a:lnTo>
                  <a:lnTo>
                    <a:pt x="342540" y="38975"/>
                  </a:lnTo>
                  <a:lnTo>
                    <a:pt x="349088" y="38975"/>
                  </a:lnTo>
                  <a:lnTo>
                    <a:pt x="349088" y="23992"/>
                  </a:lnTo>
                  <a:lnTo>
                    <a:pt x="342540" y="23992"/>
                  </a:lnTo>
                  <a:lnTo>
                    <a:pt x="342540" y="17449"/>
                  </a:lnTo>
                  <a:lnTo>
                    <a:pt x="327642" y="17449"/>
                  </a:lnTo>
                  <a:close/>
                  <a:moveTo>
                    <a:pt x="294335" y="0"/>
                  </a:moveTo>
                  <a:cubicBezTo>
                    <a:pt x="294715" y="0"/>
                    <a:pt x="295094" y="0"/>
                    <a:pt x="295379" y="95"/>
                  </a:cubicBezTo>
                  <a:cubicBezTo>
                    <a:pt x="308379" y="3509"/>
                    <a:pt x="321759" y="5216"/>
                    <a:pt x="335139" y="5216"/>
                  </a:cubicBezTo>
                  <a:cubicBezTo>
                    <a:pt x="348518" y="5216"/>
                    <a:pt x="361803" y="3509"/>
                    <a:pt x="374898" y="95"/>
                  </a:cubicBezTo>
                  <a:cubicBezTo>
                    <a:pt x="375183" y="0"/>
                    <a:pt x="375563" y="0"/>
                    <a:pt x="375942" y="0"/>
                  </a:cubicBezTo>
                  <a:cubicBezTo>
                    <a:pt x="376606" y="0"/>
                    <a:pt x="377366" y="190"/>
                    <a:pt x="377935" y="569"/>
                  </a:cubicBezTo>
                  <a:cubicBezTo>
                    <a:pt x="378884" y="1043"/>
                    <a:pt x="379548" y="1992"/>
                    <a:pt x="379738" y="3035"/>
                  </a:cubicBezTo>
                  <a:cubicBezTo>
                    <a:pt x="382774" y="15457"/>
                    <a:pt x="385716" y="36415"/>
                    <a:pt x="388658" y="48648"/>
                  </a:cubicBezTo>
                  <a:cubicBezTo>
                    <a:pt x="389227" y="50734"/>
                    <a:pt x="387899" y="52915"/>
                    <a:pt x="385811" y="53484"/>
                  </a:cubicBezTo>
                  <a:cubicBezTo>
                    <a:pt x="369205" y="57941"/>
                    <a:pt x="352219" y="60122"/>
                    <a:pt x="335139" y="60122"/>
                  </a:cubicBezTo>
                  <a:cubicBezTo>
                    <a:pt x="318058" y="60122"/>
                    <a:pt x="301072" y="57941"/>
                    <a:pt x="284466" y="53484"/>
                  </a:cubicBezTo>
                  <a:cubicBezTo>
                    <a:pt x="282379" y="52915"/>
                    <a:pt x="281050" y="50734"/>
                    <a:pt x="281619" y="48648"/>
                  </a:cubicBezTo>
                  <a:cubicBezTo>
                    <a:pt x="284561" y="36415"/>
                    <a:pt x="287503" y="15457"/>
                    <a:pt x="290444" y="3035"/>
                  </a:cubicBezTo>
                  <a:cubicBezTo>
                    <a:pt x="290729" y="1992"/>
                    <a:pt x="291393" y="1043"/>
                    <a:pt x="292342" y="569"/>
                  </a:cubicBezTo>
                  <a:cubicBezTo>
                    <a:pt x="292912" y="190"/>
                    <a:pt x="293671" y="0"/>
                    <a:pt x="294335" y="0"/>
                  </a:cubicBezTo>
                  <a:close/>
                </a:path>
              </a:pathLst>
            </a:custGeom>
            <a:solidFill>
              <a:schemeClr val="bg1">
                <a:alpha val="7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5135" name="矩形 6"/>
          <p:cNvSpPr>
            <a:spLocks noChangeArrowheads="1"/>
          </p:cNvSpPr>
          <p:nvPr/>
        </p:nvSpPr>
        <p:spPr bwMode="auto">
          <a:xfrm>
            <a:off x="3005138" y="2470150"/>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zh-CN" altLang="en-US"/>
          </a:p>
        </p:txBody>
      </p:sp>
      <p:sp>
        <p:nvSpPr>
          <p:cNvPr id="5136" name="矩形 11"/>
          <p:cNvSpPr>
            <a:spLocks noChangeArrowheads="1"/>
          </p:cNvSpPr>
          <p:nvPr/>
        </p:nvSpPr>
        <p:spPr bwMode="auto">
          <a:xfrm>
            <a:off x="2570163" y="3832225"/>
            <a:ext cx="609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a:solidFill>
                  <a:schemeClr val="bg1"/>
                </a:solidFill>
              </a:rPr>
              <a:t>为有效推动“四早”落实，助力新冠肺炎疫情歼灭战，依据有关法律法规和预案，结合新冠肺炎疫情特点和发展趋势，在总结前期新冠肺炎疫情防控工作经验教训基础上，制定本技术方案。</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矩形 126"/>
          <p:cNvSpPr/>
          <p:nvPr/>
        </p:nvSpPr>
        <p:spPr>
          <a:xfrm>
            <a:off x="0" y="-19050"/>
            <a:ext cx="3462338" cy="6877050"/>
          </a:xfrm>
          <a:prstGeom prst="rect">
            <a:avLst/>
          </a:prstGeom>
          <a:solidFill>
            <a:srgbClr val="007E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400" dirty="0">
              <a:solidFill>
                <a:srgbClr val="0BD0D9"/>
              </a:solidFill>
              <a:latin typeface="Impact" panose="020B0806030902050204"/>
              <a:ea typeface="微软雅黑 Light" panose="020B0502040204020203" charset="-122"/>
            </a:endParaRPr>
          </a:p>
        </p:txBody>
      </p:sp>
      <p:grpSp>
        <p:nvGrpSpPr>
          <p:cNvPr id="7170" name="组合 1"/>
          <p:cNvGrpSpPr>
            <a:grpSpLocks/>
          </p:cNvGrpSpPr>
          <p:nvPr/>
        </p:nvGrpSpPr>
        <p:grpSpPr bwMode="auto">
          <a:xfrm>
            <a:off x="3989388" y="1211263"/>
            <a:ext cx="901700" cy="769937"/>
            <a:chOff x="3871641" y="774063"/>
            <a:chExt cx="900530" cy="769441"/>
          </a:xfrm>
        </p:grpSpPr>
        <p:sp>
          <p:nvSpPr>
            <p:cNvPr id="7171" name="矩形 32"/>
            <p:cNvSpPr>
              <a:spLocks noChangeArrowheads="1"/>
            </p:cNvSpPr>
            <p:nvPr/>
          </p:nvSpPr>
          <p:spPr bwMode="auto">
            <a:xfrm>
              <a:off x="4587456" y="845455"/>
              <a:ext cx="184715" cy="46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en-US" sz="2400" b="1">
                <a:solidFill>
                  <a:srgbClr val="595959"/>
                </a:solidFill>
                <a:latin typeface="思源黑体 CN Medium"/>
              </a:endParaRPr>
            </a:p>
          </p:txBody>
        </p:sp>
        <p:sp>
          <p:nvSpPr>
            <p:cNvPr id="7172" name="文字方塊 37"/>
            <p:cNvSpPr txBox="1">
              <a:spLocks noChangeArrowheads="1"/>
            </p:cNvSpPr>
            <p:nvPr/>
          </p:nvSpPr>
          <p:spPr bwMode="auto">
            <a:xfrm>
              <a:off x="3871641" y="774063"/>
              <a:ext cx="70243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en-US" altLang="zh-TW" sz="4400">
                  <a:solidFill>
                    <a:srgbClr val="007E8B"/>
                  </a:solidFill>
                  <a:latin typeface="Impact" pitchFamily="34" charset="0"/>
                  <a:ea typeface="微软雅黑 Light" charset="-122"/>
                </a:rPr>
                <a:t>01</a:t>
              </a:r>
              <a:endParaRPr lang="zh-TW" altLang="en-US" sz="4400">
                <a:solidFill>
                  <a:srgbClr val="007E8B"/>
                </a:solidFill>
                <a:latin typeface="Impact" pitchFamily="34" charset="0"/>
                <a:ea typeface="微软雅黑 Light" charset="-122"/>
              </a:endParaRPr>
            </a:p>
          </p:txBody>
        </p:sp>
      </p:grpSp>
      <p:grpSp>
        <p:nvGrpSpPr>
          <p:cNvPr id="7173" name="组合 3"/>
          <p:cNvGrpSpPr>
            <a:grpSpLocks/>
          </p:cNvGrpSpPr>
          <p:nvPr/>
        </p:nvGrpSpPr>
        <p:grpSpPr bwMode="auto">
          <a:xfrm>
            <a:off x="719138" y="660400"/>
            <a:ext cx="1312862" cy="884238"/>
            <a:chOff x="744022" y="435888"/>
            <a:chExt cx="1314193" cy="884841"/>
          </a:xfrm>
        </p:grpSpPr>
        <p:sp>
          <p:nvSpPr>
            <p:cNvPr id="7174" name="矩形 75"/>
            <p:cNvSpPr>
              <a:spLocks noChangeArrowheads="1"/>
            </p:cNvSpPr>
            <p:nvPr/>
          </p:nvSpPr>
          <p:spPr bwMode="auto">
            <a:xfrm>
              <a:off x="744022" y="435888"/>
              <a:ext cx="1314193" cy="76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4400">
                  <a:solidFill>
                    <a:srgbClr val="FFFFFF"/>
                  </a:solidFill>
                  <a:latin typeface="思源黑体 CN Heavy"/>
                  <a:ea typeface="思源黑体 CN Heavy"/>
                  <a:cs typeface="思源黑体 CN Heavy"/>
                </a:rPr>
                <a:t>四早</a:t>
              </a:r>
            </a:p>
          </p:txBody>
        </p:sp>
        <p:cxnSp>
          <p:nvCxnSpPr>
            <p:cNvPr id="20" name="直接连接符 19"/>
            <p:cNvCxnSpPr/>
            <p:nvPr/>
          </p:nvCxnSpPr>
          <p:spPr>
            <a:xfrm>
              <a:off x="906111" y="1320729"/>
              <a:ext cx="56095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176" name="文字方塊 37"/>
          <p:cNvSpPr txBox="1">
            <a:spLocks noChangeArrowheads="1"/>
          </p:cNvSpPr>
          <p:nvPr/>
        </p:nvSpPr>
        <p:spPr bwMode="auto">
          <a:xfrm>
            <a:off x="4054475" y="3035300"/>
            <a:ext cx="7715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TW" sz="4400">
                <a:solidFill>
                  <a:srgbClr val="007E8B"/>
                </a:solidFill>
                <a:latin typeface="Impact" pitchFamily="34" charset="0"/>
                <a:ea typeface="微软雅黑 Light" charset="-122"/>
              </a:rPr>
              <a:t>02</a:t>
            </a:r>
            <a:endParaRPr lang="zh-TW" altLang="en-US" sz="4400">
              <a:solidFill>
                <a:srgbClr val="007E8B"/>
              </a:solidFill>
              <a:latin typeface="Impact" pitchFamily="34" charset="0"/>
              <a:ea typeface="微软雅黑 Light" charset="-122"/>
            </a:endParaRPr>
          </a:p>
        </p:txBody>
      </p:sp>
      <p:grpSp>
        <p:nvGrpSpPr>
          <p:cNvPr id="7" name="组合 4"/>
          <p:cNvGrpSpPr/>
          <p:nvPr/>
        </p:nvGrpSpPr>
        <p:grpSpPr>
          <a:xfrm>
            <a:off x="263598" y="4777797"/>
            <a:ext cx="1422382" cy="1845729"/>
            <a:chOff x="256989" y="4777797"/>
            <a:chExt cx="1422382" cy="1845729"/>
          </a:xfrm>
          <a:solidFill>
            <a:schemeClr val="bg1">
              <a:alpha val="50000"/>
            </a:schemeClr>
          </a:solidFill>
        </p:grpSpPr>
        <p:sp>
          <p:nvSpPr>
            <p:cNvPr id="41" name="PA-102231"/>
            <p:cNvSpPr/>
            <p:nvPr/>
          </p:nvSpPr>
          <p:spPr>
            <a:xfrm flipH="1">
              <a:off x="978176" y="6019047"/>
              <a:ext cx="701195" cy="604479"/>
            </a:xfrm>
            <a:prstGeom prst="hexagon">
              <a:avLst/>
            </a:prstGeom>
            <a:noFill/>
            <a:ln w="285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kumimoji="1" lang="zh-CN" altLang="en-US"/>
            </a:p>
          </p:txBody>
        </p:sp>
        <p:sp>
          <p:nvSpPr>
            <p:cNvPr id="42" name="PA-102232"/>
            <p:cNvSpPr/>
            <p:nvPr/>
          </p:nvSpPr>
          <p:spPr>
            <a:xfrm flipH="1">
              <a:off x="320439" y="5646274"/>
              <a:ext cx="701195" cy="604479"/>
            </a:xfrm>
            <a:prstGeom prst="hexagon">
              <a:avLst/>
            </a:prstGeom>
            <a:noFill/>
            <a:ln w="285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kumimoji="1" lang="zh-CN" altLang="en-US"/>
            </a:p>
          </p:txBody>
        </p:sp>
        <p:sp>
          <p:nvSpPr>
            <p:cNvPr id="43" name="PA-102233"/>
            <p:cNvSpPr/>
            <p:nvPr/>
          </p:nvSpPr>
          <p:spPr>
            <a:xfrm flipH="1">
              <a:off x="256989" y="4777797"/>
              <a:ext cx="845737" cy="729084"/>
            </a:xfrm>
            <a:prstGeom prst="hexagon">
              <a:avLst/>
            </a:prstGeom>
            <a:noFill/>
            <a:ln w="285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kumimoji="1" lang="zh-CN" altLang="en-US"/>
            </a:p>
          </p:txBody>
        </p:sp>
        <p:sp>
          <p:nvSpPr>
            <p:cNvPr id="49" name="hospital-symbol_63809"/>
            <p:cNvSpPr>
              <a:spLocks noChangeAspect="1"/>
            </p:cNvSpPr>
            <p:nvPr/>
          </p:nvSpPr>
          <p:spPr bwMode="auto">
            <a:xfrm>
              <a:off x="485936" y="5762268"/>
              <a:ext cx="387842" cy="387302"/>
            </a:xfrm>
            <a:custGeom>
              <a:avLst/>
              <a:gdLst>
                <a:gd name="T0" fmla="*/ 400 w 11264"/>
                <a:gd name="T1" fmla="*/ 7099 h 11264"/>
                <a:gd name="T2" fmla="*/ 4165 w 11264"/>
                <a:gd name="T3" fmla="*/ 7099 h 11264"/>
                <a:gd name="T4" fmla="*/ 4165 w 11264"/>
                <a:gd name="T5" fmla="*/ 10864 h 11264"/>
                <a:gd name="T6" fmla="*/ 4565 w 11264"/>
                <a:gd name="T7" fmla="*/ 11264 h 11264"/>
                <a:gd name="T8" fmla="*/ 6699 w 11264"/>
                <a:gd name="T9" fmla="*/ 11264 h 11264"/>
                <a:gd name="T10" fmla="*/ 7099 w 11264"/>
                <a:gd name="T11" fmla="*/ 10864 h 11264"/>
                <a:gd name="T12" fmla="*/ 7099 w 11264"/>
                <a:gd name="T13" fmla="*/ 7099 h 11264"/>
                <a:gd name="T14" fmla="*/ 10864 w 11264"/>
                <a:gd name="T15" fmla="*/ 7099 h 11264"/>
                <a:gd name="T16" fmla="*/ 11264 w 11264"/>
                <a:gd name="T17" fmla="*/ 6699 h 11264"/>
                <a:gd name="T18" fmla="*/ 11264 w 11264"/>
                <a:gd name="T19" fmla="*/ 4565 h 11264"/>
                <a:gd name="T20" fmla="*/ 10864 w 11264"/>
                <a:gd name="T21" fmla="*/ 4165 h 11264"/>
                <a:gd name="T22" fmla="*/ 7099 w 11264"/>
                <a:gd name="T23" fmla="*/ 4165 h 11264"/>
                <a:gd name="T24" fmla="*/ 7099 w 11264"/>
                <a:gd name="T25" fmla="*/ 400 h 11264"/>
                <a:gd name="T26" fmla="*/ 6699 w 11264"/>
                <a:gd name="T27" fmla="*/ 0 h 11264"/>
                <a:gd name="T28" fmla="*/ 4565 w 11264"/>
                <a:gd name="T29" fmla="*/ 0 h 11264"/>
                <a:gd name="T30" fmla="*/ 4165 w 11264"/>
                <a:gd name="T31" fmla="*/ 400 h 11264"/>
                <a:gd name="T32" fmla="*/ 4165 w 11264"/>
                <a:gd name="T33" fmla="*/ 4165 h 11264"/>
                <a:gd name="T34" fmla="*/ 400 w 11264"/>
                <a:gd name="T35" fmla="*/ 4165 h 11264"/>
                <a:gd name="T36" fmla="*/ 0 w 11264"/>
                <a:gd name="T37" fmla="*/ 4565 h 11264"/>
                <a:gd name="T38" fmla="*/ 0 w 11264"/>
                <a:gd name="T39" fmla="*/ 6699 h 11264"/>
                <a:gd name="T40" fmla="*/ 400 w 11264"/>
                <a:gd name="T41" fmla="*/ 7099 h 1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64" h="11264">
                  <a:moveTo>
                    <a:pt x="400" y="7099"/>
                  </a:moveTo>
                  <a:lnTo>
                    <a:pt x="4165" y="7099"/>
                  </a:lnTo>
                  <a:lnTo>
                    <a:pt x="4165" y="10864"/>
                  </a:lnTo>
                  <a:cubicBezTo>
                    <a:pt x="4165" y="11085"/>
                    <a:pt x="4344" y="11264"/>
                    <a:pt x="4565" y="11264"/>
                  </a:cubicBezTo>
                  <a:lnTo>
                    <a:pt x="6699" y="11264"/>
                  </a:lnTo>
                  <a:cubicBezTo>
                    <a:pt x="6920" y="11264"/>
                    <a:pt x="7099" y="11085"/>
                    <a:pt x="7099" y="10864"/>
                  </a:cubicBezTo>
                  <a:lnTo>
                    <a:pt x="7099" y="7099"/>
                  </a:lnTo>
                  <a:lnTo>
                    <a:pt x="10864" y="7099"/>
                  </a:lnTo>
                  <a:cubicBezTo>
                    <a:pt x="11085" y="7099"/>
                    <a:pt x="11264" y="6920"/>
                    <a:pt x="11264" y="6699"/>
                  </a:cubicBezTo>
                  <a:lnTo>
                    <a:pt x="11264" y="4565"/>
                  </a:lnTo>
                  <a:cubicBezTo>
                    <a:pt x="11264" y="4344"/>
                    <a:pt x="11085" y="4165"/>
                    <a:pt x="10864" y="4165"/>
                  </a:cubicBezTo>
                  <a:lnTo>
                    <a:pt x="7099" y="4165"/>
                  </a:lnTo>
                  <a:lnTo>
                    <a:pt x="7099" y="400"/>
                  </a:lnTo>
                  <a:cubicBezTo>
                    <a:pt x="7099" y="179"/>
                    <a:pt x="6920" y="0"/>
                    <a:pt x="6699" y="0"/>
                  </a:cubicBezTo>
                  <a:lnTo>
                    <a:pt x="4565" y="0"/>
                  </a:lnTo>
                  <a:cubicBezTo>
                    <a:pt x="4344" y="0"/>
                    <a:pt x="4165" y="179"/>
                    <a:pt x="4165" y="400"/>
                  </a:cubicBezTo>
                  <a:lnTo>
                    <a:pt x="4165" y="4165"/>
                  </a:lnTo>
                  <a:lnTo>
                    <a:pt x="400" y="4165"/>
                  </a:lnTo>
                  <a:cubicBezTo>
                    <a:pt x="179" y="4165"/>
                    <a:pt x="0" y="4344"/>
                    <a:pt x="0" y="4565"/>
                  </a:cubicBezTo>
                  <a:lnTo>
                    <a:pt x="0" y="6699"/>
                  </a:lnTo>
                  <a:cubicBezTo>
                    <a:pt x="0" y="6920"/>
                    <a:pt x="179" y="7099"/>
                    <a:pt x="400" y="7099"/>
                  </a:cubicBezTo>
                  <a:close/>
                </a:path>
              </a:pathLst>
            </a:custGeom>
            <a:grpFill/>
            <a:ln>
              <a:noFill/>
            </a:ln>
          </p:spPr>
        </p:sp>
        <p:sp>
          <p:nvSpPr>
            <p:cNvPr id="51" name="dna-code_82990"/>
            <p:cNvSpPr>
              <a:spLocks noChangeAspect="1"/>
            </p:cNvSpPr>
            <p:nvPr/>
          </p:nvSpPr>
          <p:spPr bwMode="auto">
            <a:xfrm>
              <a:off x="1119578" y="6149569"/>
              <a:ext cx="444989" cy="343433"/>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7475" h="468837">
                  <a:moveTo>
                    <a:pt x="396500" y="146917"/>
                  </a:moveTo>
                  <a:lnTo>
                    <a:pt x="548327" y="239691"/>
                  </a:lnTo>
                  <a:cubicBezTo>
                    <a:pt x="606532" y="275246"/>
                    <a:pt x="624927" y="351476"/>
                    <a:pt x="589327" y="409700"/>
                  </a:cubicBezTo>
                  <a:cubicBezTo>
                    <a:pt x="566630" y="446718"/>
                    <a:pt x="527095" y="468837"/>
                    <a:pt x="483624" y="468837"/>
                  </a:cubicBezTo>
                  <a:cubicBezTo>
                    <a:pt x="460836" y="468837"/>
                    <a:pt x="438598" y="462530"/>
                    <a:pt x="419104" y="450648"/>
                  </a:cubicBezTo>
                  <a:lnTo>
                    <a:pt x="257210" y="351750"/>
                  </a:lnTo>
                  <a:lnTo>
                    <a:pt x="257668" y="348003"/>
                  </a:lnTo>
                  <a:cubicBezTo>
                    <a:pt x="261694" y="313910"/>
                    <a:pt x="276703" y="242616"/>
                    <a:pt x="330332" y="190333"/>
                  </a:cubicBezTo>
                  <a:cubicBezTo>
                    <a:pt x="331339" y="192253"/>
                    <a:pt x="481245" y="284752"/>
                    <a:pt x="481245" y="284752"/>
                  </a:cubicBezTo>
                  <a:cubicBezTo>
                    <a:pt x="483258" y="285940"/>
                    <a:pt x="485363" y="286489"/>
                    <a:pt x="487376" y="286489"/>
                  </a:cubicBezTo>
                  <a:cubicBezTo>
                    <a:pt x="491403" y="286489"/>
                    <a:pt x="495247" y="284478"/>
                    <a:pt x="497443" y="280913"/>
                  </a:cubicBezTo>
                  <a:cubicBezTo>
                    <a:pt x="500829" y="275338"/>
                    <a:pt x="499091" y="268117"/>
                    <a:pt x="493508" y="264735"/>
                  </a:cubicBezTo>
                  <a:lnTo>
                    <a:pt x="347355" y="175617"/>
                  </a:lnTo>
                  <a:cubicBezTo>
                    <a:pt x="360716" y="165106"/>
                    <a:pt x="376000" y="155692"/>
                    <a:pt x="393662" y="148105"/>
                  </a:cubicBezTo>
                  <a:close/>
                  <a:moveTo>
                    <a:pt x="129623" y="39391"/>
                  </a:moveTo>
                  <a:cubicBezTo>
                    <a:pt x="97956" y="39391"/>
                    <a:pt x="69218" y="55476"/>
                    <a:pt x="52744" y="82346"/>
                  </a:cubicBezTo>
                  <a:cubicBezTo>
                    <a:pt x="26843" y="124661"/>
                    <a:pt x="40206" y="180046"/>
                    <a:pt x="82489" y="205911"/>
                  </a:cubicBezTo>
                  <a:lnTo>
                    <a:pt x="196983" y="275827"/>
                  </a:lnTo>
                  <a:cubicBezTo>
                    <a:pt x="209888" y="229399"/>
                    <a:pt x="236887" y="168439"/>
                    <a:pt x="292990" y="123839"/>
                  </a:cubicBezTo>
                  <a:lnTo>
                    <a:pt x="176482" y="52643"/>
                  </a:lnTo>
                  <a:cubicBezTo>
                    <a:pt x="162296" y="43960"/>
                    <a:pt x="146097" y="39391"/>
                    <a:pt x="129623" y="39391"/>
                  </a:cubicBezTo>
                  <a:close/>
                  <a:moveTo>
                    <a:pt x="129623" y="0"/>
                  </a:moveTo>
                  <a:cubicBezTo>
                    <a:pt x="153327" y="0"/>
                    <a:pt x="176665" y="6580"/>
                    <a:pt x="197075" y="19010"/>
                  </a:cubicBezTo>
                  <a:lnTo>
                    <a:pt x="366940" y="122742"/>
                  </a:lnTo>
                  <a:lnTo>
                    <a:pt x="339300" y="139559"/>
                  </a:lnTo>
                  <a:cubicBezTo>
                    <a:pt x="267547" y="183154"/>
                    <a:pt x="239816" y="256634"/>
                    <a:pt x="229291" y="310648"/>
                  </a:cubicBezTo>
                  <a:lnTo>
                    <a:pt x="223799" y="338432"/>
                  </a:lnTo>
                  <a:lnTo>
                    <a:pt x="61896" y="239544"/>
                  </a:lnTo>
                  <a:cubicBezTo>
                    <a:pt x="1034" y="202346"/>
                    <a:pt x="-18277" y="122651"/>
                    <a:pt x="18973" y="61782"/>
                  </a:cubicBezTo>
                  <a:cubicBezTo>
                    <a:pt x="42768" y="23123"/>
                    <a:pt x="84045" y="0"/>
                    <a:pt x="129623" y="0"/>
                  </a:cubicBezTo>
                  <a:close/>
                </a:path>
              </a:pathLst>
            </a:custGeom>
            <a:grpFill/>
            <a:ln>
              <a:noFill/>
            </a:ln>
          </p:spPr>
          <p:txBody>
            <a:bodyPr/>
            <a:lstStyle/>
            <a:p>
              <a:pPr fontAlgn="auto">
                <a:spcBef>
                  <a:spcPts val="0"/>
                </a:spcBef>
                <a:spcAft>
                  <a:spcPts val="0"/>
                </a:spcAft>
                <a:buFontTx/>
                <a:buNone/>
                <a:defRPr/>
              </a:pPr>
              <a:endParaRPr lang="zh-CN" altLang="en-US">
                <a:latin typeface="+mn-lt"/>
                <a:ea typeface="+mn-ea"/>
              </a:endParaRPr>
            </a:p>
          </p:txBody>
        </p:sp>
        <p:sp>
          <p:nvSpPr>
            <p:cNvPr id="52" name="biology-shape_46102"/>
            <p:cNvSpPr>
              <a:spLocks noChangeAspect="1"/>
            </p:cNvSpPr>
            <p:nvPr/>
          </p:nvSpPr>
          <p:spPr bwMode="auto">
            <a:xfrm>
              <a:off x="379088" y="4868016"/>
              <a:ext cx="609685" cy="548646"/>
            </a:xfrm>
            <a:custGeom>
              <a:avLst/>
              <a:gdLst>
                <a:gd name="T0" fmla="*/ 397 w 424"/>
                <a:gd name="T1" fmla="*/ 130 h 382"/>
                <a:gd name="T2" fmla="*/ 377 w 424"/>
                <a:gd name="T3" fmla="*/ 176 h 382"/>
                <a:gd name="T4" fmla="*/ 360 w 424"/>
                <a:gd name="T5" fmla="*/ 195 h 382"/>
                <a:gd name="T6" fmla="*/ 308 w 424"/>
                <a:gd name="T7" fmla="*/ 211 h 382"/>
                <a:gd name="T8" fmla="*/ 274 w 424"/>
                <a:gd name="T9" fmla="*/ 175 h 382"/>
                <a:gd name="T10" fmla="*/ 274 w 424"/>
                <a:gd name="T11" fmla="*/ 141 h 382"/>
                <a:gd name="T12" fmla="*/ 287 w 424"/>
                <a:gd name="T13" fmla="*/ 121 h 382"/>
                <a:gd name="T14" fmla="*/ 287 w 424"/>
                <a:gd name="T15" fmla="*/ 66 h 382"/>
                <a:gd name="T16" fmla="*/ 265 w 424"/>
                <a:gd name="T17" fmla="*/ 109 h 382"/>
                <a:gd name="T18" fmla="*/ 252 w 424"/>
                <a:gd name="T19" fmla="*/ 131 h 382"/>
                <a:gd name="T20" fmla="*/ 197 w 424"/>
                <a:gd name="T21" fmla="*/ 147 h 382"/>
                <a:gd name="T22" fmla="*/ 160 w 424"/>
                <a:gd name="T23" fmla="*/ 110 h 382"/>
                <a:gd name="T24" fmla="*/ 162 w 424"/>
                <a:gd name="T25" fmla="*/ 74 h 382"/>
                <a:gd name="T26" fmla="*/ 199 w 424"/>
                <a:gd name="T27" fmla="*/ 27 h 382"/>
                <a:gd name="T28" fmla="*/ 145 w 424"/>
                <a:gd name="T29" fmla="*/ 27 h 382"/>
                <a:gd name="T30" fmla="*/ 140 w 424"/>
                <a:gd name="T31" fmla="*/ 64 h 382"/>
                <a:gd name="T32" fmla="*/ 115 w 424"/>
                <a:gd name="T33" fmla="*/ 81 h 382"/>
                <a:gd name="T34" fmla="*/ 59 w 424"/>
                <a:gd name="T35" fmla="*/ 66 h 382"/>
                <a:gd name="T36" fmla="*/ 59 w 424"/>
                <a:gd name="T37" fmla="*/ 121 h 382"/>
                <a:gd name="T38" fmla="*/ 118 w 424"/>
                <a:gd name="T39" fmla="*/ 106 h 382"/>
                <a:gd name="T40" fmla="*/ 150 w 424"/>
                <a:gd name="T41" fmla="*/ 141 h 382"/>
                <a:gd name="T42" fmla="*/ 151 w 424"/>
                <a:gd name="T43" fmla="*/ 175 h 382"/>
                <a:gd name="T44" fmla="*/ 116 w 424"/>
                <a:gd name="T45" fmla="*/ 211 h 382"/>
                <a:gd name="T46" fmla="*/ 59 w 424"/>
                <a:gd name="T47" fmla="*/ 195 h 382"/>
                <a:gd name="T48" fmla="*/ 38 w 424"/>
                <a:gd name="T49" fmla="*/ 240 h 382"/>
                <a:gd name="T50" fmla="*/ 0 w 424"/>
                <a:gd name="T51" fmla="*/ 288 h 382"/>
                <a:gd name="T52" fmla="*/ 55 w 424"/>
                <a:gd name="T53" fmla="*/ 288 h 382"/>
                <a:gd name="T54" fmla="*/ 60 w 424"/>
                <a:gd name="T55" fmla="*/ 250 h 382"/>
                <a:gd name="T56" fmla="*/ 117 w 424"/>
                <a:gd name="T57" fmla="*/ 236 h 382"/>
                <a:gd name="T58" fmla="*/ 150 w 424"/>
                <a:gd name="T59" fmla="*/ 271 h 382"/>
                <a:gd name="T60" fmla="*/ 151 w 424"/>
                <a:gd name="T61" fmla="*/ 306 h 382"/>
                <a:gd name="T62" fmla="*/ 113 w 424"/>
                <a:gd name="T63" fmla="*/ 355 h 382"/>
                <a:gd name="T64" fmla="*/ 168 w 424"/>
                <a:gd name="T65" fmla="*/ 355 h 382"/>
                <a:gd name="T66" fmla="*/ 167 w 424"/>
                <a:gd name="T67" fmla="*/ 325 h 382"/>
                <a:gd name="T68" fmla="*/ 173 w 424"/>
                <a:gd name="T69" fmla="*/ 315 h 382"/>
                <a:gd name="T70" fmla="*/ 228 w 424"/>
                <a:gd name="T71" fmla="*/ 300 h 382"/>
                <a:gd name="T72" fmla="*/ 263 w 424"/>
                <a:gd name="T73" fmla="*/ 336 h 382"/>
                <a:gd name="T74" fmla="*/ 283 w 424"/>
                <a:gd name="T75" fmla="*/ 382 h 382"/>
                <a:gd name="T76" fmla="*/ 286 w 424"/>
                <a:gd name="T77" fmla="*/ 328 h 382"/>
                <a:gd name="T78" fmla="*/ 280 w 424"/>
                <a:gd name="T79" fmla="*/ 288 h 382"/>
                <a:gd name="T80" fmla="*/ 287 w 424"/>
                <a:gd name="T81" fmla="*/ 249 h 382"/>
                <a:gd name="T82" fmla="*/ 336 w 424"/>
                <a:gd name="T83" fmla="*/ 236 h 382"/>
                <a:gd name="T84" fmla="*/ 387 w 424"/>
                <a:gd name="T85" fmla="*/ 222 h 382"/>
                <a:gd name="T86" fmla="*/ 400 w 424"/>
                <a:gd name="T87" fmla="*/ 185 h 382"/>
                <a:gd name="T88" fmla="*/ 252 w 424"/>
                <a:gd name="T89" fmla="*/ 261 h 382"/>
                <a:gd name="T90" fmla="*/ 197 w 424"/>
                <a:gd name="T91" fmla="*/ 277 h 382"/>
                <a:gd name="T92" fmla="*/ 171 w 424"/>
                <a:gd name="T93" fmla="*/ 260 h 382"/>
                <a:gd name="T94" fmla="*/ 168 w 424"/>
                <a:gd name="T95" fmla="*/ 222 h 382"/>
                <a:gd name="T96" fmla="*/ 172 w 424"/>
                <a:gd name="T97" fmla="*/ 185 h 382"/>
                <a:gd name="T98" fmla="*/ 196 w 424"/>
                <a:gd name="T99" fmla="*/ 170 h 382"/>
                <a:gd name="T100" fmla="*/ 251 w 424"/>
                <a:gd name="T101" fmla="*/ 185 h 382"/>
                <a:gd name="T102" fmla="*/ 256 w 424"/>
                <a:gd name="T103" fmla="*/ 222 h 382"/>
                <a:gd name="T104" fmla="*/ 252 w 424"/>
                <a:gd name="T105" fmla="*/ 26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4" h="382">
                  <a:moveTo>
                    <a:pt x="424" y="158"/>
                  </a:moveTo>
                  <a:cubicBezTo>
                    <a:pt x="424" y="143"/>
                    <a:pt x="412" y="130"/>
                    <a:pt x="397" y="130"/>
                  </a:cubicBezTo>
                  <a:cubicBezTo>
                    <a:pt x="382" y="130"/>
                    <a:pt x="370" y="143"/>
                    <a:pt x="370" y="158"/>
                  </a:cubicBezTo>
                  <a:cubicBezTo>
                    <a:pt x="370" y="165"/>
                    <a:pt x="372" y="171"/>
                    <a:pt x="377" y="176"/>
                  </a:cubicBezTo>
                  <a:lnTo>
                    <a:pt x="366" y="196"/>
                  </a:lnTo>
                  <a:cubicBezTo>
                    <a:pt x="364" y="195"/>
                    <a:pt x="362" y="195"/>
                    <a:pt x="360" y="195"/>
                  </a:cubicBezTo>
                  <a:cubicBezTo>
                    <a:pt x="349" y="195"/>
                    <a:pt x="339" y="202"/>
                    <a:pt x="335" y="211"/>
                  </a:cubicBezTo>
                  <a:lnTo>
                    <a:pt x="308" y="211"/>
                  </a:lnTo>
                  <a:cubicBezTo>
                    <a:pt x="304" y="202"/>
                    <a:pt x="295" y="196"/>
                    <a:pt x="285" y="195"/>
                  </a:cubicBezTo>
                  <a:lnTo>
                    <a:pt x="274" y="175"/>
                  </a:lnTo>
                  <a:cubicBezTo>
                    <a:pt x="277" y="170"/>
                    <a:pt x="280" y="164"/>
                    <a:pt x="280" y="158"/>
                  </a:cubicBezTo>
                  <a:cubicBezTo>
                    <a:pt x="280" y="152"/>
                    <a:pt x="278" y="146"/>
                    <a:pt x="274" y="141"/>
                  </a:cubicBezTo>
                  <a:lnTo>
                    <a:pt x="286" y="121"/>
                  </a:lnTo>
                  <a:cubicBezTo>
                    <a:pt x="286" y="121"/>
                    <a:pt x="287" y="121"/>
                    <a:pt x="287" y="121"/>
                  </a:cubicBezTo>
                  <a:cubicBezTo>
                    <a:pt x="302" y="121"/>
                    <a:pt x="314" y="109"/>
                    <a:pt x="314" y="94"/>
                  </a:cubicBezTo>
                  <a:cubicBezTo>
                    <a:pt x="314" y="78"/>
                    <a:pt x="302" y="66"/>
                    <a:pt x="287" y="66"/>
                  </a:cubicBezTo>
                  <a:cubicBezTo>
                    <a:pt x="272" y="66"/>
                    <a:pt x="260" y="78"/>
                    <a:pt x="260" y="94"/>
                  </a:cubicBezTo>
                  <a:cubicBezTo>
                    <a:pt x="260" y="99"/>
                    <a:pt x="262" y="105"/>
                    <a:pt x="265" y="109"/>
                  </a:cubicBezTo>
                  <a:lnTo>
                    <a:pt x="253" y="131"/>
                  </a:lnTo>
                  <a:lnTo>
                    <a:pt x="252" y="131"/>
                  </a:lnTo>
                  <a:cubicBezTo>
                    <a:pt x="241" y="131"/>
                    <a:pt x="232" y="137"/>
                    <a:pt x="227" y="147"/>
                  </a:cubicBezTo>
                  <a:lnTo>
                    <a:pt x="197" y="147"/>
                  </a:lnTo>
                  <a:cubicBezTo>
                    <a:pt x="193" y="137"/>
                    <a:pt x="183" y="131"/>
                    <a:pt x="172" y="131"/>
                  </a:cubicBezTo>
                  <a:lnTo>
                    <a:pt x="160" y="110"/>
                  </a:lnTo>
                  <a:cubicBezTo>
                    <a:pt x="165" y="105"/>
                    <a:pt x="168" y="98"/>
                    <a:pt x="168" y="91"/>
                  </a:cubicBezTo>
                  <a:cubicBezTo>
                    <a:pt x="168" y="85"/>
                    <a:pt x="166" y="79"/>
                    <a:pt x="162" y="74"/>
                  </a:cubicBezTo>
                  <a:lnTo>
                    <a:pt x="173" y="55"/>
                  </a:lnTo>
                  <a:cubicBezTo>
                    <a:pt x="188" y="54"/>
                    <a:pt x="199" y="42"/>
                    <a:pt x="199" y="27"/>
                  </a:cubicBezTo>
                  <a:cubicBezTo>
                    <a:pt x="199" y="12"/>
                    <a:pt x="187" y="0"/>
                    <a:pt x="172" y="0"/>
                  </a:cubicBezTo>
                  <a:cubicBezTo>
                    <a:pt x="157" y="0"/>
                    <a:pt x="145" y="12"/>
                    <a:pt x="145" y="27"/>
                  </a:cubicBezTo>
                  <a:cubicBezTo>
                    <a:pt x="145" y="34"/>
                    <a:pt x="147" y="40"/>
                    <a:pt x="151" y="45"/>
                  </a:cubicBezTo>
                  <a:lnTo>
                    <a:pt x="140" y="64"/>
                  </a:lnTo>
                  <a:lnTo>
                    <a:pt x="140" y="64"/>
                  </a:lnTo>
                  <a:cubicBezTo>
                    <a:pt x="129" y="64"/>
                    <a:pt x="119" y="71"/>
                    <a:pt x="115" y="81"/>
                  </a:cubicBezTo>
                  <a:lnTo>
                    <a:pt x="84" y="81"/>
                  </a:lnTo>
                  <a:cubicBezTo>
                    <a:pt x="79" y="72"/>
                    <a:pt x="70" y="66"/>
                    <a:pt x="59" y="66"/>
                  </a:cubicBezTo>
                  <a:cubicBezTo>
                    <a:pt x="44" y="66"/>
                    <a:pt x="32" y="78"/>
                    <a:pt x="32" y="94"/>
                  </a:cubicBezTo>
                  <a:cubicBezTo>
                    <a:pt x="32" y="109"/>
                    <a:pt x="44" y="121"/>
                    <a:pt x="59" y="121"/>
                  </a:cubicBezTo>
                  <a:cubicBezTo>
                    <a:pt x="70" y="121"/>
                    <a:pt x="79" y="115"/>
                    <a:pt x="83" y="106"/>
                  </a:cubicBezTo>
                  <a:lnTo>
                    <a:pt x="118" y="106"/>
                  </a:lnTo>
                  <a:cubicBezTo>
                    <a:pt x="122" y="112"/>
                    <a:pt x="129" y="117"/>
                    <a:pt x="137" y="118"/>
                  </a:cubicBezTo>
                  <a:lnTo>
                    <a:pt x="150" y="141"/>
                  </a:lnTo>
                  <a:cubicBezTo>
                    <a:pt x="147" y="146"/>
                    <a:pt x="145" y="152"/>
                    <a:pt x="145" y="158"/>
                  </a:cubicBezTo>
                  <a:cubicBezTo>
                    <a:pt x="145" y="164"/>
                    <a:pt x="147" y="170"/>
                    <a:pt x="151" y="175"/>
                  </a:cubicBezTo>
                  <a:lnTo>
                    <a:pt x="139" y="195"/>
                  </a:lnTo>
                  <a:cubicBezTo>
                    <a:pt x="129" y="196"/>
                    <a:pt x="120" y="202"/>
                    <a:pt x="116" y="211"/>
                  </a:cubicBezTo>
                  <a:lnTo>
                    <a:pt x="84" y="211"/>
                  </a:lnTo>
                  <a:cubicBezTo>
                    <a:pt x="80" y="202"/>
                    <a:pt x="70" y="195"/>
                    <a:pt x="59" y="195"/>
                  </a:cubicBezTo>
                  <a:cubicBezTo>
                    <a:pt x="44" y="195"/>
                    <a:pt x="32" y="207"/>
                    <a:pt x="32" y="222"/>
                  </a:cubicBezTo>
                  <a:cubicBezTo>
                    <a:pt x="32" y="229"/>
                    <a:pt x="34" y="235"/>
                    <a:pt x="38" y="240"/>
                  </a:cubicBezTo>
                  <a:lnTo>
                    <a:pt x="26" y="261"/>
                  </a:lnTo>
                  <a:cubicBezTo>
                    <a:pt x="12" y="261"/>
                    <a:pt x="0" y="273"/>
                    <a:pt x="0" y="288"/>
                  </a:cubicBezTo>
                  <a:cubicBezTo>
                    <a:pt x="0" y="303"/>
                    <a:pt x="12" y="315"/>
                    <a:pt x="27" y="315"/>
                  </a:cubicBezTo>
                  <a:cubicBezTo>
                    <a:pt x="42" y="315"/>
                    <a:pt x="55" y="303"/>
                    <a:pt x="55" y="288"/>
                  </a:cubicBezTo>
                  <a:cubicBezTo>
                    <a:pt x="55" y="281"/>
                    <a:pt x="52" y="275"/>
                    <a:pt x="48" y="270"/>
                  </a:cubicBezTo>
                  <a:lnTo>
                    <a:pt x="60" y="250"/>
                  </a:lnTo>
                  <a:cubicBezTo>
                    <a:pt x="70" y="249"/>
                    <a:pt x="78" y="244"/>
                    <a:pt x="83" y="236"/>
                  </a:cubicBezTo>
                  <a:lnTo>
                    <a:pt x="117" y="236"/>
                  </a:lnTo>
                  <a:cubicBezTo>
                    <a:pt x="121" y="243"/>
                    <a:pt x="129" y="248"/>
                    <a:pt x="137" y="249"/>
                  </a:cubicBezTo>
                  <a:lnTo>
                    <a:pt x="150" y="271"/>
                  </a:lnTo>
                  <a:cubicBezTo>
                    <a:pt x="147" y="276"/>
                    <a:pt x="145" y="282"/>
                    <a:pt x="145" y="288"/>
                  </a:cubicBezTo>
                  <a:cubicBezTo>
                    <a:pt x="145" y="295"/>
                    <a:pt x="147" y="301"/>
                    <a:pt x="151" y="306"/>
                  </a:cubicBezTo>
                  <a:lnTo>
                    <a:pt x="139" y="327"/>
                  </a:lnTo>
                  <a:cubicBezTo>
                    <a:pt x="124" y="328"/>
                    <a:pt x="113" y="340"/>
                    <a:pt x="113" y="355"/>
                  </a:cubicBezTo>
                  <a:cubicBezTo>
                    <a:pt x="113" y="370"/>
                    <a:pt x="125" y="382"/>
                    <a:pt x="140" y="382"/>
                  </a:cubicBezTo>
                  <a:cubicBezTo>
                    <a:pt x="156" y="382"/>
                    <a:pt x="168" y="370"/>
                    <a:pt x="168" y="355"/>
                  </a:cubicBezTo>
                  <a:cubicBezTo>
                    <a:pt x="168" y="348"/>
                    <a:pt x="165" y="341"/>
                    <a:pt x="161" y="336"/>
                  </a:cubicBezTo>
                  <a:lnTo>
                    <a:pt x="167" y="325"/>
                  </a:lnTo>
                  <a:cubicBezTo>
                    <a:pt x="167" y="325"/>
                    <a:pt x="167" y="325"/>
                    <a:pt x="167" y="325"/>
                  </a:cubicBezTo>
                  <a:lnTo>
                    <a:pt x="173" y="315"/>
                  </a:lnTo>
                  <a:cubicBezTo>
                    <a:pt x="183" y="315"/>
                    <a:pt x="192" y="309"/>
                    <a:pt x="196" y="300"/>
                  </a:cubicBezTo>
                  <a:lnTo>
                    <a:pt x="228" y="300"/>
                  </a:lnTo>
                  <a:cubicBezTo>
                    <a:pt x="232" y="309"/>
                    <a:pt x="241" y="315"/>
                    <a:pt x="251" y="315"/>
                  </a:cubicBezTo>
                  <a:lnTo>
                    <a:pt x="263" y="336"/>
                  </a:lnTo>
                  <a:cubicBezTo>
                    <a:pt x="259" y="341"/>
                    <a:pt x="256" y="347"/>
                    <a:pt x="256" y="355"/>
                  </a:cubicBezTo>
                  <a:cubicBezTo>
                    <a:pt x="256" y="370"/>
                    <a:pt x="268" y="382"/>
                    <a:pt x="283" y="382"/>
                  </a:cubicBezTo>
                  <a:cubicBezTo>
                    <a:pt x="298" y="382"/>
                    <a:pt x="310" y="370"/>
                    <a:pt x="310" y="355"/>
                  </a:cubicBezTo>
                  <a:cubicBezTo>
                    <a:pt x="310" y="341"/>
                    <a:pt x="300" y="329"/>
                    <a:pt x="286" y="328"/>
                  </a:cubicBezTo>
                  <a:lnTo>
                    <a:pt x="273" y="306"/>
                  </a:lnTo>
                  <a:cubicBezTo>
                    <a:pt x="277" y="301"/>
                    <a:pt x="280" y="295"/>
                    <a:pt x="280" y="288"/>
                  </a:cubicBezTo>
                  <a:cubicBezTo>
                    <a:pt x="280" y="282"/>
                    <a:pt x="278" y="276"/>
                    <a:pt x="274" y="271"/>
                  </a:cubicBezTo>
                  <a:lnTo>
                    <a:pt x="287" y="249"/>
                  </a:lnTo>
                  <a:cubicBezTo>
                    <a:pt x="295" y="248"/>
                    <a:pt x="302" y="243"/>
                    <a:pt x="306" y="236"/>
                  </a:cubicBezTo>
                  <a:lnTo>
                    <a:pt x="336" y="236"/>
                  </a:lnTo>
                  <a:cubicBezTo>
                    <a:pt x="341" y="244"/>
                    <a:pt x="350" y="250"/>
                    <a:pt x="360" y="250"/>
                  </a:cubicBezTo>
                  <a:cubicBezTo>
                    <a:pt x="375" y="250"/>
                    <a:pt x="387" y="237"/>
                    <a:pt x="387" y="222"/>
                  </a:cubicBezTo>
                  <a:cubicBezTo>
                    <a:pt x="387" y="218"/>
                    <a:pt x="386" y="215"/>
                    <a:pt x="385" y="211"/>
                  </a:cubicBezTo>
                  <a:lnTo>
                    <a:pt x="400" y="185"/>
                  </a:lnTo>
                  <a:cubicBezTo>
                    <a:pt x="413" y="184"/>
                    <a:pt x="424" y="172"/>
                    <a:pt x="424" y="158"/>
                  </a:cubicBezTo>
                  <a:close/>
                  <a:moveTo>
                    <a:pt x="252" y="261"/>
                  </a:moveTo>
                  <a:cubicBezTo>
                    <a:pt x="241" y="261"/>
                    <a:pt x="231" y="267"/>
                    <a:pt x="227" y="277"/>
                  </a:cubicBezTo>
                  <a:lnTo>
                    <a:pt x="197" y="277"/>
                  </a:lnTo>
                  <a:cubicBezTo>
                    <a:pt x="193" y="267"/>
                    <a:pt x="183" y="260"/>
                    <a:pt x="172" y="260"/>
                  </a:cubicBezTo>
                  <a:cubicBezTo>
                    <a:pt x="172" y="260"/>
                    <a:pt x="171" y="260"/>
                    <a:pt x="171" y="260"/>
                  </a:cubicBezTo>
                  <a:lnTo>
                    <a:pt x="160" y="241"/>
                  </a:lnTo>
                  <a:cubicBezTo>
                    <a:pt x="165" y="236"/>
                    <a:pt x="168" y="230"/>
                    <a:pt x="168" y="222"/>
                  </a:cubicBezTo>
                  <a:cubicBezTo>
                    <a:pt x="168" y="215"/>
                    <a:pt x="165" y="209"/>
                    <a:pt x="161" y="204"/>
                  </a:cubicBezTo>
                  <a:lnTo>
                    <a:pt x="172" y="185"/>
                  </a:lnTo>
                  <a:cubicBezTo>
                    <a:pt x="172" y="185"/>
                    <a:pt x="172" y="185"/>
                    <a:pt x="172" y="185"/>
                  </a:cubicBezTo>
                  <a:cubicBezTo>
                    <a:pt x="183" y="185"/>
                    <a:pt x="192" y="179"/>
                    <a:pt x="196" y="170"/>
                  </a:cubicBezTo>
                  <a:lnTo>
                    <a:pt x="228" y="170"/>
                  </a:lnTo>
                  <a:cubicBezTo>
                    <a:pt x="232" y="179"/>
                    <a:pt x="241" y="185"/>
                    <a:pt x="251" y="185"/>
                  </a:cubicBezTo>
                  <a:lnTo>
                    <a:pt x="262" y="204"/>
                  </a:lnTo>
                  <a:cubicBezTo>
                    <a:pt x="258" y="209"/>
                    <a:pt x="256" y="215"/>
                    <a:pt x="256" y="222"/>
                  </a:cubicBezTo>
                  <a:cubicBezTo>
                    <a:pt x="256" y="230"/>
                    <a:pt x="259" y="237"/>
                    <a:pt x="263" y="242"/>
                  </a:cubicBezTo>
                  <a:lnTo>
                    <a:pt x="252" y="261"/>
                  </a:lnTo>
                  <a:cubicBezTo>
                    <a:pt x="252" y="261"/>
                    <a:pt x="252" y="261"/>
                    <a:pt x="252" y="261"/>
                  </a:cubicBezTo>
                  <a:close/>
                </a:path>
              </a:pathLst>
            </a:custGeom>
            <a:grpFill/>
            <a:ln>
              <a:noFill/>
            </a:ln>
          </p:spPr>
        </p:sp>
      </p:grpSp>
      <p:sp>
        <p:nvSpPr>
          <p:cNvPr id="8" name="矩形 7"/>
          <p:cNvSpPr/>
          <p:nvPr/>
        </p:nvSpPr>
        <p:spPr>
          <a:xfrm>
            <a:off x="4799013" y="1303338"/>
            <a:ext cx="3055937" cy="585787"/>
          </a:xfrm>
          <a:prstGeom prst="rect">
            <a:avLst/>
          </a:prstGeom>
        </p:spPr>
        <p:txBody>
          <a:bodyPr wrap="none">
            <a:spAutoFit/>
          </a:bodyPr>
          <a:lstStyle/>
          <a:p>
            <a:pPr>
              <a:buFontTx/>
              <a:buNone/>
              <a:defRPr/>
            </a:pPr>
            <a:r>
              <a:rPr lang="zh-CN" altLang="zh-CN" sz="3200" kern="0" dirty="0">
                <a:solidFill>
                  <a:schemeClr val="tx1">
                    <a:lumMod val="65000"/>
                    <a:lumOff val="35000"/>
                  </a:schemeClr>
                </a:solidFill>
                <a:ea typeface="黑体" panose="02010609060101010101" pitchFamily="49" charset="-122"/>
                <a:cs typeface="仿宋_GB2312"/>
              </a:rPr>
              <a:t>早发现、早报告</a:t>
            </a:r>
            <a:endParaRPr lang="zh-CN" altLang="en-US" sz="3200" dirty="0">
              <a:solidFill>
                <a:schemeClr val="tx1">
                  <a:lumMod val="65000"/>
                  <a:lumOff val="35000"/>
                </a:schemeClr>
              </a:solidFill>
            </a:endParaRPr>
          </a:p>
        </p:txBody>
      </p:sp>
      <p:sp>
        <p:nvSpPr>
          <p:cNvPr id="9" name="矩形 8"/>
          <p:cNvSpPr/>
          <p:nvPr/>
        </p:nvSpPr>
        <p:spPr>
          <a:xfrm>
            <a:off x="4826000" y="3157538"/>
            <a:ext cx="3057525" cy="585787"/>
          </a:xfrm>
          <a:prstGeom prst="rect">
            <a:avLst/>
          </a:prstGeom>
        </p:spPr>
        <p:txBody>
          <a:bodyPr wrap="none">
            <a:spAutoFit/>
          </a:bodyPr>
          <a:lstStyle/>
          <a:p>
            <a:pPr>
              <a:buFontTx/>
              <a:buNone/>
              <a:defRPr/>
            </a:pPr>
            <a:r>
              <a:rPr lang="zh-CN" altLang="zh-CN" sz="3200" kern="0" dirty="0">
                <a:solidFill>
                  <a:schemeClr val="tx1">
                    <a:lumMod val="65000"/>
                    <a:lumOff val="35000"/>
                  </a:schemeClr>
                </a:solidFill>
                <a:ea typeface="黑体" panose="02010609060101010101" pitchFamily="49" charset="-122"/>
                <a:cs typeface="仿宋_GB2312"/>
              </a:rPr>
              <a:t>早隔离、早治疗</a:t>
            </a:r>
            <a:endParaRPr lang="zh-CN" altLang="en-US" sz="3200" dirty="0">
              <a:solidFill>
                <a:schemeClr val="tx1">
                  <a:lumMod val="65000"/>
                  <a:lumOff val="35000"/>
                </a:schemeClr>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69"/>
          <p:cNvPicPr>
            <a:picLocks noChangeAspect="1" noChangeArrowheads="1"/>
          </p:cNvPicPr>
          <p:nvPr/>
        </p:nvPicPr>
        <p:blipFill>
          <a:blip r:embed="rId3">
            <a:extLst>
              <a:ext uri="{28A0092B-C50C-407E-A947-70E740481C1C}">
                <a14:useLocalDpi xmlns:a14="http://schemas.microsoft.com/office/drawing/2010/main" val="0"/>
              </a:ext>
            </a:extLst>
          </a:blip>
          <a:srcRect r="19382"/>
          <a:stretch>
            <a:fillRect/>
          </a:stretch>
        </p:blipFill>
        <p:spPr bwMode="auto">
          <a:xfrm>
            <a:off x="3910013" y="0"/>
            <a:ext cx="8293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4" name="组合 50"/>
          <p:cNvGrpSpPr>
            <a:grpSpLocks/>
          </p:cNvGrpSpPr>
          <p:nvPr/>
        </p:nvGrpSpPr>
        <p:grpSpPr bwMode="auto">
          <a:xfrm>
            <a:off x="36513" y="325438"/>
            <a:ext cx="3095625" cy="1206500"/>
            <a:chOff x="-190500" y="290025"/>
            <a:chExt cx="2872740" cy="417941"/>
          </a:xfrm>
        </p:grpSpPr>
        <p:sp>
          <p:nvSpPr>
            <p:cNvPr id="52" name="平行四边形 51"/>
            <p:cNvSpPr/>
            <p:nvPr/>
          </p:nvSpPr>
          <p:spPr>
            <a:xfrm>
              <a:off x="-190500" y="290025"/>
              <a:ext cx="2872740" cy="417941"/>
            </a:xfrm>
            <a:prstGeom prst="parallelogram">
              <a:avLst/>
            </a:prstGeom>
            <a:gradFill flip="none" rotWithShape="1">
              <a:gsLst>
                <a:gs pos="0">
                  <a:srgbClr val="007E8B">
                    <a:alpha val="2000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8196" name="heart-with-lifeline-variant_33328"/>
            <p:cNvSpPr>
              <a:spLocks noChangeAspect="1" noChangeArrowheads="1"/>
            </p:cNvSpPr>
            <p:nvPr/>
          </p:nvSpPr>
          <p:spPr bwMode="auto">
            <a:xfrm>
              <a:off x="128138" y="342769"/>
              <a:ext cx="300487" cy="302044"/>
            </a:xfrm>
            <a:custGeom>
              <a:avLst/>
              <a:gdLst>
                <a:gd name="T0" fmla="*/ 487 w 899"/>
                <a:gd name="T1" fmla="*/ 828 h 905"/>
                <a:gd name="T2" fmla="*/ 456 w 899"/>
                <a:gd name="T3" fmla="*/ 846 h 905"/>
                <a:gd name="T4" fmla="*/ 176 w 899"/>
                <a:gd name="T5" fmla="*/ 555 h 905"/>
                <a:gd name="T6" fmla="*/ 255 w 899"/>
                <a:gd name="T7" fmla="*/ 515 h 905"/>
                <a:gd name="T8" fmla="*/ 314 w 899"/>
                <a:gd name="T9" fmla="*/ 516 h 905"/>
                <a:gd name="T10" fmla="*/ 432 w 899"/>
                <a:gd name="T11" fmla="*/ 555 h 905"/>
                <a:gd name="T12" fmla="*/ 86 w 899"/>
                <a:gd name="T13" fmla="*/ 456 h 905"/>
                <a:gd name="T14" fmla="*/ 231 w 899"/>
                <a:gd name="T15" fmla="*/ 120 h 905"/>
                <a:gd name="T16" fmla="*/ 328 w 899"/>
                <a:gd name="T17" fmla="*/ 118 h 905"/>
                <a:gd name="T18" fmla="*/ 473 w 899"/>
                <a:gd name="T19" fmla="*/ 456 h 905"/>
                <a:gd name="T20" fmla="*/ 541 w 899"/>
                <a:gd name="T21" fmla="*/ 591 h 905"/>
                <a:gd name="T22" fmla="*/ 601 w 899"/>
                <a:gd name="T23" fmla="*/ 461 h 905"/>
                <a:gd name="T24" fmla="*/ 826 w 899"/>
                <a:gd name="T25" fmla="*/ 459 h 905"/>
                <a:gd name="T26" fmla="*/ 857 w 899"/>
                <a:gd name="T27" fmla="*/ 414 h 905"/>
                <a:gd name="T28" fmla="*/ 899 w 899"/>
                <a:gd name="T29" fmla="*/ 272 h 905"/>
                <a:gd name="T30" fmla="*/ 642 w 899"/>
                <a:gd name="T31" fmla="*/ 0 h 905"/>
                <a:gd name="T32" fmla="*/ 456 w 899"/>
                <a:gd name="T33" fmla="*/ 61 h 905"/>
                <a:gd name="T34" fmla="*/ 271 w 899"/>
                <a:gd name="T35" fmla="*/ 0 h 905"/>
                <a:gd name="T36" fmla="*/ 13 w 899"/>
                <a:gd name="T37" fmla="*/ 272 h 905"/>
                <a:gd name="T38" fmla="*/ 54 w 899"/>
                <a:gd name="T39" fmla="*/ 412 h 905"/>
                <a:gd name="T40" fmla="*/ 733 w 899"/>
                <a:gd name="T41" fmla="*/ 560 h 905"/>
                <a:gd name="T42" fmla="*/ 630 w 899"/>
                <a:gd name="T43" fmla="*/ 672 h 905"/>
                <a:gd name="T44" fmla="*/ 603 w 899"/>
                <a:gd name="T45" fmla="*/ 496 h 905"/>
                <a:gd name="T46" fmla="*/ 549 w 899"/>
                <a:gd name="T47" fmla="*/ 805 h 905"/>
                <a:gd name="T48" fmla="*/ 474 w 899"/>
                <a:gd name="T49" fmla="*/ 491 h 905"/>
                <a:gd name="T50" fmla="*/ 295 w 899"/>
                <a:gd name="T51" fmla="*/ 125 h 905"/>
                <a:gd name="T52" fmla="*/ 267 w 899"/>
                <a:gd name="T53" fmla="*/ 126 h 905"/>
                <a:gd name="T54" fmla="*/ 14 w 899"/>
                <a:gd name="T55" fmla="*/ 491 h 905"/>
                <a:gd name="T56" fmla="*/ 14 w 899"/>
                <a:gd name="T57" fmla="*/ 519 h 905"/>
                <a:gd name="T58" fmla="*/ 221 w 899"/>
                <a:gd name="T59" fmla="*/ 508 h 905"/>
                <a:gd name="T60" fmla="*/ 350 w 899"/>
                <a:gd name="T61" fmla="*/ 508 h 905"/>
                <a:gd name="T62" fmla="*/ 462 w 899"/>
                <a:gd name="T63" fmla="*/ 519 h 905"/>
                <a:gd name="T64" fmla="*/ 552 w 899"/>
                <a:gd name="T65" fmla="*/ 905 h 905"/>
                <a:gd name="T66" fmla="*/ 615 w 899"/>
                <a:gd name="T67" fmla="*/ 524 h 905"/>
                <a:gd name="T68" fmla="*/ 892 w 899"/>
                <a:gd name="T69" fmla="*/ 51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a:p>
          </p:txBody>
        </p:sp>
      </p:grpSp>
      <p:sp>
        <p:nvSpPr>
          <p:cNvPr id="55" name="矩形 54"/>
          <p:cNvSpPr/>
          <p:nvPr/>
        </p:nvSpPr>
        <p:spPr>
          <a:xfrm>
            <a:off x="3910013" y="0"/>
            <a:ext cx="8281987" cy="1376363"/>
          </a:xfrm>
          <a:prstGeom prst="rect">
            <a:avLst/>
          </a:prstGeom>
          <a:solidFill>
            <a:srgbClr val="007E8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6" name="矩形 55"/>
          <p:cNvSpPr/>
          <p:nvPr/>
        </p:nvSpPr>
        <p:spPr>
          <a:xfrm>
            <a:off x="3910013" y="1376363"/>
            <a:ext cx="8281987" cy="1374775"/>
          </a:xfrm>
          <a:prstGeom prst="rect">
            <a:avLst/>
          </a:prstGeom>
          <a:solidFill>
            <a:srgbClr val="007E8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57" name="矩形 56"/>
          <p:cNvSpPr/>
          <p:nvPr/>
        </p:nvSpPr>
        <p:spPr>
          <a:xfrm>
            <a:off x="3910013" y="2751138"/>
            <a:ext cx="8281987" cy="1376362"/>
          </a:xfrm>
          <a:prstGeom prst="rect">
            <a:avLst/>
          </a:prstGeom>
          <a:solidFill>
            <a:srgbClr val="007E8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dirty="0"/>
          </a:p>
        </p:txBody>
      </p:sp>
      <p:sp>
        <p:nvSpPr>
          <p:cNvPr id="58" name="矩形 57"/>
          <p:cNvSpPr/>
          <p:nvPr/>
        </p:nvSpPr>
        <p:spPr>
          <a:xfrm>
            <a:off x="3910013" y="4127500"/>
            <a:ext cx="8293100" cy="2581275"/>
          </a:xfrm>
          <a:prstGeom prst="rect">
            <a:avLst/>
          </a:prstGeom>
          <a:solidFill>
            <a:srgbClr val="007E8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dirty="0"/>
          </a:p>
        </p:txBody>
      </p:sp>
      <p:cxnSp>
        <p:nvCxnSpPr>
          <p:cNvPr id="64" name="直接连接符 63"/>
          <p:cNvCxnSpPr/>
          <p:nvPr/>
        </p:nvCxnSpPr>
        <p:spPr>
          <a:xfrm flipH="1">
            <a:off x="3910013" y="1376363"/>
            <a:ext cx="828198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H="1">
            <a:off x="3910013" y="2754313"/>
            <a:ext cx="828198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3910013" y="4127500"/>
            <a:ext cx="828198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3910013" y="5481638"/>
            <a:ext cx="828198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1" name="矩形 70"/>
          <p:cNvSpPr>
            <a:spLocks noChangeArrowheads="1"/>
          </p:cNvSpPr>
          <p:nvPr/>
        </p:nvSpPr>
        <p:spPr bwMode="auto">
          <a:xfrm>
            <a:off x="3910013" y="412750"/>
            <a:ext cx="7712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406400">
              <a:lnSpc>
                <a:spcPct val="150000"/>
              </a:lnSpc>
              <a:spcAft>
                <a:spcPts val="0"/>
              </a:spcAft>
              <a:buFontTx/>
              <a:buNone/>
              <a:defRPr/>
            </a:pPr>
            <a:r>
              <a:rPr lang="en-US" altLang="zh-CN" sz="2000" kern="0" dirty="0">
                <a:solidFill>
                  <a:schemeClr val="bg1"/>
                </a:solidFill>
                <a:latin typeface="Calibri" panose="020F0502020204030204"/>
                <a:ea typeface="仿宋_GB2312"/>
                <a:cs typeface="仿宋_GB2312"/>
              </a:rPr>
              <a:t>1</a:t>
            </a:r>
            <a:r>
              <a:rPr lang="zh-CN" altLang="en-US" sz="2000" kern="0" dirty="0">
                <a:solidFill>
                  <a:schemeClr val="bg1"/>
                </a:solidFill>
                <a:latin typeface="Calibri" panose="020F0502020204030204"/>
                <a:ea typeface="仿宋_GB2312"/>
                <a:cs typeface="仿宋_GB2312"/>
              </a:rPr>
              <a:t>、</a:t>
            </a:r>
            <a:r>
              <a:rPr lang="zh-CN" altLang="zh-CN" sz="2000" kern="0" dirty="0">
                <a:solidFill>
                  <a:schemeClr val="bg1"/>
                </a:solidFill>
                <a:latin typeface="Calibri" panose="020F0502020204030204"/>
                <a:ea typeface="仿宋_GB2312"/>
                <a:cs typeface="仿宋_GB2312"/>
              </a:rPr>
              <a:t>监测对象：发热（体温大于</a:t>
            </a:r>
            <a:r>
              <a:rPr lang="en-US" altLang="zh-CN" sz="2000" kern="0" dirty="0">
                <a:solidFill>
                  <a:schemeClr val="bg1"/>
                </a:solidFill>
                <a:latin typeface="Calibri" panose="020F0502020204030204"/>
                <a:ea typeface="仿宋_GB2312"/>
                <a:cs typeface="仿宋_GB2312"/>
              </a:rPr>
              <a:t>37.4</a:t>
            </a:r>
            <a:r>
              <a:rPr lang="zh-CN" altLang="zh-CN" sz="2000" kern="0" dirty="0">
                <a:solidFill>
                  <a:schemeClr val="bg1"/>
                </a:solidFill>
                <a:latin typeface="Calibri" panose="020F0502020204030204"/>
                <a:ea typeface="仿宋_GB2312"/>
                <a:cs typeface="仿宋_GB2312"/>
              </a:rPr>
              <a:t>℃），伴上呼吸道症状，有可疑接触史或旅行史者。</a:t>
            </a:r>
            <a:endParaRPr lang="zh-CN" altLang="zh-CN" sz="2000" kern="100" dirty="0">
              <a:solidFill>
                <a:schemeClr val="bg1"/>
              </a:solidFill>
              <a:latin typeface="Calibri" panose="020F0502020204030204"/>
              <a:ea typeface="仿宋_GB2312"/>
              <a:cs typeface="Times New Roman" panose="02020603050405020304"/>
            </a:endParaRPr>
          </a:p>
        </p:txBody>
      </p:sp>
      <p:sp>
        <p:nvSpPr>
          <p:cNvPr id="8206" name="矩形 71"/>
          <p:cNvSpPr>
            <a:spLocks noChangeArrowheads="1"/>
          </p:cNvSpPr>
          <p:nvPr/>
        </p:nvSpPr>
        <p:spPr bwMode="auto">
          <a:xfrm>
            <a:off x="3910013" y="1722438"/>
            <a:ext cx="7712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406400">
              <a:lnSpc>
                <a:spcPct val="150000"/>
              </a:lnSpc>
            </a:pPr>
            <a:r>
              <a:rPr lang="en-US" altLang="zh-CN" sz="2000">
                <a:solidFill>
                  <a:schemeClr val="bg1"/>
                </a:solidFill>
                <a:latin typeface="思源黑体 CN Medium"/>
                <a:ea typeface="思源黑体 CN Medium"/>
                <a:cs typeface="思源黑体 CN Medium"/>
              </a:rPr>
              <a:t>2</a:t>
            </a:r>
            <a:r>
              <a:rPr lang="zh-CN" altLang="en-US" sz="2000">
                <a:solidFill>
                  <a:schemeClr val="bg1"/>
                </a:solidFill>
                <a:latin typeface="思源黑体 CN Medium"/>
                <a:ea typeface="思源黑体 CN Medium"/>
                <a:cs typeface="思源黑体 CN Medium"/>
              </a:rPr>
              <a:t>、</a:t>
            </a:r>
            <a:r>
              <a:rPr lang="zh-CN" altLang="zh-CN" sz="2000">
                <a:solidFill>
                  <a:schemeClr val="bg1"/>
                </a:solidFill>
                <a:latin typeface="思源黑体 CN Medium"/>
                <a:ea typeface="思源黑体 CN Medium"/>
                <a:cs typeface="思源黑体 CN Medium"/>
              </a:rPr>
              <a:t>监测时间：截至</a:t>
            </a:r>
            <a:r>
              <a:rPr lang="en-US" altLang="zh-CN" sz="2000">
                <a:solidFill>
                  <a:schemeClr val="bg1"/>
                </a:solidFill>
                <a:latin typeface="思源黑体 CN Medium"/>
                <a:ea typeface="思源黑体 CN Medium"/>
                <a:cs typeface="思源黑体 CN Medium"/>
              </a:rPr>
              <a:t>2020</a:t>
            </a:r>
            <a:r>
              <a:rPr lang="zh-CN" altLang="zh-CN" sz="2000">
                <a:solidFill>
                  <a:schemeClr val="bg1"/>
                </a:solidFill>
                <a:latin typeface="思源黑体 CN Medium"/>
                <a:ea typeface="思源黑体 CN Medium"/>
                <a:cs typeface="思源黑体 CN Medium"/>
              </a:rPr>
              <a:t>年</a:t>
            </a:r>
            <a:r>
              <a:rPr lang="en-US" altLang="zh-CN" sz="2000">
                <a:solidFill>
                  <a:schemeClr val="bg1"/>
                </a:solidFill>
                <a:latin typeface="思源黑体 CN Medium"/>
                <a:ea typeface="思源黑体 CN Medium"/>
                <a:cs typeface="思源黑体 CN Medium"/>
              </a:rPr>
              <a:t>12</a:t>
            </a:r>
            <a:r>
              <a:rPr lang="zh-CN" altLang="zh-CN" sz="2000">
                <a:solidFill>
                  <a:schemeClr val="bg1"/>
                </a:solidFill>
                <a:latin typeface="思源黑体 CN Medium"/>
                <a:ea typeface="思源黑体 CN Medium"/>
                <a:cs typeface="思源黑体 CN Medium"/>
              </a:rPr>
              <a:t>月，各级各类医疗机构和疾控机构每日开展病例监测排查工作。</a:t>
            </a:r>
          </a:p>
        </p:txBody>
      </p:sp>
      <p:sp>
        <p:nvSpPr>
          <p:cNvPr id="8207" name="矩形 73"/>
          <p:cNvSpPr>
            <a:spLocks noChangeArrowheads="1"/>
          </p:cNvSpPr>
          <p:nvPr/>
        </p:nvSpPr>
        <p:spPr bwMode="auto">
          <a:xfrm>
            <a:off x="3981450" y="4206875"/>
            <a:ext cx="7991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a:solidFill>
                  <a:schemeClr val="bg1"/>
                </a:solidFill>
                <a:latin typeface="思源黑体 CN Medium"/>
                <a:ea typeface="思源黑体 CN Medium"/>
                <a:cs typeface="思源黑体 CN Medium"/>
              </a:rPr>
              <a:t>   4</a:t>
            </a:r>
            <a:r>
              <a:rPr lang="zh-CN" altLang="en-US">
                <a:solidFill>
                  <a:schemeClr val="bg1"/>
                </a:solidFill>
                <a:latin typeface="思源黑体 CN Medium"/>
                <a:ea typeface="思源黑体 CN Medium"/>
                <a:cs typeface="思源黑体 CN Medium"/>
              </a:rPr>
              <a:t>、标本采集及实验室检测：医疗机构采集病例临床标本（详见</a:t>
            </a:r>
            <a:r>
              <a:rPr lang="en-US" altLang="zh-CN">
                <a:solidFill>
                  <a:schemeClr val="bg1"/>
                </a:solidFill>
                <a:latin typeface="思源黑体 CN Medium"/>
                <a:ea typeface="思源黑体 CN Medium"/>
                <a:cs typeface="思源黑体 CN Medium"/>
              </a:rPr>
              <a:t>《</a:t>
            </a:r>
            <a:r>
              <a:rPr lang="zh-CN" altLang="en-US">
                <a:solidFill>
                  <a:schemeClr val="bg1"/>
                </a:solidFill>
                <a:latin typeface="思源黑体 CN Medium"/>
                <a:ea typeface="思源黑体 CN Medium"/>
                <a:cs typeface="思源黑体 CN Medium"/>
              </a:rPr>
              <a:t>新型冠状病毒肺炎防控方案（第五版）</a:t>
            </a:r>
            <a:r>
              <a:rPr lang="en-US" altLang="zh-CN">
                <a:solidFill>
                  <a:schemeClr val="bg1"/>
                </a:solidFill>
                <a:latin typeface="思源黑体 CN Medium"/>
                <a:ea typeface="思源黑体 CN Medium"/>
                <a:cs typeface="思源黑体 CN Medium"/>
              </a:rPr>
              <a:t>》</a:t>
            </a:r>
            <a:r>
              <a:rPr lang="zh-CN" altLang="en-US">
                <a:solidFill>
                  <a:schemeClr val="bg1"/>
                </a:solidFill>
                <a:latin typeface="思源黑体 CN Medium"/>
                <a:ea typeface="思源黑体 CN Medium"/>
                <a:cs typeface="思源黑体 CN Medium"/>
              </a:rPr>
              <a:t>标本采集与检测部分），送当地指定的疾控机构或医疗机构或第三方检测机构实验室进行检测。</a:t>
            </a:r>
          </a:p>
        </p:txBody>
      </p:sp>
      <p:sp>
        <p:nvSpPr>
          <p:cNvPr id="13333" name="矩形 75"/>
          <p:cNvSpPr>
            <a:spLocks noChangeArrowheads="1"/>
          </p:cNvSpPr>
          <p:nvPr/>
        </p:nvSpPr>
        <p:spPr bwMode="auto">
          <a:xfrm>
            <a:off x="198438" y="1609725"/>
            <a:ext cx="3268662"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406400" algn="just">
              <a:lnSpc>
                <a:spcPct val="150000"/>
              </a:lnSpc>
              <a:spcAft>
                <a:spcPts val="0"/>
              </a:spcAft>
              <a:buFontTx/>
              <a:buNone/>
              <a:defRPr/>
            </a:pPr>
            <a:r>
              <a:rPr lang="zh-CN" altLang="zh-CN" kern="0" dirty="0">
                <a:latin typeface="Calibri" panose="020F0502020204030204"/>
                <a:ea typeface="仿宋_GB2312"/>
                <a:cs typeface="仿宋_GB2312"/>
              </a:rPr>
              <a:t>为进一步提高早期发现病例的能力，各省（区、市）应当设立新型冠状病毒肺炎监测网络，该监测网络成员单位包括各级各类医疗机构和疾病预防控制机构</a:t>
            </a:r>
            <a:endParaRPr lang="zh-CN" altLang="zh-CN" kern="100" dirty="0">
              <a:latin typeface="Calibri" panose="020F0502020204030204"/>
              <a:ea typeface="仿宋_GB2312"/>
              <a:cs typeface="Times New Roman" panose="02020603050405020304"/>
            </a:endParaRPr>
          </a:p>
        </p:txBody>
      </p:sp>
      <p:cxnSp>
        <p:nvCxnSpPr>
          <p:cNvPr id="77" name="直接连接符 76"/>
          <p:cNvCxnSpPr/>
          <p:nvPr/>
        </p:nvCxnSpPr>
        <p:spPr>
          <a:xfrm>
            <a:off x="468313" y="6372225"/>
            <a:ext cx="560387" cy="0"/>
          </a:xfrm>
          <a:prstGeom prst="line">
            <a:avLst/>
          </a:prstGeom>
          <a:ln w="57150">
            <a:solidFill>
              <a:srgbClr val="007E8B"/>
            </a:solidFill>
          </a:ln>
        </p:spPr>
        <p:style>
          <a:lnRef idx="1">
            <a:schemeClr val="accent1"/>
          </a:lnRef>
          <a:fillRef idx="0">
            <a:schemeClr val="accent1"/>
          </a:fillRef>
          <a:effectRef idx="0">
            <a:schemeClr val="accent1"/>
          </a:effectRef>
          <a:fontRef idx="minor">
            <a:schemeClr val="tx1"/>
          </a:fontRef>
        </p:style>
      </p:cxnSp>
      <p:sp>
        <p:nvSpPr>
          <p:cNvPr id="8210" name="矩形 24"/>
          <p:cNvSpPr>
            <a:spLocks noChangeArrowheads="1"/>
          </p:cNvSpPr>
          <p:nvPr/>
        </p:nvSpPr>
        <p:spPr bwMode="auto">
          <a:xfrm>
            <a:off x="3910013" y="3035300"/>
            <a:ext cx="7712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a:solidFill>
                  <a:schemeClr val="bg1"/>
                </a:solidFill>
                <a:latin typeface="思源黑体 CN Medium"/>
                <a:ea typeface="思源黑体 CN Medium"/>
                <a:cs typeface="思源黑体 CN Medium"/>
              </a:rPr>
              <a:t>   3</a:t>
            </a:r>
            <a:r>
              <a:rPr lang="zh-CN" altLang="en-US" sz="2000">
                <a:solidFill>
                  <a:schemeClr val="bg1"/>
                </a:solidFill>
                <a:latin typeface="思源黑体 CN Medium"/>
                <a:ea typeface="思源黑体 CN Medium"/>
                <a:cs typeface="思源黑体 CN Medium"/>
              </a:rPr>
              <a:t>、</a:t>
            </a:r>
            <a:r>
              <a:rPr lang="zh-CN" altLang="zh-CN" sz="2000">
                <a:solidFill>
                  <a:schemeClr val="bg1"/>
                </a:solidFill>
              </a:rPr>
              <a:t>监测地点：所有门急诊、发热门诊和住院病房等相关诊室均开展病例监测工作。</a:t>
            </a:r>
          </a:p>
        </p:txBody>
      </p:sp>
      <p:sp>
        <p:nvSpPr>
          <p:cNvPr id="2" name="矩形 1"/>
          <p:cNvSpPr/>
          <p:nvPr/>
        </p:nvSpPr>
        <p:spPr>
          <a:xfrm>
            <a:off x="368300" y="412750"/>
            <a:ext cx="2536825" cy="963613"/>
          </a:xfrm>
          <a:prstGeom prst="rect">
            <a:avLst/>
          </a:prstGeom>
        </p:spPr>
        <p:txBody>
          <a:bodyPr>
            <a:spAutoFit/>
          </a:bodyPr>
          <a:lstStyle/>
          <a:p>
            <a:pPr indent="406400" algn="just">
              <a:lnSpc>
                <a:spcPct val="150000"/>
              </a:lnSpc>
              <a:spcAft>
                <a:spcPts val="0"/>
              </a:spcAft>
              <a:buFontTx/>
              <a:buNone/>
              <a:defRPr/>
            </a:pPr>
            <a:r>
              <a:rPr lang="zh-CN" altLang="zh-CN" sz="2000" kern="0" dirty="0">
                <a:solidFill>
                  <a:schemeClr val="tx1">
                    <a:lumMod val="85000"/>
                    <a:lumOff val="15000"/>
                  </a:schemeClr>
                </a:solidFill>
                <a:latin typeface="Calibri" panose="020F0502020204030204"/>
                <a:ea typeface="黑体" panose="02010609060101010101" pitchFamily="49" charset="-122"/>
                <a:cs typeface="仿宋_GB2312"/>
              </a:rPr>
              <a:t>早发现、早报告</a:t>
            </a:r>
            <a:endParaRPr lang="en-US" altLang="zh-CN" sz="2000" kern="0" dirty="0">
              <a:solidFill>
                <a:schemeClr val="tx1">
                  <a:lumMod val="85000"/>
                  <a:lumOff val="15000"/>
                </a:schemeClr>
              </a:solidFill>
              <a:latin typeface="Calibri" panose="020F0502020204030204"/>
              <a:ea typeface="黑体" panose="02010609060101010101" pitchFamily="49" charset="-122"/>
              <a:cs typeface="仿宋_GB2312"/>
            </a:endParaRPr>
          </a:p>
          <a:p>
            <a:pPr indent="406400" algn="just">
              <a:lnSpc>
                <a:spcPct val="150000"/>
              </a:lnSpc>
              <a:spcAft>
                <a:spcPts val="0"/>
              </a:spcAft>
              <a:buFontTx/>
              <a:buNone/>
              <a:defRPr/>
            </a:pPr>
            <a:r>
              <a:rPr lang="en-US" altLang="zh-CN" sz="2000" kern="0" dirty="0">
                <a:ea typeface="楷体_GB2312"/>
                <a:cs typeface="楷体_GB2312"/>
              </a:rPr>
              <a:t>---</a:t>
            </a:r>
            <a:r>
              <a:rPr lang="zh-CN" altLang="zh-CN" sz="2000" kern="0" dirty="0">
                <a:ea typeface="楷体_GB2312"/>
                <a:cs typeface="楷体_GB2312"/>
              </a:rPr>
              <a:t>病例监测报告</a:t>
            </a:r>
            <a:endParaRPr lang="zh-CN" altLang="zh-CN" sz="2000" kern="100" dirty="0">
              <a:solidFill>
                <a:schemeClr val="tx1">
                  <a:lumMod val="85000"/>
                  <a:lumOff val="15000"/>
                </a:schemeClr>
              </a:solidFill>
              <a:latin typeface="Calibri" panose="020F0502020204030204"/>
              <a:ea typeface="仿宋_GB2312"/>
              <a:cs typeface="Times New Roman" panose="02020603050405020304"/>
            </a:endParaRPr>
          </a:p>
        </p:txBody>
      </p:sp>
      <p:sp>
        <p:nvSpPr>
          <p:cNvPr id="8212" name="TextBox 3"/>
          <p:cNvSpPr txBox="1">
            <a:spLocks noChangeArrowheads="1"/>
          </p:cNvSpPr>
          <p:nvPr/>
        </p:nvSpPr>
        <p:spPr bwMode="auto">
          <a:xfrm>
            <a:off x="4454525" y="5694363"/>
            <a:ext cx="7748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a:solidFill>
                  <a:schemeClr val="bg1"/>
                </a:solidFill>
              </a:rPr>
              <a:t>承担检测工作的机构接到标本后应当立即开展检测，</a:t>
            </a:r>
            <a:r>
              <a:rPr lang="en-US" altLang="zh-CN">
                <a:solidFill>
                  <a:schemeClr val="bg1"/>
                </a:solidFill>
              </a:rPr>
              <a:t>24</a:t>
            </a:r>
            <a:r>
              <a:rPr lang="zh-CN" altLang="en-US">
                <a:solidFill>
                  <a:schemeClr val="bg1"/>
                </a:solidFill>
              </a:rPr>
              <a:t>小时内完成并反馈检测结果。</a:t>
            </a:r>
          </a:p>
        </p:txBody>
      </p:sp>
      <p:pic>
        <p:nvPicPr>
          <p:cNvPr id="821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19575"/>
            <a:ext cx="3910013"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0571" y="0"/>
            <a:ext cx="5071301" cy="6858000"/>
          </a:xfrm>
          <a:prstGeom prst="rect">
            <a:avLst/>
          </a:prstGeom>
          <a:blipFill dpi="0" rotWithShape="1">
            <a:blip r:embed="rId4"/>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16" name="矩形 15"/>
          <p:cNvSpPr/>
          <p:nvPr/>
        </p:nvSpPr>
        <p:spPr>
          <a:xfrm>
            <a:off x="-11113" y="0"/>
            <a:ext cx="5072063" cy="6858000"/>
          </a:xfrm>
          <a:prstGeom prst="rect">
            <a:avLst/>
          </a:prstGeom>
          <a:solidFill>
            <a:srgbClr val="007E8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dirty="0"/>
          </a:p>
        </p:txBody>
      </p:sp>
      <p:grpSp>
        <p:nvGrpSpPr>
          <p:cNvPr id="10243" name="组合 11"/>
          <p:cNvGrpSpPr>
            <a:grpSpLocks/>
          </p:cNvGrpSpPr>
          <p:nvPr/>
        </p:nvGrpSpPr>
        <p:grpSpPr bwMode="auto">
          <a:xfrm>
            <a:off x="0" y="319088"/>
            <a:ext cx="3605213" cy="417512"/>
            <a:chOff x="-190500" y="299560"/>
            <a:chExt cx="2873266" cy="417941"/>
          </a:xfrm>
        </p:grpSpPr>
        <p:sp>
          <p:nvSpPr>
            <p:cNvPr id="13" name="平行四边形 12"/>
            <p:cNvSpPr/>
            <p:nvPr/>
          </p:nvSpPr>
          <p:spPr>
            <a:xfrm>
              <a:off x="-190500" y="299560"/>
              <a:ext cx="2873266" cy="417941"/>
            </a:xfrm>
            <a:prstGeom prst="parallelogram">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10245" name="PA-102214"/>
            <p:cNvSpPr txBox="1">
              <a:spLocks noChangeArrowheads="1"/>
            </p:cNvSpPr>
            <p:nvPr>
              <p:custDataLst>
                <p:tags r:id="rId1"/>
              </p:custDataLst>
            </p:nvPr>
          </p:nvSpPr>
          <p:spPr bwMode="auto">
            <a:xfrm>
              <a:off x="250614" y="308474"/>
              <a:ext cx="555992" cy="40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2000">
                  <a:solidFill>
                    <a:srgbClr val="007E8B"/>
                  </a:solidFill>
                  <a:latin typeface="思源黑体 CN Medium"/>
                  <a:ea typeface="思源黑体 CN Medium"/>
                  <a:cs typeface="思源黑体 CN Medium"/>
                </a:rPr>
                <a:t>四早</a:t>
              </a:r>
            </a:p>
          </p:txBody>
        </p:sp>
        <p:sp>
          <p:nvSpPr>
            <p:cNvPr id="10246" name="heart-with-lifeline-variant_33328"/>
            <p:cNvSpPr>
              <a:spLocks noChangeAspect="1" noChangeArrowheads="1"/>
            </p:cNvSpPr>
            <p:nvPr/>
          </p:nvSpPr>
          <p:spPr bwMode="auto">
            <a:xfrm>
              <a:off x="-68799" y="342769"/>
              <a:ext cx="300487" cy="302044"/>
            </a:xfrm>
            <a:custGeom>
              <a:avLst/>
              <a:gdLst>
                <a:gd name="T0" fmla="*/ 487 w 899"/>
                <a:gd name="T1" fmla="*/ 828 h 905"/>
                <a:gd name="T2" fmla="*/ 456 w 899"/>
                <a:gd name="T3" fmla="*/ 846 h 905"/>
                <a:gd name="T4" fmla="*/ 176 w 899"/>
                <a:gd name="T5" fmla="*/ 555 h 905"/>
                <a:gd name="T6" fmla="*/ 255 w 899"/>
                <a:gd name="T7" fmla="*/ 515 h 905"/>
                <a:gd name="T8" fmla="*/ 314 w 899"/>
                <a:gd name="T9" fmla="*/ 516 h 905"/>
                <a:gd name="T10" fmla="*/ 432 w 899"/>
                <a:gd name="T11" fmla="*/ 555 h 905"/>
                <a:gd name="T12" fmla="*/ 86 w 899"/>
                <a:gd name="T13" fmla="*/ 456 h 905"/>
                <a:gd name="T14" fmla="*/ 231 w 899"/>
                <a:gd name="T15" fmla="*/ 120 h 905"/>
                <a:gd name="T16" fmla="*/ 328 w 899"/>
                <a:gd name="T17" fmla="*/ 118 h 905"/>
                <a:gd name="T18" fmla="*/ 473 w 899"/>
                <a:gd name="T19" fmla="*/ 456 h 905"/>
                <a:gd name="T20" fmla="*/ 541 w 899"/>
                <a:gd name="T21" fmla="*/ 591 h 905"/>
                <a:gd name="T22" fmla="*/ 601 w 899"/>
                <a:gd name="T23" fmla="*/ 461 h 905"/>
                <a:gd name="T24" fmla="*/ 826 w 899"/>
                <a:gd name="T25" fmla="*/ 459 h 905"/>
                <a:gd name="T26" fmla="*/ 857 w 899"/>
                <a:gd name="T27" fmla="*/ 414 h 905"/>
                <a:gd name="T28" fmla="*/ 899 w 899"/>
                <a:gd name="T29" fmla="*/ 272 h 905"/>
                <a:gd name="T30" fmla="*/ 642 w 899"/>
                <a:gd name="T31" fmla="*/ 0 h 905"/>
                <a:gd name="T32" fmla="*/ 456 w 899"/>
                <a:gd name="T33" fmla="*/ 61 h 905"/>
                <a:gd name="T34" fmla="*/ 271 w 899"/>
                <a:gd name="T35" fmla="*/ 0 h 905"/>
                <a:gd name="T36" fmla="*/ 13 w 899"/>
                <a:gd name="T37" fmla="*/ 272 h 905"/>
                <a:gd name="T38" fmla="*/ 54 w 899"/>
                <a:gd name="T39" fmla="*/ 412 h 905"/>
                <a:gd name="T40" fmla="*/ 733 w 899"/>
                <a:gd name="T41" fmla="*/ 560 h 905"/>
                <a:gd name="T42" fmla="*/ 630 w 899"/>
                <a:gd name="T43" fmla="*/ 672 h 905"/>
                <a:gd name="T44" fmla="*/ 603 w 899"/>
                <a:gd name="T45" fmla="*/ 496 h 905"/>
                <a:gd name="T46" fmla="*/ 549 w 899"/>
                <a:gd name="T47" fmla="*/ 805 h 905"/>
                <a:gd name="T48" fmla="*/ 474 w 899"/>
                <a:gd name="T49" fmla="*/ 491 h 905"/>
                <a:gd name="T50" fmla="*/ 295 w 899"/>
                <a:gd name="T51" fmla="*/ 125 h 905"/>
                <a:gd name="T52" fmla="*/ 267 w 899"/>
                <a:gd name="T53" fmla="*/ 126 h 905"/>
                <a:gd name="T54" fmla="*/ 14 w 899"/>
                <a:gd name="T55" fmla="*/ 491 h 905"/>
                <a:gd name="T56" fmla="*/ 14 w 899"/>
                <a:gd name="T57" fmla="*/ 519 h 905"/>
                <a:gd name="T58" fmla="*/ 221 w 899"/>
                <a:gd name="T59" fmla="*/ 508 h 905"/>
                <a:gd name="T60" fmla="*/ 350 w 899"/>
                <a:gd name="T61" fmla="*/ 508 h 905"/>
                <a:gd name="T62" fmla="*/ 462 w 899"/>
                <a:gd name="T63" fmla="*/ 519 h 905"/>
                <a:gd name="T64" fmla="*/ 552 w 899"/>
                <a:gd name="T65" fmla="*/ 905 h 905"/>
                <a:gd name="T66" fmla="*/ 615 w 899"/>
                <a:gd name="T67" fmla="*/ 524 h 905"/>
                <a:gd name="T68" fmla="*/ 892 w 899"/>
                <a:gd name="T69" fmla="*/ 51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solidFill>
              <a:srgbClr val="007E8B"/>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a:p>
          </p:txBody>
        </p:sp>
      </p:grpSp>
      <p:sp>
        <p:nvSpPr>
          <p:cNvPr id="10247" name="矩形 2"/>
          <p:cNvSpPr>
            <a:spLocks noChangeArrowheads="1"/>
          </p:cNvSpPr>
          <p:nvPr/>
        </p:nvSpPr>
        <p:spPr bwMode="auto">
          <a:xfrm>
            <a:off x="808038" y="2341563"/>
            <a:ext cx="47720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2800">
                <a:solidFill>
                  <a:schemeClr val="bg1"/>
                </a:solidFill>
                <a:latin typeface="思源黑体 CN Heavy"/>
                <a:ea typeface="思源黑体 CN Heavy"/>
                <a:cs typeface="思源黑体 CN Heavy"/>
              </a:rPr>
              <a:t>早发现、早报告</a:t>
            </a:r>
            <a:endParaRPr lang="en-US" altLang="zh-CN" sz="2800">
              <a:solidFill>
                <a:schemeClr val="bg1"/>
              </a:solidFill>
              <a:latin typeface="思源黑体 CN Heavy"/>
              <a:ea typeface="思源黑体 CN Heavy"/>
              <a:cs typeface="思源黑体 CN Heavy"/>
            </a:endParaRPr>
          </a:p>
          <a:p>
            <a:pPr>
              <a:lnSpc>
                <a:spcPct val="130000"/>
              </a:lnSpc>
            </a:pPr>
            <a:r>
              <a:rPr lang="en-US" altLang="zh-CN" sz="2800">
                <a:solidFill>
                  <a:schemeClr val="bg1"/>
                </a:solidFill>
                <a:latin typeface="思源黑体 CN Heavy"/>
                <a:ea typeface="思源黑体 CN Heavy"/>
                <a:cs typeface="思源黑体 CN Heavy"/>
              </a:rPr>
              <a:t>--</a:t>
            </a:r>
            <a:r>
              <a:rPr lang="zh-CN" altLang="en-US" sz="2800">
                <a:solidFill>
                  <a:schemeClr val="bg1"/>
                </a:solidFill>
                <a:latin typeface="思源黑体 CN Heavy"/>
                <a:ea typeface="思源黑体 CN Heavy"/>
                <a:cs typeface="思源黑体 CN Heavy"/>
              </a:rPr>
              <a:t>病例监测报告</a:t>
            </a:r>
            <a:endParaRPr lang="en-US" altLang="zh-CN" sz="2800">
              <a:solidFill>
                <a:schemeClr val="bg1"/>
              </a:solidFill>
              <a:latin typeface="思源黑体 CN Heavy"/>
              <a:ea typeface="思源黑体 CN Heavy"/>
              <a:cs typeface="思源黑体 CN Heavy"/>
            </a:endParaRPr>
          </a:p>
        </p:txBody>
      </p:sp>
      <p:grpSp>
        <p:nvGrpSpPr>
          <p:cNvPr id="10248" name="组合 39"/>
          <p:cNvGrpSpPr>
            <a:grpSpLocks/>
          </p:cNvGrpSpPr>
          <p:nvPr/>
        </p:nvGrpSpPr>
        <p:grpSpPr bwMode="auto">
          <a:xfrm>
            <a:off x="5580063" y="1701800"/>
            <a:ext cx="5945187" cy="815975"/>
            <a:chOff x="5931899" y="1818908"/>
            <a:chExt cx="4923182" cy="815506"/>
          </a:xfrm>
        </p:grpSpPr>
        <p:sp>
          <p:nvSpPr>
            <p:cNvPr id="19" name="矩形 18"/>
            <p:cNvSpPr/>
            <p:nvPr/>
          </p:nvSpPr>
          <p:spPr>
            <a:xfrm>
              <a:off x="5931899" y="1818908"/>
              <a:ext cx="4923182" cy="815506"/>
            </a:xfrm>
            <a:prstGeom prst="rect">
              <a:avLst/>
            </a:prstGeom>
            <a:noFill/>
            <a:ln>
              <a:solidFill>
                <a:srgbClr val="007E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22" name="矩形 21"/>
            <p:cNvSpPr/>
            <p:nvPr/>
          </p:nvSpPr>
          <p:spPr>
            <a:xfrm>
              <a:off x="6604975" y="1934729"/>
              <a:ext cx="4071320" cy="645741"/>
            </a:xfrm>
            <a:prstGeom prst="rect">
              <a:avLst/>
            </a:prstGeom>
          </p:spPr>
          <p:txBody>
            <a:bodyPr>
              <a:spAutoFit/>
            </a:bodyPr>
            <a:lstStyle/>
            <a:p>
              <a:pPr fontAlgn="auto">
                <a:spcBef>
                  <a:spcPts val="0"/>
                </a:spcBef>
                <a:spcAft>
                  <a:spcPts val="0"/>
                </a:spcAft>
                <a:buFontTx/>
                <a:buNone/>
                <a:defRPr/>
              </a:pPr>
              <a:r>
                <a:rPr lang="zh-CN" altLang="en-US" dirty="0">
                  <a:latin typeface="+mn-ea"/>
                  <a:ea typeface="+mn-ea"/>
                </a:rPr>
                <a:t>环境标本监测和血清流行病学调查：根据实际需要适时开展。</a:t>
              </a:r>
            </a:p>
          </p:txBody>
        </p:sp>
      </p:grpSp>
      <p:grpSp>
        <p:nvGrpSpPr>
          <p:cNvPr id="10251" name="组合 40"/>
          <p:cNvGrpSpPr>
            <a:grpSpLocks/>
          </p:cNvGrpSpPr>
          <p:nvPr/>
        </p:nvGrpSpPr>
        <p:grpSpPr bwMode="auto">
          <a:xfrm>
            <a:off x="5599113" y="2762250"/>
            <a:ext cx="5975350" cy="928688"/>
            <a:chOff x="5931899" y="2878720"/>
            <a:chExt cx="4923182" cy="927826"/>
          </a:xfrm>
        </p:grpSpPr>
        <p:sp>
          <p:nvSpPr>
            <p:cNvPr id="26" name="矩形 25"/>
            <p:cNvSpPr/>
            <p:nvPr/>
          </p:nvSpPr>
          <p:spPr>
            <a:xfrm>
              <a:off x="5931899" y="2878720"/>
              <a:ext cx="4923182" cy="815218"/>
            </a:xfrm>
            <a:prstGeom prst="rect">
              <a:avLst/>
            </a:prstGeom>
            <a:noFill/>
            <a:ln>
              <a:solidFill>
                <a:srgbClr val="007E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28" name="矩形 27"/>
            <p:cNvSpPr/>
            <p:nvPr/>
          </p:nvSpPr>
          <p:spPr>
            <a:xfrm>
              <a:off x="6585882" y="2883479"/>
              <a:ext cx="4229960" cy="923067"/>
            </a:xfrm>
            <a:prstGeom prst="rect">
              <a:avLst/>
            </a:prstGeom>
          </p:spPr>
          <p:txBody>
            <a:bodyPr>
              <a:spAutoFit/>
            </a:bodyPr>
            <a:lstStyle/>
            <a:p>
              <a:pPr fontAlgn="auto">
                <a:spcBef>
                  <a:spcPts val="0"/>
                </a:spcBef>
                <a:spcAft>
                  <a:spcPts val="0"/>
                </a:spcAft>
                <a:buFontTx/>
                <a:buNone/>
                <a:defRPr/>
              </a:pPr>
              <a:r>
                <a:rPr lang="zh-CN" altLang="en-US" dirty="0">
                  <a:latin typeface="+mn-ea"/>
                  <a:ea typeface="+mn-ea"/>
                </a:rPr>
                <a:t>流行病学调查：疾控机构接到病例报告后应当立即开展流行病学调查，并于</a:t>
              </a:r>
              <a:r>
                <a:rPr lang="en-US" altLang="zh-CN" dirty="0">
                  <a:latin typeface="+mn-ea"/>
                  <a:ea typeface="+mn-ea"/>
                </a:rPr>
                <a:t>24</a:t>
              </a:r>
              <a:r>
                <a:rPr lang="zh-CN" altLang="en-US" dirty="0">
                  <a:latin typeface="+mn-ea"/>
                  <a:ea typeface="+mn-ea"/>
                </a:rPr>
                <a:t>小时内完成。同时，快速追踪密切接触者，防止疫情蔓延。</a:t>
              </a:r>
            </a:p>
          </p:txBody>
        </p:sp>
      </p:grpSp>
      <p:grpSp>
        <p:nvGrpSpPr>
          <p:cNvPr id="10254" name="组合 42"/>
          <p:cNvGrpSpPr>
            <a:grpSpLocks/>
          </p:cNvGrpSpPr>
          <p:nvPr/>
        </p:nvGrpSpPr>
        <p:grpSpPr bwMode="auto">
          <a:xfrm>
            <a:off x="5599113" y="5476875"/>
            <a:ext cx="5926137" cy="1082675"/>
            <a:chOff x="5931899" y="4996521"/>
            <a:chExt cx="4923182" cy="815506"/>
          </a:xfrm>
        </p:grpSpPr>
        <p:sp>
          <p:nvSpPr>
            <p:cNvPr id="32" name="矩形 31"/>
            <p:cNvSpPr/>
            <p:nvPr/>
          </p:nvSpPr>
          <p:spPr>
            <a:xfrm>
              <a:off x="5931899" y="4996521"/>
              <a:ext cx="4923182" cy="815506"/>
            </a:xfrm>
            <a:prstGeom prst="rect">
              <a:avLst/>
            </a:prstGeom>
            <a:noFill/>
            <a:ln>
              <a:solidFill>
                <a:srgbClr val="007E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10256" name="claw-bath-in-spa_53782"/>
            <p:cNvSpPr>
              <a:spLocks noChangeAspect="1" noChangeArrowheads="1"/>
            </p:cNvSpPr>
            <p:nvPr/>
          </p:nvSpPr>
          <p:spPr bwMode="auto">
            <a:xfrm>
              <a:off x="6286458" y="5231087"/>
              <a:ext cx="609685" cy="346371"/>
            </a:xfrm>
            <a:custGeom>
              <a:avLst/>
              <a:gdLst>
                <a:gd name="T0" fmla="*/ 29688 w 609454"/>
                <a:gd name="T1" fmla="*/ 287320 h 346240"/>
                <a:gd name="T2" fmla="*/ 88467 w 609454"/>
                <a:gd name="T3" fmla="*/ 259074 h 346240"/>
                <a:gd name="T4" fmla="*/ 589653 w 609454"/>
                <a:gd name="T5" fmla="*/ 157770 h 346240"/>
                <a:gd name="T6" fmla="*/ 601106 w 609454"/>
                <a:gd name="T7" fmla="*/ 197040 h 346240"/>
                <a:gd name="T8" fmla="*/ 445049 w 609454"/>
                <a:gd name="T9" fmla="*/ 316067 h 346240"/>
                <a:gd name="T10" fmla="*/ 439093 w 609454"/>
                <a:gd name="T11" fmla="*/ 331428 h 346240"/>
                <a:gd name="T12" fmla="*/ 409410 w 609454"/>
                <a:gd name="T13" fmla="*/ 331428 h 346240"/>
                <a:gd name="T14" fmla="*/ 282738 w 609454"/>
                <a:gd name="T15" fmla="*/ 316067 h 346240"/>
                <a:gd name="T16" fmla="*/ 267947 w 609454"/>
                <a:gd name="T17" fmla="*/ 346195 h 346240"/>
                <a:gd name="T18" fmla="*/ 253056 w 609454"/>
                <a:gd name="T19" fmla="*/ 316067 h 346240"/>
                <a:gd name="T20" fmla="*/ 222281 w 609454"/>
                <a:gd name="T21" fmla="*/ 293867 h 346240"/>
                <a:gd name="T22" fmla="*/ 437306 w 609454"/>
                <a:gd name="T23" fmla="*/ 271766 h 346240"/>
                <a:gd name="T24" fmla="*/ 589653 w 609454"/>
                <a:gd name="T25" fmla="*/ 157770 h 346240"/>
                <a:gd name="T26" fmla="*/ 61460 w 609454"/>
                <a:gd name="T27" fmla="*/ 178202 h 346240"/>
                <a:gd name="T28" fmla="*/ 77843 w 609454"/>
                <a:gd name="T29" fmla="*/ 199411 h 346240"/>
                <a:gd name="T30" fmla="*/ 86382 w 609454"/>
                <a:gd name="T31" fmla="*/ 186032 h 346240"/>
                <a:gd name="T32" fmla="*/ 64042 w 609454"/>
                <a:gd name="T33" fmla="*/ 117152 h 346240"/>
                <a:gd name="T34" fmla="*/ 511233 w 609454"/>
                <a:gd name="T35" fmla="*/ 114647 h 346240"/>
                <a:gd name="T36" fmla="*/ 530589 w 609454"/>
                <a:gd name="T37" fmla="*/ 172639 h 346240"/>
                <a:gd name="T38" fmla="*/ 513714 w 609454"/>
                <a:gd name="T39" fmla="*/ 144981 h 346240"/>
                <a:gd name="T40" fmla="*/ 479469 w 609454"/>
                <a:gd name="T41" fmla="*/ 214869 h 346240"/>
                <a:gd name="T42" fmla="*/ 401051 w 609454"/>
                <a:gd name="T43" fmla="*/ 217049 h 346240"/>
                <a:gd name="T44" fmla="*/ 412665 w 609454"/>
                <a:gd name="T45" fmla="*/ 198215 h 346240"/>
                <a:gd name="T46" fmla="*/ 485722 w 609454"/>
                <a:gd name="T47" fmla="*/ 131896 h 346240"/>
                <a:gd name="T48" fmla="*/ 409389 w 609454"/>
                <a:gd name="T49" fmla="*/ 183742 h 346240"/>
                <a:gd name="T50" fmla="*/ 422591 w 609454"/>
                <a:gd name="T51" fmla="*/ 242724 h 346240"/>
                <a:gd name="T52" fmla="*/ 424874 w 609454"/>
                <a:gd name="T53" fmla="*/ 250159 h 346240"/>
                <a:gd name="T54" fmla="*/ 318663 w 609454"/>
                <a:gd name="T55" fmla="*/ 221510 h 346240"/>
                <a:gd name="T56" fmla="*/ 197066 w 609454"/>
                <a:gd name="T57" fmla="*/ 250556 h 346240"/>
                <a:gd name="T58" fmla="*/ 310722 w 609454"/>
                <a:gd name="T59" fmla="*/ 182651 h 346240"/>
                <a:gd name="T60" fmla="*/ 372364 w 609454"/>
                <a:gd name="T61" fmla="*/ 199404 h 346240"/>
                <a:gd name="T62" fmla="*/ 498378 w 609454"/>
                <a:gd name="T63" fmla="*/ 107138 h 346240"/>
                <a:gd name="T64" fmla="*/ 115573 w 609454"/>
                <a:gd name="T65" fmla="*/ 88014 h 346240"/>
                <a:gd name="T66" fmla="*/ 128778 w 609454"/>
                <a:gd name="T67" fmla="*/ 152236 h 346240"/>
                <a:gd name="T68" fmla="*/ 94623 w 609454"/>
                <a:gd name="T69" fmla="*/ 110512 h 346240"/>
                <a:gd name="T70" fmla="*/ 155984 w 609454"/>
                <a:gd name="T71" fmla="*/ 179491 h 346240"/>
                <a:gd name="T72" fmla="*/ 160452 w 609454"/>
                <a:gd name="T73" fmla="*/ 205853 h 346240"/>
                <a:gd name="T74" fmla="*/ 159161 w 609454"/>
                <a:gd name="T75" fmla="*/ 330431 h 346240"/>
                <a:gd name="T76" fmla="*/ 122126 w 609454"/>
                <a:gd name="T77" fmla="*/ 324485 h 346240"/>
                <a:gd name="T78" fmla="*/ 117559 w 609454"/>
                <a:gd name="T79" fmla="*/ 240045 h 346240"/>
                <a:gd name="T80" fmla="*/ 103360 w 609454"/>
                <a:gd name="T81" fmla="*/ 346189 h 346240"/>
                <a:gd name="T82" fmla="*/ 88467 w 609454"/>
                <a:gd name="T83" fmla="*/ 307042 h 346240"/>
                <a:gd name="T84" fmla="*/ 29688 w 609454"/>
                <a:gd name="T85" fmla="*/ 331422 h 346240"/>
                <a:gd name="T86" fmla="*/ 0 w 609454"/>
                <a:gd name="T87" fmla="*/ 331422 h 346240"/>
                <a:gd name="T88" fmla="*/ 14893 w 609454"/>
                <a:gd name="T89" fmla="*/ 229441 h 346240"/>
                <a:gd name="T90" fmla="*/ 30780 w 609454"/>
                <a:gd name="T91" fmla="*/ 214674 h 346240"/>
                <a:gd name="T92" fmla="*/ 79928 w 609454"/>
                <a:gd name="T93" fmla="*/ 82167 h 346240"/>
                <a:gd name="T94" fmla="*/ 568769 w 609454"/>
                <a:gd name="T95" fmla="*/ 46452 h 346240"/>
                <a:gd name="T96" fmla="*/ 515651 w 609454"/>
                <a:gd name="T97" fmla="*/ 95013 h 346240"/>
                <a:gd name="T98" fmla="*/ 545014 w 609454"/>
                <a:gd name="T99" fmla="*/ 32206 h 346240"/>
                <a:gd name="T100" fmla="*/ 142049 w 609454"/>
                <a:gd name="T101" fmla="*/ 34436 h 346240"/>
                <a:gd name="T102" fmla="*/ 72965 w 609454"/>
                <a:gd name="T103" fmla="*/ 34436 h 346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454" h="346240">
                  <a:moveTo>
                    <a:pt x="29688" y="259074"/>
                  </a:moveTo>
                  <a:lnTo>
                    <a:pt x="29688" y="287320"/>
                  </a:lnTo>
                  <a:lnTo>
                    <a:pt x="88467" y="287320"/>
                  </a:lnTo>
                  <a:lnTo>
                    <a:pt x="88467" y="259074"/>
                  </a:lnTo>
                  <a:lnTo>
                    <a:pt x="29688" y="259074"/>
                  </a:lnTo>
                  <a:close/>
                  <a:moveTo>
                    <a:pt x="589653" y="157770"/>
                  </a:moveTo>
                  <a:cubicBezTo>
                    <a:pt x="595299" y="158389"/>
                    <a:pt x="600709" y="161164"/>
                    <a:pt x="604581" y="165921"/>
                  </a:cubicBezTo>
                  <a:cubicBezTo>
                    <a:pt x="612225" y="175435"/>
                    <a:pt x="610736" y="189409"/>
                    <a:pt x="601106" y="197040"/>
                  </a:cubicBezTo>
                  <a:lnTo>
                    <a:pt x="458948" y="311211"/>
                  </a:lnTo>
                  <a:cubicBezTo>
                    <a:pt x="455076" y="314382"/>
                    <a:pt x="450112" y="316067"/>
                    <a:pt x="445049" y="316067"/>
                  </a:cubicBezTo>
                  <a:lnTo>
                    <a:pt x="439093" y="316067"/>
                  </a:lnTo>
                  <a:lnTo>
                    <a:pt x="439093" y="331428"/>
                  </a:lnTo>
                  <a:cubicBezTo>
                    <a:pt x="439093" y="339555"/>
                    <a:pt x="432541" y="346195"/>
                    <a:pt x="424301" y="346195"/>
                  </a:cubicBezTo>
                  <a:cubicBezTo>
                    <a:pt x="416062" y="346195"/>
                    <a:pt x="409410" y="339555"/>
                    <a:pt x="409410" y="331428"/>
                  </a:cubicBezTo>
                  <a:lnTo>
                    <a:pt x="409410" y="316067"/>
                  </a:lnTo>
                  <a:lnTo>
                    <a:pt x="282738" y="316067"/>
                  </a:lnTo>
                  <a:lnTo>
                    <a:pt x="282738" y="331428"/>
                  </a:lnTo>
                  <a:cubicBezTo>
                    <a:pt x="282738" y="339555"/>
                    <a:pt x="276186" y="346195"/>
                    <a:pt x="267947" y="346195"/>
                  </a:cubicBezTo>
                  <a:cubicBezTo>
                    <a:pt x="259707" y="346195"/>
                    <a:pt x="253056" y="339555"/>
                    <a:pt x="253056" y="331428"/>
                  </a:cubicBezTo>
                  <a:lnTo>
                    <a:pt x="253056" y="316067"/>
                  </a:lnTo>
                  <a:lnTo>
                    <a:pt x="244419" y="316067"/>
                  </a:lnTo>
                  <a:cubicBezTo>
                    <a:pt x="232208" y="316067"/>
                    <a:pt x="222281" y="306156"/>
                    <a:pt x="222281" y="293867"/>
                  </a:cubicBezTo>
                  <a:cubicBezTo>
                    <a:pt x="222281" y="281677"/>
                    <a:pt x="232208" y="271766"/>
                    <a:pt x="244419" y="271766"/>
                  </a:cubicBezTo>
                  <a:lnTo>
                    <a:pt x="437306" y="271766"/>
                  </a:lnTo>
                  <a:lnTo>
                    <a:pt x="573310" y="162551"/>
                  </a:lnTo>
                  <a:cubicBezTo>
                    <a:pt x="578125" y="158686"/>
                    <a:pt x="584007" y="157150"/>
                    <a:pt x="589653" y="157770"/>
                  </a:cubicBezTo>
                  <a:close/>
                  <a:moveTo>
                    <a:pt x="64042" y="117152"/>
                  </a:moveTo>
                  <a:lnTo>
                    <a:pt x="61460" y="178202"/>
                  </a:lnTo>
                  <a:cubicBezTo>
                    <a:pt x="61162" y="186726"/>
                    <a:pt x="66127" y="194951"/>
                    <a:pt x="74566" y="198222"/>
                  </a:cubicBezTo>
                  <a:lnTo>
                    <a:pt x="77843" y="199411"/>
                  </a:lnTo>
                  <a:lnTo>
                    <a:pt x="131658" y="203574"/>
                  </a:lnTo>
                  <a:lnTo>
                    <a:pt x="86382" y="186032"/>
                  </a:lnTo>
                  <a:cubicBezTo>
                    <a:pt x="81517" y="184149"/>
                    <a:pt x="77843" y="179887"/>
                    <a:pt x="76751" y="174833"/>
                  </a:cubicBezTo>
                  <a:lnTo>
                    <a:pt x="64042" y="117152"/>
                  </a:lnTo>
                  <a:close/>
                  <a:moveTo>
                    <a:pt x="498378" y="107138"/>
                  </a:moveTo>
                  <a:cubicBezTo>
                    <a:pt x="503317" y="107783"/>
                    <a:pt x="508007" y="110335"/>
                    <a:pt x="511233" y="114647"/>
                  </a:cubicBezTo>
                  <a:lnTo>
                    <a:pt x="534559" y="145874"/>
                  </a:lnTo>
                  <a:cubicBezTo>
                    <a:pt x="540813" y="154300"/>
                    <a:pt x="539126" y="166295"/>
                    <a:pt x="530589" y="172639"/>
                  </a:cubicBezTo>
                  <a:lnTo>
                    <a:pt x="507560" y="189689"/>
                  </a:lnTo>
                  <a:lnTo>
                    <a:pt x="513714" y="144981"/>
                  </a:lnTo>
                  <a:lnTo>
                    <a:pt x="490487" y="205352"/>
                  </a:lnTo>
                  <a:cubicBezTo>
                    <a:pt x="488700" y="210209"/>
                    <a:pt x="484531" y="213778"/>
                    <a:pt x="479469" y="214869"/>
                  </a:cubicBezTo>
                  <a:lnTo>
                    <a:pt x="419315" y="228251"/>
                  </a:lnTo>
                  <a:cubicBezTo>
                    <a:pt x="411176" y="230036"/>
                    <a:pt x="403135" y="225079"/>
                    <a:pt x="401051" y="217049"/>
                  </a:cubicBezTo>
                  <a:cubicBezTo>
                    <a:pt x="401051" y="216851"/>
                    <a:pt x="400952" y="216752"/>
                    <a:pt x="400952" y="216554"/>
                  </a:cubicBezTo>
                  <a:cubicBezTo>
                    <a:pt x="399066" y="208425"/>
                    <a:pt x="404227" y="200098"/>
                    <a:pt x="412665" y="198215"/>
                  </a:cubicBezTo>
                  <a:cubicBezTo>
                    <a:pt x="441550" y="191771"/>
                    <a:pt x="440260" y="192068"/>
                    <a:pt x="464678" y="186616"/>
                  </a:cubicBezTo>
                  <a:lnTo>
                    <a:pt x="485722" y="131896"/>
                  </a:lnTo>
                  <a:lnTo>
                    <a:pt x="455943" y="173432"/>
                  </a:lnTo>
                  <a:lnTo>
                    <a:pt x="409389" y="183742"/>
                  </a:lnTo>
                  <a:cubicBezTo>
                    <a:pt x="393110" y="187409"/>
                    <a:pt x="382886" y="203568"/>
                    <a:pt x="386459" y="219825"/>
                  </a:cubicBezTo>
                  <a:cubicBezTo>
                    <a:pt x="390132" y="236082"/>
                    <a:pt x="406312" y="246293"/>
                    <a:pt x="422591" y="242724"/>
                  </a:cubicBezTo>
                  <a:cubicBezTo>
                    <a:pt x="433510" y="240246"/>
                    <a:pt x="430929" y="240841"/>
                    <a:pt x="442046" y="238362"/>
                  </a:cubicBezTo>
                  <a:cubicBezTo>
                    <a:pt x="429539" y="247681"/>
                    <a:pt x="428745" y="248474"/>
                    <a:pt x="424874" y="250159"/>
                  </a:cubicBezTo>
                  <a:cubicBezTo>
                    <a:pt x="419812" y="254124"/>
                    <a:pt x="412764" y="255512"/>
                    <a:pt x="406312" y="253133"/>
                  </a:cubicBezTo>
                  <a:cubicBezTo>
                    <a:pt x="398371" y="250258"/>
                    <a:pt x="328688" y="225178"/>
                    <a:pt x="318663" y="221510"/>
                  </a:cubicBezTo>
                  <a:lnTo>
                    <a:pt x="222576" y="261163"/>
                  </a:lnTo>
                  <a:cubicBezTo>
                    <a:pt x="212650" y="265326"/>
                    <a:pt x="201235" y="260568"/>
                    <a:pt x="197066" y="250556"/>
                  </a:cubicBezTo>
                  <a:cubicBezTo>
                    <a:pt x="192996" y="240642"/>
                    <a:pt x="197761" y="229242"/>
                    <a:pt x="207687" y="225178"/>
                  </a:cubicBezTo>
                  <a:lnTo>
                    <a:pt x="310722" y="182651"/>
                  </a:lnTo>
                  <a:cubicBezTo>
                    <a:pt x="315189" y="180768"/>
                    <a:pt x="320251" y="180668"/>
                    <a:pt x="324817" y="182255"/>
                  </a:cubicBezTo>
                  <a:cubicBezTo>
                    <a:pt x="355191" y="193258"/>
                    <a:pt x="346059" y="189987"/>
                    <a:pt x="372364" y="199404"/>
                  </a:cubicBezTo>
                  <a:lnTo>
                    <a:pt x="484035" y="111079"/>
                  </a:lnTo>
                  <a:cubicBezTo>
                    <a:pt x="488253" y="107758"/>
                    <a:pt x="493440" y="106494"/>
                    <a:pt x="498378" y="107138"/>
                  </a:cubicBezTo>
                  <a:close/>
                  <a:moveTo>
                    <a:pt x="79928" y="82167"/>
                  </a:moveTo>
                  <a:lnTo>
                    <a:pt x="115573" y="88014"/>
                  </a:lnTo>
                  <a:cubicBezTo>
                    <a:pt x="128282" y="89997"/>
                    <a:pt x="136920" y="101989"/>
                    <a:pt x="134835" y="114674"/>
                  </a:cubicBezTo>
                  <a:lnTo>
                    <a:pt x="128778" y="152236"/>
                  </a:lnTo>
                  <a:lnTo>
                    <a:pt x="112991" y="146091"/>
                  </a:lnTo>
                  <a:lnTo>
                    <a:pt x="94623" y="110512"/>
                  </a:lnTo>
                  <a:lnTo>
                    <a:pt x="105545" y="159966"/>
                  </a:lnTo>
                  <a:lnTo>
                    <a:pt x="155984" y="179491"/>
                  </a:lnTo>
                  <a:cubicBezTo>
                    <a:pt x="164026" y="182563"/>
                    <a:pt x="167998" y="191681"/>
                    <a:pt x="164821" y="199709"/>
                  </a:cubicBezTo>
                  <a:cubicBezTo>
                    <a:pt x="163927" y="202186"/>
                    <a:pt x="162338" y="204268"/>
                    <a:pt x="160452" y="205853"/>
                  </a:cubicBezTo>
                  <a:cubicBezTo>
                    <a:pt x="170877" y="207736"/>
                    <a:pt x="177331" y="217548"/>
                    <a:pt x="175742" y="227260"/>
                  </a:cubicBezTo>
                  <a:lnTo>
                    <a:pt x="159161" y="330431"/>
                  </a:lnTo>
                  <a:cubicBezTo>
                    <a:pt x="157473" y="340639"/>
                    <a:pt x="147941" y="347676"/>
                    <a:pt x="137615" y="345991"/>
                  </a:cubicBezTo>
                  <a:cubicBezTo>
                    <a:pt x="127388" y="344306"/>
                    <a:pt x="120438" y="334792"/>
                    <a:pt x="122126" y="324485"/>
                  </a:cubicBezTo>
                  <a:lnTo>
                    <a:pt x="135431" y="241433"/>
                  </a:lnTo>
                  <a:lnTo>
                    <a:pt x="117559" y="240045"/>
                  </a:lnTo>
                  <a:cubicBezTo>
                    <a:pt x="118452" y="243019"/>
                    <a:pt x="118154" y="236577"/>
                    <a:pt x="118154" y="331422"/>
                  </a:cubicBezTo>
                  <a:cubicBezTo>
                    <a:pt x="118154" y="339549"/>
                    <a:pt x="111502" y="346189"/>
                    <a:pt x="103360" y="346189"/>
                  </a:cubicBezTo>
                  <a:cubicBezTo>
                    <a:pt x="95119" y="346189"/>
                    <a:pt x="88467" y="339549"/>
                    <a:pt x="88467" y="331422"/>
                  </a:cubicBezTo>
                  <a:lnTo>
                    <a:pt x="88467" y="307042"/>
                  </a:lnTo>
                  <a:lnTo>
                    <a:pt x="29688" y="307042"/>
                  </a:lnTo>
                  <a:lnTo>
                    <a:pt x="29688" y="331422"/>
                  </a:lnTo>
                  <a:cubicBezTo>
                    <a:pt x="29688" y="339549"/>
                    <a:pt x="23035" y="346189"/>
                    <a:pt x="14893" y="346189"/>
                  </a:cubicBezTo>
                  <a:cubicBezTo>
                    <a:pt x="6652" y="346189"/>
                    <a:pt x="0" y="339549"/>
                    <a:pt x="0" y="331422"/>
                  </a:cubicBezTo>
                  <a:lnTo>
                    <a:pt x="0" y="244307"/>
                  </a:lnTo>
                  <a:cubicBezTo>
                    <a:pt x="0" y="236081"/>
                    <a:pt x="6652" y="229441"/>
                    <a:pt x="14893" y="229441"/>
                  </a:cubicBezTo>
                  <a:lnTo>
                    <a:pt x="36340" y="229441"/>
                  </a:lnTo>
                  <a:cubicBezTo>
                    <a:pt x="32567" y="225675"/>
                    <a:pt x="30383" y="220422"/>
                    <a:pt x="30780" y="214674"/>
                  </a:cubicBezTo>
                  <a:cubicBezTo>
                    <a:pt x="31375" y="206547"/>
                    <a:pt x="45872" y="113089"/>
                    <a:pt x="47758" y="100502"/>
                  </a:cubicBezTo>
                  <a:cubicBezTo>
                    <a:pt x="49943" y="87222"/>
                    <a:pt x="63247" y="77410"/>
                    <a:pt x="79928" y="82167"/>
                  </a:cubicBezTo>
                  <a:close/>
                  <a:moveTo>
                    <a:pt x="545014" y="32206"/>
                  </a:moveTo>
                  <a:cubicBezTo>
                    <a:pt x="554173" y="33568"/>
                    <a:pt x="562811" y="38425"/>
                    <a:pt x="568769" y="46452"/>
                  </a:cubicBezTo>
                  <a:cubicBezTo>
                    <a:pt x="580683" y="62407"/>
                    <a:pt x="577407" y="85003"/>
                    <a:pt x="561322" y="96995"/>
                  </a:cubicBezTo>
                  <a:cubicBezTo>
                    <a:pt x="547224" y="107401"/>
                    <a:pt x="528161" y="106113"/>
                    <a:pt x="515651" y="95013"/>
                  </a:cubicBezTo>
                  <a:cubicBezTo>
                    <a:pt x="498474" y="79751"/>
                    <a:pt x="499765" y="52596"/>
                    <a:pt x="518133" y="38920"/>
                  </a:cubicBezTo>
                  <a:cubicBezTo>
                    <a:pt x="526175" y="32974"/>
                    <a:pt x="535855" y="30843"/>
                    <a:pt x="545014" y="32206"/>
                  </a:cubicBezTo>
                  <a:close/>
                  <a:moveTo>
                    <a:pt x="107507" y="0"/>
                  </a:moveTo>
                  <a:cubicBezTo>
                    <a:pt x="126584" y="0"/>
                    <a:pt x="142049" y="15418"/>
                    <a:pt x="142049" y="34436"/>
                  </a:cubicBezTo>
                  <a:cubicBezTo>
                    <a:pt x="142049" y="53454"/>
                    <a:pt x="126584" y="68872"/>
                    <a:pt x="107507" y="68872"/>
                  </a:cubicBezTo>
                  <a:cubicBezTo>
                    <a:pt x="88430" y="68872"/>
                    <a:pt x="72965" y="53454"/>
                    <a:pt x="72965" y="34436"/>
                  </a:cubicBezTo>
                  <a:cubicBezTo>
                    <a:pt x="72965" y="15418"/>
                    <a:pt x="88430" y="0"/>
                    <a:pt x="107507" y="0"/>
                  </a:cubicBezTo>
                  <a:close/>
                </a:path>
              </a:pathLst>
            </a:custGeom>
            <a:solidFill>
              <a:srgbClr val="007E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10257" name="矩形 34"/>
          <p:cNvSpPr>
            <a:spLocks noChangeArrowheads="1"/>
          </p:cNvSpPr>
          <p:nvPr/>
        </p:nvSpPr>
        <p:spPr bwMode="auto">
          <a:xfrm>
            <a:off x="6654800" y="5514975"/>
            <a:ext cx="48704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a:latin typeface="思源黑体 CN Medium"/>
                <a:ea typeface="思源黑体 CN Medium"/>
                <a:cs typeface="思源黑体 CN Medium"/>
              </a:rPr>
              <a:t>医疗机构需在</a:t>
            </a:r>
            <a:r>
              <a:rPr lang="en-US" altLang="zh-CN">
                <a:latin typeface="思源黑体 CN Medium"/>
                <a:ea typeface="思源黑体 CN Medium"/>
                <a:cs typeface="思源黑体 CN Medium"/>
              </a:rPr>
              <a:t>24</a:t>
            </a:r>
            <a:r>
              <a:rPr lang="zh-CN" altLang="en-US">
                <a:latin typeface="思源黑体 CN Medium"/>
                <a:ea typeface="思源黑体 CN Medium"/>
                <a:cs typeface="思源黑体 CN Medium"/>
              </a:rPr>
              <a:t>小时内，根据实验室检测结果，结合病情进展及时对病例分类、临床严重程度对网络直报病例进行订正。</a:t>
            </a:r>
          </a:p>
        </p:txBody>
      </p:sp>
      <p:grpSp>
        <p:nvGrpSpPr>
          <p:cNvPr id="10258" name="组合 41"/>
          <p:cNvGrpSpPr>
            <a:grpSpLocks/>
          </p:cNvGrpSpPr>
          <p:nvPr/>
        </p:nvGrpSpPr>
        <p:grpSpPr bwMode="auto">
          <a:xfrm>
            <a:off x="5599113" y="3841750"/>
            <a:ext cx="5926137" cy="1517650"/>
            <a:chOff x="5931898" y="3959560"/>
            <a:chExt cx="4870754" cy="1965101"/>
          </a:xfrm>
        </p:grpSpPr>
        <p:sp>
          <p:nvSpPr>
            <p:cNvPr id="29" name="矩形 28"/>
            <p:cNvSpPr/>
            <p:nvPr/>
          </p:nvSpPr>
          <p:spPr>
            <a:xfrm>
              <a:off x="5931898" y="3959560"/>
              <a:ext cx="4870754" cy="1965101"/>
            </a:xfrm>
            <a:prstGeom prst="rect">
              <a:avLst/>
            </a:prstGeom>
            <a:noFill/>
            <a:ln>
              <a:solidFill>
                <a:srgbClr val="007E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31" name="矩形 30"/>
            <p:cNvSpPr/>
            <p:nvPr/>
          </p:nvSpPr>
          <p:spPr>
            <a:xfrm>
              <a:off x="6584289" y="4082893"/>
              <a:ext cx="4218363" cy="1815047"/>
            </a:xfrm>
            <a:prstGeom prst="rect">
              <a:avLst/>
            </a:prstGeom>
          </p:spPr>
          <p:txBody>
            <a:bodyPr>
              <a:spAutoFit/>
            </a:bodyPr>
            <a:lstStyle/>
            <a:p>
              <a:pPr fontAlgn="auto">
                <a:spcBef>
                  <a:spcPts val="0"/>
                </a:spcBef>
                <a:spcAft>
                  <a:spcPts val="0"/>
                </a:spcAft>
                <a:buFontTx/>
                <a:buNone/>
                <a:defRPr/>
              </a:pPr>
              <a:r>
                <a:rPr lang="zh-CN" altLang="en-US" sz="1700" dirty="0">
                  <a:latin typeface="+mn-ea"/>
                  <a:ea typeface="+mn-ea"/>
                </a:rPr>
                <a:t>病例报告：医疗机构发现病例后立即进行网络直报，疾控机构接到报告后应当立即调查核实，并于</a:t>
              </a:r>
              <a:r>
                <a:rPr lang="en-US" altLang="zh-CN" sz="1700" dirty="0">
                  <a:latin typeface="+mn-ea"/>
                  <a:ea typeface="+mn-ea"/>
                </a:rPr>
                <a:t>2</a:t>
              </a:r>
              <a:r>
                <a:rPr lang="zh-CN" altLang="en-US" sz="1700" dirty="0">
                  <a:latin typeface="+mn-ea"/>
                  <a:ea typeface="+mn-ea"/>
                </a:rPr>
                <a:t>小时内完成三级确认审核。无网络直报条件的填写传染病报告卡并在</a:t>
              </a:r>
              <a:r>
                <a:rPr lang="en-US" altLang="zh-CN" sz="1700" dirty="0">
                  <a:latin typeface="+mn-ea"/>
                  <a:ea typeface="+mn-ea"/>
                </a:rPr>
                <a:t>2</a:t>
              </a:r>
              <a:r>
                <a:rPr lang="zh-CN" altLang="en-US" sz="1700" dirty="0">
                  <a:latin typeface="+mn-ea"/>
                  <a:ea typeface="+mn-ea"/>
                </a:rPr>
                <a:t>小时内寄送疾控机构，由疾控机构进行网络直报。</a:t>
              </a:r>
            </a:p>
          </p:txBody>
        </p:sp>
        <p:sp>
          <p:nvSpPr>
            <p:cNvPr id="11281" name="文本框 37"/>
            <p:cNvSpPr txBox="1">
              <a:spLocks noChangeArrowheads="1"/>
            </p:cNvSpPr>
            <p:nvPr/>
          </p:nvSpPr>
          <p:spPr bwMode="auto">
            <a:xfrm>
              <a:off x="6190245" y="4228837"/>
              <a:ext cx="279224" cy="59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Tx/>
                <a:buNone/>
                <a:defRPr/>
              </a:pPr>
              <a:r>
                <a:rPr lang="en-US" altLang="zh-CN" sz="2400" b="1" dirty="0" smtClean="0">
                  <a:solidFill>
                    <a:schemeClr val="accent1">
                      <a:lumMod val="75000"/>
                    </a:schemeClr>
                  </a:solidFill>
                  <a:latin typeface="宋体" panose="02010600030101010101" pitchFamily="2" charset="-122"/>
                </a:rPr>
                <a:t>7</a:t>
              </a:r>
              <a:endParaRPr lang="zh-CN" altLang="en-US" sz="2400" b="1" dirty="0" smtClean="0">
                <a:solidFill>
                  <a:schemeClr val="accent1">
                    <a:lumMod val="75000"/>
                  </a:schemeClr>
                </a:solidFill>
                <a:latin typeface="宋体" panose="02010600030101010101" pitchFamily="2" charset="-122"/>
              </a:endParaRPr>
            </a:p>
          </p:txBody>
        </p:sp>
      </p:grpSp>
      <p:cxnSp>
        <p:nvCxnSpPr>
          <p:cNvPr id="39" name="直接连接符 38"/>
          <p:cNvCxnSpPr/>
          <p:nvPr/>
        </p:nvCxnSpPr>
        <p:spPr>
          <a:xfrm>
            <a:off x="685800" y="6435725"/>
            <a:ext cx="56038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263" name="TextBox 1"/>
          <p:cNvSpPr txBox="1">
            <a:spLocks noChangeArrowheads="1"/>
          </p:cNvSpPr>
          <p:nvPr/>
        </p:nvSpPr>
        <p:spPr bwMode="auto">
          <a:xfrm>
            <a:off x="5891213" y="1914525"/>
            <a:ext cx="6778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2400">
                <a:solidFill>
                  <a:srgbClr val="2E75B6"/>
                </a:solidFill>
              </a:rPr>
              <a:t>5</a:t>
            </a:r>
            <a:endParaRPr lang="zh-CN" altLang="en-US" sz="2400">
              <a:solidFill>
                <a:srgbClr val="2E75B6"/>
              </a:solidFill>
            </a:endParaRPr>
          </a:p>
        </p:txBody>
      </p:sp>
      <p:sp>
        <p:nvSpPr>
          <p:cNvPr id="10264" name="TextBox 8"/>
          <p:cNvSpPr txBox="1">
            <a:spLocks noChangeArrowheads="1"/>
          </p:cNvSpPr>
          <p:nvPr/>
        </p:nvSpPr>
        <p:spPr bwMode="auto">
          <a:xfrm>
            <a:off x="5794375" y="2908300"/>
            <a:ext cx="915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en-US" altLang="zh-CN" sz="2400">
                <a:solidFill>
                  <a:srgbClr val="2E75B6"/>
                </a:solidFill>
              </a:rPr>
              <a:t> 6</a:t>
            </a:r>
            <a:endParaRPr lang="zh-CN" altLang="en-US" sz="2400">
              <a:solidFill>
                <a:srgbClr val="2E75B6"/>
              </a:solidFil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矩形 1"/>
          <p:cNvSpPr>
            <a:spLocks noChangeArrowheads="1"/>
          </p:cNvSpPr>
          <p:nvPr/>
        </p:nvSpPr>
        <p:spPr bwMode="auto">
          <a:xfrm>
            <a:off x="4730750" y="623888"/>
            <a:ext cx="42751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b="1">
                <a:solidFill>
                  <a:srgbClr val="007E8B"/>
                </a:solidFill>
                <a:latin typeface="思源黑体 CN Heavy"/>
                <a:ea typeface="思源黑体 CN Heavy"/>
                <a:cs typeface="思源黑体 CN Heavy"/>
              </a:rPr>
              <a:t>聚集性疫情监测报告</a:t>
            </a:r>
          </a:p>
        </p:txBody>
      </p:sp>
      <p:grpSp>
        <p:nvGrpSpPr>
          <p:cNvPr id="12290" name="组合 10"/>
          <p:cNvGrpSpPr>
            <a:grpSpLocks/>
          </p:cNvGrpSpPr>
          <p:nvPr/>
        </p:nvGrpSpPr>
        <p:grpSpPr bwMode="auto">
          <a:xfrm>
            <a:off x="0" y="138113"/>
            <a:ext cx="3105150" cy="677862"/>
            <a:chOff x="0" y="138113"/>
            <a:chExt cx="1981200" cy="417512"/>
          </a:xfrm>
        </p:grpSpPr>
        <p:sp>
          <p:nvSpPr>
            <p:cNvPr id="12" name="平行四边形 11"/>
            <p:cNvSpPr/>
            <p:nvPr/>
          </p:nvSpPr>
          <p:spPr>
            <a:xfrm>
              <a:off x="0" y="138113"/>
              <a:ext cx="1981200" cy="417512"/>
            </a:xfrm>
            <a:prstGeom prst="parallelogram">
              <a:avLst/>
            </a:prstGeom>
            <a:gradFill flip="none" rotWithShape="1">
              <a:gsLst>
                <a:gs pos="0">
                  <a:srgbClr val="007E8B">
                    <a:alpha val="2000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dirty="0"/>
            </a:p>
          </p:txBody>
        </p:sp>
        <p:sp>
          <p:nvSpPr>
            <p:cNvPr id="12292" name="heart-with-lifeline-variant_33328"/>
            <p:cNvSpPr>
              <a:spLocks noChangeAspect="1" noChangeArrowheads="1"/>
            </p:cNvSpPr>
            <p:nvPr/>
          </p:nvSpPr>
          <p:spPr bwMode="auto">
            <a:xfrm>
              <a:off x="133350" y="200025"/>
              <a:ext cx="300037" cy="301625"/>
            </a:xfrm>
            <a:custGeom>
              <a:avLst/>
              <a:gdLst>
                <a:gd name="T0" fmla="*/ 487 w 899"/>
                <a:gd name="T1" fmla="*/ 828 h 905"/>
                <a:gd name="T2" fmla="*/ 456 w 899"/>
                <a:gd name="T3" fmla="*/ 846 h 905"/>
                <a:gd name="T4" fmla="*/ 176 w 899"/>
                <a:gd name="T5" fmla="*/ 555 h 905"/>
                <a:gd name="T6" fmla="*/ 255 w 899"/>
                <a:gd name="T7" fmla="*/ 515 h 905"/>
                <a:gd name="T8" fmla="*/ 314 w 899"/>
                <a:gd name="T9" fmla="*/ 516 h 905"/>
                <a:gd name="T10" fmla="*/ 432 w 899"/>
                <a:gd name="T11" fmla="*/ 555 h 905"/>
                <a:gd name="T12" fmla="*/ 86 w 899"/>
                <a:gd name="T13" fmla="*/ 456 h 905"/>
                <a:gd name="T14" fmla="*/ 231 w 899"/>
                <a:gd name="T15" fmla="*/ 120 h 905"/>
                <a:gd name="T16" fmla="*/ 328 w 899"/>
                <a:gd name="T17" fmla="*/ 118 h 905"/>
                <a:gd name="T18" fmla="*/ 473 w 899"/>
                <a:gd name="T19" fmla="*/ 456 h 905"/>
                <a:gd name="T20" fmla="*/ 541 w 899"/>
                <a:gd name="T21" fmla="*/ 591 h 905"/>
                <a:gd name="T22" fmla="*/ 601 w 899"/>
                <a:gd name="T23" fmla="*/ 461 h 905"/>
                <a:gd name="T24" fmla="*/ 826 w 899"/>
                <a:gd name="T25" fmla="*/ 459 h 905"/>
                <a:gd name="T26" fmla="*/ 857 w 899"/>
                <a:gd name="T27" fmla="*/ 414 h 905"/>
                <a:gd name="T28" fmla="*/ 899 w 899"/>
                <a:gd name="T29" fmla="*/ 272 h 905"/>
                <a:gd name="T30" fmla="*/ 642 w 899"/>
                <a:gd name="T31" fmla="*/ 0 h 905"/>
                <a:gd name="T32" fmla="*/ 456 w 899"/>
                <a:gd name="T33" fmla="*/ 61 h 905"/>
                <a:gd name="T34" fmla="*/ 271 w 899"/>
                <a:gd name="T35" fmla="*/ 0 h 905"/>
                <a:gd name="T36" fmla="*/ 13 w 899"/>
                <a:gd name="T37" fmla="*/ 272 h 905"/>
                <a:gd name="T38" fmla="*/ 54 w 899"/>
                <a:gd name="T39" fmla="*/ 412 h 905"/>
                <a:gd name="T40" fmla="*/ 733 w 899"/>
                <a:gd name="T41" fmla="*/ 560 h 905"/>
                <a:gd name="T42" fmla="*/ 630 w 899"/>
                <a:gd name="T43" fmla="*/ 672 h 905"/>
                <a:gd name="T44" fmla="*/ 603 w 899"/>
                <a:gd name="T45" fmla="*/ 496 h 905"/>
                <a:gd name="T46" fmla="*/ 549 w 899"/>
                <a:gd name="T47" fmla="*/ 805 h 905"/>
                <a:gd name="T48" fmla="*/ 474 w 899"/>
                <a:gd name="T49" fmla="*/ 491 h 905"/>
                <a:gd name="T50" fmla="*/ 295 w 899"/>
                <a:gd name="T51" fmla="*/ 125 h 905"/>
                <a:gd name="T52" fmla="*/ 267 w 899"/>
                <a:gd name="T53" fmla="*/ 126 h 905"/>
                <a:gd name="T54" fmla="*/ 14 w 899"/>
                <a:gd name="T55" fmla="*/ 491 h 905"/>
                <a:gd name="T56" fmla="*/ 14 w 899"/>
                <a:gd name="T57" fmla="*/ 519 h 905"/>
                <a:gd name="T58" fmla="*/ 221 w 899"/>
                <a:gd name="T59" fmla="*/ 508 h 905"/>
                <a:gd name="T60" fmla="*/ 350 w 899"/>
                <a:gd name="T61" fmla="*/ 508 h 905"/>
                <a:gd name="T62" fmla="*/ 462 w 899"/>
                <a:gd name="T63" fmla="*/ 519 h 905"/>
                <a:gd name="T64" fmla="*/ 552 w 899"/>
                <a:gd name="T65" fmla="*/ 905 h 905"/>
                <a:gd name="T66" fmla="*/ 615 w 899"/>
                <a:gd name="T67" fmla="*/ 524 h 905"/>
                <a:gd name="T68" fmla="*/ 892 w 899"/>
                <a:gd name="T69" fmla="*/ 51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a:p>
          </p:txBody>
        </p:sp>
      </p:grpSp>
      <p:sp>
        <p:nvSpPr>
          <p:cNvPr id="15" name="矩形 14"/>
          <p:cNvSpPr/>
          <p:nvPr/>
        </p:nvSpPr>
        <p:spPr>
          <a:xfrm>
            <a:off x="3730625" y="1898650"/>
            <a:ext cx="6715125" cy="2574925"/>
          </a:xfrm>
          <a:prstGeom prst="rect">
            <a:avLst/>
          </a:prstGeom>
        </p:spPr>
        <p:txBody>
          <a:bodyPr>
            <a:spAutoFit/>
          </a:bodyPr>
          <a:lstStyle/>
          <a:p>
            <a:pPr indent="406400" algn="just">
              <a:lnSpc>
                <a:spcPct val="150000"/>
              </a:lnSpc>
              <a:spcAft>
                <a:spcPts val="0"/>
              </a:spcAft>
              <a:buFontTx/>
              <a:buNone/>
              <a:defRPr/>
            </a:pPr>
            <a:r>
              <a:rPr lang="zh-CN" altLang="zh-CN" sz="2200" kern="0" dirty="0">
                <a:latin typeface="Calibri" panose="020F0502020204030204"/>
                <a:ea typeface="仿宋_GB2312"/>
                <a:cs typeface="仿宋_GB2312"/>
              </a:rPr>
              <a:t>疾控机构接到聚集性疫情报告后</a:t>
            </a:r>
            <a:r>
              <a:rPr lang="en-US" altLang="zh-CN" sz="2200" kern="0" dirty="0">
                <a:latin typeface="Calibri" panose="020F0502020204030204"/>
                <a:ea typeface="仿宋_GB2312"/>
                <a:cs typeface="仿宋_GB2312"/>
              </a:rPr>
              <a:t>2</a:t>
            </a:r>
            <a:r>
              <a:rPr lang="zh-CN" altLang="zh-CN" sz="2200" kern="0" dirty="0">
                <a:latin typeface="Calibri" panose="020F0502020204030204"/>
                <a:ea typeface="仿宋_GB2312"/>
                <a:cs typeface="仿宋_GB2312"/>
              </a:rPr>
              <a:t>小时内在突发公共卫生事件报告管理信息系统进行网络直报，同时报告当地卫生健康行政部门，由当地卫生健康行政部门立即报告当地人民政府，同时报告上级卫生健康行政部门和国务院卫生健康主管部门。</a:t>
            </a:r>
            <a:endParaRPr lang="zh-CN" altLang="zh-CN" sz="2200" kern="100" dirty="0">
              <a:latin typeface="Calibri" panose="020F0502020204030204"/>
              <a:ea typeface="仿宋_GB2312"/>
              <a:cs typeface="Times New Roman" panose="02020603050405020304"/>
            </a:endParaRPr>
          </a:p>
        </p:txBody>
      </p:sp>
      <p:pic>
        <p:nvPicPr>
          <p:cNvPr id="12294" name="图片 18" descr="d7036c9a17f5fda2-677210b4c6871c9a-ba7ae73010d3563de12e9b2c70db0e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3482975"/>
            <a:ext cx="32131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图片 19" descr="5d9423c5c8bae1f1-b272d7204626ef9a-a555aa06d7eb90dcbc134e5b623300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917575"/>
            <a:ext cx="3044825"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矩形 1"/>
          <p:cNvSpPr>
            <a:spLocks noChangeArrowheads="1"/>
          </p:cNvSpPr>
          <p:nvPr/>
        </p:nvSpPr>
        <p:spPr bwMode="auto">
          <a:xfrm>
            <a:off x="679450" y="180975"/>
            <a:ext cx="2087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a:t>早发现、早报告</a:t>
            </a:r>
          </a:p>
          <a:p>
            <a:r>
              <a:rPr lang="en-US" altLang="zh-CN"/>
              <a:t>---</a:t>
            </a:r>
            <a:r>
              <a:rPr lang="zh-CN" altLang="en-US"/>
              <a:t>聚集性疫情</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bwMode="auto">
          <a:xfrm>
            <a:off x="0" y="0"/>
            <a:ext cx="3535363" cy="6858000"/>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wrap="none" anchor="ctr"/>
          <a:lstStyle/>
          <a:p>
            <a:pPr>
              <a:buFontTx/>
              <a:buNone/>
              <a:defRPr/>
            </a:pPr>
            <a:endParaRPr lang="zh-CN" altLang="en-US" sz="1200" b="1"/>
          </a:p>
        </p:txBody>
      </p:sp>
      <p:sp>
        <p:nvSpPr>
          <p:cNvPr id="13314" name="PA-1022104"/>
          <p:cNvSpPr>
            <a:spLocks noChangeArrowheads="1"/>
          </p:cNvSpPr>
          <p:nvPr>
            <p:custDataLst>
              <p:tags r:id="rId1"/>
            </p:custDataLst>
          </p:nvPr>
        </p:nvSpPr>
        <p:spPr bwMode="auto">
          <a:xfrm>
            <a:off x="3432175" y="346075"/>
            <a:ext cx="5746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2800">
                <a:solidFill>
                  <a:schemeClr val="bg1"/>
                </a:solidFill>
                <a:latin typeface="思源黑体 CN Heavy"/>
                <a:ea typeface="思源黑体 CN Heavy"/>
                <a:cs typeface="思源黑体 CN Heavy"/>
              </a:rPr>
              <a:t>出现发热、乏力等症状怎么处理？</a:t>
            </a:r>
          </a:p>
        </p:txBody>
      </p:sp>
      <p:grpSp>
        <p:nvGrpSpPr>
          <p:cNvPr id="13315" name="组合 9"/>
          <p:cNvGrpSpPr>
            <a:grpSpLocks/>
          </p:cNvGrpSpPr>
          <p:nvPr/>
        </p:nvGrpSpPr>
        <p:grpSpPr bwMode="auto">
          <a:xfrm>
            <a:off x="193675" y="69850"/>
            <a:ext cx="3465513" cy="849313"/>
            <a:chOff x="-190500" y="290025"/>
            <a:chExt cx="2872740" cy="417941"/>
          </a:xfrm>
        </p:grpSpPr>
        <p:sp>
          <p:nvSpPr>
            <p:cNvPr id="12" name="平行四边形 11"/>
            <p:cNvSpPr/>
            <p:nvPr/>
          </p:nvSpPr>
          <p:spPr>
            <a:xfrm>
              <a:off x="-190500" y="290025"/>
              <a:ext cx="2872740" cy="417941"/>
            </a:xfrm>
            <a:prstGeom prst="parallelogram">
              <a:avLst/>
            </a:prstGeom>
            <a:gradFill flip="none" rotWithShape="1">
              <a:gsLst>
                <a:gs pos="0">
                  <a:srgbClr val="007E8B">
                    <a:alpha val="2000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13317" name="PA-102214"/>
            <p:cNvSpPr txBox="1">
              <a:spLocks noChangeArrowheads="1"/>
            </p:cNvSpPr>
            <p:nvPr>
              <p:custDataLst>
                <p:tags r:id="rId2"/>
              </p:custDataLst>
            </p:nvPr>
          </p:nvSpPr>
          <p:spPr bwMode="auto">
            <a:xfrm>
              <a:off x="468652" y="298939"/>
              <a:ext cx="184690" cy="40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endParaRPr lang="zh-CN" altLang="en-US" sz="2000">
                <a:solidFill>
                  <a:schemeClr val="bg1"/>
                </a:solidFill>
                <a:latin typeface="思源黑体 CN Medium"/>
                <a:ea typeface="思源黑体 CN Medium"/>
                <a:cs typeface="思源黑体 CN Medium"/>
              </a:endParaRPr>
            </a:p>
          </p:txBody>
        </p:sp>
        <p:sp>
          <p:nvSpPr>
            <p:cNvPr id="13318" name="heart-with-lifeline-variant_33328"/>
            <p:cNvSpPr>
              <a:spLocks noChangeAspect="1" noChangeArrowheads="1"/>
            </p:cNvSpPr>
            <p:nvPr/>
          </p:nvSpPr>
          <p:spPr bwMode="auto">
            <a:xfrm>
              <a:off x="128138" y="342769"/>
              <a:ext cx="300487" cy="302044"/>
            </a:xfrm>
            <a:custGeom>
              <a:avLst/>
              <a:gdLst>
                <a:gd name="T0" fmla="*/ 487 w 899"/>
                <a:gd name="T1" fmla="*/ 828 h 905"/>
                <a:gd name="T2" fmla="*/ 456 w 899"/>
                <a:gd name="T3" fmla="*/ 846 h 905"/>
                <a:gd name="T4" fmla="*/ 176 w 899"/>
                <a:gd name="T5" fmla="*/ 555 h 905"/>
                <a:gd name="T6" fmla="*/ 255 w 899"/>
                <a:gd name="T7" fmla="*/ 515 h 905"/>
                <a:gd name="T8" fmla="*/ 314 w 899"/>
                <a:gd name="T9" fmla="*/ 516 h 905"/>
                <a:gd name="T10" fmla="*/ 432 w 899"/>
                <a:gd name="T11" fmla="*/ 555 h 905"/>
                <a:gd name="T12" fmla="*/ 86 w 899"/>
                <a:gd name="T13" fmla="*/ 456 h 905"/>
                <a:gd name="T14" fmla="*/ 231 w 899"/>
                <a:gd name="T15" fmla="*/ 120 h 905"/>
                <a:gd name="T16" fmla="*/ 328 w 899"/>
                <a:gd name="T17" fmla="*/ 118 h 905"/>
                <a:gd name="T18" fmla="*/ 473 w 899"/>
                <a:gd name="T19" fmla="*/ 456 h 905"/>
                <a:gd name="T20" fmla="*/ 541 w 899"/>
                <a:gd name="T21" fmla="*/ 591 h 905"/>
                <a:gd name="T22" fmla="*/ 601 w 899"/>
                <a:gd name="T23" fmla="*/ 461 h 905"/>
                <a:gd name="T24" fmla="*/ 826 w 899"/>
                <a:gd name="T25" fmla="*/ 459 h 905"/>
                <a:gd name="T26" fmla="*/ 857 w 899"/>
                <a:gd name="T27" fmla="*/ 414 h 905"/>
                <a:gd name="T28" fmla="*/ 899 w 899"/>
                <a:gd name="T29" fmla="*/ 272 h 905"/>
                <a:gd name="T30" fmla="*/ 642 w 899"/>
                <a:gd name="T31" fmla="*/ 0 h 905"/>
                <a:gd name="T32" fmla="*/ 456 w 899"/>
                <a:gd name="T33" fmla="*/ 61 h 905"/>
                <a:gd name="T34" fmla="*/ 271 w 899"/>
                <a:gd name="T35" fmla="*/ 0 h 905"/>
                <a:gd name="T36" fmla="*/ 13 w 899"/>
                <a:gd name="T37" fmla="*/ 272 h 905"/>
                <a:gd name="T38" fmla="*/ 54 w 899"/>
                <a:gd name="T39" fmla="*/ 412 h 905"/>
                <a:gd name="T40" fmla="*/ 733 w 899"/>
                <a:gd name="T41" fmla="*/ 560 h 905"/>
                <a:gd name="T42" fmla="*/ 630 w 899"/>
                <a:gd name="T43" fmla="*/ 672 h 905"/>
                <a:gd name="T44" fmla="*/ 603 w 899"/>
                <a:gd name="T45" fmla="*/ 496 h 905"/>
                <a:gd name="T46" fmla="*/ 549 w 899"/>
                <a:gd name="T47" fmla="*/ 805 h 905"/>
                <a:gd name="T48" fmla="*/ 474 w 899"/>
                <a:gd name="T49" fmla="*/ 491 h 905"/>
                <a:gd name="T50" fmla="*/ 295 w 899"/>
                <a:gd name="T51" fmla="*/ 125 h 905"/>
                <a:gd name="T52" fmla="*/ 267 w 899"/>
                <a:gd name="T53" fmla="*/ 126 h 905"/>
                <a:gd name="T54" fmla="*/ 14 w 899"/>
                <a:gd name="T55" fmla="*/ 491 h 905"/>
                <a:gd name="T56" fmla="*/ 14 w 899"/>
                <a:gd name="T57" fmla="*/ 519 h 905"/>
                <a:gd name="T58" fmla="*/ 221 w 899"/>
                <a:gd name="T59" fmla="*/ 508 h 905"/>
                <a:gd name="T60" fmla="*/ 350 w 899"/>
                <a:gd name="T61" fmla="*/ 508 h 905"/>
                <a:gd name="T62" fmla="*/ 462 w 899"/>
                <a:gd name="T63" fmla="*/ 519 h 905"/>
                <a:gd name="T64" fmla="*/ 552 w 899"/>
                <a:gd name="T65" fmla="*/ 905 h 905"/>
                <a:gd name="T66" fmla="*/ 615 w 899"/>
                <a:gd name="T67" fmla="*/ 524 h 905"/>
                <a:gd name="T68" fmla="*/ 892 w 899"/>
                <a:gd name="T69" fmla="*/ 51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a:p>
          </p:txBody>
        </p:sp>
      </p:grpSp>
      <p:grpSp>
        <p:nvGrpSpPr>
          <p:cNvPr id="13319" name="组合 42"/>
          <p:cNvGrpSpPr>
            <a:grpSpLocks/>
          </p:cNvGrpSpPr>
          <p:nvPr/>
        </p:nvGrpSpPr>
        <p:grpSpPr bwMode="auto">
          <a:xfrm>
            <a:off x="4775200" y="1601788"/>
            <a:ext cx="6626225" cy="1738312"/>
            <a:chOff x="4775200" y="2916917"/>
            <a:chExt cx="6625867" cy="1736923"/>
          </a:xfrm>
        </p:grpSpPr>
        <p:cxnSp>
          <p:nvCxnSpPr>
            <p:cNvPr id="13320" name="直接连接符 27"/>
            <p:cNvCxnSpPr>
              <a:cxnSpLocks noChangeShapeType="1"/>
            </p:cNvCxnSpPr>
            <p:nvPr/>
          </p:nvCxnSpPr>
          <p:spPr bwMode="auto">
            <a:xfrm>
              <a:off x="5247994" y="4653840"/>
              <a:ext cx="6153073" cy="0"/>
            </a:xfrm>
            <a:prstGeom prst="line">
              <a:avLst/>
            </a:prstGeom>
            <a:noFill/>
            <a:ln w="6350">
              <a:solidFill>
                <a:srgbClr val="BFBFBF"/>
              </a:solidFill>
              <a:round/>
              <a:headEnd/>
              <a:tailEnd/>
            </a:ln>
            <a:extLst>
              <a:ext uri="{909E8E84-426E-40DD-AFC4-6F175D3DCCD1}">
                <a14:hiddenFill xmlns:a14="http://schemas.microsoft.com/office/drawing/2010/main">
                  <a:noFill/>
                </a14:hiddenFill>
              </a:ext>
            </a:extLst>
          </p:spPr>
        </p:cxnSp>
        <p:sp>
          <p:nvSpPr>
            <p:cNvPr id="13321" name="矩形 35"/>
            <p:cNvSpPr>
              <a:spLocks noChangeArrowheads="1"/>
            </p:cNvSpPr>
            <p:nvPr/>
          </p:nvSpPr>
          <p:spPr bwMode="auto">
            <a:xfrm>
              <a:off x="4775200" y="2916917"/>
              <a:ext cx="69851" cy="1554480"/>
            </a:xfrm>
            <a:prstGeom prst="rect">
              <a:avLst/>
            </a:prstGeom>
            <a:solidFill>
              <a:srgbClr val="007E8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1200" b="1"/>
            </a:p>
          </p:txBody>
        </p:sp>
        <p:sp>
          <p:nvSpPr>
            <p:cNvPr id="13322" name="TextBox 2"/>
            <p:cNvSpPr txBox="1">
              <a:spLocks noChangeArrowheads="1"/>
            </p:cNvSpPr>
            <p:nvPr/>
          </p:nvSpPr>
          <p:spPr bwMode="auto">
            <a:xfrm>
              <a:off x="5046421" y="2922452"/>
              <a:ext cx="2194045" cy="53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dist">
                <a:lnSpc>
                  <a:spcPct val="120000"/>
                </a:lnSpc>
              </a:pPr>
              <a:r>
                <a:rPr lang="zh-CN" altLang="en-US" sz="2400" b="1">
                  <a:solidFill>
                    <a:srgbClr val="007E8B"/>
                  </a:solidFill>
                  <a:latin typeface="宋体" pitchFamily="2" charset="-122"/>
                </a:rPr>
                <a:t>社区疫情监测</a:t>
              </a:r>
              <a:endParaRPr lang="en-US" altLang="zh-CN" sz="2400" b="1">
                <a:solidFill>
                  <a:srgbClr val="007E8B"/>
                </a:solidFill>
                <a:latin typeface="宋体" pitchFamily="2" charset="-122"/>
              </a:endParaRPr>
            </a:p>
          </p:txBody>
        </p:sp>
      </p:grpSp>
      <p:sp>
        <p:nvSpPr>
          <p:cNvPr id="9" name="矩形 8"/>
          <p:cNvSpPr/>
          <p:nvPr/>
        </p:nvSpPr>
        <p:spPr>
          <a:xfrm>
            <a:off x="4859338" y="2143125"/>
            <a:ext cx="6858000" cy="1360488"/>
          </a:xfrm>
          <a:prstGeom prst="rect">
            <a:avLst/>
          </a:prstGeom>
        </p:spPr>
        <p:txBody>
          <a:bodyPr>
            <a:spAutoFit/>
          </a:bodyPr>
          <a:lstStyle/>
          <a:p>
            <a:pPr indent="406400" algn="just">
              <a:lnSpc>
                <a:spcPct val="150000"/>
              </a:lnSpc>
              <a:spcAft>
                <a:spcPts val="0"/>
              </a:spcAft>
              <a:buFontTx/>
              <a:buNone/>
              <a:defRPr/>
            </a:pPr>
            <a:r>
              <a:rPr lang="zh-CN" altLang="zh-CN" kern="0" dirty="0">
                <a:latin typeface="Calibri" panose="020F0502020204030204"/>
                <a:ea typeface="仿宋_GB2312"/>
                <a:cs typeface="仿宋_GB2312"/>
              </a:rPr>
              <a:t>联防联控、群防群控，基层社区（村）、单位实行网格化管理，做好辖区和单位内人员往来摸排、健康监测登记和体温监测，发现可疑病例及时向附近的疾病预防控制机构或者医疗机构报告。</a:t>
            </a:r>
            <a:endParaRPr lang="zh-CN" altLang="zh-CN" kern="100" dirty="0">
              <a:latin typeface="Calibri" panose="020F0502020204030204"/>
              <a:ea typeface="仿宋_GB2312"/>
              <a:cs typeface="Times New Roman" panose="02020603050405020304"/>
            </a:endParaRPr>
          </a:p>
        </p:txBody>
      </p:sp>
      <p:sp>
        <p:nvSpPr>
          <p:cNvPr id="13324" name="矩形 9"/>
          <p:cNvSpPr>
            <a:spLocks noChangeArrowheads="1"/>
          </p:cNvSpPr>
          <p:nvPr/>
        </p:nvSpPr>
        <p:spPr bwMode="auto">
          <a:xfrm>
            <a:off x="4973638" y="3952875"/>
            <a:ext cx="23399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dist">
              <a:lnSpc>
                <a:spcPct val="120000"/>
              </a:lnSpc>
            </a:pPr>
            <a:r>
              <a:rPr lang="zh-CN" altLang="zh-CN" sz="2400" b="1">
                <a:solidFill>
                  <a:srgbClr val="007E8B"/>
                </a:solidFill>
                <a:latin typeface="宋体" pitchFamily="2" charset="-122"/>
              </a:rPr>
              <a:t>单位和个人监测</a:t>
            </a:r>
            <a:endParaRPr lang="zh-CN" altLang="en-US" sz="2400" b="1">
              <a:solidFill>
                <a:srgbClr val="007E8B"/>
              </a:solidFill>
              <a:latin typeface="宋体" pitchFamily="2" charset="-122"/>
            </a:endParaRPr>
          </a:p>
        </p:txBody>
      </p:sp>
      <p:sp>
        <p:nvSpPr>
          <p:cNvPr id="11" name="矩形 10"/>
          <p:cNvSpPr/>
          <p:nvPr/>
        </p:nvSpPr>
        <p:spPr>
          <a:xfrm>
            <a:off x="4973638" y="4445000"/>
            <a:ext cx="6169025" cy="1754188"/>
          </a:xfrm>
          <a:prstGeom prst="rect">
            <a:avLst/>
          </a:prstGeom>
        </p:spPr>
        <p:txBody>
          <a:bodyPr>
            <a:spAutoFit/>
          </a:bodyPr>
          <a:lstStyle/>
          <a:p>
            <a:pPr indent="406400" algn="just">
              <a:lnSpc>
                <a:spcPct val="150000"/>
              </a:lnSpc>
              <a:spcAft>
                <a:spcPts val="0"/>
              </a:spcAft>
              <a:buFontTx/>
              <a:buNone/>
              <a:defRPr/>
            </a:pPr>
            <a:r>
              <a:rPr lang="zh-CN" altLang="zh-CN" kern="0" dirty="0">
                <a:latin typeface="Calibri" panose="020F0502020204030204"/>
                <a:ea typeface="仿宋_GB2312"/>
                <a:cs typeface="仿宋_GB2312"/>
              </a:rPr>
              <a:t>鼓励单位和个人发现新冠肺炎病人或疑似新冠肺炎病人时，及时向附近的疾病预防控制机构或者医疗机构报告。新冠肺炎病人或疑似新冠肺炎病人拒绝配合的，依据《传染病防治法》中乙类甲管类条款，可强制执行。</a:t>
            </a:r>
            <a:endParaRPr lang="zh-CN" altLang="zh-CN" kern="100" dirty="0">
              <a:latin typeface="Calibri" panose="020F0502020204030204"/>
              <a:ea typeface="仿宋_GB2312"/>
              <a:cs typeface="Times New Roman" panose="02020603050405020304"/>
            </a:endParaRPr>
          </a:p>
        </p:txBody>
      </p:sp>
      <p:sp>
        <p:nvSpPr>
          <p:cNvPr id="13326" name="TextBox 12"/>
          <p:cNvSpPr txBox="1">
            <a:spLocks noChangeArrowheads="1"/>
          </p:cNvSpPr>
          <p:nvPr/>
        </p:nvSpPr>
        <p:spPr bwMode="auto">
          <a:xfrm>
            <a:off x="989013" y="227013"/>
            <a:ext cx="2443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a:t>早发现、早报告</a:t>
            </a:r>
            <a:r>
              <a:rPr lang="en-US" altLang="zh-CN"/>
              <a:t>-</a:t>
            </a:r>
          </a:p>
          <a:p>
            <a:r>
              <a:rPr lang="zh-CN" altLang="en-US"/>
              <a:t>社区</a:t>
            </a:r>
            <a:r>
              <a:rPr lang="en-US" altLang="zh-CN"/>
              <a:t>/</a:t>
            </a:r>
            <a:r>
              <a:rPr lang="zh-CN" altLang="en-US"/>
              <a:t>单位、个人</a:t>
            </a:r>
          </a:p>
        </p:txBody>
      </p:sp>
      <p:pic>
        <p:nvPicPr>
          <p:cNvPr id="13327"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825" y="1452563"/>
            <a:ext cx="3884613"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825" y="3952875"/>
            <a:ext cx="388461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图片 1"/>
          <p:cNvPicPr>
            <a:picLocks noChangeAspect="1" noChangeArrowheads="1"/>
          </p:cNvPicPr>
          <p:nvPr/>
        </p:nvPicPr>
        <p:blipFill>
          <a:blip r:embed="rId7">
            <a:extLst>
              <a:ext uri="{28A0092B-C50C-407E-A947-70E740481C1C}">
                <a14:useLocalDpi xmlns:a14="http://schemas.microsoft.com/office/drawing/2010/main" val="0"/>
              </a:ext>
            </a:extLst>
          </a:blip>
          <a:srcRect t="7813" b="781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PA-102238"/>
          <p:cNvSpPr>
            <a:spLocks noChangeArrowheads="1"/>
          </p:cNvSpPr>
          <p:nvPr>
            <p:custDataLst>
              <p:tags r:id="rId1"/>
            </p:custDataLst>
          </p:nvPr>
        </p:nvSpPr>
        <p:spPr bwMode="auto">
          <a:xfrm>
            <a:off x="0" y="0"/>
            <a:ext cx="12192000" cy="6858000"/>
          </a:xfrm>
          <a:prstGeom prst="rect">
            <a:avLst/>
          </a:prstGeom>
          <a:solidFill>
            <a:srgbClr val="FFFFFF">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ea typeface="微软雅黑" pitchFamily="34" charset="-122"/>
              <a:sym typeface="Arial" pitchFamily="34" charset="0"/>
            </a:endParaRPr>
          </a:p>
        </p:txBody>
      </p:sp>
      <p:grpSp>
        <p:nvGrpSpPr>
          <p:cNvPr id="15363" name="组合 5"/>
          <p:cNvGrpSpPr>
            <a:grpSpLocks/>
          </p:cNvGrpSpPr>
          <p:nvPr/>
        </p:nvGrpSpPr>
        <p:grpSpPr bwMode="auto">
          <a:xfrm>
            <a:off x="1393825" y="1844675"/>
            <a:ext cx="3654425" cy="3654425"/>
            <a:chOff x="1611520" y="1832049"/>
            <a:chExt cx="3981450" cy="3981450"/>
          </a:xfrm>
        </p:grpSpPr>
        <p:sp>
          <p:nvSpPr>
            <p:cNvPr id="5" name="椭圆 4"/>
            <p:cNvSpPr/>
            <p:nvPr/>
          </p:nvSpPr>
          <p:spPr>
            <a:xfrm>
              <a:off x="1611520" y="1832049"/>
              <a:ext cx="3981450" cy="3981450"/>
            </a:xfrm>
            <a:prstGeom prst="ellipse">
              <a:avLst/>
            </a:prstGeom>
            <a:noFill/>
            <a:ln>
              <a:solidFill>
                <a:srgbClr val="007E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21" name="椭圆 20"/>
            <p:cNvSpPr/>
            <p:nvPr/>
          </p:nvSpPr>
          <p:spPr>
            <a:xfrm>
              <a:off x="1841552" y="2062081"/>
              <a:ext cx="3521387" cy="3521387"/>
            </a:xfrm>
            <a:prstGeom prst="ellipse">
              <a:avLst/>
            </a:prstGeom>
            <a:noFill/>
            <a:ln>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pic>
          <p:nvPicPr>
            <p:cNvPr id="15366" name="图片 19"/>
            <p:cNvPicPr>
              <a:picLocks noChangeAspect="1" noChangeArrowheads="1"/>
            </p:cNvPicPr>
            <p:nvPr/>
          </p:nvPicPr>
          <p:blipFill>
            <a:blip r:embed="rId8">
              <a:extLst>
                <a:ext uri="{28A0092B-C50C-407E-A947-70E740481C1C}">
                  <a14:useLocalDpi xmlns:a14="http://schemas.microsoft.com/office/drawing/2010/main" val="0"/>
                </a:ext>
              </a:extLst>
            </a:blip>
            <a:srcRect l="14626" r="14626" b="345"/>
            <a:stretch>
              <a:fillRect/>
            </a:stretch>
          </p:blipFill>
          <p:spPr bwMode="auto">
            <a:xfrm>
              <a:off x="1807213" y="2211854"/>
              <a:ext cx="3590064" cy="337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7" name="任意多边形 25"/>
          <p:cNvSpPr>
            <a:spLocks noChangeArrowheads="1"/>
          </p:cNvSpPr>
          <p:nvPr>
            <p:custDataLst>
              <p:tags r:id="rId2"/>
            </p:custDataLst>
          </p:nvPr>
        </p:nvSpPr>
        <p:spPr bwMode="auto">
          <a:xfrm>
            <a:off x="0" y="1376363"/>
            <a:ext cx="12192000" cy="4589462"/>
          </a:xfrm>
          <a:custGeom>
            <a:avLst/>
            <a:gdLst>
              <a:gd name="T0" fmla="*/ 5035167 w 12192000"/>
              <a:gd name="T1" fmla="*/ 0 h 4589206"/>
              <a:gd name="T2" fmla="*/ 12192000 w 12192000"/>
              <a:gd name="T3" fmla="*/ 0 h 4589206"/>
              <a:gd name="T4" fmla="*/ 12192000 w 12192000"/>
              <a:gd name="T5" fmla="*/ 4589206 h 4589206"/>
              <a:gd name="T6" fmla="*/ 4067812 w 12192000"/>
              <a:gd name="T7" fmla="*/ 4589206 h 4589206"/>
              <a:gd name="T8" fmla="*/ 4157216 w 12192000"/>
              <a:gd name="T9" fmla="*/ 4530480 h 4589206"/>
              <a:gd name="T10" fmla="*/ 5231313 w 12192000"/>
              <a:gd name="T11" fmla="*/ 3259567 h 4589206"/>
              <a:gd name="T12" fmla="*/ 5123592 w 12192000"/>
              <a:gd name="T13" fmla="*/ 91347 h 4589206"/>
              <a:gd name="T14" fmla="*/ 5035167 w 12192000"/>
              <a:gd name="T15" fmla="*/ 0 h 4589206"/>
              <a:gd name="T16" fmla="*/ 0 w 12192000"/>
              <a:gd name="T17" fmla="*/ 0 h 4589206"/>
              <a:gd name="T18" fmla="*/ 2376441 w 12192000"/>
              <a:gd name="T19" fmla="*/ 0 h 4589206"/>
              <a:gd name="T20" fmla="*/ 2191438 w 12192000"/>
              <a:gd name="T21" fmla="*/ 145147 h 4589206"/>
              <a:gd name="T22" fmla="*/ 1324385 w 12192000"/>
              <a:gd name="T23" fmla="*/ 1253621 h 4589206"/>
              <a:gd name="T24" fmla="*/ 1586680 w 12192000"/>
              <a:gd name="T25" fmla="*/ 4581523 h 4589206"/>
              <a:gd name="T26" fmla="*/ 1596315 w 12192000"/>
              <a:gd name="T27" fmla="*/ 4589206 h 4589206"/>
              <a:gd name="T28" fmla="*/ 0 w 12192000"/>
              <a:gd name="T29" fmla="*/ 4589206 h 4589206"/>
              <a:gd name="T30" fmla="*/ 0 w 12192000"/>
              <a:gd name="T31" fmla="*/ 0 h 4589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192000" h="4589206">
                <a:moveTo>
                  <a:pt x="5035167" y="0"/>
                </a:moveTo>
                <a:lnTo>
                  <a:pt x="12192000" y="0"/>
                </a:lnTo>
                <a:lnTo>
                  <a:pt x="12192000" y="4589206"/>
                </a:lnTo>
                <a:lnTo>
                  <a:pt x="4067812" y="4589206"/>
                </a:lnTo>
                <a:lnTo>
                  <a:pt x="4157216" y="4530480"/>
                </a:lnTo>
                <a:cubicBezTo>
                  <a:pt x="4579220" y="4226940"/>
                  <a:pt x="4957024" y="3793793"/>
                  <a:pt x="5231313" y="3259567"/>
                </a:cubicBezTo>
                <a:cubicBezTo>
                  <a:pt x="5825606" y="2102079"/>
                  <a:pt x="5751104" y="826216"/>
                  <a:pt x="5123592" y="91347"/>
                </a:cubicBezTo>
                <a:lnTo>
                  <a:pt x="5035167" y="0"/>
                </a:lnTo>
                <a:close/>
                <a:moveTo>
                  <a:pt x="0" y="0"/>
                </a:moveTo>
                <a:lnTo>
                  <a:pt x="2376441" y="0"/>
                </a:lnTo>
                <a:lnTo>
                  <a:pt x="2191438" y="145147"/>
                </a:lnTo>
                <a:cubicBezTo>
                  <a:pt x="1853419" y="433439"/>
                  <a:pt x="1552959" y="808433"/>
                  <a:pt x="1324385" y="1253621"/>
                </a:cubicBezTo>
                <a:cubicBezTo>
                  <a:pt x="684377" y="2500147"/>
                  <a:pt x="820014" y="3883959"/>
                  <a:pt x="1586680" y="4581523"/>
                </a:cubicBezTo>
                <a:lnTo>
                  <a:pt x="1596315" y="4589206"/>
                </a:lnTo>
                <a:lnTo>
                  <a:pt x="0" y="4589206"/>
                </a:lnTo>
                <a:lnTo>
                  <a:pt x="0" y="0"/>
                </a:lnTo>
                <a:close/>
              </a:path>
            </a:pathLst>
          </a:custGeom>
          <a:solidFill>
            <a:srgbClr val="007E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15368" name="组合 16"/>
          <p:cNvGrpSpPr>
            <a:grpSpLocks/>
          </p:cNvGrpSpPr>
          <p:nvPr/>
        </p:nvGrpSpPr>
        <p:grpSpPr bwMode="auto">
          <a:xfrm>
            <a:off x="6196013" y="2055813"/>
            <a:ext cx="4816475" cy="3232150"/>
            <a:chOff x="6289854" y="2056535"/>
            <a:chExt cx="4816296" cy="3231181"/>
          </a:xfrm>
        </p:grpSpPr>
        <p:sp>
          <p:nvSpPr>
            <p:cNvPr id="15369" name="PA-文本框 1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txBox="1">
              <a:spLocks noChangeArrowheads="1"/>
            </p:cNvSpPr>
            <p:nvPr>
              <p:custDataLst>
                <p:tags r:id="rId4"/>
              </p:custDataLst>
            </p:nvPr>
          </p:nvSpPr>
          <p:spPr bwMode="auto">
            <a:xfrm>
              <a:off x="6289854" y="2330714"/>
              <a:ext cx="4596930" cy="61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r>
                <a:rPr lang="zh-CN" altLang="en-US" sz="3200">
                  <a:solidFill>
                    <a:schemeClr val="bg1"/>
                  </a:solidFill>
                  <a:latin typeface="思源黑体 CN Heavy"/>
                  <a:ea typeface="思源黑体 CN Heavy"/>
                  <a:cs typeface="思源黑体 CN Heavy"/>
                </a:rPr>
                <a:t> </a:t>
              </a:r>
            </a:p>
          </p:txBody>
        </p:sp>
        <p:cxnSp>
          <p:nvCxnSpPr>
            <p:cNvPr id="11" name="直接连接符 10"/>
            <p:cNvCxnSpPr/>
            <p:nvPr/>
          </p:nvCxnSpPr>
          <p:spPr>
            <a:xfrm>
              <a:off x="6321603" y="2056535"/>
              <a:ext cx="4784547"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321603" y="5287716"/>
              <a:ext cx="4784547"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32" name="平行四边形 31"/>
          <p:cNvSpPr/>
          <p:nvPr/>
        </p:nvSpPr>
        <p:spPr>
          <a:xfrm>
            <a:off x="150813" y="273050"/>
            <a:ext cx="3327400" cy="612775"/>
          </a:xfrm>
          <a:prstGeom prst="parallelogram">
            <a:avLst/>
          </a:prstGeom>
          <a:gradFill flip="none" rotWithShape="1">
            <a:gsLst>
              <a:gs pos="0">
                <a:srgbClr val="007E8B">
                  <a:alpha val="2000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15373" name="PA-102214"/>
          <p:cNvSpPr txBox="1">
            <a:spLocks noChangeArrowheads="1"/>
          </p:cNvSpPr>
          <p:nvPr>
            <p:custDataLst>
              <p:tags r:id="rId3"/>
            </p:custDataLst>
          </p:nvPr>
        </p:nvSpPr>
        <p:spPr bwMode="auto">
          <a:xfrm>
            <a:off x="712788" y="379413"/>
            <a:ext cx="241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2400">
                <a:latin typeface="思源黑体 CN Medium"/>
                <a:ea typeface="思源黑体 CN Medium"/>
                <a:cs typeface="思源黑体 CN Medium"/>
              </a:rPr>
              <a:t>早隔离、早治疗</a:t>
            </a:r>
          </a:p>
        </p:txBody>
      </p:sp>
      <p:sp>
        <p:nvSpPr>
          <p:cNvPr id="15374" name="heart-with-lifeline-variant_33328"/>
          <p:cNvSpPr>
            <a:spLocks noChangeAspect="1" noChangeArrowheads="1"/>
          </p:cNvSpPr>
          <p:nvPr/>
        </p:nvSpPr>
        <p:spPr bwMode="auto">
          <a:xfrm>
            <a:off x="128588" y="342900"/>
            <a:ext cx="300037" cy="301625"/>
          </a:xfrm>
          <a:custGeom>
            <a:avLst/>
            <a:gdLst>
              <a:gd name="T0" fmla="*/ 487 w 899"/>
              <a:gd name="T1" fmla="*/ 828 h 905"/>
              <a:gd name="T2" fmla="*/ 456 w 899"/>
              <a:gd name="T3" fmla="*/ 846 h 905"/>
              <a:gd name="T4" fmla="*/ 176 w 899"/>
              <a:gd name="T5" fmla="*/ 555 h 905"/>
              <a:gd name="T6" fmla="*/ 255 w 899"/>
              <a:gd name="T7" fmla="*/ 515 h 905"/>
              <a:gd name="T8" fmla="*/ 314 w 899"/>
              <a:gd name="T9" fmla="*/ 516 h 905"/>
              <a:gd name="T10" fmla="*/ 432 w 899"/>
              <a:gd name="T11" fmla="*/ 555 h 905"/>
              <a:gd name="T12" fmla="*/ 86 w 899"/>
              <a:gd name="T13" fmla="*/ 456 h 905"/>
              <a:gd name="T14" fmla="*/ 231 w 899"/>
              <a:gd name="T15" fmla="*/ 120 h 905"/>
              <a:gd name="T16" fmla="*/ 328 w 899"/>
              <a:gd name="T17" fmla="*/ 118 h 905"/>
              <a:gd name="T18" fmla="*/ 473 w 899"/>
              <a:gd name="T19" fmla="*/ 456 h 905"/>
              <a:gd name="T20" fmla="*/ 541 w 899"/>
              <a:gd name="T21" fmla="*/ 591 h 905"/>
              <a:gd name="T22" fmla="*/ 601 w 899"/>
              <a:gd name="T23" fmla="*/ 461 h 905"/>
              <a:gd name="T24" fmla="*/ 826 w 899"/>
              <a:gd name="T25" fmla="*/ 459 h 905"/>
              <a:gd name="T26" fmla="*/ 857 w 899"/>
              <a:gd name="T27" fmla="*/ 414 h 905"/>
              <a:gd name="T28" fmla="*/ 899 w 899"/>
              <a:gd name="T29" fmla="*/ 272 h 905"/>
              <a:gd name="T30" fmla="*/ 642 w 899"/>
              <a:gd name="T31" fmla="*/ 0 h 905"/>
              <a:gd name="T32" fmla="*/ 456 w 899"/>
              <a:gd name="T33" fmla="*/ 61 h 905"/>
              <a:gd name="T34" fmla="*/ 271 w 899"/>
              <a:gd name="T35" fmla="*/ 0 h 905"/>
              <a:gd name="T36" fmla="*/ 13 w 899"/>
              <a:gd name="T37" fmla="*/ 272 h 905"/>
              <a:gd name="T38" fmla="*/ 54 w 899"/>
              <a:gd name="T39" fmla="*/ 412 h 905"/>
              <a:gd name="T40" fmla="*/ 733 w 899"/>
              <a:gd name="T41" fmla="*/ 560 h 905"/>
              <a:gd name="T42" fmla="*/ 630 w 899"/>
              <a:gd name="T43" fmla="*/ 672 h 905"/>
              <a:gd name="T44" fmla="*/ 603 w 899"/>
              <a:gd name="T45" fmla="*/ 496 h 905"/>
              <a:gd name="T46" fmla="*/ 549 w 899"/>
              <a:gd name="T47" fmla="*/ 805 h 905"/>
              <a:gd name="T48" fmla="*/ 474 w 899"/>
              <a:gd name="T49" fmla="*/ 491 h 905"/>
              <a:gd name="T50" fmla="*/ 295 w 899"/>
              <a:gd name="T51" fmla="*/ 125 h 905"/>
              <a:gd name="T52" fmla="*/ 267 w 899"/>
              <a:gd name="T53" fmla="*/ 126 h 905"/>
              <a:gd name="T54" fmla="*/ 14 w 899"/>
              <a:gd name="T55" fmla="*/ 491 h 905"/>
              <a:gd name="T56" fmla="*/ 14 w 899"/>
              <a:gd name="T57" fmla="*/ 519 h 905"/>
              <a:gd name="T58" fmla="*/ 221 w 899"/>
              <a:gd name="T59" fmla="*/ 508 h 905"/>
              <a:gd name="T60" fmla="*/ 350 w 899"/>
              <a:gd name="T61" fmla="*/ 508 h 905"/>
              <a:gd name="T62" fmla="*/ 462 w 899"/>
              <a:gd name="T63" fmla="*/ 519 h 905"/>
              <a:gd name="T64" fmla="*/ 552 w 899"/>
              <a:gd name="T65" fmla="*/ 905 h 905"/>
              <a:gd name="T66" fmla="*/ 615 w 899"/>
              <a:gd name="T67" fmla="*/ 524 h 905"/>
              <a:gd name="T68" fmla="*/ 892 w 899"/>
              <a:gd name="T69" fmla="*/ 51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a:p>
        </p:txBody>
      </p:sp>
      <p:sp>
        <p:nvSpPr>
          <p:cNvPr id="19" name="平行四边形 18"/>
          <p:cNvSpPr/>
          <p:nvPr/>
        </p:nvSpPr>
        <p:spPr>
          <a:xfrm>
            <a:off x="5943600" y="425450"/>
            <a:ext cx="4849813" cy="612775"/>
          </a:xfrm>
          <a:prstGeom prst="parallelogram">
            <a:avLst/>
          </a:prstGeom>
          <a:gradFill flip="none" rotWithShape="1">
            <a:gsLst>
              <a:gs pos="0">
                <a:srgbClr val="007E8B">
                  <a:alpha val="2000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15376" name="TextBox 3"/>
          <p:cNvSpPr txBox="1">
            <a:spLocks noChangeArrowheads="1"/>
          </p:cNvSpPr>
          <p:nvPr/>
        </p:nvSpPr>
        <p:spPr bwMode="auto">
          <a:xfrm>
            <a:off x="6096000" y="576263"/>
            <a:ext cx="4678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zh-CN" sz="2400"/>
              <a:t>隔离医学观察及密切接触者管理</a:t>
            </a:r>
            <a:endParaRPr lang="zh-CN" altLang="en-US" sz="2400"/>
          </a:p>
        </p:txBody>
      </p:sp>
      <p:sp>
        <p:nvSpPr>
          <p:cNvPr id="15377" name="矩形 5"/>
          <p:cNvSpPr>
            <a:spLocks noChangeArrowheads="1"/>
          </p:cNvSpPr>
          <p:nvPr/>
        </p:nvSpPr>
        <p:spPr bwMode="auto">
          <a:xfrm>
            <a:off x="6096000" y="2105025"/>
            <a:ext cx="50784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sz="2000">
                <a:solidFill>
                  <a:schemeClr val="bg1"/>
                </a:solidFill>
              </a:rPr>
              <a:t>各省份应当设置集中医学隔离观察点。发现相关病例后，立即采取隔离措施，追踪密切接触者，落实可疑病例就地医疗救治和疫情防控的属地化管理，防止疫情扩散蔓延。</a:t>
            </a:r>
            <a:endParaRPr lang="zh-CN" altLang="en-US" sz="2000">
              <a:solidFill>
                <a:schemeClr val="bg1"/>
              </a:solidFill>
            </a:endParaRPr>
          </a:p>
        </p:txBody>
      </p:sp>
      <p:sp>
        <p:nvSpPr>
          <p:cNvPr id="15378" name="TextBox 6"/>
          <p:cNvSpPr txBox="1">
            <a:spLocks noChangeArrowheads="1"/>
          </p:cNvSpPr>
          <p:nvPr/>
        </p:nvSpPr>
        <p:spPr bwMode="auto">
          <a:xfrm>
            <a:off x="6096000" y="3673475"/>
            <a:ext cx="507841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2000">
                <a:solidFill>
                  <a:schemeClr val="bg1"/>
                </a:solidFill>
              </a:rPr>
              <a:t>同时，做好医务人员防护措施，严防院内感染。县（区）级卫生健康行政部门会同相关部门组织实施密切接触者追踪和管理，应当根据密切接触者管理方案（第五版）明确解除隔离标准。</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bwMode="auto">
          <a:xfrm>
            <a:off x="0" y="0"/>
            <a:ext cx="3535363" cy="6858000"/>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wrap="none" anchor="ctr"/>
          <a:lstStyle/>
          <a:p>
            <a:pPr>
              <a:buFontTx/>
              <a:buNone/>
              <a:defRPr/>
            </a:pPr>
            <a:endParaRPr lang="zh-CN" altLang="en-US" sz="1200" b="1"/>
          </a:p>
        </p:txBody>
      </p:sp>
      <p:grpSp>
        <p:nvGrpSpPr>
          <p:cNvPr id="17410" name="组合 8"/>
          <p:cNvGrpSpPr>
            <a:grpSpLocks/>
          </p:cNvGrpSpPr>
          <p:nvPr/>
        </p:nvGrpSpPr>
        <p:grpSpPr bwMode="auto">
          <a:xfrm>
            <a:off x="3432175" y="284163"/>
            <a:ext cx="6151563" cy="646112"/>
            <a:chOff x="6199811" y="342769"/>
            <a:chExt cx="6353503" cy="646705"/>
          </a:xfrm>
        </p:grpSpPr>
        <p:sp>
          <p:nvSpPr>
            <p:cNvPr id="4" name="圆角矩形 3"/>
            <p:cNvSpPr/>
            <p:nvPr/>
          </p:nvSpPr>
          <p:spPr>
            <a:xfrm>
              <a:off x="6199811" y="342769"/>
              <a:ext cx="6353503" cy="646705"/>
            </a:xfrm>
            <a:prstGeom prst="roundRect">
              <a:avLst>
                <a:gd name="adj" fmla="val 50000"/>
              </a:avLst>
            </a:prstGeom>
            <a:solidFill>
              <a:srgbClr val="007E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17412" name="PA-1022104"/>
            <p:cNvSpPr>
              <a:spLocks noChangeArrowheads="1"/>
            </p:cNvSpPr>
            <p:nvPr>
              <p:custDataLst>
                <p:tags r:id="rId2"/>
              </p:custDataLst>
            </p:nvPr>
          </p:nvSpPr>
          <p:spPr bwMode="auto">
            <a:xfrm>
              <a:off x="7179384" y="404511"/>
              <a:ext cx="4956100" cy="52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a:solidFill>
                    <a:schemeClr val="bg1"/>
                  </a:solidFill>
                  <a:latin typeface="思源黑体 CN Heavy"/>
                  <a:ea typeface="思源黑体 CN Heavy"/>
                  <a:cs typeface="思源黑体 CN Heavy"/>
                </a:rPr>
                <a:t>      医 疗 救 治</a:t>
              </a:r>
            </a:p>
          </p:txBody>
        </p:sp>
      </p:grpSp>
      <p:grpSp>
        <p:nvGrpSpPr>
          <p:cNvPr id="17413" name="组合 9"/>
          <p:cNvGrpSpPr>
            <a:grpSpLocks/>
          </p:cNvGrpSpPr>
          <p:nvPr/>
        </p:nvGrpSpPr>
        <p:grpSpPr bwMode="auto">
          <a:xfrm>
            <a:off x="-190500" y="290513"/>
            <a:ext cx="2873375" cy="433387"/>
            <a:chOff x="-190500" y="290025"/>
            <a:chExt cx="2872740" cy="433973"/>
          </a:xfrm>
        </p:grpSpPr>
        <p:sp>
          <p:nvSpPr>
            <p:cNvPr id="12" name="平行四边形 11"/>
            <p:cNvSpPr/>
            <p:nvPr/>
          </p:nvSpPr>
          <p:spPr>
            <a:xfrm>
              <a:off x="-190500" y="290025"/>
              <a:ext cx="2872740" cy="418077"/>
            </a:xfrm>
            <a:prstGeom prst="parallelogram">
              <a:avLst/>
            </a:prstGeom>
            <a:gradFill flip="none" rotWithShape="1">
              <a:gsLst>
                <a:gs pos="0">
                  <a:srgbClr val="007E8B">
                    <a:alpha val="20000"/>
                  </a:srgbClr>
                </a:gs>
                <a:gs pos="100000">
                  <a:srgbClr val="007E8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17415" name="PA-102214"/>
            <p:cNvSpPr txBox="1">
              <a:spLocks noChangeArrowheads="1"/>
            </p:cNvSpPr>
            <p:nvPr>
              <p:custDataLst>
                <p:tags r:id="rId1"/>
              </p:custDataLst>
            </p:nvPr>
          </p:nvSpPr>
          <p:spPr bwMode="auto">
            <a:xfrm>
              <a:off x="468652" y="323477"/>
              <a:ext cx="1979591" cy="40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sz="2000">
                  <a:latin typeface="思源黑体 CN Medium"/>
                  <a:ea typeface="思源黑体 CN Medium"/>
                  <a:cs typeface="思源黑体 CN Medium"/>
                </a:rPr>
                <a:t>早隔离、早治疗</a:t>
              </a:r>
            </a:p>
          </p:txBody>
        </p:sp>
        <p:sp>
          <p:nvSpPr>
            <p:cNvPr id="17416" name="heart-with-lifeline-variant_33328"/>
            <p:cNvSpPr>
              <a:spLocks noChangeAspect="1" noChangeArrowheads="1"/>
            </p:cNvSpPr>
            <p:nvPr/>
          </p:nvSpPr>
          <p:spPr bwMode="auto">
            <a:xfrm>
              <a:off x="128138" y="342769"/>
              <a:ext cx="300487" cy="302044"/>
            </a:xfrm>
            <a:custGeom>
              <a:avLst/>
              <a:gdLst>
                <a:gd name="T0" fmla="*/ 487 w 899"/>
                <a:gd name="T1" fmla="*/ 828 h 905"/>
                <a:gd name="T2" fmla="*/ 456 w 899"/>
                <a:gd name="T3" fmla="*/ 846 h 905"/>
                <a:gd name="T4" fmla="*/ 176 w 899"/>
                <a:gd name="T5" fmla="*/ 555 h 905"/>
                <a:gd name="T6" fmla="*/ 255 w 899"/>
                <a:gd name="T7" fmla="*/ 515 h 905"/>
                <a:gd name="T8" fmla="*/ 314 w 899"/>
                <a:gd name="T9" fmla="*/ 516 h 905"/>
                <a:gd name="T10" fmla="*/ 432 w 899"/>
                <a:gd name="T11" fmla="*/ 555 h 905"/>
                <a:gd name="T12" fmla="*/ 86 w 899"/>
                <a:gd name="T13" fmla="*/ 456 h 905"/>
                <a:gd name="T14" fmla="*/ 231 w 899"/>
                <a:gd name="T15" fmla="*/ 120 h 905"/>
                <a:gd name="T16" fmla="*/ 328 w 899"/>
                <a:gd name="T17" fmla="*/ 118 h 905"/>
                <a:gd name="T18" fmla="*/ 473 w 899"/>
                <a:gd name="T19" fmla="*/ 456 h 905"/>
                <a:gd name="T20" fmla="*/ 541 w 899"/>
                <a:gd name="T21" fmla="*/ 591 h 905"/>
                <a:gd name="T22" fmla="*/ 601 w 899"/>
                <a:gd name="T23" fmla="*/ 461 h 905"/>
                <a:gd name="T24" fmla="*/ 826 w 899"/>
                <a:gd name="T25" fmla="*/ 459 h 905"/>
                <a:gd name="T26" fmla="*/ 857 w 899"/>
                <a:gd name="T27" fmla="*/ 414 h 905"/>
                <a:gd name="T28" fmla="*/ 899 w 899"/>
                <a:gd name="T29" fmla="*/ 272 h 905"/>
                <a:gd name="T30" fmla="*/ 642 w 899"/>
                <a:gd name="T31" fmla="*/ 0 h 905"/>
                <a:gd name="T32" fmla="*/ 456 w 899"/>
                <a:gd name="T33" fmla="*/ 61 h 905"/>
                <a:gd name="T34" fmla="*/ 271 w 899"/>
                <a:gd name="T35" fmla="*/ 0 h 905"/>
                <a:gd name="T36" fmla="*/ 13 w 899"/>
                <a:gd name="T37" fmla="*/ 272 h 905"/>
                <a:gd name="T38" fmla="*/ 54 w 899"/>
                <a:gd name="T39" fmla="*/ 412 h 905"/>
                <a:gd name="T40" fmla="*/ 733 w 899"/>
                <a:gd name="T41" fmla="*/ 560 h 905"/>
                <a:gd name="T42" fmla="*/ 630 w 899"/>
                <a:gd name="T43" fmla="*/ 672 h 905"/>
                <a:gd name="T44" fmla="*/ 603 w 899"/>
                <a:gd name="T45" fmla="*/ 496 h 905"/>
                <a:gd name="T46" fmla="*/ 549 w 899"/>
                <a:gd name="T47" fmla="*/ 805 h 905"/>
                <a:gd name="T48" fmla="*/ 474 w 899"/>
                <a:gd name="T49" fmla="*/ 491 h 905"/>
                <a:gd name="T50" fmla="*/ 295 w 899"/>
                <a:gd name="T51" fmla="*/ 125 h 905"/>
                <a:gd name="T52" fmla="*/ 267 w 899"/>
                <a:gd name="T53" fmla="*/ 126 h 905"/>
                <a:gd name="T54" fmla="*/ 14 w 899"/>
                <a:gd name="T55" fmla="*/ 491 h 905"/>
                <a:gd name="T56" fmla="*/ 14 w 899"/>
                <a:gd name="T57" fmla="*/ 519 h 905"/>
                <a:gd name="T58" fmla="*/ 221 w 899"/>
                <a:gd name="T59" fmla="*/ 508 h 905"/>
                <a:gd name="T60" fmla="*/ 350 w 899"/>
                <a:gd name="T61" fmla="*/ 508 h 905"/>
                <a:gd name="T62" fmla="*/ 462 w 899"/>
                <a:gd name="T63" fmla="*/ 519 h 905"/>
                <a:gd name="T64" fmla="*/ 552 w 899"/>
                <a:gd name="T65" fmla="*/ 905 h 905"/>
                <a:gd name="T66" fmla="*/ 615 w 899"/>
                <a:gd name="T67" fmla="*/ 524 h 905"/>
                <a:gd name="T68" fmla="*/ 892 w 899"/>
                <a:gd name="T69" fmla="*/ 51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9" h="905">
                  <a:moveTo>
                    <a:pt x="432" y="555"/>
                  </a:moveTo>
                  <a:lnTo>
                    <a:pt x="487" y="828"/>
                  </a:lnTo>
                  <a:lnTo>
                    <a:pt x="481" y="835"/>
                  </a:lnTo>
                  <a:cubicBezTo>
                    <a:pt x="475" y="842"/>
                    <a:pt x="466" y="846"/>
                    <a:pt x="456" y="846"/>
                  </a:cubicBezTo>
                  <a:cubicBezTo>
                    <a:pt x="446" y="846"/>
                    <a:pt x="437" y="842"/>
                    <a:pt x="431" y="835"/>
                  </a:cubicBezTo>
                  <a:lnTo>
                    <a:pt x="176" y="555"/>
                  </a:lnTo>
                  <a:lnTo>
                    <a:pt x="206" y="555"/>
                  </a:lnTo>
                  <a:cubicBezTo>
                    <a:pt x="230" y="555"/>
                    <a:pt x="250" y="539"/>
                    <a:pt x="255" y="515"/>
                  </a:cubicBezTo>
                  <a:lnTo>
                    <a:pt x="283" y="373"/>
                  </a:lnTo>
                  <a:lnTo>
                    <a:pt x="314" y="516"/>
                  </a:lnTo>
                  <a:cubicBezTo>
                    <a:pt x="319" y="539"/>
                    <a:pt x="339" y="555"/>
                    <a:pt x="363" y="555"/>
                  </a:cubicBezTo>
                  <a:lnTo>
                    <a:pt x="432" y="555"/>
                  </a:lnTo>
                  <a:close/>
                  <a:moveTo>
                    <a:pt x="54" y="412"/>
                  </a:moveTo>
                  <a:cubicBezTo>
                    <a:pt x="63" y="427"/>
                    <a:pt x="74" y="442"/>
                    <a:pt x="86" y="456"/>
                  </a:cubicBezTo>
                  <a:lnTo>
                    <a:pt x="165" y="456"/>
                  </a:lnTo>
                  <a:lnTo>
                    <a:pt x="231" y="120"/>
                  </a:lnTo>
                  <a:cubicBezTo>
                    <a:pt x="236" y="97"/>
                    <a:pt x="256" y="80"/>
                    <a:pt x="279" y="79"/>
                  </a:cubicBezTo>
                  <a:cubicBezTo>
                    <a:pt x="303" y="80"/>
                    <a:pt x="323" y="96"/>
                    <a:pt x="328" y="118"/>
                  </a:cubicBezTo>
                  <a:lnTo>
                    <a:pt x="402" y="456"/>
                  </a:lnTo>
                  <a:lnTo>
                    <a:pt x="473" y="456"/>
                  </a:lnTo>
                  <a:cubicBezTo>
                    <a:pt x="496" y="456"/>
                    <a:pt x="517" y="473"/>
                    <a:pt x="521" y="496"/>
                  </a:cubicBezTo>
                  <a:lnTo>
                    <a:pt x="541" y="591"/>
                  </a:lnTo>
                  <a:lnTo>
                    <a:pt x="552" y="504"/>
                  </a:lnTo>
                  <a:cubicBezTo>
                    <a:pt x="556" y="479"/>
                    <a:pt x="577" y="461"/>
                    <a:pt x="601" y="461"/>
                  </a:cubicBezTo>
                  <a:lnTo>
                    <a:pt x="823" y="461"/>
                  </a:lnTo>
                  <a:lnTo>
                    <a:pt x="826" y="459"/>
                  </a:lnTo>
                  <a:cubicBezTo>
                    <a:pt x="826" y="458"/>
                    <a:pt x="826" y="458"/>
                    <a:pt x="827" y="457"/>
                  </a:cubicBezTo>
                  <a:cubicBezTo>
                    <a:pt x="838" y="443"/>
                    <a:pt x="849" y="429"/>
                    <a:pt x="857" y="414"/>
                  </a:cubicBezTo>
                  <a:lnTo>
                    <a:pt x="881" y="368"/>
                  </a:lnTo>
                  <a:cubicBezTo>
                    <a:pt x="893" y="337"/>
                    <a:pt x="899" y="305"/>
                    <a:pt x="899" y="272"/>
                  </a:cubicBezTo>
                  <a:cubicBezTo>
                    <a:pt x="899" y="133"/>
                    <a:pt x="795" y="18"/>
                    <a:pt x="660" y="2"/>
                  </a:cubicBezTo>
                  <a:lnTo>
                    <a:pt x="642" y="0"/>
                  </a:lnTo>
                  <a:cubicBezTo>
                    <a:pt x="637" y="0"/>
                    <a:pt x="632" y="0"/>
                    <a:pt x="627" y="0"/>
                  </a:cubicBezTo>
                  <a:cubicBezTo>
                    <a:pt x="564" y="0"/>
                    <a:pt x="504" y="21"/>
                    <a:pt x="456" y="61"/>
                  </a:cubicBezTo>
                  <a:cubicBezTo>
                    <a:pt x="408" y="21"/>
                    <a:pt x="348" y="0"/>
                    <a:pt x="285" y="0"/>
                  </a:cubicBezTo>
                  <a:cubicBezTo>
                    <a:pt x="280" y="0"/>
                    <a:pt x="276" y="0"/>
                    <a:pt x="271" y="0"/>
                  </a:cubicBezTo>
                  <a:lnTo>
                    <a:pt x="253" y="2"/>
                  </a:lnTo>
                  <a:cubicBezTo>
                    <a:pt x="118" y="18"/>
                    <a:pt x="13" y="133"/>
                    <a:pt x="13" y="272"/>
                  </a:cubicBezTo>
                  <a:cubicBezTo>
                    <a:pt x="13" y="304"/>
                    <a:pt x="19" y="336"/>
                    <a:pt x="31" y="366"/>
                  </a:cubicBezTo>
                  <a:lnTo>
                    <a:pt x="54" y="412"/>
                  </a:lnTo>
                  <a:close/>
                  <a:moveTo>
                    <a:pt x="630" y="672"/>
                  </a:moveTo>
                  <a:lnTo>
                    <a:pt x="733" y="560"/>
                  </a:lnTo>
                  <a:lnTo>
                    <a:pt x="645" y="560"/>
                  </a:lnTo>
                  <a:lnTo>
                    <a:pt x="630" y="672"/>
                  </a:lnTo>
                  <a:close/>
                  <a:moveTo>
                    <a:pt x="878" y="496"/>
                  </a:moveTo>
                  <a:lnTo>
                    <a:pt x="603" y="496"/>
                  </a:lnTo>
                  <a:cubicBezTo>
                    <a:pt x="595" y="496"/>
                    <a:pt x="589" y="501"/>
                    <a:pt x="589" y="508"/>
                  </a:cubicBezTo>
                  <a:lnTo>
                    <a:pt x="549" y="805"/>
                  </a:lnTo>
                  <a:lnTo>
                    <a:pt x="488" y="502"/>
                  </a:lnTo>
                  <a:cubicBezTo>
                    <a:pt x="486" y="496"/>
                    <a:pt x="481" y="491"/>
                    <a:pt x="474" y="491"/>
                  </a:cubicBezTo>
                  <a:lnTo>
                    <a:pt x="375" y="491"/>
                  </a:lnTo>
                  <a:lnTo>
                    <a:pt x="295" y="125"/>
                  </a:lnTo>
                  <a:cubicBezTo>
                    <a:pt x="293" y="119"/>
                    <a:pt x="288" y="114"/>
                    <a:pt x="281" y="114"/>
                  </a:cubicBezTo>
                  <a:cubicBezTo>
                    <a:pt x="274" y="114"/>
                    <a:pt x="268" y="119"/>
                    <a:pt x="267" y="126"/>
                  </a:cubicBezTo>
                  <a:lnTo>
                    <a:pt x="196" y="491"/>
                  </a:lnTo>
                  <a:lnTo>
                    <a:pt x="14" y="491"/>
                  </a:lnTo>
                  <a:cubicBezTo>
                    <a:pt x="7" y="491"/>
                    <a:pt x="0" y="497"/>
                    <a:pt x="0" y="505"/>
                  </a:cubicBezTo>
                  <a:cubicBezTo>
                    <a:pt x="0" y="513"/>
                    <a:pt x="7" y="519"/>
                    <a:pt x="14" y="519"/>
                  </a:cubicBezTo>
                  <a:lnTo>
                    <a:pt x="207" y="519"/>
                  </a:lnTo>
                  <a:cubicBezTo>
                    <a:pt x="214" y="519"/>
                    <a:pt x="220" y="515"/>
                    <a:pt x="221" y="508"/>
                  </a:cubicBezTo>
                  <a:lnTo>
                    <a:pt x="282" y="198"/>
                  </a:lnTo>
                  <a:lnTo>
                    <a:pt x="350" y="508"/>
                  </a:lnTo>
                  <a:cubicBezTo>
                    <a:pt x="351" y="515"/>
                    <a:pt x="357" y="519"/>
                    <a:pt x="364" y="519"/>
                  </a:cubicBezTo>
                  <a:lnTo>
                    <a:pt x="462" y="519"/>
                  </a:lnTo>
                  <a:lnTo>
                    <a:pt x="538" y="894"/>
                  </a:lnTo>
                  <a:cubicBezTo>
                    <a:pt x="539" y="901"/>
                    <a:pt x="545" y="905"/>
                    <a:pt x="552" y="905"/>
                  </a:cubicBezTo>
                  <a:cubicBezTo>
                    <a:pt x="559" y="905"/>
                    <a:pt x="565" y="900"/>
                    <a:pt x="566" y="893"/>
                  </a:cubicBezTo>
                  <a:lnTo>
                    <a:pt x="615" y="524"/>
                  </a:lnTo>
                  <a:lnTo>
                    <a:pt x="878" y="524"/>
                  </a:lnTo>
                  <a:cubicBezTo>
                    <a:pt x="886" y="524"/>
                    <a:pt x="892" y="518"/>
                    <a:pt x="892" y="510"/>
                  </a:cubicBezTo>
                  <a:cubicBezTo>
                    <a:pt x="892" y="502"/>
                    <a:pt x="886" y="496"/>
                    <a:pt x="878" y="496"/>
                  </a:cubicBezTo>
                  <a:close/>
                </a:path>
              </a:pathLst>
            </a:custGeom>
            <a:solidFill>
              <a:schemeClr val="bg1"/>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a:p>
          </p:txBody>
        </p:sp>
      </p:grpSp>
      <p:grpSp>
        <p:nvGrpSpPr>
          <p:cNvPr id="17417" name="组合 41"/>
          <p:cNvGrpSpPr>
            <a:grpSpLocks/>
          </p:cNvGrpSpPr>
          <p:nvPr/>
        </p:nvGrpSpPr>
        <p:grpSpPr bwMode="auto">
          <a:xfrm>
            <a:off x="657225" y="1179513"/>
            <a:ext cx="10744200" cy="4487862"/>
            <a:chOff x="656866" y="1179995"/>
            <a:chExt cx="10744201" cy="1736922"/>
          </a:xfrm>
        </p:grpSpPr>
        <p:sp>
          <p:nvSpPr>
            <p:cNvPr id="17418" name="TextBox 2"/>
            <p:cNvSpPr txBox="1">
              <a:spLocks noChangeArrowheads="1"/>
            </p:cNvSpPr>
            <p:nvPr/>
          </p:nvSpPr>
          <p:spPr bwMode="auto">
            <a:xfrm>
              <a:off x="5175275" y="1957235"/>
              <a:ext cx="5865920" cy="46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en-US">
                  <a:latin typeface="宋体" pitchFamily="2" charset="-122"/>
                </a:rPr>
                <a:t>各医疗机构根据</a:t>
              </a:r>
              <a:r>
                <a:rPr lang="en-US" altLang="zh-CN">
                  <a:latin typeface="宋体" pitchFamily="2" charset="-122"/>
                </a:rPr>
                <a:t>《</a:t>
              </a:r>
              <a:r>
                <a:rPr lang="zh-CN" altLang="en-US">
                  <a:latin typeface="宋体" pitchFamily="2" charset="-122"/>
                </a:rPr>
                <a:t>诊疗方案</a:t>
              </a:r>
              <a:r>
                <a:rPr lang="en-US" altLang="zh-CN">
                  <a:latin typeface="宋体" pitchFamily="2" charset="-122"/>
                </a:rPr>
                <a:t>》</a:t>
              </a:r>
              <a:r>
                <a:rPr lang="zh-CN" altLang="en-US">
                  <a:latin typeface="宋体" pitchFamily="2" charset="-122"/>
                </a:rPr>
                <a:t>对病人进行分类治疗，采用对症和支持治疗、抗病毒、抗炎、中西医结合等方法综合施治，对符合解除隔离和出院标准的病人及时安排解除隔离或出院。</a:t>
              </a:r>
            </a:p>
          </p:txBody>
        </p:sp>
        <p:cxnSp>
          <p:nvCxnSpPr>
            <p:cNvPr id="17419" name="直接连接符 26"/>
            <p:cNvCxnSpPr>
              <a:cxnSpLocks noChangeShapeType="1"/>
            </p:cNvCxnSpPr>
            <p:nvPr/>
          </p:nvCxnSpPr>
          <p:spPr bwMode="auto">
            <a:xfrm>
              <a:off x="5247995" y="2916917"/>
              <a:ext cx="6153072" cy="0"/>
            </a:xfrm>
            <a:prstGeom prst="line">
              <a:avLst/>
            </a:prstGeom>
            <a:noFill/>
            <a:ln w="6350">
              <a:solidFill>
                <a:srgbClr val="BFBFBF"/>
              </a:solidFill>
              <a:round/>
              <a:headEnd/>
              <a:tailEnd/>
            </a:ln>
            <a:extLst>
              <a:ext uri="{909E8E84-426E-40DD-AFC4-6F175D3DCCD1}">
                <a14:hiddenFill xmlns:a14="http://schemas.microsoft.com/office/drawing/2010/main">
                  <a:noFill/>
                </a14:hiddenFill>
              </a:ext>
            </a:extLst>
          </p:spPr>
        </p:cxnSp>
        <p:sp>
          <p:nvSpPr>
            <p:cNvPr id="17420" name="矩形 34"/>
            <p:cNvSpPr>
              <a:spLocks noChangeArrowheads="1"/>
            </p:cNvSpPr>
            <p:nvPr/>
          </p:nvSpPr>
          <p:spPr bwMode="auto">
            <a:xfrm>
              <a:off x="4775200" y="1179995"/>
              <a:ext cx="69851" cy="1554480"/>
            </a:xfrm>
            <a:prstGeom prst="rect">
              <a:avLst/>
            </a:prstGeom>
            <a:solidFill>
              <a:srgbClr val="007E8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1200" b="1"/>
            </a:p>
          </p:txBody>
        </p:sp>
        <p:sp>
          <p:nvSpPr>
            <p:cNvPr id="5" name="矩形 4"/>
            <p:cNvSpPr/>
            <p:nvPr/>
          </p:nvSpPr>
          <p:spPr>
            <a:xfrm>
              <a:off x="656866" y="1306574"/>
              <a:ext cx="4051523" cy="1115243"/>
            </a:xfrm>
            <a:prstGeom prst="rect">
              <a:avLst/>
            </a:prstGeom>
            <a:blipFill dpi="0" rotWithShape="1">
              <a:blip r:embed="rId5"/>
              <a:srcRect/>
              <a:tile tx="0" ty="0" sx="100000" sy="100000" flip="none" algn="t"/>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grpSp>
      <p:sp>
        <p:nvSpPr>
          <p:cNvPr id="17422" name="TextBox 2"/>
          <p:cNvSpPr txBox="1">
            <a:spLocks noChangeArrowheads="1"/>
          </p:cNvSpPr>
          <p:nvPr/>
        </p:nvSpPr>
        <p:spPr bwMode="auto">
          <a:xfrm>
            <a:off x="5153025" y="1423988"/>
            <a:ext cx="58880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fontAlgn="base">
              <a:spcBef>
                <a:spcPct val="0"/>
              </a:spcBef>
              <a:spcAft>
                <a:spcPct val="0"/>
              </a:spcAft>
              <a:buFont typeface="Arial" pitchFamily="34" charset="0"/>
              <a:defRPr>
                <a:solidFill>
                  <a:schemeClr val="tx1"/>
                </a:solidFill>
                <a:latin typeface="Arial" pitchFamily="34" charset="0"/>
                <a:ea typeface="宋体" pitchFamily="2" charset="-122"/>
              </a:defRPr>
            </a:lvl6pPr>
            <a:lvl7pPr fontAlgn="base">
              <a:spcBef>
                <a:spcPct val="0"/>
              </a:spcBef>
              <a:spcAft>
                <a:spcPct val="0"/>
              </a:spcAft>
              <a:buFont typeface="Arial" pitchFamily="34" charset="0"/>
              <a:defRPr>
                <a:solidFill>
                  <a:schemeClr val="tx1"/>
                </a:solidFill>
                <a:latin typeface="Arial" pitchFamily="34" charset="0"/>
                <a:ea typeface="宋体" pitchFamily="2" charset="-122"/>
              </a:defRPr>
            </a:lvl7pPr>
            <a:lvl8pPr fontAlgn="base">
              <a:spcBef>
                <a:spcPct val="0"/>
              </a:spcBef>
              <a:spcAft>
                <a:spcPct val="0"/>
              </a:spcAft>
              <a:buFont typeface="Arial" pitchFamily="34" charset="0"/>
              <a:defRPr>
                <a:solidFill>
                  <a:schemeClr val="tx1"/>
                </a:solidFill>
                <a:latin typeface="Arial" pitchFamily="34" charset="0"/>
                <a:ea typeface="宋体" pitchFamily="2" charset="-122"/>
              </a:defRPr>
            </a:lvl8pPr>
            <a:lvl9pPr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r>
              <a:rPr lang="zh-CN" altLang="zh-CN"/>
              <a:t>各省份指定定点收治医院，并成立医疗救治专家组，在出现病例后，指导收治医院做好医疗救治工作，推进医疗救治关口前移，提早提供医疗服务，加强对轻症患者的医疗救治，减少轻症向重症的转化，重点加强重症病例救治，降低病死率。</a:t>
            </a:r>
            <a:endParaRPr lang="zh-CN" altLang="en-US"/>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A" val="v5.2.9"/>
</p:tagLst>
</file>

<file path=ppt/tags/tag10.xml><?xml version="1.0" encoding="utf-8"?>
<p:tagLst xmlns:a="http://schemas.openxmlformats.org/drawingml/2006/main" xmlns:r="http://schemas.openxmlformats.org/officeDocument/2006/relationships" xmlns:p="http://schemas.openxmlformats.org/presentationml/2006/main">
  <p:tag name="PA" val="v5.2.9"/>
</p:tagLst>
</file>

<file path=ppt/tags/tag11.xml><?xml version="1.0" encoding="utf-8"?>
<p:tagLst xmlns:a="http://schemas.openxmlformats.org/drawingml/2006/main" xmlns:r="http://schemas.openxmlformats.org/officeDocument/2006/relationships" xmlns:p="http://schemas.openxmlformats.org/presentationml/2006/main">
  <p:tag name="PA" val="v5.2.9"/>
</p:tagLst>
</file>

<file path=ppt/tags/tag12.xml><?xml version="1.0" encoding="utf-8"?>
<p:tagLst xmlns:a="http://schemas.openxmlformats.org/drawingml/2006/main" xmlns:r="http://schemas.openxmlformats.org/officeDocument/2006/relationships" xmlns:p="http://schemas.openxmlformats.org/presentationml/2006/main">
  <p:tag name="PA" val="v5.2.9"/>
</p:tagLst>
</file>

<file path=ppt/tags/tag13.xml><?xml version="1.0" encoding="utf-8"?>
<p:tagLst xmlns:a="http://schemas.openxmlformats.org/drawingml/2006/main" xmlns:r="http://schemas.openxmlformats.org/officeDocument/2006/relationships" xmlns:p="http://schemas.openxmlformats.org/presentationml/2006/main">
  <p:tag name="PA" val="v5.2.9"/>
</p:tagLst>
</file>

<file path=ppt/tags/tag14.xml><?xml version="1.0" encoding="utf-8"?>
<p:tagLst xmlns:a="http://schemas.openxmlformats.org/drawingml/2006/main" xmlns:r="http://schemas.openxmlformats.org/officeDocument/2006/relationships" xmlns:p="http://schemas.openxmlformats.org/presentationml/2006/main">
  <p:tag name="PA" val="v5.2.9"/>
</p:tagLst>
</file>

<file path=ppt/tags/tag15.xml><?xml version="1.0" encoding="utf-8"?>
<p:tagLst xmlns:a="http://schemas.openxmlformats.org/drawingml/2006/main" xmlns:r="http://schemas.openxmlformats.org/officeDocument/2006/relationships" xmlns:p="http://schemas.openxmlformats.org/presentationml/2006/main">
  <p:tag name="PA" val="v5.2.9"/>
</p:tagLst>
</file>

<file path=ppt/tags/tag16.xml><?xml version="1.0" encoding="utf-8"?>
<p:tagLst xmlns:a="http://schemas.openxmlformats.org/drawingml/2006/main" xmlns:r="http://schemas.openxmlformats.org/officeDocument/2006/relationships" xmlns:p="http://schemas.openxmlformats.org/presentationml/2006/main">
  <p:tag name="PA" val="v5.2.4"/>
</p:tagLst>
</file>

<file path=ppt/tags/tag17.xml><?xml version="1.0" encoding="utf-8"?>
<p:tagLst xmlns:a="http://schemas.openxmlformats.org/drawingml/2006/main" xmlns:r="http://schemas.openxmlformats.org/officeDocument/2006/relationships" xmlns:p="http://schemas.openxmlformats.org/presentationml/2006/main">
  <p:tag name="PA" val="v5.2.4"/>
</p:tagLst>
</file>

<file path=ppt/tags/tag18.xml><?xml version="1.0" encoding="utf-8"?>
<p:tagLst xmlns:a="http://schemas.openxmlformats.org/drawingml/2006/main" xmlns:r="http://schemas.openxmlformats.org/officeDocument/2006/relationships" xmlns:p="http://schemas.openxmlformats.org/presentationml/2006/main">
  <p:tag name="PA" val="v5.2.4"/>
</p:tagLst>
</file>

<file path=ppt/tags/tag19.xml><?xml version="1.0" encoding="utf-8"?>
<p:tagLst xmlns:a="http://schemas.openxmlformats.org/drawingml/2006/main" xmlns:r="http://schemas.openxmlformats.org/officeDocument/2006/relationships" xmlns:p="http://schemas.openxmlformats.org/presentationml/2006/main">
  <p:tag name="PA" val="v5.2.4"/>
</p:tagLst>
</file>

<file path=ppt/tags/tag2.xml><?xml version="1.0" encoding="utf-8"?>
<p:tagLst xmlns:a="http://schemas.openxmlformats.org/drawingml/2006/main" xmlns:r="http://schemas.openxmlformats.org/officeDocument/2006/relationships" xmlns:p="http://schemas.openxmlformats.org/presentationml/2006/main">
  <p:tag name="PA" val="v5.2.9"/>
</p:tagLst>
</file>

<file path=ppt/tags/tag20.xml><?xml version="1.0" encoding="utf-8"?>
<p:tagLst xmlns:a="http://schemas.openxmlformats.org/drawingml/2006/main" xmlns:r="http://schemas.openxmlformats.org/officeDocument/2006/relationships" xmlns:p="http://schemas.openxmlformats.org/presentationml/2006/main">
  <p:tag name="PA" val="v5.2.4"/>
</p:tagLst>
</file>

<file path=ppt/tags/tag21.xml><?xml version="1.0" encoding="utf-8"?>
<p:tagLst xmlns:a="http://schemas.openxmlformats.org/drawingml/2006/main" xmlns:r="http://schemas.openxmlformats.org/officeDocument/2006/relationships" xmlns:p="http://schemas.openxmlformats.org/presentationml/2006/main">
  <p:tag name="PA" val="v5.2.4"/>
</p:tagLst>
</file>

<file path=ppt/tags/tag22.xml><?xml version="1.0" encoding="utf-8"?>
<p:tagLst xmlns:a="http://schemas.openxmlformats.org/drawingml/2006/main" xmlns:r="http://schemas.openxmlformats.org/officeDocument/2006/relationships" xmlns:p="http://schemas.openxmlformats.org/presentationml/2006/main">
  <p:tag name="PA" val="v5.2.4"/>
</p:tagLst>
</file>

<file path=ppt/tags/tag23.xml><?xml version="1.0" encoding="utf-8"?>
<p:tagLst xmlns:a="http://schemas.openxmlformats.org/drawingml/2006/main" xmlns:r="http://schemas.openxmlformats.org/officeDocument/2006/relationships" xmlns:p="http://schemas.openxmlformats.org/presentationml/2006/main">
  <p:tag name="PA" val="v5.2.4"/>
</p:tagLst>
</file>

<file path=ppt/tags/tag24.xml><?xml version="1.0" encoding="utf-8"?>
<p:tagLst xmlns:a="http://schemas.openxmlformats.org/drawingml/2006/main" xmlns:r="http://schemas.openxmlformats.org/officeDocument/2006/relationships" xmlns:p="http://schemas.openxmlformats.org/presentationml/2006/main">
  <p:tag name="PA" val="v5.2.4"/>
</p:tagLst>
</file>

<file path=ppt/tags/tag25.xml><?xml version="1.0" encoding="utf-8"?>
<p:tagLst xmlns:a="http://schemas.openxmlformats.org/drawingml/2006/main" xmlns:r="http://schemas.openxmlformats.org/officeDocument/2006/relationships" xmlns:p="http://schemas.openxmlformats.org/presentationml/2006/main">
  <p:tag name="PA" val="v5.2.4"/>
</p:tagLst>
</file>

<file path=ppt/tags/tag3.xml><?xml version="1.0" encoding="utf-8"?>
<p:tagLst xmlns:a="http://schemas.openxmlformats.org/drawingml/2006/main" xmlns:r="http://schemas.openxmlformats.org/officeDocument/2006/relationships" xmlns:p="http://schemas.openxmlformats.org/presentationml/2006/main">
  <p:tag name="PA" val="v5.2.9"/>
</p:tagLst>
</file>

<file path=ppt/tags/tag4.xml><?xml version="1.0" encoding="utf-8"?>
<p:tagLst xmlns:a="http://schemas.openxmlformats.org/drawingml/2006/main" xmlns:r="http://schemas.openxmlformats.org/officeDocument/2006/relationships" xmlns:p="http://schemas.openxmlformats.org/presentationml/2006/main">
  <p:tag name="PA" val="v5.2.9"/>
</p:tagLst>
</file>

<file path=ppt/tags/tag5.xml><?xml version="1.0" encoding="utf-8"?>
<p:tagLst xmlns:a="http://schemas.openxmlformats.org/drawingml/2006/main" xmlns:r="http://schemas.openxmlformats.org/officeDocument/2006/relationships" xmlns:p="http://schemas.openxmlformats.org/presentationml/2006/main">
  <p:tag name="PA" val="v5.2.9"/>
</p:tagLst>
</file>

<file path=ppt/tags/tag6.xml><?xml version="1.0" encoding="utf-8"?>
<p:tagLst xmlns:a="http://schemas.openxmlformats.org/drawingml/2006/main" xmlns:r="http://schemas.openxmlformats.org/officeDocument/2006/relationships" xmlns:p="http://schemas.openxmlformats.org/presentationml/2006/main">
  <p:tag name="PA" val="v5.2.9"/>
</p:tagLst>
</file>

<file path=ppt/tags/tag7.xml><?xml version="1.0" encoding="utf-8"?>
<p:tagLst xmlns:a="http://schemas.openxmlformats.org/drawingml/2006/main" xmlns:r="http://schemas.openxmlformats.org/officeDocument/2006/relationships" xmlns:p="http://schemas.openxmlformats.org/presentationml/2006/main">
  <p:tag name="PA" val="v5.2.9"/>
</p:tagLst>
</file>

<file path=ppt/tags/tag8.xml><?xml version="1.0" encoding="utf-8"?>
<p:tagLst xmlns:a="http://schemas.openxmlformats.org/drawingml/2006/main" xmlns:r="http://schemas.openxmlformats.org/officeDocument/2006/relationships" xmlns:p="http://schemas.openxmlformats.org/presentationml/2006/main">
  <p:tag name="PA" val="v5.2.9"/>
</p:tagLst>
</file>

<file path=ppt/tags/tag9.xml><?xml version="1.0" encoding="utf-8"?>
<p:tagLst xmlns:a="http://schemas.openxmlformats.org/drawingml/2006/main" xmlns:r="http://schemas.openxmlformats.org/officeDocument/2006/relationships" xmlns:p="http://schemas.openxmlformats.org/presentationml/2006/main">
  <p:tag name="PA" val="v5.2.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926</Words>
  <Application>Microsoft Office PowerPoint</Application>
  <PresentationFormat>自定义</PresentationFormat>
  <Paragraphs>58</Paragraphs>
  <Slides>10</Slides>
  <Notes>7</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10</vt:i4>
      </vt:variant>
    </vt:vector>
  </HeadingPairs>
  <TitlesOfParts>
    <vt:vector size="26" baseType="lpstr">
      <vt:lpstr>Arial</vt:lpstr>
      <vt:lpstr>宋体</vt:lpstr>
      <vt:lpstr>等线 Light</vt:lpstr>
      <vt:lpstr>等线</vt:lpstr>
      <vt:lpstr>思源黑体 CN Medium</vt:lpstr>
      <vt:lpstr>楷体_GB2312</vt:lpstr>
      <vt:lpstr>黑体</vt:lpstr>
      <vt:lpstr>Impact</vt:lpstr>
      <vt:lpstr>Times New Roman</vt:lpstr>
      <vt:lpstr>Calibri</vt:lpstr>
      <vt:lpstr>阿里巴巴普惠体 Light</vt:lpstr>
      <vt:lpstr>微软雅黑 Light</vt:lpstr>
      <vt:lpstr>微软雅黑</vt:lpstr>
      <vt:lpstr>思源黑体 CN Heavy</vt:lpstr>
      <vt:lpstr>仿宋_GB2312</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Administrator</cp:lastModifiedBy>
  <cp:revision>164</cp:revision>
  <dcterms:created xsi:type="dcterms:W3CDTF">2020-01-26T09:28:11Z</dcterms:created>
  <dcterms:modified xsi:type="dcterms:W3CDTF">2020-03-19T08:43:41Z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2052-11.1.0.7875</vt:lpwstr>
  </property>
</Properties>
</file>