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43" r:id="rId4"/>
    <p:sldId id="395" r:id="rId6"/>
    <p:sldId id="396" r:id="rId7"/>
    <p:sldId id="460" r:id="rId8"/>
    <p:sldId id="462" r:id="rId9"/>
    <p:sldId id="257" r:id="rId10"/>
    <p:sldId id="297" r:id="rId11"/>
    <p:sldId id="261" r:id="rId12"/>
    <p:sldId id="463" r:id="rId13"/>
    <p:sldId id="338" r:id="rId14"/>
    <p:sldId id="458" r:id="rId15"/>
    <p:sldId id="298" r:id="rId16"/>
    <p:sldId id="402" r:id="rId17"/>
    <p:sldId id="464" r:id="rId18"/>
    <p:sldId id="431" r:id="rId19"/>
    <p:sldId id="468" r:id="rId20"/>
    <p:sldId id="432" r:id="rId21"/>
    <p:sldId id="331" r:id="rId22"/>
    <p:sldId id="466" r:id="rId23"/>
    <p:sldId id="454" r:id="rId24"/>
    <p:sldId id="455" r:id="rId25"/>
    <p:sldId id="456" r:id="rId26"/>
    <p:sldId id="467" r:id="rId27"/>
    <p:sldId id="457" r:id="rId28"/>
    <p:sldId id="341" r:id="rId29"/>
    <p:sldId id="330" r:id="rId30"/>
    <p:sldId id="335" r:id="rId31"/>
    <p:sldId id="260" r:id="rId32"/>
    <p:sldId id="291" r:id="rId33"/>
    <p:sldId id="371" r:id="rId34"/>
    <p:sldId id="434" r:id="rId35"/>
    <p:sldId id="337" r:id="rId36"/>
    <p:sldId id="436" r:id="rId37"/>
    <p:sldId id="437" r:id="rId38"/>
    <p:sldId id="438" r:id="rId39"/>
    <p:sldId id="369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634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37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945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3" name="日期占位符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3" name="日期占位符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3" name="日期占位符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p>
            <a:pPr algn="ctr" fontAlgn="base">
              <a:buNone/>
            </a:pPr>
            <a:fld id="{9A0DB2DC-4C9A-4742-B13C-FB6460FD3503}" type="slidenum">
              <a:rPr lang="zh-CN" altLang="en-US" sz="2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2400" strike="noStrike" noProof="1" dirty="0"/>
          </a:p>
        </p:txBody>
      </p:sp>
      <p:sp>
        <p:nvSpPr>
          <p:cNvPr id="16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日期占位符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z="2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2800" strike="noStrike" noProof="1" dirty="0"/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3" name="日期占位符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p>
            <a:pPr algn="ctr" fontAlgn="base">
              <a:buNone/>
            </a:pPr>
            <a:fld id="{9A0DB2DC-4C9A-4742-B13C-FB6460FD3503}" type="slidenum">
              <a:rPr lang="zh-CN" altLang="en-US" sz="2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2400" strike="noStrike" noProof="1" dirty="0"/>
          </a:p>
        </p:txBody>
      </p:sp>
      <p:sp>
        <p:nvSpPr>
          <p:cNvPr id="16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日期占位符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z="2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2800" strike="noStrike" noProof="1" dirty="0"/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文本占位符 12"/>
          <p:cNvSpPr>
            <a:spLocks noGrp="1"/>
          </p:cNvSpPr>
          <p:nvPr>
            <p:ph type="body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730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buFont typeface="Arial" panose="020B0604020202020204" pitchFamily="34" charset="0"/>
              <a:buNone/>
              <a:defRPr kumimoji="0"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buFont typeface="Arial" panose="020B0604020202020204" pitchFamily="34" charset="0"/>
              <a:buNone/>
              <a:defRPr kumimoji="0"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1" name="文本占位符 12"/>
          <p:cNvSpPr>
            <a:spLocks noGrp="1"/>
          </p:cNvSpPr>
          <p:nvPr>
            <p:ph type="body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730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buFont typeface="Arial" panose="020B0604020202020204" pitchFamily="34" charset="0"/>
              <a:buNone/>
              <a:defRPr kumimoji="0"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buFont typeface="Arial" panose="020B0604020202020204" pitchFamily="34" charset="0"/>
              <a:buNone/>
              <a:defRPr kumimoji="0"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pitchFamily="2" charset="-122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GIF"/><Relationship Id="rId1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0"/>
          <p:cNvPicPr>
            <a:picLocks noChangeAspect="1"/>
          </p:cNvPicPr>
          <p:nvPr/>
        </p:nvPicPr>
        <p:blipFill>
          <a:blip r:embed="rId1"/>
          <a:srcRect l="8936" r="11536" b="39363"/>
          <a:stretch>
            <a:fillRect/>
          </a:stretch>
        </p:blipFill>
        <p:spPr>
          <a:xfrm>
            <a:off x="5072063" y="2143125"/>
            <a:ext cx="3857625" cy="393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 descr="https://ss2.bdstatic.com/70cFvnSh_Q1YnxGkpoWK1HF6hhy/it/u=393784070,3441394872&amp;fm=27&amp;gp=0.jpg"/>
          <p:cNvPicPr>
            <a:picLocks noChangeAspect="1"/>
          </p:cNvPicPr>
          <p:nvPr/>
        </p:nvPicPr>
        <p:blipFill>
          <a:blip r:embed="rId2"/>
          <a:srcRect l="16499" r="19000"/>
          <a:stretch>
            <a:fillRect/>
          </a:stretch>
        </p:blipFill>
        <p:spPr>
          <a:xfrm>
            <a:off x="214313" y="2071688"/>
            <a:ext cx="4156075" cy="399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2928938" y="142875"/>
            <a:ext cx="3525838" cy="2413000"/>
          </a:xfrm>
          <a:prstGeom prst="wedgeRoundRectCallout">
            <a:avLst>
              <a:gd name="adj1" fmla="val -49657"/>
              <a:gd name="adj2" fmla="val 128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“天朝物产丰盈，无所不有，原不藉外来货物以通有无。”──清乾隆帝致英王乔治三世的信函。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2"/>
          <p:cNvSpPr/>
          <p:nvPr/>
        </p:nvSpPr>
        <p:spPr>
          <a:xfrm>
            <a:off x="4002088" y="1882775"/>
            <a:ext cx="4856162" cy="267811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在你们广东划出一块地方来，也搞一个特区。过去陕甘宁边区就是特区。中央没有钱，可以给些政策，你们自己去搞，杀出一条血路来。</a:t>
            </a:r>
            <a:endParaRPr lang="en-US" altLang="zh-CN" sz="28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——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邓小平</a:t>
            </a:r>
            <a:endParaRPr lang="en-US" altLang="zh-CN" sz="28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43375" y="1285875"/>
            <a:ext cx="4752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一个目光长远的决策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50" y="5084763"/>
            <a:ext cx="8534400" cy="138588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1980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日，第五届全国人大常委会第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次会议决定，批准国务院提出的决定在广东省的深圳、珠海、汕头和福建省厦门建立经济特区。</a:t>
            </a:r>
            <a:endParaRPr lang="zh-CN" altLang="en-US" sz="28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6" name="Picture 2" descr="http://img0.imgtn.bdimg.com/it/u=411714503,1623528055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13" y="1882775"/>
            <a:ext cx="3336925" cy="274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3643306" cy="785794"/>
          </a:xfrm>
          <a:custGeom>
            <a:avLst/>
            <a:gdLst>
              <a:gd name="connsiteX0" fmla="*/ 0 w 3638754"/>
              <a:gd name="connsiteY0" fmla="*/ 0 h 1247943"/>
              <a:gd name="connsiteX1" fmla="*/ 3638754 w 3638754"/>
              <a:gd name="connsiteY1" fmla="*/ 0 h 1247943"/>
              <a:gd name="connsiteX2" fmla="*/ 3638754 w 3638754"/>
              <a:gd name="connsiteY2" fmla="*/ 1247943 h 1247943"/>
              <a:gd name="connsiteX3" fmla="*/ 0 w 3638754"/>
              <a:gd name="connsiteY3" fmla="*/ 1247943 h 1247943"/>
              <a:gd name="connsiteX4" fmla="*/ 0 w 3638754"/>
              <a:gd name="connsiteY4" fmla="*/ 0 h 1247943"/>
              <a:gd name="connsiteX0-1" fmla="*/ 0 w 3638754"/>
              <a:gd name="connsiteY0-2" fmla="*/ 8409 h 1256352"/>
              <a:gd name="connsiteX1-3" fmla="*/ 111925 w 3638754"/>
              <a:gd name="connsiteY1-4" fmla="*/ 0 h 1256352"/>
              <a:gd name="connsiteX2-5" fmla="*/ 3638754 w 3638754"/>
              <a:gd name="connsiteY2-6" fmla="*/ 8409 h 1256352"/>
              <a:gd name="connsiteX3-7" fmla="*/ 3638754 w 3638754"/>
              <a:gd name="connsiteY3-8" fmla="*/ 1256352 h 1256352"/>
              <a:gd name="connsiteX4-9" fmla="*/ 0 w 3638754"/>
              <a:gd name="connsiteY4-10" fmla="*/ 1256352 h 1256352"/>
              <a:gd name="connsiteX5" fmla="*/ 0 w 3638754"/>
              <a:gd name="connsiteY5" fmla="*/ 8409 h 1256352"/>
              <a:gd name="connsiteX0-11" fmla="*/ 11900 w 3650654"/>
              <a:gd name="connsiteY0-12" fmla="*/ 8409 h 1256352"/>
              <a:gd name="connsiteX1-13" fmla="*/ 123825 w 3650654"/>
              <a:gd name="connsiteY1-14" fmla="*/ 0 h 1256352"/>
              <a:gd name="connsiteX2-15" fmla="*/ 3650654 w 3650654"/>
              <a:gd name="connsiteY2-16" fmla="*/ 8409 h 1256352"/>
              <a:gd name="connsiteX3-17" fmla="*/ 3650654 w 3650654"/>
              <a:gd name="connsiteY3-18" fmla="*/ 1256352 h 1256352"/>
              <a:gd name="connsiteX4-19" fmla="*/ 11900 w 3650654"/>
              <a:gd name="connsiteY4-20" fmla="*/ 1256352 h 1256352"/>
              <a:gd name="connsiteX5-21" fmla="*/ 0 w 3650654"/>
              <a:gd name="connsiteY5-22" fmla="*/ 76200 h 1256352"/>
              <a:gd name="connsiteX6" fmla="*/ 11900 w 3650654"/>
              <a:gd name="connsiteY6" fmla="*/ 8409 h 1256352"/>
              <a:gd name="connsiteX0-23" fmla="*/ 0 w 3650654"/>
              <a:gd name="connsiteY0-24" fmla="*/ 76200 h 1256352"/>
              <a:gd name="connsiteX1-25" fmla="*/ 123825 w 3650654"/>
              <a:gd name="connsiteY1-26" fmla="*/ 0 h 1256352"/>
              <a:gd name="connsiteX2-27" fmla="*/ 3650654 w 3650654"/>
              <a:gd name="connsiteY2-28" fmla="*/ 8409 h 1256352"/>
              <a:gd name="connsiteX3-29" fmla="*/ 3650654 w 3650654"/>
              <a:gd name="connsiteY3-30" fmla="*/ 1256352 h 1256352"/>
              <a:gd name="connsiteX4-31" fmla="*/ 11900 w 3650654"/>
              <a:gd name="connsiteY4-32" fmla="*/ 1256352 h 1256352"/>
              <a:gd name="connsiteX5-33" fmla="*/ 0 w 3650654"/>
              <a:gd name="connsiteY5-34" fmla="*/ 76200 h 12563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50654" h="1256352">
                <a:moveTo>
                  <a:pt x="0" y="76200"/>
                </a:moveTo>
                <a:lnTo>
                  <a:pt x="123825" y="0"/>
                </a:lnTo>
                <a:lnTo>
                  <a:pt x="3650654" y="8409"/>
                </a:lnTo>
                <a:lnTo>
                  <a:pt x="3650654" y="1256352"/>
                </a:lnTo>
                <a:lnTo>
                  <a:pt x="11900" y="1256352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二、如何开放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5275" y="171450"/>
            <a:ext cx="8923338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开始：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1980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年，中央决定在广东、福建两省兴办</a:t>
            </a: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深圳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珠海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汕头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厦门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个经济特区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9698" name="图片 5" descr="stdmapchina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586"/>
          <a:stretch>
            <a:fillRect/>
          </a:stretch>
        </p:blipFill>
        <p:spPr>
          <a:xfrm>
            <a:off x="1071563" y="303213"/>
            <a:ext cx="7572375" cy="6554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标注 6"/>
          <p:cNvSpPr/>
          <p:nvPr/>
        </p:nvSpPr>
        <p:spPr>
          <a:xfrm>
            <a:off x="5837238" y="4822825"/>
            <a:ext cx="723900" cy="533400"/>
          </a:xfrm>
          <a:prstGeom prst="wedgeRectCallout">
            <a:avLst>
              <a:gd name="adj1" fmla="val 54807"/>
              <a:gd name="adj2" fmla="val 109880"/>
            </a:avLst>
          </a:prstGeom>
          <a:solidFill>
            <a:srgbClr val="C0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107" tIns="47553" rIns="95107" bIns="47553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深圳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210300" y="6308725"/>
            <a:ext cx="723900" cy="549275"/>
          </a:xfrm>
          <a:prstGeom prst="wedgeRectCallout">
            <a:avLst>
              <a:gd name="adj1" fmla="val -12500"/>
              <a:gd name="adj2" fmla="val -117976"/>
            </a:avLst>
          </a:prstGeom>
          <a:solidFill>
            <a:srgbClr val="C0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107" tIns="47553" rIns="95107" bIns="47553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珠海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864350" y="5851525"/>
            <a:ext cx="723900" cy="531813"/>
          </a:xfrm>
          <a:prstGeom prst="wedgeRectCallout">
            <a:avLst>
              <a:gd name="adj1" fmla="val -54005"/>
              <a:gd name="adj2" fmla="val -82440"/>
            </a:avLst>
          </a:prstGeom>
          <a:solidFill>
            <a:srgbClr val="C0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107" tIns="47553" rIns="95107" bIns="47553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汕头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489700" y="4435475"/>
            <a:ext cx="723900" cy="531813"/>
          </a:xfrm>
          <a:prstGeom prst="wedgeRectCallout">
            <a:avLst>
              <a:gd name="adj1" fmla="val 25319"/>
              <a:gd name="adj2" fmla="val 130653"/>
            </a:avLst>
          </a:prstGeom>
          <a:solidFill>
            <a:srgbClr val="C0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107" tIns="47553" rIns="95107" bIns="47553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厦门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703" name="图片 1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561138" y="5624513"/>
            <a:ext cx="166687" cy="22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11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94450" y="5775325"/>
            <a:ext cx="166688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1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767513" y="5548313"/>
            <a:ext cx="166687" cy="22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13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7046913" y="5243513"/>
            <a:ext cx="166687" cy="228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3"/>
          <p:cNvGrpSpPr/>
          <p:nvPr/>
        </p:nvGrpSpPr>
        <p:grpSpPr>
          <a:xfrm>
            <a:off x="450850" y="1643063"/>
            <a:ext cx="8286750" cy="2786062"/>
            <a:chOff x="450382" y="1643050"/>
            <a:chExt cx="8287244" cy="2786082"/>
          </a:xfrm>
        </p:grpSpPr>
        <p:sp>
          <p:nvSpPr>
            <p:cNvPr id="12" name="矩形 11"/>
            <p:cNvSpPr/>
            <p:nvPr/>
          </p:nvSpPr>
          <p:spPr>
            <a:xfrm>
              <a:off x="450382" y="1643050"/>
              <a:ext cx="8287244" cy="27860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为什么选择深圳、珠海、汕头、厦门作为经济特区？</a:t>
              </a:r>
              <a:endPara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99569" y="2829819"/>
              <a:ext cx="8120547" cy="13850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8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沿海交通便利</a:t>
              </a:r>
              <a:endParaRPr kumimoji="0" lang="en-US" altLang="zh-CN" sz="28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8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靠近澳门、香港有利于引进外资和开展海外贸易</a:t>
              </a:r>
              <a:endParaRPr kumimoji="0" lang="en-US" altLang="zh-CN" sz="28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8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主要侨乡所在地，有利于引进</a:t>
              </a:r>
              <a:r>
                <a:rPr kumimoji="0" lang="zh-CN" altLang="en-US" sz="2800" kern="1200" cap="none" spc="0" normalizeH="0" baseline="0" noProof="0" dirty="0" smtClean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资金</a:t>
              </a:r>
              <a:endPara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碰撞</a:t>
            </a:r>
            <a:r>
              <a:rPr lang="en-US" altLang="zh-CN" dirty="0"/>
              <a:t>2</a:t>
            </a:r>
            <a:r>
              <a:rPr lang="zh-CN" altLang="en-US" dirty="0"/>
              <a:t>：“租界” 风波</a:t>
            </a:r>
            <a:endParaRPr lang="zh-CN" altLang="en-US" dirty="0"/>
          </a:p>
        </p:txBody>
      </p:sp>
      <p:sp>
        <p:nvSpPr>
          <p:cNvPr id="30722" name="内容占位符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185863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b="1" dirty="0">
                <a:solidFill>
                  <a:srgbClr val="FF0000"/>
                </a:solidFill>
              </a:rPr>
              <a:t>走私风潮：中央老同志勃然大怒，有人趁机指责特区是“旧租界”，卖国。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785813" y="2928938"/>
            <a:ext cx="5973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这是资产阶级又一次向我们的猖狂进攻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文本框 3"/>
          <p:cNvSpPr txBox="1"/>
          <p:nvPr/>
        </p:nvSpPr>
        <p:spPr>
          <a:xfrm>
            <a:off x="765175" y="4278313"/>
            <a:ext cx="7192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宁可业务上受损失，也要把这场斗争进行到底！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5" name="文本框 4"/>
          <p:cNvSpPr txBox="1"/>
          <p:nvPr/>
        </p:nvSpPr>
        <p:spPr>
          <a:xfrm>
            <a:off x="765175" y="3586163"/>
            <a:ext cx="6888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广东已经变了颜色，经济特区就像当年的租界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6" name="文本框 5"/>
          <p:cNvSpPr txBox="1"/>
          <p:nvPr/>
        </p:nvSpPr>
        <p:spPr>
          <a:xfrm>
            <a:off x="785813" y="5000625"/>
            <a:ext cx="4754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广东要查处一批，杀掉一批！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4" name="标题 1"/>
          <p:cNvSpPr>
            <a:spLocks noGrp="1"/>
          </p:cNvSpPr>
          <p:nvPr/>
        </p:nvSpPr>
        <p:spPr>
          <a:xfrm>
            <a:off x="257175" y="5591175"/>
            <a:ext cx="8629650" cy="1095375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w Cen MT" pitchFamily="34" charset="0"/>
                <a:ea typeface="华文仿宋" pitchFamily="2" charset="-122"/>
              </a:rPr>
              <a:t>讨论：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你认为特区是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租界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吗？你如何看待这场风波？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4" grpId="0"/>
      <p:bldP spid="40965" grpId="0"/>
      <p:bldP spid="40966" grpId="0"/>
      <p:bldP spid="3994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1389063"/>
            <a:ext cx="2562225" cy="354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文本框 5"/>
          <p:cNvSpPr txBox="1"/>
          <p:nvPr/>
        </p:nvSpPr>
        <p:spPr>
          <a:xfrm>
            <a:off x="227013" y="5435600"/>
            <a:ext cx="3554412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任仲夷（时任广东省委书记）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框 1"/>
          <p:cNvSpPr txBox="1"/>
          <p:nvPr/>
        </p:nvSpPr>
        <p:spPr>
          <a:xfrm>
            <a:off x="3517900" y="1466850"/>
            <a:ext cx="5334000" cy="18145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主权完全在我们手里</a:t>
            </a:r>
            <a:r>
              <a:rPr lang="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，那里的政府、警察、军队都是我们的，执行我国法律</a:t>
            </a:r>
            <a:r>
              <a:rPr lang="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办特区是对主权的运用。</a:t>
            </a:r>
            <a:endParaRPr lang="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748" name="文本框 2"/>
          <p:cNvSpPr txBox="1"/>
          <p:nvPr/>
        </p:nvSpPr>
        <p:spPr>
          <a:xfrm>
            <a:off x="3517900" y="3819525"/>
            <a:ext cx="5334000" cy="9525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少谈点主义，</a:t>
            </a:r>
            <a:r>
              <a:rPr lang="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多谈点实际</a:t>
            </a:r>
            <a:r>
              <a:rPr lang="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，多干点社会主义。</a:t>
            </a:r>
            <a:endParaRPr lang="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98925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357563"/>
            <a:ext cx="2824163" cy="220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1641475"/>
            <a:ext cx="6572250" cy="150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9"/>
          <p:cNvSpPr txBox="1"/>
          <p:nvPr/>
        </p:nvSpPr>
        <p:spPr>
          <a:xfrm>
            <a:off x="3286125" y="3286125"/>
            <a:ext cx="5553075" cy="2286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主要目的是为了更好地吸收和利用国外的资金、先进技术和管理经验，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以促进我国经济的发展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6"/>
          <p:cNvSpPr/>
          <p:nvPr/>
        </p:nvSpPr>
        <p:spPr>
          <a:xfrm>
            <a:off x="1857375" y="5500688"/>
            <a:ext cx="6107113" cy="7000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w Cen MT" pitchFamily="34" charset="0"/>
                <a:ea typeface="黑体" panose="02010609060101010101" pitchFamily="49" charset="-122"/>
              </a:rPr>
              <a:t>1984</a:t>
            </a:r>
            <a:r>
              <a:rPr lang="zh-CN" altLang="en-US" sz="3600" dirty="0">
                <a:solidFill>
                  <a:srgbClr val="FF0000"/>
                </a:solidFill>
                <a:latin typeface="Tw Cen MT" pitchFamily="34" charset="0"/>
                <a:ea typeface="黑体" panose="02010609060101010101" pitchFamily="49" charset="-122"/>
              </a:rPr>
              <a:t>年，</a:t>
            </a:r>
            <a:r>
              <a:rPr lang="zh-CN" altLang="en-US" sz="3600" dirty="0">
                <a:solidFill>
                  <a:schemeClr val="accent2"/>
                </a:solidFill>
                <a:latin typeface="Tw Cen MT" pitchFamily="34" charset="0"/>
                <a:ea typeface="黑体" panose="02010609060101010101" pitchFamily="49" charset="-122"/>
              </a:rPr>
              <a:t>邓小平视察南方。</a:t>
            </a:r>
            <a:endParaRPr lang="zh-CN" altLang="en-US" sz="3600" dirty="0">
              <a:solidFill>
                <a:schemeClr val="accent2"/>
              </a:solidFill>
              <a:latin typeface="Tw Cen MT" pitchFamily="34" charset="0"/>
              <a:ea typeface="黑体" panose="02010609060101010101" pitchFamily="49" charset="-122"/>
            </a:endParaRPr>
          </a:p>
        </p:txBody>
      </p:sp>
      <p:pic>
        <p:nvPicPr>
          <p:cNvPr id="33794" name="Picture 4" descr="http://news.sznews.com/images/attachement/jpg/site3/20150813/78e3b5a05ef3173644ee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313" y="1000125"/>
            <a:ext cx="6648450" cy="428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1"/>
          <p:cNvSpPr txBox="1"/>
          <p:nvPr/>
        </p:nvSpPr>
        <p:spPr>
          <a:xfrm>
            <a:off x="0" y="0"/>
            <a:ext cx="548322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今天的深圳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8" name="图片 2" descr="timgCALVA0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8" y="831850"/>
            <a:ext cx="4449762" cy="296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3" descr="t01ab24cff2694746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0" y="831850"/>
            <a:ext cx="4298950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4" descr="t01d6ee6f65abb2a4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8" y="3797300"/>
            <a:ext cx="4449762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5" descr="t011a52944288beaa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3794125"/>
            <a:ext cx="4381500" cy="278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2" descr="https://ss1.bdstatic.com/70cFvXSh_Q1YnxGkpoWK1HF6hhy/it/u=2188749802,3279682711&amp;fm=27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00313"/>
            <a:ext cx="5403850" cy="435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4" descr="https://ss3.bdstatic.com/70cFv8Sh_Q1YnxGkpoWK1HF6hhy/it/u=1921179235,91454930&amp;fm=27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8" y="0"/>
            <a:ext cx="6411912" cy="326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内容占位符 2"/>
          <p:cNvSpPr>
            <a:spLocks noGrp="1"/>
          </p:cNvSpPr>
          <p:nvPr>
            <p:ph sz="quarter" idx="4294967295"/>
          </p:nvPr>
        </p:nvSpPr>
        <p:spPr>
          <a:xfrm>
            <a:off x="561975" y="522288"/>
            <a:ext cx="8153400" cy="744537"/>
          </a:xfrm>
          <a:solidFill>
            <a:schemeClr val="bg1"/>
          </a:solidFill>
          <a:ln/>
        </p:spPr>
        <p:txBody>
          <a:bodyPr vert="horz" wrap="square" lIns="91440" tIns="45720" rIns="91440" bIns="45720" anchor="t"/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透过窗口，中国人看到了什么？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072063" y="3143250"/>
            <a:ext cx="3786188" cy="35575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642938" y="2143125"/>
            <a:ext cx="5643563" cy="3071813"/>
          </a:xfrm>
          <a:prstGeom prst="cloudCallout">
            <a:avLst>
              <a:gd name="adj1" fmla="val 59725"/>
              <a:gd name="adj2" fmla="val 33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特区是个窗口，是技术的窗口，管理的窗口，知识的窗口，也是对外政策的窗口。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Box 4"/>
          <p:cNvSpPr txBox="1"/>
          <p:nvPr/>
        </p:nvSpPr>
        <p:spPr>
          <a:xfrm>
            <a:off x="285750" y="2500313"/>
            <a:ext cx="8424863" cy="2062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请阅读教材内容总结，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我国是如何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一步步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进行对外开放的？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形成了什么样的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格局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Box 8"/>
          <p:cNvSpPr txBox="1"/>
          <p:nvPr/>
        </p:nvSpPr>
        <p:spPr>
          <a:xfrm>
            <a:off x="715963" y="64103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辛丑条约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2" name="Picture 6" descr="https://timgsa.baidu.com/timg?image&amp;quality=80&amp;size=b9999_10000&amp;sec=1521008981845&amp;di=7753c7e2e71bc9f5f04706d4bd9c9344&amp;imgtype=0&amp;src=http%3A%2F%2Fa.hiphotos.baidu.com%2Fzhidao%2Fwh%3D800%2C450%2Fsign%3Dd685ef63af773912c4738d69c829aa2c%2F71cf3bc79f3df8dcf186264fcb11728b461028b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4537075"/>
            <a:ext cx="3144838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8" descr="https://ss2.bdstatic.com/70cFvnSh_Q1YnxGkpoWK1HF6hhy/it/u=2426166544,575802898&amp;fm=27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50" y="1023938"/>
            <a:ext cx="3152775" cy="176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7"/>
          <p:cNvSpPr txBox="1"/>
          <p:nvPr/>
        </p:nvSpPr>
        <p:spPr>
          <a:xfrm>
            <a:off x="6234113" y="3046413"/>
            <a:ext cx="22907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1858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天津条约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5" name="Picture 10" descr="https://ss2.bdstatic.com/70cFvnSh_Q1YnxGkpoWK1HF6hhy/it/u=2266249300,1300789612&amp;fm=27&amp;gp=0.jpg"/>
          <p:cNvPicPr>
            <a:picLocks noChangeAspect="1"/>
          </p:cNvPicPr>
          <p:nvPr/>
        </p:nvPicPr>
        <p:blipFill>
          <a:blip r:embed="rId3"/>
          <a:srcRect l="21249" r="16249"/>
          <a:stretch>
            <a:fillRect/>
          </a:stretch>
        </p:blipFill>
        <p:spPr>
          <a:xfrm>
            <a:off x="546100" y="319088"/>
            <a:ext cx="3143250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Box 6"/>
          <p:cNvSpPr txBox="1"/>
          <p:nvPr/>
        </p:nvSpPr>
        <p:spPr>
          <a:xfrm>
            <a:off x="1117600" y="2419350"/>
            <a:ext cx="2290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1842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南京条约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7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25" y="3414713"/>
            <a:ext cx="2868613" cy="2414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文本框 9"/>
          <p:cNvSpPr txBox="1"/>
          <p:nvPr/>
        </p:nvSpPr>
        <p:spPr>
          <a:xfrm>
            <a:off x="5778500" y="5845175"/>
            <a:ext cx="22923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1895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年《马关条约》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弧形箭头 10"/>
          <p:cNvSpPr/>
          <p:nvPr/>
        </p:nvSpPr>
        <p:spPr>
          <a:xfrm>
            <a:off x="1117600" y="3046413"/>
            <a:ext cx="4184650" cy="1231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华文仿宋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0" y="2616200"/>
            <a:ext cx="4675188" cy="348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云形标注 4"/>
          <p:cNvSpPr/>
          <p:nvPr/>
        </p:nvSpPr>
        <p:spPr>
          <a:xfrm>
            <a:off x="187325" y="73025"/>
            <a:ext cx="6996113" cy="3365500"/>
          </a:xfrm>
          <a:prstGeom prst="cloudCallout">
            <a:avLst>
              <a:gd name="adj1" fmla="val 34144"/>
              <a:gd name="adj2" fmla="val 63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我们建立经济特区，实行开放政策，有个指导思想要明确，就是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不是收，而是放。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除现在的特区之外，可以考虑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再开放几个港口城市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，如大连、青岛。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87041" descr="stdmapchina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586"/>
          <a:stretch>
            <a:fillRect/>
          </a:stretch>
        </p:blipFill>
        <p:spPr>
          <a:xfrm>
            <a:off x="865188" y="692150"/>
            <a:ext cx="6681787" cy="512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5" name="矩形标注 87044"/>
          <p:cNvSpPr/>
          <p:nvPr/>
        </p:nvSpPr>
        <p:spPr>
          <a:xfrm>
            <a:off x="5483225" y="2282825"/>
            <a:ext cx="725488" cy="398463"/>
          </a:xfrm>
          <a:prstGeom prst="wedgeRectCallout">
            <a:avLst>
              <a:gd name="adj1" fmla="val 13370"/>
              <a:gd name="adj2" fmla="val 155954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天津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9939" name="图片 87045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873750" y="2967038"/>
            <a:ext cx="166688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7" name="矩形标注 87046"/>
          <p:cNvSpPr/>
          <p:nvPr/>
        </p:nvSpPr>
        <p:spPr>
          <a:xfrm>
            <a:off x="6764338" y="3935413"/>
            <a:ext cx="836612" cy="398462"/>
          </a:xfrm>
          <a:prstGeom prst="wedgeRectCallout">
            <a:avLst>
              <a:gd name="adj1" fmla="val -86634"/>
              <a:gd name="adj2" fmla="val -12796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上海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48" name="矩形标注 87047"/>
          <p:cNvSpPr/>
          <p:nvPr/>
        </p:nvSpPr>
        <p:spPr>
          <a:xfrm>
            <a:off x="6764338" y="2738438"/>
            <a:ext cx="946150" cy="398462"/>
          </a:xfrm>
          <a:prstGeom prst="wedgeRectCallout">
            <a:avLst>
              <a:gd name="adj1" fmla="val -101389"/>
              <a:gd name="adj2" fmla="val 13690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大连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49" name="矩形标注 87048"/>
          <p:cNvSpPr/>
          <p:nvPr/>
        </p:nvSpPr>
        <p:spPr>
          <a:xfrm>
            <a:off x="6319838" y="2225675"/>
            <a:ext cx="946150" cy="398463"/>
          </a:xfrm>
          <a:prstGeom prst="wedgeRectCallout">
            <a:avLst>
              <a:gd name="adj1" fmla="val -65931"/>
              <a:gd name="adj2" fmla="val 127977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秦皇岛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0" name="矩形标注 87049"/>
          <p:cNvSpPr/>
          <p:nvPr/>
        </p:nvSpPr>
        <p:spPr>
          <a:xfrm>
            <a:off x="6764338" y="3136900"/>
            <a:ext cx="947737" cy="400050"/>
          </a:xfrm>
          <a:prstGeom prst="wedgeRectCallout">
            <a:avLst>
              <a:gd name="adj1" fmla="val -80500"/>
              <a:gd name="adj2" fmla="val -26491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烟台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1" name="矩形标注 87050"/>
          <p:cNvSpPr/>
          <p:nvPr/>
        </p:nvSpPr>
        <p:spPr>
          <a:xfrm>
            <a:off x="4983163" y="3251200"/>
            <a:ext cx="890587" cy="342900"/>
          </a:xfrm>
          <a:prstGeom prst="wedgeRectCallout">
            <a:avLst>
              <a:gd name="adj1" fmla="val 84898"/>
              <a:gd name="adj2" fmla="val -6250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青岛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2" name="矩形标注 87051"/>
          <p:cNvSpPr/>
          <p:nvPr/>
        </p:nvSpPr>
        <p:spPr>
          <a:xfrm>
            <a:off x="5205413" y="3821113"/>
            <a:ext cx="1058862" cy="400050"/>
          </a:xfrm>
          <a:prstGeom prst="wedgeRectCallout">
            <a:avLst>
              <a:gd name="adj1" fmla="val 41338"/>
              <a:gd name="adj2" fmla="val -92560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连云港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3" name="矩形标注 87052"/>
          <p:cNvSpPr/>
          <p:nvPr/>
        </p:nvSpPr>
        <p:spPr>
          <a:xfrm>
            <a:off x="6764338" y="3535363"/>
            <a:ext cx="947737" cy="400050"/>
          </a:xfrm>
          <a:prstGeom prst="wedgeRectCallout">
            <a:avLst>
              <a:gd name="adj1" fmla="val -89065"/>
              <a:gd name="adj2" fmla="val 39287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南通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4" name="矩形标注 87053"/>
          <p:cNvSpPr/>
          <p:nvPr/>
        </p:nvSpPr>
        <p:spPr>
          <a:xfrm>
            <a:off x="6764338" y="4391025"/>
            <a:ext cx="947737" cy="400050"/>
          </a:xfrm>
          <a:prstGeom prst="wedgeRectCallout">
            <a:avLst>
              <a:gd name="adj1" fmla="val -73611"/>
              <a:gd name="adj2" fmla="val -79764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宁波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5" name="矩形标注 87054"/>
          <p:cNvSpPr/>
          <p:nvPr/>
        </p:nvSpPr>
        <p:spPr>
          <a:xfrm>
            <a:off x="6989763" y="4791075"/>
            <a:ext cx="722312" cy="398463"/>
          </a:xfrm>
          <a:prstGeom prst="wedgeRectCallout">
            <a:avLst>
              <a:gd name="adj1" fmla="val -129694"/>
              <a:gd name="adj2" fmla="val -145227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温州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6" name="矩形标注 87055"/>
          <p:cNvSpPr/>
          <p:nvPr/>
        </p:nvSpPr>
        <p:spPr>
          <a:xfrm>
            <a:off x="6932613" y="5303838"/>
            <a:ext cx="777875" cy="398462"/>
          </a:xfrm>
          <a:prstGeom prst="wedgeRectCallout">
            <a:avLst>
              <a:gd name="adj1" fmla="val -134403"/>
              <a:gd name="adj2" fmla="val -215153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福州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7" name="矩形标注 87056"/>
          <p:cNvSpPr/>
          <p:nvPr/>
        </p:nvSpPr>
        <p:spPr>
          <a:xfrm>
            <a:off x="4648200" y="4221163"/>
            <a:ext cx="836613" cy="398462"/>
          </a:xfrm>
          <a:prstGeom prst="wedgeRectCallout">
            <a:avLst>
              <a:gd name="adj1" fmla="val 101912"/>
              <a:gd name="adj2" fmla="val 138394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广州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8" name="矩形标注 87057"/>
          <p:cNvSpPr/>
          <p:nvPr/>
        </p:nvSpPr>
        <p:spPr>
          <a:xfrm>
            <a:off x="4816475" y="5418138"/>
            <a:ext cx="779463" cy="398462"/>
          </a:xfrm>
          <a:prstGeom prst="wedgeRectCallout">
            <a:avLst>
              <a:gd name="adj1" fmla="val 39759"/>
              <a:gd name="adj2" fmla="val -100597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湛江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59" name="矩形标注 87058"/>
          <p:cNvSpPr/>
          <p:nvPr/>
        </p:nvSpPr>
        <p:spPr>
          <a:xfrm>
            <a:off x="4648200" y="4733925"/>
            <a:ext cx="766763" cy="398463"/>
          </a:xfrm>
          <a:prstGeom prst="wedgeRectCallout">
            <a:avLst>
              <a:gd name="adj1" fmla="val 42361"/>
              <a:gd name="adj2" fmla="val 64880"/>
            </a:avLst>
          </a:prstGeom>
          <a:solidFill>
            <a:srgbClr val="0000FF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 anchor="t"/>
          <a:p>
            <a:pPr algn="ctr">
              <a:buClr>
                <a:schemeClr val="bg1"/>
              </a:buClr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北海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9953" name="图片 87059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040438" y="2852738"/>
            <a:ext cx="168275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4" name="图片 8706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264275" y="2909888"/>
            <a:ext cx="166688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5" name="图片 87061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208713" y="3308350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6" name="图片 8706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75400" y="3136900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7" name="图片 87063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153150" y="3536950"/>
            <a:ext cx="166688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8" name="图片 87064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19838" y="3821113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9" name="图片 87065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430963" y="3992563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60" name="图片 87066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19838" y="433387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61" name="图片 87067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430963" y="4164013"/>
            <a:ext cx="166687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62" name="图片 87068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208713" y="456247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63" name="图片 87069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595938" y="4903788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64" name="图片 8707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149850" y="5075238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65" name="图片 87071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316538" y="5132388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73" name="文本框 87072"/>
          <p:cNvSpPr txBox="1"/>
          <p:nvPr/>
        </p:nvSpPr>
        <p:spPr>
          <a:xfrm>
            <a:off x="687388" y="3621088"/>
            <a:ext cx="785813" cy="71755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经济特区</a:t>
            </a:r>
            <a:endParaRPr kumimoji="0" lang="zh-CN" altLang="en-US" sz="2100" b="1" kern="1200" cap="none" spc="0" normalizeH="0" baseline="0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5038" y="3594100"/>
            <a:ext cx="1009650" cy="71596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沿海开放城市</a:t>
            </a:r>
            <a:endParaRPr kumimoji="0" lang="zh-CN" altLang="en-US" sz="135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233988" y="2924175"/>
            <a:ext cx="1289050" cy="2286000"/>
          </a:xfrm>
          <a:custGeom>
            <a:avLst/>
            <a:gdLst>
              <a:gd name="connisteX0" fmla="*/ 965200 w 1763888"/>
              <a:gd name="connsiteY0" fmla="*/ 201957 h 3055012"/>
              <a:gd name="connisteX1" fmla="*/ 1036320 w 1763888"/>
              <a:gd name="connsiteY1" fmla="*/ 201957 h 3055012"/>
              <a:gd name="connisteX2" fmla="*/ 1106805 w 1763888"/>
              <a:gd name="connsiteY2" fmla="*/ 144807 h 3055012"/>
              <a:gd name="connisteX3" fmla="*/ 1177925 w 1763888"/>
              <a:gd name="connsiteY3" fmla="*/ 116867 h 3055012"/>
              <a:gd name="connisteX4" fmla="*/ 1220470 w 1763888"/>
              <a:gd name="connsiteY4" fmla="*/ 31777 h 3055012"/>
              <a:gd name="connisteX5" fmla="*/ 1291590 w 1763888"/>
              <a:gd name="connsiteY5" fmla="*/ 17172 h 3055012"/>
              <a:gd name="connisteX6" fmla="*/ 1362710 w 1763888"/>
              <a:gd name="connsiteY6" fmla="*/ 3202 h 3055012"/>
              <a:gd name="connisteX7" fmla="*/ 1433195 w 1763888"/>
              <a:gd name="connsiteY7" fmla="*/ 3202 h 3055012"/>
              <a:gd name="connisteX8" fmla="*/ 1504315 w 1763888"/>
              <a:gd name="connsiteY8" fmla="*/ 31777 h 3055012"/>
              <a:gd name="connisteX9" fmla="*/ 1532890 w 1763888"/>
              <a:gd name="connsiteY9" fmla="*/ 102262 h 3055012"/>
              <a:gd name="connisteX10" fmla="*/ 1561465 w 1763888"/>
              <a:gd name="connsiteY10" fmla="*/ 173382 h 3055012"/>
              <a:gd name="connisteX11" fmla="*/ 1589405 w 1763888"/>
              <a:gd name="connsiteY11" fmla="*/ 244502 h 3055012"/>
              <a:gd name="connisteX12" fmla="*/ 1604010 w 1763888"/>
              <a:gd name="connsiteY12" fmla="*/ 315622 h 3055012"/>
              <a:gd name="connisteX13" fmla="*/ 1631950 w 1763888"/>
              <a:gd name="connsiteY13" fmla="*/ 386107 h 3055012"/>
              <a:gd name="connisteX14" fmla="*/ 1604010 w 1763888"/>
              <a:gd name="connsiteY14" fmla="*/ 457227 h 3055012"/>
              <a:gd name="connisteX15" fmla="*/ 1532890 w 1763888"/>
              <a:gd name="connsiteY15" fmla="*/ 471832 h 3055012"/>
              <a:gd name="connisteX16" fmla="*/ 1461770 w 1763888"/>
              <a:gd name="connsiteY16" fmla="*/ 528347 h 3055012"/>
              <a:gd name="connisteX17" fmla="*/ 1419225 w 1763888"/>
              <a:gd name="connsiteY17" fmla="*/ 599467 h 3055012"/>
              <a:gd name="connisteX18" fmla="*/ 1390650 w 1763888"/>
              <a:gd name="connsiteY18" fmla="*/ 669952 h 3055012"/>
              <a:gd name="connisteX19" fmla="*/ 1390650 w 1763888"/>
              <a:gd name="connsiteY19" fmla="*/ 755677 h 3055012"/>
              <a:gd name="connisteX20" fmla="*/ 1362710 w 1763888"/>
              <a:gd name="connsiteY20" fmla="*/ 826162 h 3055012"/>
              <a:gd name="connisteX21" fmla="*/ 1362710 w 1763888"/>
              <a:gd name="connsiteY21" fmla="*/ 897282 h 3055012"/>
              <a:gd name="connisteX22" fmla="*/ 1362710 w 1763888"/>
              <a:gd name="connsiteY22" fmla="*/ 968402 h 3055012"/>
              <a:gd name="connisteX23" fmla="*/ 1390650 w 1763888"/>
              <a:gd name="connsiteY23" fmla="*/ 1039522 h 3055012"/>
              <a:gd name="connisteX24" fmla="*/ 1419225 w 1763888"/>
              <a:gd name="connsiteY24" fmla="*/ 1124612 h 3055012"/>
              <a:gd name="connisteX25" fmla="*/ 1476375 w 1763888"/>
              <a:gd name="connsiteY25" fmla="*/ 1195732 h 3055012"/>
              <a:gd name="connisteX26" fmla="*/ 1504315 w 1763888"/>
              <a:gd name="connsiteY26" fmla="*/ 1266217 h 3055012"/>
              <a:gd name="connisteX27" fmla="*/ 1561465 w 1763888"/>
              <a:gd name="connsiteY27" fmla="*/ 1337337 h 3055012"/>
              <a:gd name="connisteX28" fmla="*/ 1631950 w 1763888"/>
              <a:gd name="connsiteY28" fmla="*/ 1379882 h 3055012"/>
              <a:gd name="connisteX29" fmla="*/ 1689100 w 1763888"/>
              <a:gd name="connsiteY29" fmla="*/ 1451002 h 3055012"/>
              <a:gd name="connisteX30" fmla="*/ 1703070 w 1763888"/>
              <a:gd name="connsiteY30" fmla="*/ 1522122 h 3055012"/>
              <a:gd name="connisteX31" fmla="*/ 1703070 w 1763888"/>
              <a:gd name="connsiteY31" fmla="*/ 1592607 h 3055012"/>
              <a:gd name="connisteX32" fmla="*/ 1731645 w 1763888"/>
              <a:gd name="connsiteY32" fmla="*/ 1663727 h 3055012"/>
              <a:gd name="connisteX33" fmla="*/ 1760220 w 1763888"/>
              <a:gd name="connsiteY33" fmla="*/ 1734847 h 3055012"/>
              <a:gd name="connisteX34" fmla="*/ 1760220 w 1763888"/>
              <a:gd name="connsiteY34" fmla="*/ 1819937 h 3055012"/>
              <a:gd name="connisteX35" fmla="*/ 1760220 w 1763888"/>
              <a:gd name="connsiteY35" fmla="*/ 1891057 h 3055012"/>
              <a:gd name="connisteX36" fmla="*/ 1717675 w 1763888"/>
              <a:gd name="connsiteY36" fmla="*/ 1961542 h 3055012"/>
              <a:gd name="connisteX37" fmla="*/ 1689100 w 1763888"/>
              <a:gd name="connsiteY37" fmla="*/ 2032662 h 3055012"/>
              <a:gd name="connisteX38" fmla="*/ 1631950 w 1763888"/>
              <a:gd name="connsiteY38" fmla="*/ 2103782 h 3055012"/>
              <a:gd name="connisteX39" fmla="*/ 1575435 w 1763888"/>
              <a:gd name="connsiteY39" fmla="*/ 2174902 h 3055012"/>
              <a:gd name="connisteX40" fmla="*/ 1532890 w 1763888"/>
              <a:gd name="connsiteY40" fmla="*/ 2246022 h 3055012"/>
              <a:gd name="connisteX41" fmla="*/ 1490345 w 1763888"/>
              <a:gd name="connsiteY41" fmla="*/ 2316507 h 3055012"/>
              <a:gd name="connisteX42" fmla="*/ 1433195 w 1763888"/>
              <a:gd name="connsiteY42" fmla="*/ 2387627 h 3055012"/>
              <a:gd name="connisteX43" fmla="*/ 1362710 w 1763888"/>
              <a:gd name="connsiteY43" fmla="*/ 2444142 h 3055012"/>
              <a:gd name="connisteX44" fmla="*/ 1291590 w 1763888"/>
              <a:gd name="connsiteY44" fmla="*/ 2458747 h 3055012"/>
              <a:gd name="connisteX45" fmla="*/ 1220470 w 1763888"/>
              <a:gd name="connsiteY45" fmla="*/ 2501292 h 3055012"/>
              <a:gd name="connisteX46" fmla="*/ 1149350 w 1763888"/>
              <a:gd name="connsiteY46" fmla="*/ 2543837 h 3055012"/>
              <a:gd name="connisteX47" fmla="*/ 1078865 w 1763888"/>
              <a:gd name="connsiteY47" fmla="*/ 2586382 h 3055012"/>
              <a:gd name="connisteX48" fmla="*/ 1007745 w 1763888"/>
              <a:gd name="connsiteY48" fmla="*/ 2614957 h 3055012"/>
              <a:gd name="connisteX49" fmla="*/ 936625 w 1763888"/>
              <a:gd name="connsiteY49" fmla="*/ 2628927 h 3055012"/>
              <a:gd name="connisteX50" fmla="*/ 865505 w 1763888"/>
              <a:gd name="connsiteY50" fmla="*/ 2628927 h 3055012"/>
              <a:gd name="connisteX51" fmla="*/ 795020 w 1763888"/>
              <a:gd name="connsiteY51" fmla="*/ 2642897 h 3055012"/>
              <a:gd name="connisteX52" fmla="*/ 723900 w 1763888"/>
              <a:gd name="connsiteY52" fmla="*/ 2671472 h 3055012"/>
              <a:gd name="connisteX53" fmla="*/ 652780 w 1763888"/>
              <a:gd name="connsiteY53" fmla="*/ 2742592 h 3055012"/>
              <a:gd name="connisteX54" fmla="*/ 581660 w 1763888"/>
              <a:gd name="connsiteY54" fmla="*/ 2799107 h 3055012"/>
              <a:gd name="connisteX55" fmla="*/ 511175 w 1763888"/>
              <a:gd name="connsiteY55" fmla="*/ 2856257 h 3055012"/>
              <a:gd name="connisteX56" fmla="*/ 426085 w 1763888"/>
              <a:gd name="connsiteY56" fmla="*/ 2884197 h 3055012"/>
              <a:gd name="connisteX57" fmla="*/ 354965 w 1763888"/>
              <a:gd name="connsiteY57" fmla="*/ 2912772 h 3055012"/>
              <a:gd name="connisteX58" fmla="*/ 283845 w 1763888"/>
              <a:gd name="connsiteY58" fmla="*/ 2969287 h 3055012"/>
              <a:gd name="connisteX59" fmla="*/ 212725 w 1763888"/>
              <a:gd name="connsiteY59" fmla="*/ 2969287 h 3055012"/>
              <a:gd name="connisteX60" fmla="*/ 142240 w 1763888"/>
              <a:gd name="connsiteY60" fmla="*/ 2969287 h 3055012"/>
              <a:gd name="connisteX61" fmla="*/ 71120 w 1763888"/>
              <a:gd name="connsiteY61" fmla="*/ 2969287 h 3055012"/>
              <a:gd name="connisteX62" fmla="*/ 0 w 1763888"/>
              <a:gd name="connsiteY62" fmla="*/ 2969287 h 3055012"/>
              <a:gd name="connisteX63" fmla="*/ 71120 w 1763888"/>
              <a:gd name="connsiteY63" fmla="*/ 3026437 h 3055012"/>
              <a:gd name="connisteX64" fmla="*/ 142240 w 1763888"/>
              <a:gd name="connsiteY64" fmla="*/ 3040407 h 3055012"/>
              <a:gd name="connisteX65" fmla="*/ 227330 w 1763888"/>
              <a:gd name="connsiteY65" fmla="*/ 3055012 h 30550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</a:cxnLst>
            <a:rect l="l" t="t" r="r" b="b"/>
            <a:pathLst>
              <a:path w="1763889" h="3055013">
                <a:moveTo>
                  <a:pt x="965200" y="201958"/>
                </a:moveTo>
                <a:cubicBezTo>
                  <a:pt x="977900" y="203228"/>
                  <a:pt x="1007745" y="213388"/>
                  <a:pt x="1036320" y="201958"/>
                </a:cubicBezTo>
                <a:cubicBezTo>
                  <a:pt x="1064895" y="190528"/>
                  <a:pt x="1078230" y="161953"/>
                  <a:pt x="1106805" y="144808"/>
                </a:cubicBezTo>
                <a:cubicBezTo>
                  <a:pt x="1135380" y="127663"/>
                  <a:pt x="1155065" y="139728"/>
                  <a:pt x="1177925" y="116868"/>
                </a:cubicBezTo>
                <a:cubicBezTo>
                  <a:pt x="1200785" y="94008"/>
                  <a:pt x="1197610" y="51463"/>
                  <a:pt x="1220470" y="31778"/>
                </a:cubicBezTo>
                <a:cubicBezTo>
                  <a:pt x="1243330" y="12093"/>
                  <a:pt x="1263015" y="22888"/>
                  <a:pt x="1291590" y="17173"/>
                </a:cubicBezTo>
                <a:cubicBezTo>
                  <a:pt x="1320165" y="11458"/>
                  <a:pt x="1334135" y="5743"/>
                  <a:pt x="1362710" y="3203"/>
                </a:cubicBezTo>
                <a:cubicBezTo>
                  <a:pt x="1391285" y="663"/>
                  <a:pt x="1404620" y="-2512"/>
                  <a:pt x="1433195" y="3203"/>
                </a:cubicBezTo>
                <a:cubicBezTo>
                  <a:pt x="1461770" y="8918"/>
                  <a:pt x="1484630" y="12093"/>
                  <a:pt x="1504315" y="31778"/>
                </a:cubicBezTo>
                <a:cubicBezTo>
                  <a:pt x="1524000" y="51463"/>
                  <a:pt x="1521460" y="73688"/>
                  <a:pt x="1532890" y="102263"/>
                </a:cubicBezTo>
                <a:cubicBezTo>
                  <a:pt x="1544320" y="130838"/>
                  <a:pt x="1550035" y="144808"/>
                  <a:pt x="1561465" y="173383"/>
                </a:cubicBezTo>
                <a:cubicBezTo>
                  <a:pt x="1572895" y="201958"/>
                  <a:pt x="1581150" y="215928"/>
                  <a:pt x="1589405" y="244503"/>
                </a:cubicBezTo>
                <a:cubicBezTo>
                  <a:pt x="1597660" y="273078"/>
                  <a:pt x="1595755" y="287048"/>
                  <a:pt x="1604010" y="315623"/>
                </a:cubicBezTo>
                <a:cubicBezTo>
                  <a:pt x="1612265" y="344198"/>
                  <a:pt x="1631950" y="357533"/>
                  <a:pt x="1631950" y="386108"/>
                </a:cubicBezTo>
                <a:cubicBezTo>
                  <a:pt x="1631950" y="414683"/>
                  <a:pt x="1623695" y="440083"/>
                  <a:pt x="1604010" y="457228"/>
                </a:cubicBezTo>
                <a:cubicBezTo>
                  <a:pt x="1584325" y="474373"/>
                  <a:pt x="1561465" y="457863"/>
                  <a:pt x="1532890" y="471833"/>
                </a:cubicBezTo>
                <a:cubicBezTo>
                  <a:pt x="1504315" y="485803"/>
                  <a:pt x="1484630" y="502948"/>
                  <a:pt x="1461770" y="528348"/>
                </a:cubicBezTo>
                <a:cubicBezTo>
                  <a:pt x="1438910" y="553748"/>
                  <a:pt x="1433195" y="570893"/>
                  <a:pt x="1419225" y="599468"/>
                </a:cubicBezTo>
                <a:cubicBezTo>
                  <a:pt x="1405255" y="628043"/>
                  <a:pt x="1396365" y="638838"/>
                  <a:pt x="1390650" y="669953"/>
                </a:cubicBezTo>
                <a:cubicBezTo>
                  <a:pt x="1384935" y="701068"/>
                  <a:pt x="1396365" y="724563"/>
                  <a:pt x="1390650" y="755678"/>
                </a:cubicBezTo>
                <a:cubicBezTo>
                  <a:pt x="1384935" y="786793"/>
                  <a:pt x="1368425" y="797588"/>
                  <a:pt x="1362710" y="826163"/>
                </a:cubicBezTo>
                <a:cubicBezTo>
                  <a:pt x="1356995" y="854738"/>
                  <a:pt x="1362710" y="868708"/>
                  <a:pt x="1362710" y="897283"/>
                </a:cubicBezTo>
                <a:cubicBezTo>
                  <a:pt x="1362710" y="925858"/>
                  <a:pt x="1356995" y="939828"/>
                  <a:pt x="1362710" y="968403"/>
                </a:cubicBezTo>
                <a:cubicBezTo>
                  <a:pt x="1368425" y="996978"/>
                  <a:pt x="1379220" y="1008408"/>
                  <a:pt x="1390650" y="1039523"/>
                </a:cubicBezTo>
                <a:cubicBezTo>
                  <a:pt x="1402080" y="1070638"/>
                  <a:pt x="1402080" y="1093498"/>
                  <a:pt x="1419225" y="1124613"/>
                </a:cubicBezTo>
                <a:cubicBezTo>
                  <a:pt x="1436370" y="1155728"/>
                  <a:pt x="1459230" y="1167158"/>
                  <a:pt x="1476375" y="1195733"/>
                </a:cubicBezTo>
                <a:cubicBezTo>
                  <a:pt x="1493520" y="1224308"/>
                  <a:pt x="1487170" y="1237643"/>
                  <a:pt x="1504315" y="1266218"/>
                </a:cubicBezTo>
                <a:cubicBezTo>
                  <a:pt x="1521460" y="1294793"/>
                  <a:pt x="1536065" y="1314478"/>
                  <a:pt x="1561465" y="1337338"/>
                </a:cubicBezTo>
                <a:cubicBezTo>
                  <a:pt x="1586865" y="1360198"/>
                  <a:pt x="1606550" y="1357023"/>
                  <a:pt x="1631950" y="1379883"/>
                </a:cubicBezTo>
                <a:cubicBezTo>
                  <a:pt x="1657350" y="1402743"/>
                  <a:pt x="1675130" y="1422428"/>
                  <a:pt x="1689100" y="1451003"/>
                </a:cubicBezTo>
                <a:cubicBezTo>
                  <a:pt x="1703070" y="1479578"/>
                  <a:pt x="1700530" y="1493548"/>
                  <a:pt x="1703070" y="1522123"/>
                </a:cubicBezTo>
                <a:cubicBezTo>
                  <a:pt x="1705610" y="1550698"/>
                  <a:pt x="1697355" y="1564033"/>
                  <a:pt x="1703070" y="1592608"/>
                </a:cubicBezTo>
                <a:cubicBezTo>
                  <a:pt x="1708785" y="1621183"/>
                  <a:pt x="1720215" y="1635153"/>
                  <a:pt x="1731645" y="1663728"/>
                </a:cubicBezTo>
                <a:cubicBezTo>
                  <a:pt x="1743075" y="1692303"/>
                  <a:pt x="1754505" y="1703733"/>
                  <a:pt x="1760220" y="1734848"/>
                </a:cubicBezTo>
                <a:cubicBezTo>
                  <a:pt x="1765935" y="1765963"/>
                  <a:pt x="1760220" y="1788823"/>
                  <a:pt x="1760220" y="1819938"/>
                </a:cubicBezTo>
                <a:cubicBezTo>
                  <a:pt x="1760220" y="1851053"/>
                  <a:pt x="1768475" y="1862483"/>
                  <a:pt x="1760220" y="1891058"/>
                </a:cubicBezTo>
                <a:cubicBezTo>
                  <a:pt x="1751965" y="1919633"/>
                  <a:pt x="1731645" y="1932968"/>
                  <a:pt x="1717675" y="1961543"/>
                </a:cubicBezTo>
                <a:cubicBezTo>
                  <a:pt x="1703705" y="1990118"/>
                  <a:pt x="1706245" y="2004088"/>
                  <a:pt x="1689100" y="2032663"/>
                </a:cubicBezTo>
                <a:cubicBezTo>
                  <a:pt x="1671955" y="2061238"/>
                  <a:pt x="1654810" y="2075208"/>
                  <a:pt x="1631950" y="2103783"/>
                </a:cubicBezTo>
                <a:cubicBezTo>
                  <a:pt x="1609090" y="2132358"/>
                  <a:pt x="1595120" y="2146328"/>
                  <a:pt x="1575435" y="2174903"/>
                </a:cubicBezTo>
                <a:cubicBezTo>
                  <a:pt x="1555750" y="2203478"/>
                  <a:pt x="1550035" y="2217448"/>
                  <a:pt x="1532890" y="2246023"/>
                </a:cubicBezTo>
                <a:cubicBezTo>
                  <a:pt x="1515745" y="2274598"/>
                  <a:pt x="1510030" y="2287933"/>
                  <a:pt x="1490345" y="2316508"/>
                </a:cubicBezTo>
                <a:cubicBezTo>
                  <a:pt x="1470660" y="2345083"/>
                  <a:pt x="1458595" y="2362228"/>
                  <a:pt x="1433195" y="2387628"/>
                </a:cubicBezTo>
                <a:cubicBezTo>
                  <a:pt x="1407795" y="2413028"/>
                  <a:pt x="1391285" y="2430173"/>
                  <a:pt x="1362710" y="2444143"/>
                </a:cubicBezTo>
                <a:cubicBezTo>
                  <a:pt x="1334135" y="2458113"/>
                  <a:pt x="1320165" y="2447318"/>
                  <a:pt x="1291590" y="2458748"/>
                </a:cubicBezTo>
                <a:cubicBezTo>
                  <a:pt x="1263015" y="2470178"/>
                  <a:pt x="1249045" y="2484148"/>
                  <a:pt x="1220470" y="2501293"/>
                </a:cubicBezTo>
                <a:cubicBezTo>
                  <a:pt x="1191895" y="2518438"/>
                  <a:pt x="1177925" y="2526693"/>
                  <a:pt x="1149350" y="2543838"/>
                </a:cubicBezTo>
                <a:cubicBezTo>
                  <a:pt x="1120775" y="2560983"/>
                  <a:pt x="1107440" y="2572413"/>
                  <a:pt x="1078865" y="2586383"/>
                </a:cubicBezTo>
                <a:cubicBezTo>
                  <a:pt x="1050290" y="2600353"/>
                  <a:pt x="1036320" y="2606703"/>
                  <a:pt x="1007745" y="2614958"/>
                </a:cubicBezTo>
                <a:cubicBezTo>
                  <a:pt x="979170" y="2623213"/>
                  <a:pt x="965200" y="2626388"/>
                  <a:pt x="936625" y="2628928"/>
                </a:cubicBezTo>
                <a:cubicBezTo>
                  <a:pt x="908050" y="2631468"/>
                  <a:pt x="894080" y="2626388"/>
                  <a:pt x="865505" y="2628928"/>
                </a:cubicBezTo>
                <a:cubicBezTo>
                  <a:pt x="836930" y="2631468"/>
                  <a:pt x="823595" y="2634643"/>
                  <a:pt x="795020" y="2642898"/>
                </a:cubicBezTo>
                <a:cubicBezTo>
                  <a:pt x="766445" y="2651153"/>
                  <a:pt x="752475" y="2651788"/>
                  <a:pt x="723900" y="2671473"/>
                </a:cubicBezTo>
                <a:cubicBezTo>
                  <a:pt x="695325" y="2691158"/>
                  <a:pt x="681355" y="2717193"/>
                  <a:pt x="652780" y="2742593"/>
                </a:cubicBezTo>
                <a:cubicBezTo>
                  <a:pt x="624205" y="2767993"/>
                  <a:pt x="610235" y="2776248"/>
                  <a:pt x="581660" y="2799108"/>
                </a:cubicBezTo>
                <a:cubicBezTo>
                  <a:pt x="553085" y="2821968"/>
                  <a:pt x="542290" y="2839113"/>
                  <a:pt x="511175" y="2856258"/>
                </a:cubicBezTo>
                <a:cubicBezTo>
                  <a:pt x="480060" y="2873403"/>
                  <a:pt x="457200" y="2872768"/>
                  <a:pt x="426085" y="2884198"/>
                </a:cubicBezTo>
                <a:cubicBezTo>
                  <a:pt x="394970" y="2895628"/>
                  <a:pt x="383540" y="2895628"/>
                  <a:pt x="354965" y="2912773"/>
                </a:cubicBezTo>
                <a:cubicBezTo>
                  <a:pt x="326390" y="2929918"/>
                  <a:pt x="312420" y="2957858"/>
                  <a:pt x="283845" y="2969288"/>
                </a:cubicBezTo>
                <a:cubicBezTo>
                  <a:pt x="255270" y="2980718"/>
                  <a:pt x="241300" y="2969288"/>
                  <a:pt x="212725" y="2969288"/>
                </a:cubicBezTo>
                <a:cubicBezTo>
                  <a:pt x="184150" y="2969288"/>
                  <a:pt x="170815" y="2969288"/>
                  <a:pt x="142240" y="2969288"/>
                </a:cubicBezTo>
                <a:cubicBezTo>
                  <a:pt x="113665" y="2969288"/>
                  <a:pt x="99695" y="2969288"/>
                  <a:pt x="71120" y="2969288"/>
                </a:cubicBezTo>
                <a:cubicBezTo>
                  <a:pt x="42545" y="2969288"/>
                  <a:pt x="0" y="2957858"/>
                  <a:pt x="0" y="2969288"/>
                </a:cubicBezTo>
                <a:cubicBezTo>
                  <a:pt x="0" y="2980718"/>
                  <a:pt x="42545" y="3012468"/>
                  <a:pt x="71120" y="3026438"/>
                </a:cubicBezTo>
                <a:cubicBezTo>
                  <a:pt x="99695" y="3040408"/>
                  <a:pt x="111125" y="3034693"/>
                  <a:pt x="142240" y="3040408"/>
                </a:cubicBezTo>
                <a:cubicBezTo>
                  <a:pt x="173355" y="3046123"/>
                  <a:pt x="211455" y="3052473"/>
                  <a:pt x="227330" y="3055013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4" rIns="71330" bIns="3566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581150" y="3844925"/>
            <a:ext cx="622300" cy="26511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4" rIns="71330" bIns="3566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8"/>
          <p:cNvGrpSpPr/>
          <p:nvPr/>
        </p:nvGrpSpPr>
        <p:grpSpPr>
          <a:xfrm>
            <a:off x="642938" y="4649788"/>
            <a:ext cx="892175" cy="904875"/>
            <a:chOff x="768" y="3024"/>
            <a:chExt cx="769" cy="761"/>
          </a:xfrm>
        </p:grpSpPr>
        <p:grpSp>
          <p:nvGrpSpPr>
            <p:cNvPr id="39971" name="组合 9"/>
            <p:cNvGrpSpPr/>
            <p:nvPr/>
          </p:nvGrpSpPr>
          <p:grpSpPr>
            <a:xfrm>
              <a:off x="768" y="3024"/>
              <a:ext cx="769" cy="761"/>
              <a:chOff x="816" y="1152"/>
              <a:chExt cx="1073" cy="1063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6" y="1152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16" y="1152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32001"/>
                    </a:schemeClr>
                  </a:gs>
                  <a:gs pos="100000">
                    <a:schemeClr val="fol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887" y="1221"/>
                <a:ext cx="932" cy="92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87" y="1223"/>
                <a:ext cx="934" cy="925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932" y="1268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977" name="组合 15"/>
              <p:cNvGrpSpPr/>
              <p:nvPr/>
            </p:nvGrpSpPr>
            <p:grpSpPr>
              <a:xfrm>
                <a:off x="946" y="1280"/>
                <a:ext cx="813" cy="805"/>
                <a:chOff x="4166" y="1706"/>
                <a:chExt cx="1252" cy="1252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4166" y="1707"/>
                  <a:ext cx="1253" cy="1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180" y="1713"/>
                  <a:ext cx="122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4195" y="1727"/>
                  <a:ext cx="1161" cy="1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4263" y="1759"/>
                  <a:ext cx="1032" cy="9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9982" name="文本框 20"/>
            <p:cNvSpPr txBox="1"/>
            <p:nvPr/>
          </p:nvSpPr>
          <p:spPr>
            <a:xfrm>
              <a:off x="960" y="3187"/>
              <a:ext cx="34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点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93271"/>
          <p:cNvGrpSpPr/>
          <p:nvPr/>
        </p:nvGrpSpPr>
        <p:grpSpPr>
          <a:xfrm>
            <a:off x="2270125" y="4652963"/>
            <a:ext cx="892175" cy="903287"/>
            <a:chOff x="2399" y="3024"/>
            <a:chExt cx="769" cy="761"/>
          </a:xfrm>
        </p:grpSpPr>
        <p:grpSp>
          <p:nvGrpSpPr>
            <p:cNvPr id="39984" name="组合 93272"/>
            <p:cNvGrpSpPr/>
            <p:nvPr/>
          </p:nvGrpSpPr>
          <p:grpSpPr>
            <a:xfrm>
              <a:off x="2399" y="3024"/>
              <a:ext cx="769" cy="761"/>
              <a:chOff x="2368" y="1155"/>
              <a:chExt cx="1073" cy="1063"/>
            </a:xfrm>
          </p:grpSpPr>
          <p:sp>
            <p:nvSpPr>
              <p:cNvPr id="93274" name="椭圆 93273"/>
              <p:cNvSpPr/>
              <p:nvPr/>
            </p:nvSpPr>
            <p:spPr>
              <a:xfrm>
                <a:off x="2368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275" name="椭圆 93274"/>
              <p:cNvSpPr/>
              <p:nvPr/>
            </p:nvSpPr>
            <p:spPr>
              <a:xfrm>
                <a:off x="2368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276" name="椭圆 93275"/>
              <p:cNvSpPr/>
              <p:nvPr/>
            </p:nvSpPr>
            <p:spPr>
              <a:xfrm>
                <a:off x="2439" y="1224"/>
                <a:ext cx="932" cy="9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277" name="椭圆 93276"/>
              <p:cNvSpPr/>
              <p:nvPr/>
            </p:nvSpPr>
            <p:spPr>
              <a:xfrm>
                <a:off x="2439" y="1226"/>
                <a:ext cx="934" cy="9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278" name="椭圆 93277"/>
              <p:cNvSpPr/>
              <p:nvPr/>
            </p:nvSpPr>
            <p:spPr>
              <a:xfrm>
                <a:off x="2484" y="1271"/>
                <a:ext cx="840" cy="831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990" name="组合 93278"/>
              <p:cNvGrpSpPr/>
              <p:nvPr/>
            </p:nvGrpSpPr>
            <p:grpSpPr>
              <a:xfrm>
                <a:off x="2498" y="1280"/>
                <a:ext cx="813" cy="805"/>
                <a:chOff x="4166" y="1706"/>
                <a:chExt cx="1252" cy="1252"/>
              </a:xfrm>
            </p:grpSpPr>
            <p:sp>
              <p:nvSpPr>
                <p:cNvPr id="93280" name="椭圆 93279"/>
                <p:cNvSpPr/>
                <p:nvPr/>
              </p:nvSpPr>
              <p:spPr>
                <a:xfrm>
                  <a:off x="4166" y="1706"/>
                  <a:ext cx="1253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3281" name="椭圆 93280"/>
                <p:cNvSpPr/>
                <p:nvPr/>
              </p:nvSpPr>
              <p:spPr>
                <a:xfrm>
                  <a:off x="4180" y="1712"/>
                  <a:ext cx="1223" cy="12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3282" name="椭圆 93281"/>
                <p:cNvSpPr/>
                <p:nvPr/>
              </p:nvSpPr>
              <p:spPr>
                <a:xfrm>
                  <a:off x="4195" y="1727"/>
                  <a:ext cx="1161" cy="11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3283" name="椭圆 93282"/>
                <p:cNvSpPr/>
                <p:nvPr/>
              </p:nvSpPr>
              <p:spPr>
                <a:xfrm>
                  <a:off x="4263" y="1759"/>
                  <a:ext cx="1032" cy="9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9995" name="文本框 93283"/>
            <p:cNvSpPr txBox="1"/>
            <p:nvPr/>
          </p:nvSpPr>
          <p:spPr>
            <a:xfrm>
              <a:off x="2592" y="3187"/>
              <a:ext cx="34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线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3257" name="燕尾形 93256"/>
          <p:cNvSpPr/>
          <p:nvPr/>
        </p:nvSpPr>
        <p:spPr>
          <a:xfrm>
            <a:off x="1746250" y="4992688"/>
            <a:ext cx="292100" cy="336550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55600" y="292100"/>
            <a:ext cx="3765550" cy="1344613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4" rIns="71330" bIns="3566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6100" y="392113"/>
            <a:ext cx="3167063" cy="1146175"/>
          </a:xfrm>
          <a:prstGeom prst="rect">
            <a:avLst/>
          </a:prstGeom>
          <a:noFill/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325" b="1" kern="1200" cap="none" spc="0" normalizeH="0" baseline="0" noProof="1">
                <a:latin typeface="楷体_GB2312" pitchFamily="49" charset="-122"/>
                <a:ea typeface="楷体_GB2312" pitchFamily="49" charset="-122"/>
                <a:cs typeface="+mn-cs"/>
              </a:rPr>
              <a:t>思考：</a:t>
            </a:r>
            <a:endParaRPr kumimoji="0" lang="zh-CN" altLang="en-US" sz="2325" b="1" kern="1200" cap="none" spc="0" normalizeH="0" baseline="0" noProof="1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buClrTx/>
              <a:buSzTx/>
              <a:defRPr/>
            </a:pPr>
            <a:r>
              <a:rPr kumimoji="0" lang="en-US" altLang="zh-CN" sz="2325" b="1" kern="1200" cap="none" spc="0" normalizeH="0" baseline="0" noProof="1">
                <a:latin typeface="楷体_GB2312" pitchFamily="49" charset="-122"/>
                <a:ea typeface="楷体_GB2312" pitchFamily="49" charset="-122"/>
                <a:cs typeface="+mn-cs"/>
              </a:rPr>
              <a:t>1984</a:t>
            </a:r>
            <a:r>
              <a:rPr kumimoji="0" lang="zh-CN" altLang="en-US" sz="2325" b="1" kern="1200" cap="none" spc="0" normalizeH="0" baseline="0" noProof="1">
                <a:latin typeface="楷体_GB2312" pitchFamily="49" charset="-122"/>
                <a:ea typeface="楷体_GB2312" pitchFamily="49" charset="-122"/>
                <a:cs typeface="+mn-cs"/>
              </a:rPr>
              <a:t>年我国又进一步开放了哪些沿海城市？</a:t>
            </a:r>
            <a:endParaRPr kumimoji="0" lang="zh-CN" altLang="en-US" sz="2325" b="1" kern="1200" cap="none" spc="0" normalizeH="0" baseline="0" noProof="1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bldLvl="0" animBg="1"/>
      <p:bldP spid="87047" grpId="0" bldLvl="0" animBg="1"/>
      <p:bldP spid="87048" grpId="0" bldLvl="0" animBg="1"/>
      <p:bldP spid="87049" grpId="0" bldLvl="0" animBg="1"/>
      <p:bldP spid="87050" grpId="0" bldLvl="0" animBg="1"/>
      <p:bldP spid="87051" grpId="0" bldLvl="0" animBg="1"/>
      <p:bldP spid="87052" grpId="0" bldLvl="0" animBg="1"/>
      <p:bldP spid="87053" grpId="0" bldLvl="0" animBg="1"/>
      <p:bldP spid="87054" grpId="0" bldLvl="0" animBg="1"/>
      <p:bldP spid="87055" grpId="0" bldLvl="0" animBg="1"/>
      <p:bldP spid="87056" grpId="0" bldLvl="0" animBg="1"/>
      <p:bldP spid="87056" grpId="1" bldLvl="0" animBg="1"/>
      <p:bldP spid="87057" grpId="0" bldLvl="0" animBg="1"/>
      <p:bldP spid="87058" grpId="0" bldLvl="0" animBg="1"/>
      <p:bldP spid="87059" grpId="0" bldLvl="0" animBg="1"/>
      <p:bldP spid="87073" grpId="0" bldLvl="0" animBg="1"/>
      <p:bldP spid="2" grpId="0" animBg="1"/>
      <p:bldP spid="2" grpId="1" bldLvl="0" animBg="1"/>
      <p:bldP spid="6" grpId="0" animBg="1"/>
      <p:bldP spid="6" grpId="1" animBg="1"/>
      <p:bldP spid="6" grpId="2" animBg="1"/>
      <p:bldP spid="6" grpId="3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88065" descr="stdmapchina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586"/>
          <a:stretch>
            <a:fillRect/>
          </a:stretch>
        </p:blipFill>
        <p:spPr>
          <a:xfrm>
            <a:off x="1679575" y="1128713"/>
            <a:ext cx="5903913" cy="490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88071"/>
          <p:cNvGrpSpPr/>
          <p:nvPr/>
        </p:nvGrpSpPr>
        <p:grpSpPr>
          <a:xfrm>
            <a:off x="5176838" y="2762250"/>
            <a:ext cx="1662112" cy="3055938"/>
            <a:chOff x="3184" y="1381"/>
            <a:chExt cx="1432" cy="2573"/>
          </a:xfrm>
        </p:grpSpPr>
        <p:sp>
          <p:nvSpPr>
            <p:cNvPr id="88073" name="任意多边形 88072"/>
            <p:cNvSpPr/>
            <p:nvPr/>
          </p:nvSpPr>
          <p:spPr>
            <a:xfrm>
              <a:off x="3184" y="3532"/>
              <a:ext cx="194" cy="115"/>
            </a:xfrm>
            <a:custGeom>
              <a:avLst/>
              <a:gdLst/>
              <a:ahLst/>
              <a:cxnLst/>
              <a:rect l="0" t="0" r="0" b="0"/>
              <a:pathLst>
                <a:path w="194" h="114">
                  <a:moveTo>
                    <a:pt x="1" y="60"/>
                  </a:moveTo>
                  <a:cubicBezTo>
                    <a:pt x="29" y="16"/>
                    <a:pt x="36" y="46"/>
                    <a:pt x="52" y="0"/>
                  </a:cubicBezTo>
                  <a:cubicBezTo>
                    <a:pt x="98" y="7"/>
                    <a:pt x="132" y="8"/>
                    <a:pt x="170" y="34"/>
                  </a:cubicBezTo>
                  <a:cubicBezTo>
                    <a:pt x="162" y="43"/>
                    <a:pt x="149" y="49"/>
                    <a:pt x="145" y="60"/>
                  </a:cubicBezTo>
                  <a:cubicBezTo>
                    <a:pt x="127" y="114"/>
                    <a:pt x="194" y="57"/>
                    <a:pt x="128" y="102"/>
                  </a:cubicBezTo>
                  <a:cubicBezTo>
                    <a:pt x="93" y="93"/>
                    <a:pt x="77" y="83"/>
                    <a:pt x="43" y="93"/>
                  </a:cubicBezTo>
                  <a:cubicBezTo>
                    <a:pt x="0" y="83"/>
                    <a:pt x="13" y="96"/>
                    <a:pt x="1" y="60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74" name="任意多边形 88073"/>
            <p:cNvSpPr/>
            <p:nvPr/>
          </p:nvSpPr>
          <p:spPr>
            <a:xfrm>
              <a:off x="3210" y="3193"/>
              <a:ext cx="968" cy="761"/>
            </a:xfrm>
            <a:custGeom>
              <a:avLst/>
              <a:gdLst/>
              <a:ahLst/>
              <a:cxnLst/>
              <a:rect l="0" t="0" r="0" b="0"/>
              <a:pathLst>
                <a:path w="969" h="761">
                  <a:moveTo>
                    <a:pt x="161" y="390"/>
                  </a:moveTo>
                  <a:cubicBezTo>
                    <a:pt x="221" y="383"/>
                    <a:pt x="250" y="391"/>
                    <a:pt x="229" y="331"/>
                  </a:cubicBezTo>
                  <a:cubicBezTo>
                    <a:pt x="253" y="294"/>
                    <a:pt x="270" y="297"/>
                    <a:pt x="314" y="288"/>
                  </a:cubicBezTo>
                  <a:cubicBezTo>
                    <a:pt x="333" y="260"/>
                    <a:pt x="354" y="252"/>
                    <a:pt x="365" y="221"/>
                  </a:cubicBezTo>
                  <a:cubicBezTo>
                    <a:pt x="356" y="167"/>
                    <a:pt x="326" y="132"/>
                    <a:pt x="390" y="111"/>
                  </a:cubicBezTo>
                  <a:cubicBezTo>
                    <a:pt x="406" y="59"/>
                    <a:pt x="408" y="40"/>
                    <a:pt x="466" y="26"/>
                  </a:cubicBezTo>
                  <a:cubicBezTo>
                    <a:pt x="469" y="34"/>
                    <a:pt x="466" y="52"/>
                    <a:pt x="475" y="51"/>
                  </a:cubicBezTo>
                  <a:cubicBezTo>
                    <a:pt x="495" y="48"/>
                    <a:pt x="509" y="28"/>
                    <a:pt x="526" y="17"/>
                  </a:cubicBezTo>
                  <a:cubicBezTo>
                    <a:pt x="534" y="11"/>
                    <a:pt x="551" y="0"/>
                    <a:pt x="551" y="0"/>
                  </a:cubicBezTo>
                  <a:cubicBezTo>
                    <a:pt x="562" y="3"/>
                    <a:pt x="578" y="0"/>
                    <a:pt x="585" y="9"/>
                  </a:cubicBezTo>
                  <a:cubicBezTo>
                    <a:pt x="590" y="16"/>
                    <a:pt x="571" y="27"/>
                    <a:pt x="576" y="34"/>
                  </a:cubicBezTo>
                  <a:cubicBezTo>
                    <a:pt x="588" y="51"/>
                    <a:pt x="627" y="68"/>
                    <a:pt x="627" y="68"/>
                  </a:cubicBezTo>
                  <a:cubicBezTo>
                    <a:pt x="633" y="77"/>
                    <a:pt x="639" y="85"/>
                    <a:pt x="644" y="94"/>
                  </a:cubicBezTo>
                  <a:cubicBezTo>
                    <a:pt x="648" y="102"/>
                    <a:pt x="644" y="119"/>
                    <a:pt x="653" y="119"/>
                  </a:cubicBezTo>
                  <a:cubicBezTo>
                    <a:pt x="667" y="119"/>
                    <a:pt x="688" y="75"/>
                    <a:pt x="695" y="68"/>
                  </a:cubicBezTo>
                  <a:cubicBezTo>
                    <a:pt x="724" y="38"/>
                    <a:pt x="754" y="47"/>
                    <a:pt x="797" y="43"/>
                  </a:cubicBezTo>
                  <a:cubicBezTo>
                    <a:pt x="874" y="58"/>
                    <a:pt x="836" y="72"/>
                    <a:pt x="924" y="60"/>
                  </a:cubicBezTo>
                  <a:cubicBezTo>
                    <a:pt x="932" y="54"/>
                    <a:pt x="939" y="41"/>
                    <a:pt x="949" y="43"/>
                  </a:cubicBezTo>
                  <a:cubicBezTo>
                    <a:pt x="951" y="43"/>
                    <a:pt x="966" y="93"/>
                    <a:pt x="966" y="94"/>
                  </a:cubicBezTo>
                  <a:cubicBezTo>
                    <a:pt x="955" y="183"/>
                    <a:pt x="969" y="163"/>
                    <a:pt x="890" y="178"/>
                  </a:cubicBezTo>
                  <a:cubicBezTo>
                    <a:pt x="884" y="195"/>
                    <a:pt x="890" y="224"/>
                    <a:pt x="873" y="229"/>
                  </a:cubicBezTo>
                  <a:cubicBezTo>
                    <a:pt x="798" y="249"/>
                    <a:pt x="775" y="249"/>
                    <a:pt x="678" y="255"/>
                  </a:cubicBezTo>
                  <a:cubicBezTo>
                    <a:pt x="662" y="305"/>
                    <a:pt x="642" y="297"/>
                    <a:pt x="593" y="288"/>
                  </a:cubicBezTo>
                  <a:cubicBezTo>
                    <a:pt x="587" y="280"/>
                    <a:pt x="586" y="263"/>
                    <a:pt x="576" y="263"/>
                  </a:cubicBezTo>
                  <a:cubicBezTo>
                    <a:pt x="543" y="263"/>
                    <a:pt x="567" y="319"/>
                    <a:pt x="568" y="322"/>
                  </a:cubicBezTo>
                  <a:cubicBezTo>
                    <a:pt x="540" y="364"/>
                    <a:pt x="527" y="365"/>
                    <a:pt x="475" y="373"/>
                  </a:cubicBezTo>
                  <a:cubicBezTo>
                    <a:pt x="420" y="409"/>
                    <a:pt x="376" y="402"/>
                    <a:pt x="305" y="407"/>
                  </a:cubicBezTo>
                  <a:cubicBezTo>
                    <a:pt x="271" y="418"/>
                    <a:pt x="257" y="427"/>
                    <a:pt x="238" y="458"/>
                  </a:cubicBezTo>
                  <a:cubicBezTo>
                    <a:pt x="235" y="469"/>
                    <a:pt x="225" y="481"/>
                    <a:pt x="229" y="492"/>
                  </a:cubicBezTo>
                  <a:cubicBezTo>
                    <a:pt x="232" y="502"/>
                    <a:pt x="248" y="501"/>
                    <a:pt x="254" y="509"/>
                  </a:cubicBezTo>
                  <a:cubicBezTo>
                    <a:pt x="260" y="516"/>
                    <a:pt x="258" y="527"/>
                    <a:pt x="263" y="534"/>
                  </a:cubicBezTo>
                  <a:cubicBezTo>
                    <a:pt x="270" y="544"/>
                    <a:pt x="280" y="551"/>
                    <a:pt x="288" y="559"/>
                  </a:cubicBezTo>
                  <a:cubicBezTo>
                    <a:pt x="266" y="631"/>
                    <a:pt x="287" y="532"/>
                    <a:pt x="322" y="593"/>
                  </a:cubicBezTo>
                  <a:cubicBezTo>
                    <a:pt x="331" y="608"/>
                    <a:pt x="318" y="627"/>
                    <a:pt x="314" y="644"/>
                  </a:cubicBezTo>
                  <a:cubicBezTo>
                    <a:pt x="312" y="653"/>
                    <a:pt x="311" y="664"/>
                    <a:pt x="305" y="670"/>
                  </a:cubicBezTo>
                  <a:cubicBezTo>
                    <a:pt x="299" y="676"/>
                    <a:pt x="288" y="675"/>
                    <a:pt x="280" y="678"/>
                  </a:cubicBezTo>
                  <a:cubicBezTo>
                    <a:pt x="252" y="696"/>
                    <a:pt x="226" y="701"/>
                    <a:pt x="195" y="712"/>
                  </a:cubicBezTo>
                  <a:cubicBezTo>
                    <a:pt x="184" y="759"/>
                    <a:pt x="182" y="761"/>
                    <a:pt x="136" y="746"/>
                  </a:cubicBezTo>
                  <a:cubicBezTo>
                    <a:pt x="87" y="708"/>
                    <a:pt x="66" y="710"/>
                    <a:pt x="0" y="695"/>
                  </a:cubicBezTo>
                  <a:cubicBezTo>
                    <a:pt x="48" y="680"/>
                    <a:pt x="66" y="621"/>
                    <a:pt x="102" y="585"/>
                  </a:cubicBezTo>
                  <a:cubicBezTo>
                    <a:pt x="118" y="533"/>
                    <a:pt x="150" y="541"/>
                    <a:pt x="204" y="534"/>
                  </a:cubicBezTo>
                  <a:cubicBezTo>
                    <a:pt x="178" y="509"/>
                    <a:pt x="164" y="492"/>
                    <a:pt x="153" y="458"/>
                  </a:cubicBezTo>
                  <a:cubicBezTo>
                    <a:pt x="171" y="399"/>
                    <a:pt x="169" y="339"/>
                    <a:pt x="246" y="339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75" name="任意多边形 88074"/>
            <p:cNvSpPr/>
            <p:nvPr/>
          </p:nvSpPr>
          <p:spPr>
            <a:xfrm>
              <a:off x="4151" y="2612"/>
              <a:ext cx="431" cy="731"/>
            </a:xfrm>
            <a:custGeom>
              <a:avLst/>
              <a:gdLst/>
              <a:ahLst/>
              <a:cxnLst/>
              <a:rect l="0" t="0" r="0" b="0"/>
              <a:pathLst>
                <a:path w="431" h="731">
                  <a:moveTo>
                    <a:pt x="17" y="632"/>
                  </a:moveTo>
                  <a:cubicBezTo>
                    <a:pt x="22" y="624"/>
                    <a:pt x="29" y="616"/>
                    <a:pt x="33" y="607"/>
                  </a:cubicBezTo>
                  <a:cubicBezTo>
                    <a:pt x="37" y="599"/>
                    <a:pt x="35" y="586"/>
                    <a:pt x="42" y="581"/>
                  </a:cubicBezTo>
                  <a:cubicBezTo>
                    <a:pt x="57" y="571"/>
                    <a:pt x="76" y="570"/>
                    <a:pt x="93" y="564"/>
                  </a:cubicBezTo>
                  <a:cubicBezTo>
                    <a:pt x="101" y="561"/>
                    <a:pt x="118" y="556"/>
                    <a:pt x="118" y="556"/>
                  </a:cubicBezTo>
                  <a:cubicBezTo>
                    <a:pt x="127" y="550"/>
                    <a:pt x="141" y="549"/>
                    <a:pt x="144" y="539"/>
                  </a:cubicBezTo>
                  <a:cubicBezTo>
                    <a:pt x="158" y="492"/>
                    <a:pt x="72" y="401"/>
                    <a:pt x="169" y="370"/>
                  </a:cubicBezTo>
                  <a:cubicBezTo>
                    <a:pt x="228" y="331"/>
                    <a:pt x="214" y="356"/>
                    <a:pt x="228" y="310"/>
                  </a:cubicBezTo>
                  <a:cubicBezTo>
                    <a:pt x="231" y="251"/>
                    <a:pt x="237" y="191"/>
                    <a:pt x="237" y="132"/>
                  </a:cubicBezTo>
                  <a:cubicBezTo>
                    <a:pt x="237" y="101"/>
                    <a:pt x="209" y="70"/>
                    <a:pt x="194" y="48"/>
                  </a:cubicBezTo>
                  <a:cubicBezTo>
                    <a:pt x="188" y="39"/>
                    <a:pt x="177" y="22"/>
                    <a:pt x="177" y="22"/>
                  </a:cubicBezTo>
                  <a:cubicBezTo>
                    <a:pt x="250" y="0"/>
                    <a:pt x="325" y="29"/>
                    <a:pt x="398" y="39"/>
                  </a:cubicBezTo>
                  <a:cubicBezTo>
                    <a:pt x="413" y="88"/>
                    <a:pt x="431" y="138"/>
                    <a:pt x="372" y="158"/>
                  </a:cubicBezTo>
                  <a:cubicBezTo>
                    <a:pt x="352" y="188"/>
                    <a:pt x="333" y="187"/>
                    <a:pt x="313" y="217"/>
                  </a:cubicBezTo>
                  <a:cubicBezTo>
                    <a:pt x="308" y="234"/>
                    <a:pt x="299" y="250"/>
                    <a:pt x="296" y="268"/>
                  </a:cubicBezTo>
                  <a:cubicBezTo>
                    <a:pt x="290" y="309"/>
                    <a:pt x="298" y="402"/>
                    <a:pt x="254" y="437"/>
                  </a:cubicBezTo>
                  <a:cubicBezTo>
                    <a:pt x="239" y="449"/>
                    <a:pt x="219" y="452"/>
                    <a:pt x="203" y="463"/>
                  </a:cubicBezTo>
                  <a:cubicBezTo>
                    <a:pt x="193" y="580"/>
                    <a:pt x="211" y="575"/>
                    <a:pt x="118" y="607"/>
                  </a:cubicBezTo>
                  <a:cubicBezTo>
                    <a:pt x="100" y="660"/>
                    <a:pt x="107" y="677"/>
                    <a:pt x="50" y="692"/>
                  </a:cubicBezTo>
                  <a:cubicBezTo>
                    <a:pt x="47" y="700"/>
                    <a:pt x="50" y="713"/>
                    <a:pt x="42" y="717"/>
                  </a:cubicBezTo>
                  <a:cubicBezTo>
                    <a:pt x="13" y="731"/>
                    <a:pt x="4" y="671"/>
                    <a:pt x="0" y="658"/>
                  </a:cubicBezTo>
                  <a:cubicBezTo>
                    <a:pt x="3" y="647"/>
                    <a:pt x="0" y="632"/>
                    <a:pt x="8" y="624"/>
                  </a:cubicBezTo>
                  <a:cubicBezTo>
                    <a:pt x="16" y="616"/>
                    <a:pt x="33" y="607"/>
                    <a:pt x="42" y="615"/>
                  </a:cubicBezTo>
                  <a:cubicBezTo>
                    <a:pt x="50" y="622"/>
                    <a:pt x="25" y="626"/>
                    <a:pt x="17" y="632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76" name="任意多边形 88075"/>
            <p:cNvSpPr/>
            <p:nvPr/>
          </p:nvSpPr>
          <p:spPr>
            <a:xfrm>
              <a:off x="4152" y="2101"/>
              <a:ext cx="335" cy="532"/>
            </a:xfrm>
            <a:custGeom>
              <a:avLst/>
              <a:gdLst/>
              <a:ahLst/>
              <a:cxnLst/>
              <a:rect l="0" t="0" r="0" b="0"/>
              <a:pathLst>
                <a:path w="335" h="533">
                  <a:moveTo>
                    <a:pt x="193" y="533"/>
                  </a:moveTo>
                  <a:cubicBezTo>
                    <a:pt x="176" y="530"/>
                    <a:pt x="159" y="529"/>
                    <a:pt x="143" y="525"/>
                  </a:cubicBezTo>
                  <a:cubicBezTo>
                    <a:pt x="126" y="521"/>
                    <a:pt x="92" y="508"/>
                    <a:pt x="92" y="508"/>
                  </a:cubicBezTo>
                  <a:cubicBezTo>
                    <a:pt x="50" y="447"/>
                    <a:pt x="81" y="432"/>
                    <a:pt x="7" y="406"/>
                  </a:cubicBezTo>
                  <a:cubicBezTo>
                    <a:pt x="10" y="391"/>
                    <a:pt x="14" y="350"/>
                    <a:pt x="32" y="339"/>
                  </a:cubicBezTo>
                  <a:cubicBezTo>
                    <a:pt x="47" y="329"/>
                    <a:pt x="83" y="322"/>
                    <a:pt x="83" y="322"/>
                  </a:cubicBezTo>
                  <a:cubicBezTo>
                    <a:pt x="130" y="291"/>
                    <a:pt x="157" y="295"/>
                    <a:pt x="109" y="271"/>
                  </a:cubicBezTo>
                  <a:cubicBezTo>
                    <a:pt x="101" y="267"/>
                    <a:pt x="92" y="265"/>
                    <a:pt x="83" y="262"/>
                  </a:cubicBezTo>
                  <a:cubicBezTo>
                    <a:pt x="24" y="175"/>
                    <a:pt x="110" y="308"/>
                    <a:pt x="58" y="203"/>
                  </a:cubicBezTo>
                  <a:cubicBezTo>
                    <a:pt x="49" y="185"/>
                    <a:pt x="24" y="152"/>
                    <a:pt x="24" y="152"/>
                  </a:cubicBezTo>
                  <a:cubicBezTo>
                    <a:pt x="6" y="97"/>
                    <a:pt x="0" y="51"/>
                    <a:pt x="32" y="0"/>
                  </a:cubicBezTo>
                  <a:cubicBezTo>
                    <a:pt x="62" y="20"/>
                    <a:pt x="72" y="33"/>
                    <a:pt x="83" y="67"/>
                  </a:cubicBezTo>
                  <a:cubicBezTo>
                    <a:pt x="67" y="118"/>
                    <a:pt x="100" y="110"/>
                    <a:pt x="143" y="118"/>
                  </a:cubicBezTo>
                  <a:cubicBezTo>
                    <a:pt x="151" y="124"/>
                    <a:pt x="158" y="135"/>
                    <a:pt x="168" y="135"/>
                  </a:cubicBezTo>
                  <a:cubicBezTo>
                    <a:pt x="178" y="135"/>
                    <a:pt x="187" y="110"/>
                    <a:pt x="193" y="118"/>
                  </a:cubicBezTo>
                  <a:cubicBezTo>
                    <a:pt x="199" y="127"/>
                    <a:pt x="181" y="173"/>
                    <a:pt x="176" y="186"/>
                  </a:cubicBezTo>
                  <a:cubicBezTo>
                    <a:pt x="221" y="252"/>
                    <a:pt x="176" y="169"/>
                    <a:pt x="176" y="237"/>
                  </a:cubicBezTo>
                  <a:cubicBezTo>
                    <a:pt x="176" y="247"/>
                    <a:pt x="187" y="254"/>
                    <a:pt x="193" y="262"/>
                  </a:cubicBezTo>
                  <a:cubicBezTo>
                    <a:pt x="202" y="259"/>
                    <a:pt x="210" y="254"/>
                    <a:pt x="219" y="254"/>
                  </a:cubicBezTo>
                  <a:cubicBezTo>
                    <a:pt x="262" y="254"/>
                    <a:pt x="250" y="293"/>
                    <a:pt x="270" y="313"/>
                  </a:cubicBezTo>
                  <a:cubicBezTo>
                    <a:pt x="272" y="315"/>
                    <a:pt x="317" y="329"/>
                    <a:pt x="320" y="330"/>
                  </a:cubicBezTo>
                  <a:cubicBezTo>
                    <a:pt x="301" y="389"/>
                    <a:pt x="310" y="364"/>
                    <a:pt x="295" y="406"/>
                  </a:cubicBezTo>
                  <a:cubicBezTo>
                    <a:pt x="291" y="392"/>
                    <a:pt x="283" y="355"/>
                    <a:pt x="261" y="355"/>
                  </a:cubicBezTo>
                  <a:cubicBezTo>
                    <a:pt x="252" y="355"/>
                    <a:pt x="256" y="372"/>
                    <a:pt x="253" y="381"/>
                  </a:cubicBezTo>
                  <a:cubicBezTo>
                    <a:pt x="289" y="406"/>
                    <a:pt x="304" y="394"/>
                    <a:pt x="329" y="432"/>
                  </a:cubicBezTo>
                  <a:cubicBezTo>
                    <a:pt x="326" y="457"/>
                    <a:pt x="335" y="487"/>
                    <a:pt x="320" y="508"/>
                  </a:cubicBezTo>
                  <a:cubicBezTo>
                    <a:pt x="310" y="522"/>
                    <a:pt x="286" y="511"/>
                    <a:pt x="270" y="516"/>
                  </a:cubicBezTo>
                  <a:cubicBezTo>
                    <a:pt x="260" y="519"/>
                    <a:pt x="253" y="527"/>
                    <a:pt x="244" y="533"/>
                  </a:cubicBezTo>
                  <a:cubicBezTo>
                    <a:pt x="188" y="514"/>
                    <a:pt x="193" y="498"/>
                    <a:pt x="193" y="533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77" name="任意多边形 88076"/>
            <p:cNvSpPr/>
            <p:nvPr/>
          </p:nvSpPr>
          <p:spPr>
            <a:xfrm>
              <a:off x="3880" y="1381"/>
              <a:ext cx="736" cy="855"/>
            </a:xfrm>
            <a:custGeom>
              <a:avLst/>
              <a:gdLst/>
              <a:ahLst/>
              <a:cxnLst/>
              <a:rect l="0" t="0" r="0" b="0"/>
              <a:pathLst>
                <a:path w="736" h="855">
                  <a:moveTo>
                    <a:pt x="296" y="711"/>
                  </a:moveTo>
                  <a:cubicBezTo>
                    <a:pt x="242" y="720"/>
                    <a:pt x="231" y="726"/>
                    <a:pt x="194" y="762"/>
                  </a:cubicBezTo>
                  <a:cubicBezTo>
                    <a:pt x="178" y="810"/>
                    <a:pt x="182" y="829"/>
                    <a:pt x="144" y="855"/>
                  </a:cubicBezTo>
                  <a:cubicBezTo>
                    <a:pt x="25" y="843"/>
                    <a:pt x="97" y="853"/>
                    <a:pt x="25" y="804"/>
                  </a:cubicBezTo>
                  <a:cubicBezTo>
                    <a:pt x="16" y="791"/>
                    <a:pt x="0" y="772"/>
                    <a:pt x="0" y="754"/>
                  </a:cubicBezTo>
                  <a:cubicBezTo>
                    <a:pt x="0" y="741"/>
                    <a:pt x="25" y="653"/>
                    <a:pt x="33" y="643"/>
                  </a:cubicBezTo>
                  <a:cubicBezTo>
                    <a:pt x="39" y="635"/>
                    <a:pt x="50" y="632"/>
                    <a:pt x="59" y="627"/>
                  </a:cubicBezTo>
                  <a:cubicBezTo>
                    <a:pt x="72" y="586"/>
                    <a:pt x="55" y="558"/>
                    <a:pt x="33" y="525"/>
                  </a:cubicBezTo>
                  <a:cubicBezTo>
                    <a:pt x="7" y="440"/>
                    <a:pt x="43" y="557"/>
                    <a:pt x="16" y="474"/>
                  </a:cubicBezTo>
                  <a:cubicBezTo>
                    <a:pt x="10" y="457"/>
                    <a:pt x="0" y="423"/>
                    <a:pt x="0" y="423"/>
                  </a:cubicBezTo>
                  <a:cubicBezTo>
                    <a:pt x="18" y="367"/>
                    <a:pt x="84" y="364"/>
                    <a:pt x="135" y="355"/>
                  </a:cubicBezTo>
                  <a:cubicBezTo>
                    <a:pt x="167" y="334"/>
                    <a:pt x="168" y="319"/>
                    <a:pt x="186" y="288"/>
                  </a:cubicBezTo>
                  <a:cubicBezTo>
                    <a:pt x="196" y="270"/>
                    <a:pt x="220" y="237"/>
                    <a:pt x="220" y="237"/>
                  </a:cubicBezTo>
                  <a:cubicBezTo>
                    <a:pt x="221" y="234"/>
                    <a:pt x="234" y="188"/>
                    <a:pt x="237" y="186"/>
                  </a:cubicBezTo>
                  <a:cubicBezTo>
                    <a:pt x="278" y="145"/>
                    <a:pt x="318" y="143"/>
                    <a:pt x="372" y="135"/>
                  </a:cubicBezTo>
                  <a:cubicBezTo>
                    <a:pt x="419" y="121"/>
                    <a:pt x="432" y="92"/>
                    <a:pt x="465" y="59"/>
                  </a:cubicBezTo>
                  <a:cubicBezTo>
                    <a:pt x="453" y="23"/>
                    <a:pt x="464" y="11"/>
                    <a:pt x="499" y="0"/>
                  </a:cubicBezTo>
                  <a:cubicBezTo>
                    <a:pt x="514" y="43"/>
                    <a:pt x="494" y="207"/>
                    <a:pt x="525" y="118"/>
                  </a:cubicBezTo>
                  <a:cubicBezTo>
                    <a:pt x="528" y="101"/>
                    <a:pt x="523" y="81"/>
                    <a:pt x="533" y="67"/>
                  </a:cubicBezTo>
                  <a:cubicBezTo>
                    <a:pt x="540" y="58"/>
                    <a:pt x="556" y="64"/>
                    <a:pt x="567" y="59"/>
                  </a:cubicBezTo>
                  <a:cubicBezTo>
                    <a:pt x="576" y="55"/>
                    <a:pt x="583" y="46"/>
                    <a:pt x="592" y="42"/>
                  </a:cubicBezTo>
                  <a:cubicBezTo>
                    <a:pt x="611" y="34"/>
                    <a:pt x="632" y="32"/>
                    <a:pt x="652" y="25"/>
                  </a:cubicBezTo>
                  <a:cubicBezTo>
                    <a:pt x="666" y="28"/>
                    <a:pt x="687" y="22"/>
                    <a:pt x="694" y="34"/>
                  </a:cubicBezTo>
                  <a:cubicBezTo>
                    <a:pt x="709" y="60"/>
                    <a:pt x="669" y="111"/>
                    <a:pt x="660" y="135"/>
                  </a:cubicBezTo>
                  <a:cubicBezTo>
                    <a:pt x="683" y="138"/>
                    <a:pt x="709" y="131"/>
                    <a:pt x="728" y="144"/>
                  </a:cubicBezTo>
                  <a:cubicBezTo>
                    <a:pt x="736" y="150"/>
                    <a:pt x="715" y="160"/>
                    <a:pt x="711" y="169"/>
                  </a:cubicBezTo>
                  <a:cubicBezTo>
                    <a:pt x="692" y="207"/>
                    <a:pt x="694" y="205"/>
                    <a:pt x="652" y="220"/>
                  </a:cubicBezTo>
                  <a:cubicBezTo>
                    <a:pt x="639" y="238"/>
                    <a:pt x="621" y="252"/>
                    <a:pt x="609" y="271"/>
                  </a:cubicBezTo>
                  <a:cubicBezTo>
                    <a:pt x="604" y="278"/>
                    <a:pt x="607" y="290"/>
                    <a:pt x="601" y="296"/>
                  </a:cubicBezTo>
                  <a:cubicBezTo>
                    <a:pt x="595" y="302"/>
                    <a:pt x="584" y="301"/>
                    <a:pt x="576" y="305"/>
                  </a:cubicBezTo>
                  <a:cubicBezTo>
                    <a:pt x="567" y="310"/>
                    <a:pt x="559" y="316"/>
                    <a:pt x="550" y="322"/>
                  </a:cubicBezTo>
                  <a:cubicBezTo>
                    <a:pt x="511" y="308"/>
                    <a:pt x="489" y="312"/>
                    <a:pt x="465" y="347"/>
                  </a:cubicBezTo>
                  <a:cubicBezTo>
                    <a:pt x="462" y="361"/>
                    <a:pt x="468" y="380"/>
                    <a:pt x="457" y="389"/>
                  </a:cubicBezTo>
                  <a:cubicBezTo>
                    <a:pt x="449" y="395"/>
                    <a:pt x="434" y="382"/>
                    <a:pt x="432" y="372"/>
                  </a:cubicBezTo>
                  <a:cubicBezTo>
                    <a:pt x="422" y="317"/>
                    <a:pt x="426" y="259"/>
                    <a:pt x="423" y="203"/>
                  </a:cubicBezTo>
                  <a:cubicBezTo>
                    <a:pt x="392" y="213"/>
                    <a:pt x="361" y="218"/>
                    <a:pt x="330" y="228"/>
                  </a:cubicBezTo>
                  <a:cubicBezTo>
                    <a:pt x="273" y="265"/>
                    <a:pt x="321" y="291"/>
                    <a:pt x="262" y="330"/>
                  </a:cubicBezTo>
                  <a:cubicBezTo>
                    <a:pt x="235" y="370"/>
                    <a:pt x="206" y="378"/>
                    <a:pt x="160" y="389"/>
                  </a:cubicBezTo>
                  <a:cubicBezTo>
                    <a:pt x="155" y="398"/>
                    <a:pt x="152" y="409"/>
                    <a:pt x="144" y="415"/>
                  </a:cubicBezTo>
                  <a:cubicBezTo>
                    <a:pt x="137" y="421"/>
                    <a:pt x="122" y="415"/>
                    <a:pt x="118" y="423"/>
                  </a:cubicBezTo>
                  <a:cubicBezTo>
                    <a:pt x="109" y="442"/>
                    <a:pt x="143" y="462"/>
                    <a:pt x="152" y="466"/>
                  </a:cubicBezTo>
                  <a:cubicBezTo>
                    <a:pt x="188" y="482"/>
                    <a:pt x="208" y="484"/>
                    <a:pt x="245" y="491"/>
                  </a:cubicBezTo>
                  <a:cubicBezTo>
                    <a:pt x="304" y="577"/>
                    <a:pt x="215" y="564"/>
                    <a:pt x="364" y="550"/>
                  </a:cubicBezTo>
                  <a:cubicBezTo>
                    <a:pt x="387" y="479"/>
                    <a:pt x="392" y="499"/>
                    <a:pt x="482" y="508"/>
                  </a:cubicBezTo>
                  <a:cubicBezTo>
                    <a:pt x="507" y="516"/>
                    <a:pt x="542" y="505"/>
                    <a:pt x="559" y="525"/>
                  </a:cubicBezTo>
                  <a:cubicBezTo>
                    <a:pt x="568" y="536"/>
                    <a:pt x="556" y="554"/>
                    <a:pt x="550" y="567"/>
                  </a:cubicBezTo>
                  <a:cubicBezTo>
                    <a:pt x="525" y="622"/>
                    <a:pt x="504" y="633"/>
                    <a:pt x="448" y="643"/>
                  </a:cubicBezTo>
                  <a:cubicBezTo>
                    <a:pt x="427" y="677"/>
                    <a:pt x="436" y="689"/>
                    <a:pt x="398" y="703"/>
                  </a:cubicBezTo>
                  <a:cubicBezTo>
                    <a:pt x="392" y="711"/>
                    <a:pt x="386" y="719"/>
                    <a:pt x="381" y="728"/>
                  </a:cubicBezTo>
                  <a:cubicBezTo>
                    <a:pt x="377" y="736"/>
                    <a:pt x="378" y="748"/>
                    <a:pt x="372" y="754"/>
                  </a:cubicBezTo>
                  <a:cubicBezTo>
                    <a:pt x="366" y="760"/>
                    <a:pt x="353" y="769"/>
                    <a:pt x="347" y="762"/>
                  </a:cubicBezTo>
                  <a:cubicBezTo>
                    <a:pt x="342" y="756"/>
                    <a:pt x="358" y="751"/>
                    <a:pt x="364" y="745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78" name="任意多边形 88077"/>
            <p:cNvSpPr/>
            <p:nvPr/>
          </p:nvSpPr>
          <p:spPr>
            <a:xfrm>
              <a:off x="3388" y="3455"/>
              <a:ext cx="51" cy="56"/>
            </a:xfrm>
            <a:custGeom>
              <a:avLst/>
              <a:gdLst/>
              <a:ahLst/>
              <a:cxnLst/>
              <a:rect l="0" t="0" r="0" b="0"/>
              <a:pathLst>
                <a:path w="51" h="57">
                  <a:moveTo>
                    <a:pt x="26" y="0"/>
                  </a:moveTo>
                  <a:cubicBezTo>
                    <a:pt x="17" y="8"/>
                    <a:pt x="0" y="13"/>
                    <a:pt x="0" y="25"/>
                  </a:cubicBezTo>
                  <a:cubicBezTo>
                    <a:pt x="0" y="57"/>
                    <a:pt x="44" y="36"/>
                    <a:pt x="51" y="34"/>
                  </a:cubicBezTo>
                  <a:cubicBezTo>
                    <a:pt x="41" y="2"/>
                    <a:pt x="51" y="12"/>
                    <a:pt x="26" y="0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79" name="任意多边形 88078"/>
            <p:cNvSpPr/>
            <p:nvPr/>
          </p:nvSpPr>
          <p:spPr>
            <a:xfrm>
              <a:off x="3441" y="3288"/>
              <a:ext cx="101" cy="126"/>
            </a:xfrm>
            <a:custGeom>
              <a:avLst/>
              <a:gdLst/>
              <a:ahLst/>
              <a:cxnLst/>
              <a:rect l="0" t="0" r="0" b="0"/>
              <a:pathLst>
                <a:path w="102" h="125">
                  <a:moveTo>
                    <a:pt x="40" y="31"/>
                  </a:moveTo>
                  <a:cubicBezTo>
                    <a:pt x="37" y="40"/>
                    <a:pt x="32" y="48"/>
                    <a:pt x="32" y="57"/>
                  </a:cubicBezTo>
                  <a:cubicBezTo>
                    <a:pt x="32" y="102"/>
                    <a:pt x="48" y="77"/>
                    <a:pt x="57" y="57"/>
                  </a:cubicBezTo>
                  <a:cubicBezTo>
                    <a:pt x="64" y="41"/>
                    <a:pt x="91" y="0"/>
                    <a:pt x="74" y="6"/>
                  </a:cubicBezTo>
                  <a:cubicBezTo>
                    <a:pt x="40" y="18"/>
                    <a:pt x="57" y="12"/>
                    <a:pt x="23" y="23"/>
                  </a:cubicBezTo>
                  <a:cubicBezTo>
                    <a:pt x="13" y="53"/>
                    <a:pt x="0" y="82"/>
                    <a:pt x="23" y="116"/>
                  </a:cubicBezTo>
                  <a:cubicBezTo>
                    <a:pt x="29" y="125"/>
                    <a:pt x="40" y="105"/>
                    <a:pt x="49" y="99"/>
                  </a:cubicBezTo>
                  <a:cubicBezTo>
                    <a:pt x="92" y="35"/>
                    <a:pt x="102" y="56"/>
                    <a:pt x="40" y="31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0970" name="图片 88079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059488" y="324167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图片 8808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226175" y="3127375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图片 88081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450013" y="318452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3" name="图片 8808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92863" y="3582988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4" name="图片 88083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561138" y="3413125"/>
            <a:ext cx="166687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5" name="图片 88084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37300" y="3811588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6" name="图片 88085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505575" y="4095750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7" name="图片 88086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616700" y="4267200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8" name="图片 88087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505575" y="4610100"/>
            <a:ext cx="166688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9" name="图片 88088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616700" y="4438650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0" name="图片 88089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392863" y="4837113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1" name="图片 8809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781675" y="5180013"/>
            <a:ext cx="166688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2" name="图片 88091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335588" y="534987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3" name="图片 8809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502275" y="5407025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94" name="矩形标注 88093"/>
          <p:cNvSpPr/>
          <p:nvPr/>
        </p:nvSpPr>
        <p:spPr>
          <a:xfrm>
            <a:off x="4221163" y="4267200"/>
            <a:ext cx="1058863" cy="684213"/>
          </a:xfrm>
          <a:prstGeom prst="wedgeRectCallout">
            <a:avLst>
              <a:gd name="adj1" fmla="val 93532"/>
              <a:gd name="adj2" fmla="val 99134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珠江三角洲</a:t>
            </a: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095" name="矩形标注 88094"/>
          <p:cNvSpPr/>
          <p:nvPr/>
        </p:nvSpPr>
        <p:spPr>
          <a:xfrm>
            <a:off x="6902450" y="3451225"/>
            <a:ext cx="1169988" cy="684213"/>
          </a:xfrm>
          <a:prstGeom prst="wedgeRectCallout">
            <a:avLst>
              <a:gd name="adj1" fmla="val -70338"/>
              <a:gd name="adj2" fmla="val 65972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长江三角洲</a:t>
            </a: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096" name="矩形标注 88095"/>
          <p:cNvSpPr/>
          <p:nvPr/>
        </p:nvSpPr>
        <p:spPr>
          <a:xfrm>
            <a:off x="6764338" y="5008563"/>
            <a:ext cx="1057275" cy="684213"/>
          </a:xfrm>
          <a:prstGeom prst="wedgeRectCallout">
            <a:avLst>
              <a:gd name="adj1" fmla="val -84870"/>
              <a:gd name="adj2" fmla="val -62500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闽东南地区</a:t>
            </a: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097" name="矩形标注 88096"/>
          <p:cNvSpPr/>
          <p:nvPr/>
        </p:nvSpPr>
        <p:spPr>
          <a:xfrm>
            <a:off x="6838950" y="2271713"/>
            <a:ext cx="1169988" cy="684213"/>
          </a:xfrm>
          <a:prstGeom prst="wedgeRectCallout">
            <a:avLst>
              <a:gd name="adj1" fmla="val -91697"/>
              <a:gd name="adj2" fmla="val 108336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环渤海地区</a:t>
            </a: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098" name="圆角矩形 88097"/>
          <p:cNvSpPr/>
          <p:nvPr/>
        </p:nvSpPr>
        <p:spPr>
          <a:xfrm>
            <a:off x="785813" y="357188"/>
            <a:ext cx="4857750" cy="1500188"/>
          </a:xfrm>
          <a:prstGeom prst="roundRect">
            <a:avLst>
              <a:gd name="adj" fmla="val 16667"/>
            </a:avLst>
          </a:prstGeom>
          <a:solidFill>
            <a:srgbClr val="FFFF99">
              <a:alpha val="63000"/>
            </a:srgbClr>
          </a:solidFill>
          <a:ln w="3175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lIns="71330" tIns="35664" rIns="71330" bIns="3566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9" name="文本框 1"/>
          <p:cNvSpPr txBox="1"/>
          <p:nvPr/>
        </p:nvSpPr>
        <p:spPr>
          <a:xfrm>
            <a:off x="928688" y="428625"/>
            <a:ext cx="4478337" cy="1365250"/>
          </a:xfrm>
          <a:prstGeom prst="rect">
            <a:avLst/>
          </a:prstGeom>
          <a:noFill/>
          <a:ln w="9525">
            <a:noFill/>
          </a:ln>
        </p:spPr>
        <p:txBody>
          <a:bodyPr lIns="71330" tIns="35664" rIns="71330" bIns="35664" anchor="t">
            <a:spAutoFit/>
          </a:bodyPr>
          <a:p>
            <a:r>
              <a:rPr lang="en-US" altLang="zh-CN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①1985</a:t>
            </a:r>
            <a:r>
              <a:rPr lang="zh-CN" altLang="en-US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年以后我国又开放了哪些经济开放区？</a:t>
            </a:r>
            <a:endParaRPr lang="zh-CN" altLang="en-US" sz="2100" b="1" dirty="0">
              <a:latin typeface="华文新魏" pitchFamily="2" charset="-122"/>
              <a:ea typeface="华文新魏" pitchFamily="2" charset="-122"/>
              <a:sym typeface="华文仿宋" pitchFamily="2" charset="-122"/>
            </a:endParaRPr>
          </a:p>
          <a:p>
            <a:r>
              <a:rPr lang="zh-CN" altLang="en-US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②</a:t>
            </a:r>
            <a:r>
              <a:rPr lang="en-US" altLang="zh-CN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1988</a:t>
            </a:r>
            <a:r>
              <a:rPr lang="zh-CN" altLang="en-US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年增设哪一经济特区？</a:t>
            </a:r>
            <a:endParaRPr lang="zh-CN" altLang="en-US" sz="2100" b="1" dirty="0">
              <a:latin typeface="华文新魏" pitchFamily="2" charset="-122"/>
              <a:ea typeface="华文新魏" pitchFamily="2" charset="-122"/>
              <a:sym typeface="华文仿宋" pitchFamily="2" charset="-122"/>
            </a:endParaRPr>
          </a:p>
          <a:p>
            <a:r>
              <a:rPr lang="en-US" altLang="zh-CN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③1990</a:t>
            </a:r>
            <a:r>
              <a:rPr lang="zh-CN" altLang="en-US" sz="2100" b="1" dirty="0">
                <a:latin typeface="华文新魏" pitchFamily="2" charset="-122"/>
                <a:ea typeface="华文新魏" pitchFamily="2" charset="-122"/>
                <a:sym typeface="华文仿宋" pitchFamily="2" charset="-122"/>
              </a:rPr>
              <a:t>年中央宣布在哪里建立开发区？</a:t>
            </a:r>
            <a:endParaRPr lang="zh-CN" altLang="en-US" sz="2100" b="1" dirty="0">
              <a:latin typeface="华文新魏" pitchFamily="2" charset="-122"/>
              <a:ea typeface="华文新魏" pitchFamily="2" charset="-122"/>
              <a:sym typeface="华文仿宋" pitchFamily="2" charset="-122"/>
            </a:endParaRPr>
          </a:p>
        </p:txBody>
      </p:sp>
      <p:pic>
        <p:nvPicPr>
          <p:cNvPr id="40990" name="图片 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299075" y="5670550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标注 3"/>
          <p:cNvSpPr/>
          <p:nvPr/>
        </p:nvSpPr>
        <p:spPr>
          <a:xfrm>
            <a:off x="5668963" y="5692775"/>
            <a:ext cx="1058863" cy="450850"/>
          </a:xfrm>
          <a:prstGeom prst="wedgeRectCallout">
            <a:avLst>
              <a:gd name="adj1" fmla="val -71140"/>
              <a:gd name="adj2" fmla="val -29578"/>
            </a:avLst>
          </a:prstGeom>
          <a:solidFill>
            <a:srgbClr val="C0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海南岛</a:t>
            </a:r>
            <a:endParaRPr kumimoji="0" lang="zh-CN" altLang="en-US" sz="21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7073" name="文本框 87072"/>
          <p:cNvSpPr txBox="1"/>
          <p:nvPr/>
        </p:nvSpPr>
        <p:spPr>
          <a:xfrm>
            <a:off x="573088" y="4049713"/>
            <a:ext cx="422275" cy="136366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经济特区</a:t>
            </a:r>
            <a:endParaRPr kumimoji="0" lang="zh-CN" altLang="en-US" sz="2100" b="1" kern="1200" cap="none" spc="0" normalizeH="0" baseline="0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162050" y="4672013"/>
            <a:ext cx="249238" cy="26511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4" rIns="71330" bIns="3566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9575" y="3838575"/>
            <a:ext cx="460375" cy="200977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沿海开放城市</a:t>
            </a:r>
            <a:endParaRPr kumimoji="0" lang="zh-CN" altLang="en-US" sz="135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0813" y="3706813"/>
            <a:ext cx="446088" cy="2332038"/>
          </a:xfrm>
          <a:prstGeom prst="rect">
            <a:avLst/>
          </a:prstGeom>
          <a:solidFill>
            <a:srgbClr val="C00000"/>
          </a:solidFill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沿海经济开放区</a:t>
            </a:r>
            <a:endParaRPr kumimoji="0" lang="zh-CN" altLang="en-US" sz="2100" b="1" kern="1200" cap="none" spc="0" normalizeH="0" baseline="0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290763" y="4672013"/>
            <a:ext cx="250825" cy="26511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4" rIns="71330" bIns="3566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4" grpId="0" bldLvl="0" animBg="1"/>
      <p:bldP spid="88095" grpId="0" bldLvl="0" animBg="1"/>
      <p:bldP spid="88096" grpId="0" bldLvl="0" animBg="1"/>
      <p:bldP spid="88097" grpId="0" bldLvl="0" animBg="1"/>
      <p:bldP spid="4" grpId="0" bldLvl="0" animBg="1"/>
      <p:bldP spid="87073" grpId="0" bldLvl="0" animBg="1"/>
      <p:bldP spid="8" grpId="0" bldLvl="0" animBg="1"/>
      <p:bldP spid="5" grpId="0" animBg="1"/>
      <p:bldP spid="5" grpId="1" bldLvl="0" animBg="1"/>
      <p:bldP spid="6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Picture 3" descr="http://image84.360doc.com/DownloadImg/2015/04/1711/52503378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620713"/>
            <a:ext cx="8569325" cy="403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TextBox 5"/>
          <p:cNvSpPr txBox="1"/>
          <p:nvPr/>
        </p:nvSpPr>
        <p:spPr>
          <a:xfrm>
            <a:off x="642938" y="0"/>
            <a:ext cx="446405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上海浦东的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今天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TextBox 6"/>
          <p:cNvSpPr txBox="1"/>
          <p:nvPr/>
        </p:nvSpPr>
        <p:spPr>
          <a:xfrm>
            <a:off x="611188" y="4797425"/>
            <a:ext cx="8175625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陆家嘴，汇集了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多栋税收“亿元楼”这里的每一栋楼宇，都是一条站立着的“金融街”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3" descr="stdmapchina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586"/>
          <a:stretch>
            <a:fillRect/>
          </a:stretch>
        </p:blipFill>
        <p:spPr>
          <a:xfrm>
            <a:off x="1392238" y="762000"/>
            <a:ext cx="5903912" cy="490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34" name="组合 4"/>
          <p:cNvGrpSpPr/>
          <p:nvPr/>
        </p:nvGrpSpPr>
        <p:grpSpPr>
          <a:xfrm>
            <a:off x="4818063" y="2373313"/>
            <a:ext cx="1660525" cy="3054350"/>
            <a:chOff x="3184" y="1381"/>
            <a:chExt cx="1432" cy="2573"/>
          </a:xfrm>
        </p:grpSpPr>
        <p:sp>
          <p:nvSpPr>
            <p:cNvPr id="6" name="任意多边形 5"/>
            <p:cNvSpPr/>
            <p:nvPr/>
          </p:nvSpPr>
          <p:spPr>
            <a:xfrm>
              <a:off x="3184" y="3531"/>
              <a:ext cx="194" cy="115"/>
            </a:xfrm>
            <a:custGeom>
              <a:avLst/>
              <a:gdLst/>
              <a:ahLst/>
              <a:cxnLst/>
              <a:rect l="0" t="0" r="0" b="0"/>
              <a:pathLst>
                <a:path w="194" h="114">
                  <a:moveTo>
                    <a:pt x="1" y="60"/>
                  </a:moveTo>
                  <a:cubicBezTo>
                    <a:pt x="29" y="16"/>
                    <a:pt x="36" y="46"/>
                    <a:pt x="52" y="0"/>
                  </a:cubicBezTo>
                  <a:cubicBezTo>
                    <a:pt x="98" y="7"/>
                    <a:pt x="132" y="8"/>
                    <a:pt x="170" y="34"/>
                  </a:cubicBezTo>
                  <a:cubicBezTo>
                    <a:pt x="162" y="43"/>
                    <a:pt x="149" y="49"/>
                    <a:pt x="145" y="60"/>
                  </a:cubicBezTo>
                  <a:cubicBezTo>
                    <a:pt x="127" y="114"/>
                    <a:pt x="194" y="57"/>
                    <a:pt x="128" y="102"/>
                  </a:cubicBezTo>
                  <a:cubicBezTo>
                    <a:pt x="93" y="93"/>
                    <a:pt x="77" y="83"/>
                    <a:pt x="43" y="93"/>
                  </a:cubicBezTo>
                  <a:cubicBezTo>
                    <a:pt x="0" y="83"/>
                    <a:pt x="13" y="96"/>
                    <a:pt x="1" y="60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210" y="3193"/>
              <a:ext cx="969" cy="761"/>
            </a:xfrm>
            <a:custGeom>
              <a:avLst/>
              <a:gdLst/>
              <a:ahLst/>
              <a:cxnLst/>
              <a:rect l="0" t="0" r="0" b="0"/>
              <a:pathLst>
                <a:path w="969" h="761">
                  <a:moveTo>
                    <a:pt x="161" y="390"/>
                  </a:moveTo>
                  <a:cubicBezTo>
                    <a:pt x="221" y="383"/>
                    <a:pt x="250" y="391"/>
                    <a:pt x="229" y="331"/>
                  </a:cubicBezTo>
                  <a:cubicBezTo>
                    <a:pt x="253" y="294"/>
                    <a:pt x="270" y="297"/>
                    <a:pt x="314" y="288"/>
                  </a:cubicBezTo>
                  <a:cubicBezTo>
                    <a:pt x="333" y="260"/>
                    <a:pt x="354" y="252"/>
                    <a:pt x="365" y="221"/>
                  </a:cubicBezTo>
                  <a:cubicBezTo>
                    <a:pt x="356" y="167"/>
                    <a:pt x="326" y="132"/>
                    <a:pt x="390" y="111"/>
                  </a:cubicBezTo>
                  <a:cubicBezTo>
                    <a:pt x="406" y="59"/>
                    <a:pt x="408" y="40"/>
                    <a:pt x="466" y="26"/>
                  </a:cubicBezTo>
                  <a:cubicBezTo>
                    <a:pt x="469" y="34"/>
                    <a:pt x="466" y="52"/>
                    <a:pt x="475" y="51"/>
                  </a:cubicBezTo>
                  <a:cubicBezTo>
                    <a:pt x="495" y="48"/>
                    <a:pt x="509" y="28"/>
                    <a:pt x="526" y="17"/>
                  </a:cubicBezTo>
                  <a:cubicBezTo>
                    <a:pt x="534" y="11"/>
                    <a:pt x="551" y="0"/>
                    <a:pt x="551" y="0"/>
                  </a:cubicBezTo>
                  <a:cubicBezTo>
                    <a:pt x="562" y="3"/>
                    <a:pt x="578" y="0"/>
                    <a:pt x="585" y="9"/>
                  </a:cubicBezTo>
                  <a:cubicBezTo>
                    <a:pt x="590" y="16"/>
                    <a:pt x="571" y="27"/>
                    <a:pt x="576" y="34"/>
                  </a:cubicBezTo>
                  <a:cubicBezTo>
                    <a:pt x="588" y="51"/>
                    <a:pt x="627" y="68"/>
                    <a:pt x="627" y="68"/>
                  </a:cubicBezTo>
                  <a:cubicBezTo>
                    <a:pt x="633" y="77"/>
                    <a:pt x="639" y="85"/>
                    <a:pt x="644" y="94"/>
                  </a:cubicBezTo>
                  <a:cubicBezTo>
                    <a:pt x="648" y="102"/>
                    <a:pt x="644" y="119"/>
                    <a:pt x="653" y="119"/>
                  </a:cubicBezTo>
                  <a:cubicBezTo>
                    <a:pt x="667" y="119"/>
                    <a:pt x="688" y="75"/>
                    <a:pt x="695" y="68"/>
                  </a:cubicBezTo>
                  <a:cubicBezTo>
                    <a:pt x="724" y="38"/>
                    <a:pt x="754" y="47"/>
                    <a:pt x="797" y="43"/>
                  </a:cubicBezTo>
                  <a:cubicBezTo>
                    <a:pt x="874" y="58"/>
                    <a:pt x="836" y="72"/>
                    <a:pt x="924" y="60"/>
                  </a:cubicBezTo>
                  <a:cubicBezTo>
                    <a:pt x="932" y="54"/>
                    <a:pt x="939" y="41"/>
                    <a:pt x="949" y="43"/>
                  </a:cubicBezTo>
                  <a:cubicBezTo>
                    <a:pt x="951" y="43"/>
                    <a:pt x="966" y="93"/>
                    <a:pt x="966" y="94"/>
                  </a:cubicBezTo>
                  <a:cubicBezTo>
                    <a:pt x="955" y="183"/>
                    <a:pt x="969" y="163"/>
                    <a:pt x="890" y="178"/>
                  </a:cubicBezTo>
                  <a:cubicBezTo>
                    <a:pt x="884" y="195"/>
                    <a:pt x="890" y="224"/>
                    <a:pt x="873" y="229"/>
                  </a:cubicBezTo>
                  <a:cubicBezTo>
                    <a:pt x="798" y="249"/>
                    <a:pt x="775" y="249"/>
                    <a:pt x="678" y="255"/>
                  </a:cubicBezTo>
                  <a:cubicBezTo>
                    <a:pt x="662" y="305"/>
                    <a:pt x="642" y="297"/>
                    <a:pt x="593" y="288"/>
                  </a:cubicBezTo>
                  <a:cubicBezTo>
                    <a:pt x="587" y="280"/>
                    <a:pt x="586" y="263"/>
                    <a:pt x="576" y="263"/>
                  </a:cubicBezTo>
                  <a:cubicBezTo>
                    <a:pt x="543" y="263"/>
                    <a:pt x="567" y="319"/>
                    <a:pt x="568" y="322"/>
                  </a:cubicBezTo>
                  <a:cubicBezTo>
                    <a:pt x="540" y="364"/>
                    <a:pt x="527" y="365"/>
                    <a:pt x="475" y="373"/>
                  </a:cubicBezTo>
                  <a:cubicBezTo>
                    <a:pt x="420" y="409"/>
                    <a:pt x="376" y="402"/>
                    <a:pt x="305" y="407"/>
                  </a:cubicBezTo>
                  <a:cubicBezTo>
                    <a:pt x="271" y="418"/>
                    <a:pt x="257" y="427"/>
                    <a:pt x="238" y="458"/>
                  </a:cubicBezTo>
                  <a:cubicBezTo>
                    <a:pt x="235" y="469"/>
                    <a:pt x="225" y="481"/>
                    <a:pt x="229" y="492"/>
                  </a:cubicBezTo>
                  <a:cubicBezTo>
                    <a:pt x="232" y="502"/>
                    <a:pt x="248" y="501"/>
                    <a:pt x="254" y="509"/>
                  </a:cubicBezTo>
                  <a:cubicBezTo>
                    <a:pt x="260" y="516"/>
                    <a:pt x="258" y="527"/>
                    <a:pt x="263" y="534"/>
                  </a:cubicBezTo>
                  <a:cubicBezTo>
                    <a:pt x="270" y="544"/>
                    <a:pt x="280" y="551"/>
                    <a:pt x="288" y="559"/>
                  </a:cubicBezTo>
                  <a:cubicBezTo>
                    <a:pt x="266" y="631"/>
                    <a:pt x="287" y="532"/>
                    <a:pt x="322" y="593"/>
                  </a:cubicBezTo>
                  <a:cubicBezTo>
                    <a:pt x="331" y="608"/>
                    <a:pt x="318" y="627"/>
                    <a:pt x="314" y="644"/>
                  </a:cubicBezTo>
                  <a:cubicBezTo>
                    <a:pt x="312" y="653"/>
                    <a:pt x="311" y="664"/>
                    <a:pt x="305" y="670"/>
                  </a:cubicBezTo>
                  <a:cubicBezTo>
                    <a:pt x="299" y="676"/>
                    <a:pt x="288" y="675"/>
                    <a:pt x="280" y="678"/>
                  </a:cubicBezTo>
                  <a:cubicBezTo>
                    <a:pt x="252" y="696"/>
                    <a:pt x="226" y="701"/>
                    <a:pt x="195" y="712"/>
                  </a:cubicBezTo>
                  <a:cubicBezTo>
                    <a:pt x="184" y="759"/>
                    <a:pt x="182" y="761"/>
                    <a:pt x="136" y="746"/>
                  </a:cubicBezTo>
                  <a:cubicBezTo>
                    <a:pt x="87" y="708"/>
                    <a:pt x="66" y="710"/>
                    <a:pt x="0" y="695"/>
                  </a:cubicBezTo>
                  <a:cubicBezTo>
                    <a:pt x="48" y="680"/>
                    <a:pt x="66" y="621"/>
                    <a:pt x="102" y="585"/>
                  </a:cubicBezTo>
                  <a:cubicBezTo>
                    <a:pt x="118" y="533"/>
                    <a:pt x="150" y="541"/>
                    <a:pt x="204" y="534"/>
                  </a:cubicBezTo>
                  <a:cubicBezTo>
                    <a:pt x="178" y="509"/>
                    <a:pt x="164" y="492"/>
                    <a:pt x="153" y="458"/>
                  </a:cubicBezTo>
                  <a:cubicBezTo>
                    <a:pt x="171" y="399"/>
                    <a:pt x="169" y="339"/>
                    <a:pt x="246" y="339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151" y="2611"/>
              <a:ext cx="431" cy="732"/>
            </a:xfrm>
            <a:custGeom>
              <a:avLst/>
              <a:gdLst/>
              <a:ahLst/>
              <a:cxnLst/>
              <a:rect l="0" t="0" r="0" b="0"/>
              <a:pathLst>
                <a:path w="431" h="731">
                  <a:moveTo>
                    <a:pt x="17" y="632"/>
                  </a:moveTo>
                  <a:cubicBezTo>
                    <a:pt x="22" y="624"/>
                    <a:pt x="29" y="616"/>
                    <a:pt x="33" y="607"/>
                  </a:cubicBezTo>
                  <a:cubicBezTo>
                    <a:pt x="37" y="599"/>
                    <a:pt x="35" y="586"/>
                    <a:pt x="42" y="581"/>
                  </a:cubicBezTo>
                  <a:cubicBezTo>
                    <a:pt x="57" y="571"/>
                    <a:pt x="76" y="570"/>
                    <a:pt x="93" y="564"/>
                  </a:cubicBezTo>
                  <a:cubicBezTo>
                    <a:pt x="101" y="561"/>
                    <a:pt x="118" y="556"/>
                    <a:pt x="118" y="556"/>
                  </a:cubicBezTo>
                  <a:cubicBezTo>
                    <a:pt x="127" y="550"/>
                    <a:pt x="141" y="549"/>
                    <a:pt x="144" y="539"/>
                  </a:cubicBezTo>
                  <a:cubicBezTo>
                    <a:pt x="158" y="492"/>
                    <a:pt x="72" y="401"/>
                    <a:pt x="169" y="370"/>
                  </a:cubicBezTo>
                  <a:cubicBezTo>
                    <a:pt x="228" y="331"/>
                    <a:pt x="214" y="356"/>
                    <a:pt x="228" y="310"/>
                  </a:cubicBezTo>
                  <a:cubicBezTo>
                    <a:pt x="231" y="251"/>
                    <a:pt x="237" y="191"/>
                    <a:pt x="237" y="132"/>
                  </a:cubicBezTo>
                  <a:cubicBezTo>
                    <a:pt x="237" y="101"/>
                    <a:pt x="209" y="70"/>
                    <a:pt x="194" y="48"/>
                  </a:cubicBezTo>
                  <a:cubicBezTo>
                    <a:pt x="188" y="39"/>
                    <a:pt x="177" y="22"/>
                    <a:pt x="177" y="22"/>
                  </a:cubicBezTo>
                  <a:cubicBezTo>
                    <a:pt x="250" y="0"/>
                    <a:pt x="325" y="29"/>
                    <a:pt x="398" y="39"/>
                  </a:cubicBezTo>
                  <a:cubicBezTo>
                    <a:pt x="413" y="88"/>
                    <a:pt x="431" y="138"/>
                    <a:pt x="372" y="158"/>
                  </a:cubicBezTo>
                  <a:cubicBezTo>
                    <a:pt x="352" y="188"/>
                    <a:pt x="333" y="187"/>
                    <a:pt x="313" y="217"/>
                  </a:cubicBezTo>
                  <a:cubicBezTo>
                    <a:pt x="308" y="234"/>
                    <a:pt x="299" y="250"/>
                    <a:pt x="296" y="268"/>
                  </a:cubicBezTo>
                  <a:cubicBezTo>
                    <a:pt x="290" y="309"/>
                    <a:pt x="298" y="402"/>
                    <a:pt x="254" y="437"/>
                  </a:cubicBezTo>
                  <a:cubicBezTo>
                    <a:pt x="239" y="449"/>
                    <a:pt x="219" y="452"/>
                    <a:pt x="203" y="463"/>
                  </a:cubicBezTo>
                  <a:cubicBezTo>
                    <a:pt x="193" y="580"/>
                    <a:pt x="211" y="575"/>
                    <a:pt x="118" y="607"/>
                  </a:cubicBezTo>
                  <a:cubicBezTo>
                    <a:pt x="100" y="660"/>
                    <a:pt x="107" y="677"/>
                    <a:pt x="50" y="692"/>
                  </a:cubicBezTo>
                  <a:cubicBezTo>
                    <a:pt x="47" y="700"/>
                    <a:pt x="50" y="713"/>
                    <a:pt x="42" y="717"/>
                  </a:cubicBezTo>
                  <a:cubicBezTo>
                    <a:pt x="13" y="731"/>
                    <a:pt x="4" y="671"/>
                    <a:pt x="0" y="658"/>
                  </a:cubicBezTo>
                  <a:cubicBezTo>
                    <a:pt x="3" y="647"/>
                    <a:pt x="0" y="632"/>
                    <a:pt x="8" y="624"/>
                  </a:cubicBezTo>
                  <a:cubicBezTo>
                    <a:pt x="16" y="616"/>
                    <a:pt x="33" y="607"/>
                    <a:pt x="42" y="615"/>
                  </a:cubicBezTo>
                  <a:cubicBezTo>
                    <a:pt x="50" y="622"/>
                    <a:pt x="25" y="626"/>
                    <a:pt x="17" y="632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152" y="2100"/>
              <a:ext cx="335" cy="534"/>
            </a:xfrm>
            <a:custGeom>
              <a:avLst/>
              <a:gdLst/>
              <a:ahLst/>
              <a:cxnLst/>
              <a:rect l="0" t="0" r="0" b="0"/>
              <a:pathLst>
                <a:path w="335" h="533">
                  <a:moveTo>
                    <a:pt x="193" y="533"/>
                  </a:moveTo>
                  <a:cubicBezTo>
                    <a:pt x="176" y="530"/>
                    <a:pt x="159" y="529"/>
                    <a:pt x="143" y="525"/>
                  </a:cubicBezTo>
                  <a:cubicBezTo>
                    <a:pt x="126" y="521"/>
                    <a:pt x="92" y="508"/>
                    <a:pt x="92" y="508"/>
                  </a:cubicBezTo>
                  <a:cubicBezTo>
                    <a:pt x="50" y="447"/>
                    <a:pt x="81" y="432"/>
                    <a:pt x="7" y="406"/>
                  </a:cubicBezTo>
                  <a:cubicBezTo>
                    <a:pt x="10" y="391"/>
                    <a:pt x="14" y="350"/>
                    <a:pt x="32" y="339"/>
                  </a:cubicBezTo>
                  <a:cubicBezTo>
                    <a:pt x="47" y="329"/>
                    <a:pt x="83" y="322"/>
                    <a:pt x="83" y="322"/>
                  </a:cubicBezTo>
                  <a:cubicBezTo>
                    <a:pt x="130" y="291"/>
                    <a:pt x="157" y="295"/>
                    <a:pt x="109" y="271"/>
                  </a:cubicBezTo>
                  <a:cubicBezTo>
                    <a:pt x="101" y="267"/>
                    <a:pt x="92" y="265"/>
                    <a:pt x="83" y="262"/>
                  </a:cubicBezTo>
                  <a:cubicBezTo>
                    <a:pt x="24" y="175"/>
                    <a:pt x="110" y="308"/>
                    <a:pt x="58" y="203"/>
                  </a:cubicBezTo>
                  <a:cubicBezTo>
                    <a:pt x="49" y="185"/>
                    <a:pt x="24" y="152"/>
                    <a:pt x="24" y="152"/>
                  </a:cubicBezTo>
                  <a:cubicBezTo>
                    <a:pt x="6" y="97"/>
                    <a:pt x="0" y="51"/>
                    <a:pt x="32" y="0"/>
                  </a:cubicBezTo>
                  <a:cubicBezTo>
                    <a:pt x="62" y="20"/>
                    <a:pt x="72" y="33"/>
                    <a:pt x="83" y="67"/>
                  </a:cubicBezTo>
                  <a:cubicBezTo>
                    <a:pt x="67" y="118"/>
                    <a:pt x="100" y="110"/>
                    <a:pt x="143" y="118"/>
                  </a:cubicBezTo>
                  <a:cubicBezTo>
                    <a:pt x="151" y="124"/>
                    <a:pt x="158" y="135"/>
                    <a:pt x="168" y="135"/>
                  </a:cubicBezTo>
                  <a:cubicBezTo>
                    <a:pt x="178" y="135"/>
                    <a:pt x="187" y="110"/>
                    <a:pt x="193" y="118"/>
                  </a:cubicBezTo>
                  <a:cubicBezTo>
                    <a:pt x="199" y="127"/>
                    <a:pt x="181" y="173"/>
                    <a:pt x="176" y="186"/>
                  </a:cubicBezTo>
                  <a:cubicBezTo>
                    <a:pt x="221" y="252"/>
                    <a:pt x="176" y="169"/>
                    <a:pt x="176" y="237"/>
                  </a:cubicBezTo>
                  <a:cubicBezTo>
                    <a:pt x="176" y="247"/>
                    <a:pt x="187" y="254"/>
                    <a:pt x="193" y="262"/>
                  </a:cubicBezTo>
                  <a:cubicBezTo>
                    <a:pt x="202" y="259"/>
                    <a:pt x="210" y="254"/>
                    <a:pt x="219" y="254"/>
                  </a:cubicBezTo>
                  <a:cubicBezTo>
                    <a:pt x="262" y="254"/>
                    <a:pt x="250" y="293"/>
                    <a:pt x="270" y="313"/>
                  </a:cubicBezTo>
                  <a:cubicBezTo>
                    <a:pt x="272" y="315"/>
                    <a:pt x="317" y="329"/>
                    <a:pt x="320" y="330"/>
                  </a:cubicBezTo>
                  <a:cubicBezTo>
                    <a:pt x="301" y="389"/>
                    <a:pt x="310" y="364"/>
                    <a:pt x="295" y="406"/>
                  </a:cubicBezTo>
                  <a:cubicBezTo>
                    <a:pt x="291" y="392"/>
                    <a:pt x="283" y="355"/>
                    <a:pt x="261" y="355"/>
                  </a:cubicBezTo>
                  <a:cubicBezTo>
                    <a:pt x="252" y="355"/>
                    <a:pt x="256" y="372"/>
                    <a:pt x="253" y="381"/>
                  </a:cubicBezTo>
                  <a:cubicBezTo>
                    <a:pt x="289" y="406"/>
                    <a:pt x="304" y="394"/>
                    <a:pt x="329" y="432"/>
                  </a:cubicBezTo>
                  <a:cubicBezTo>
                    <a:pt x="326" y="457"/>
                    <a:pt x="335" y="487"/>
                    <a:pt x="320" y="508"/>
                  </a:cubicBezTo>
                  <a:cubicBezTo>
                    <a:pt x="310" y="522"/>
                    <a:pt x="286" y="511"/>
                    <a:pt x="270" y="516"/>
                  </a:cubicBezTo>
                  <a:cubicBezTo>
                    <a:pt x="260" y="519"/>
                    <a:pt x="253" y="527"/>
                    <a:pt x="244" y="533"/>
                  </a:cubicBezTo>
                  <a:cubicBezTo>
                    <a:pt x="188" y="514"/>
                    <a:pt x="193" y="498"/>
                    <a:pt x="193" y="533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879" y="1381"/>
              <a:ext cx="737" cy="855"/>
            </a:xfrm>
            <a:custGeom>
              <a:avLst/>
              <a:gdLst/>
              <a:ahLst/>
              <a:cxnLst/>
              <a:rect l="0" t="0" r="0" b="0"/>
              <a:pathLst>
                <a:path w="736" h="855">
                  <a:moveTo>
                    <a:pt x="296" y="711"/>
                  </a:moveTo>
                  <a:cubicBezTo>
                    <a:pt x="242" y="720"/>
                    <a:pt x="231" y="726"/>
                    <a:pt x="194" y="762"/>
                  </a:cubicBezTo>
                  <a:cubicBezTo>
                    <a:pt x="178" y="810"/>
                    <a:pt x="182" y="829"/>
                    <a:pt x="144" y="855"/>
                  </a:cubicBezTo>
                  <a:cubicBezTo>
                    <a:pt x="25" y="843"/>
                    <a:pt x="97" y="853"/>
                    <a:pt x="25" y="804"/>
                  </a:cubicBezTo>
                  <a:cubicBezTo>
                    <a:pt x="16" y="791"/>
                    <a:pt x="0" y="772"/>
                    <a:pt x="0" y="754"/>
                  </a:cubicBezTo>
                  <a:cubicBezTo>
                    <a:pt x="0" y="741"/>
                    <a:pt x="25" y="653"/>
                    <a:pt x="33" y="643"/>
                  </a:cubicBezTo>
                  <a:cubicBezTo>
                    <a:pt x="39" y="635"/>
                    <a:pt x="50" y="632"/>
                    <a:pt x="59" y="627"/>
                  </a:cubicBezTo>
                  <a:cubicBezTo>
                    <a:pt x="72" y="586"/>
                    <a:pt x="55" y="558"/>
                    <a:pt x="33" y="525"/>
                  </a:cubicBezTo>
                  <a:cubicBezTo>
                    <a:pt x="7" y="440"/>
                    <a:pt x="43" y="557"/>
                    <a:pt x="16" y="474"/>
                  </a:cubicBezTo>
                  <a:cubicBezTo>
                    <a:pt x="10" y="457"/>
                    <a:pt x="0" y="423"/>
                    <a:pt x="0" y="423"/>
                  </a:cubicBezTo>
                  <a:cubicBezTo>
                    <a:pt x="18" y="367"/>
                    <a:pt x="84" y="364"/>
                    <a:pt x="135" y="355"/>
                  </a:cubicBezTo>
                  <a:cubicBezTo>
                    <a:pt x="167" y="334"/>
                    <a:pt x="168" y="319"/>
                    <a:pt x="186" y="288"/>
                  </a:cubicBezTo>
                  <a:cubicBezTo>
                    <a:pt x="196" y="270"/>
                    <a:pt x="220" y="237"/>
                    <a:pt x="220" y="237"/>
                  </a:cubicBezTo>
                  <a:cubicBezTo>
                    <a:pt x="221" y="234"/>
                    <a:pt x="234" y="188"/>
                    <a:pt x="237" y="186"/>
                  </a:cubicBezTo>
                  <a:cubicBezTo>
                    <a:pt x="278" y="145"/>
                    <a:pt x="318" y="143"/>
                    <a:pt x="372" y="135"/>
                  </a:cubicBezTo>
                  <a:cubicBezTo>
                    <a:pt x="419" y="121"/>
                    <a:pt x="432" y="92"/>
                    <a:pt x="465" y="59"/>
                  </a:cubicBezTo>
                  <a:cubicBezTo>
                    <a:pt x="453" y="23"/>
                    <a:pt x="464" y="11"/>
                    <a:pt x="499" y="0"/>
                  </a:cubicBezTo>
                  <a:cubicBezTo>
                    <a:pt x="514" y="43"/>
                    <a:pt x="494" y="207"/>
                    <a:pt x="525" y="118"/>
                  </a:cubicBezTo>
                  <a:cubicBezTo>
                    <a:pt x="528" y="101"/>
                    <a:pt x="523" y="81"/>
                    <a:pt x="533" y="67"/>
                  </a:cubicBezTo>
                  <a:cubicBezTo>
                    <a:pt x="540" y="58"/>
                    <a:pt x="556" y="64"/>
                    <a:pt x="567" y="59"/>
                  </a:cubicBezTo>
                  <a:cubicBezTo>
                    <a:pt x="576" y="55"/>
                    <a:pt x="583" y="46"/>
                    <a:pt x="592" y="42"/>
                  </a:cubicBezTo>
                  <a:cubicBezTo>
                    <a:pt x="611" y="34"/>
                    <a:pt x="632" y="32"/>
                    <a:pt x="652" y="25"/>
                  </a:cubicBezTo>
                  <a:cubicBezTo>
                    <a:pt x="666" y="28"/>
                    <a:pt x="687" y="22"/>
                    <a:pt x="694" y="34"/>
                  </a:cubicBezTo>
                  <a:cubicBezTo>
                    <a:pt x="709" y="60"/>
                    <a:pt x="669" y="111"/>
                    <a:pt x="660" y="135"/>
                  </a:cubicBezTo>
                  <a:cubicBezTo>
                    <a:pt x="683" y="138"/>
                    <a:pt x="709" y="131"/>
                    <a:pt x="728" y="144"/>
                  </a:cubicBezTo>
                  <a:cubicBezTo>
                    <a:pt x="736" y="150"/>
                    <a:pt x="715" y="160"/>
                    <a:pt x="711" y="169"/>
                  </a:cubicBezTo>
                  <a:cubicBezTo>
                    <a:pt x="692" y="207"/>
                    <a:pt x="694" y="205"/>
                    <a:pt x="652" y="220"/>
                  </a:cubicBezTo>
                  <a:cubicBezTo>
                    <a:pt x="639" y="238"/>
                    <a:pt x="621" y="252"/>
                    <a:pt x="609" y="271"/>
                  </a:cubicBezTo>
                  <a:cubicBezTo>
                    <a:pt x="604" y="278"/>
                    <a:pt x="607" y="290"/>
                    <a:pt x="601" y="296"/>
                  </a:cubicBezTo>
                  <a:cubicBezTo>
                    <a:pt x="595" y="302"/>
                    <a:pt x="584" y="301"/>
                    <a:pt x="576" y="305"/>
                  </a:cubicBezTo>
                  <a:cubicBezTo>
                    <a:pt x="567" y="310"/>
                    <a:pt x="559" y="316"/>
                    <a:pt x="550" y="322"/>
                  </a:cubicBezTo>
                  <a:cubicBezTo>
                    <a:pt x="511" y="308"/>
                    <a:pt x="489" y="312"/>
                    <a:pt x="465" y="347"/>
                  </a:cubicBezTo>
                  <a:cubicBezTo>
                    <a:pt x="462" y="361"/>
                    <a:pt x="468" y="380"/>
                    <a:pt x="457" y="389"/>
                  </a:cubicBezTo>
                  <a:cubicBezTo>
                    <a:pt x="449" y="395"/>
                    <a:pt x="434" y="382"/>
                    <a:pt x="432" y="372"/>
                  </a:cubicBezTo>
                  <a:cubicBezTo>
                    <a:pt x="422" y="317"/>
                    <a:pt x="426" y="259"/>
                    <a:pt x="423" y="203"/>
                  </a:cubicBezTo>
                  <a:cubicBezTo>
                    <a:pt x="392" y="213"/>
                    <a:pt x="361" y="218"/>
                    <a:pt x="330" y="228"/>
                  </a:cubicBezTo>
                  <a:cubicBezTo>
                    <a:pt x="273" y="265"/>
                    <a:pt x="321" y="291"/>
                    <a:pt x="262" y="330"/>
                  </a:cubicBezTo>
                  <a:cubicBezTo>
                    <a:pt x="235" y="370"/>
                    <a:pt x="206" y="378"/>
                    <a:pt x="160" y="389"/>
                  </a:cubicBezTo>
                  <a:cubicBezTo>
                    <a:pt x="155" y="398"/>
                    <a:pt x="152" y="409"/>
                    <a:pt x="144" y="415"/>
                  </a:cubicBezTo>
                  <a:cubicBezTo>
                    <a:pt x="137" y="421"/>
                    <a:pt x="122" y="415"/>
                    <a:pt x="118" y="423"/>
                  </a:cubicBezTo>
                  <a:cubicBezTo>
                    <a:pt x="109" y="442"/>
                    <a:pt x="143" y="462"/>
                    <a:pt x="152" y="466"/>
                  </a:cubicBezTo>
                  <a:cubicBezTo>
                    <a:pt x="188" y="482"/>
                    <a:pt x="208" y="484"/>
                    <a:pt x="245" y="491"/>
                  </a:cubicBezTo>
                  <a:cubicBezTo>
                    <a:pt x="304" y="577"/>
                    <a:pt x="215" y="564"/>
                    <a:pt x="364" y="550"/>
                  </a:cubicBezTo>
                  <a:cubicBezTo>
                    <a:pt x="387" y="479"/>
                    <a:pt x="392" y="499"/>
                    <a:pt x="482" y="508"/>
                  </a:cubicBezTo>
                  <a:cubicBezTo>
                    <a:pt x="507" y="516"/>
                    <a:pt x="542" y="505"/>
                    <a:pt x="559" y="525"/>
                  </a:cubicBezTo>
                  <a:cubicBezTo>
                    <a:pt x="568" y="536"/>
                    <a:pt x="556" y="554"/>
                    <a:pt x="550" y="567"/>
                  </a:cubicBezTo>
                  <a:cubicBezTo>
                    <a:pt x="525" y="622"/>
                    <a:pt x="504" y="633"/>
                    <a:pt x="448" y="643"/>
                  </a:cubicBezTo>
                  <a:cubicBezTo>
                    <a:pt x="427" y="677"/>
                    <a:pt x="436" y="689"/>
                    <a:pt x="398" y="703"/>
                  </a:cubicBezTo>
                  <a:cubicBezTo>
                    <a:pt x="392" y="711"/>
                    <a:pt x="386" y="719"/>
                    <a:pt x="381" y="728"/>
                  </a:cubicBezTo>
                  <a:cubicBezTo>
                    <a:pt x="377" y="736"/>
                    <a:pt x="378" y="748"/>
                    <a:pt x="372" y="754"/>
                  </a:cubicBezTo>
                  <a:cubicBezTo>
                    <a:pt x="366" y="760"/>
                    <a:pt x="353" y="769"/>
                    <a:pt x="347" y="762"/>
                  </a:cubicBezTo>
                  <a:cubicBezTo>
                    <a:pt x="342" y="756"/>
                    <a:pt x="358" y="751"/>
                    <a:pt x="364" y="745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388" y="3457"/>
              <a:ext cx="51" cy="56"/>
            </a:xfrm>
            <a:custGeom>
              <a:avLst/>
              <a:gdLst/>
              <a:ahLst/>
              <a:cxnLst/>
              <a:rect l="0" t="0" r="0" b="0"/>
              <a:pathLst>
                <a:path w="51" h="57">
                  <a:moveTo>
                    <a:pt x="26" y="0"/>
                  </a:moveTo>
                  <a:cubicBezTo>
                    <a:pt x="17" y="8"/>
                    <a:pt x="0" y="13"/>
                    <a:pt x="0" y="25"/>
                  </a:cubicBezTo>
                  <a:cubicBezTo>
                    <a:pt x="0" y="57"/>
                    <a:pt x="44" y="36"/>
                    <a:pt x="51" y="34"/>
                  </a:cubicBezTo>
                  <a:cubicBezTo>
                    <a:pt x="41" y="2"/>
                    <a:pt x="51" y="12"/>
                    <a:pt x="26" y="0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441" y="3289"/>
              <a:ext cx="101" cy="123"/>
            </a:xfrm>
            <a:custGeom>
              <a:avLst/>
              <a:gdLst/>
              <a:ahLst/>
              <a:cxnLst/>
              <a:rect l="0" t="0" r="0" b="0"/>
              <a:pathLst>
                <a:path w="102" h="125">
                  <a:moveTo>
                    <a:pt x="40" y="31"/>
                  </a:moveTo>
                  <a:cubicBezTo>
                    <a:pt x="37" y="40"/>
                    <a:pt x="32" y="48"/>
                    <a:pt x="32" y="57"/>
                  </a:cubicBezTo>
                  <a:cubicBezTo>
                    <a:pt x="32" y="102"/>
                    <a:pt x="48" y="77"/>
                    <a:pt x="57" y="57"/>
                  </a:cubicBezTo>
                  <a:cubicBezTo>
                    <a:pt x="64" y="41"/>
                    <a:pt x="91" y="0"/>
                    <a:pt x="74" y="6"/>
                  </a:cubicBezTo>
                  <a:cubicBezTo>
                    <a:pt x="40" y="18"/>
                    <a:pt x="57" y="12"/>
                    <a:pt x="23" y="23"/>
                  </a:cubicBezTo>
                  <a:cubicBezTo>
                    <a:pt x="13" y="53"/>
                    <a:pt x="0" y="82"/>
                    <a:pt x="23" y="116"/>
                  </a:cubicBezTo>
                  <a:cubicBezTo>
                    <a:pt x="29" y="125"/>
                    <a:pt x="40" y="105"/>
                    <a:pt x="49" y="99"/>
                  </a:cubicBezTo>
                  <a:cubicBezTo>
                    <a:pt x="92" y="35"/>
                    <a:pt x="102" y="56"/>
                    <a:pt x="40" y="31"/>
                  </a:cubicBez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4042" name="图片 2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653088" y="282892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3" name="图片 23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875338" y="2657475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4" name="图片 24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043613" y="271462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5" name="图片 25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986463" y="3170238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6" name="图片 26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154738" y="3000375"/>
            <a:ext cx="166687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7" name="图片 27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986463" y="3398838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8" name="图片 28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154738" y="3683000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9" name="图片 29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265863" y="3854450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0" name="图片 3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154738" y="4197350"/>
            <a:ext cx="166687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1" name="图片 31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265863" y="4025900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2" name="图片 32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043613" y="4424363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3" name="图片 33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430838" y="4767263"/>
            <a:ext cx="166687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4" name="图片 34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4984750" y="4937125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5" name="图片 35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151438" y="4994275"/>
            <a:ext cx="166687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6" name="图片 36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4649788" y="3968750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7" name="图片 37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262563" y="3911600"/>
            <a:ext cx="1682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8" name="图片 38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486400" y="3740150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9" name="图片 39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708650" y="3854450"/>
            <a:ext cx="166688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60" name="图片 40" descr="huo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875338" y="3627438"/>
            <a:ext cx="168275" cy="169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41"/>
          <p:cNvGrpSpPr/>
          <p:nvPr/>
        </p:nvGrpSpPr>
        <p:grpSpPr>
          <a:xfrm>
            <a:off x="2255838" y="947738"/>
            <a:ext cx="4845050" cy="4267200"/>
            <a:chOff x="960" y="182"/>
            <a:chExt cx="4176" cy="3593"/>
          </a:xfrm>
        </p:grpSpPr>
        <p:sp>
          <p:nvSpPr>
            <p:cNvPr id="44062" name="文本框 42"/>
            <p:cNvSpPr txBox="1"/>
            <p:nvPr/>
          </p:nvSpPr>
          <p:spPr>
            <a:xfrm>
              <a:off x="1104" y="758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塔城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3" name="文本框 43"/>
            <p:cNvSpPr txBox="1"/>
            <p:nvPr/>
          </p:nvSpPr>
          <p:spPr>
            <a:xfrm>
              <a:off x="960" y="998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伊宁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4" name="文本框 44"/>
            <p:cNvSpPr txBox="1"/>
            <p:nvPr/>
          </p:nvSpPr>
          <p:spPr>
            <a:xfrm>
              <a:off x="1776" y="3168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瑞丽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5" name="文本框 45"/>
            <p:cNvSpPr txBox="1"/>
            <p:nvPr/>
          </p:nvSpPr>
          <p:spPr>
            <a:xfrm>
              <a:off x="2208" y="3504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河口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6" name="文本框 46"/>
            <p:cNvSpPr txBox="1"/>
            <p:nvPr/>
          </p:nvSpPr>
          <p:spPr>
            <a:xfrm>
              <a:off x="2736" y="3312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东兴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7" name="文本框 47"/>
            <p:cNvSpPr txBox="1"/>
            <p:nvPr/>
          </p:nvSpPr>
          <p:spPr>
            <a:xfrm>
              <a:off x="3552" y="576"/>
              <a:ext cx="720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满洲里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8" name="文本框 48"/>
            <p:cNvSpPr txBox="1"/>
            <p:nvPr/>
          </p:nvSpPr>
          <p:spPr>
            <a:xfrm>
              <a:off x="3888" y="182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黑河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9" name="文本框 49"/>
            <p:cNvSpPr txBox="1"/>
            <p:nvPr/>
          </p:nvSpPr>
          <p:spPr>
            <a:xfrm>
              <a:off x="4608" y="960"/>
              <a:ext cx="528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66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珲春</a:t>
              </a:r>
              <a:endParaRPr lang="zh-CN" altLang="en-US" sz="1500" dirty="0">
                <a:solidFill>
                  <a:srgbClr val="000066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50"/>
          <p:cNvGrpSpPr/>
          <p:nvPr/>
        </p:nvGrpSpPr>
        <p:grpSpPr>
          <a:xfrm>
            <a:off x="2032000" y="1973263"/>
            <a:ext cx="4289425" cy="2679700"/>
            <a:chOff x="768" y="1056"/>
            <a:chExt cx="3696" cy="2256"/>
          </a:xfrm>
        </p:grpSpPr>
        <p:pic>
          <p:nvPicPr>
            <p:cNvPr id="44071" name="图片 51" descr="huo4"/>
            <p:cNvPicPr>
              <a:picLocks noChangeAspect="1"/>
            </p:cNvPicPr>
            <p:nvPr/>
          </p:nvPicPr>
          <p:blipFill>
            <a:blip r:embed="rId2">
              <a:biLevel thresh="50000"/>
              <a:grayscl/>
            </a:blip>
            <a:stretch>
              <a:fillRect/>
            </a:stretch>
          </p:blipFill>
          <p:spPr>
            <a:xfrm>
              <a:off x="4320" y="1056"/>
              <a:ext cx="144" cy="14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4072" name="组合 52"/>
            <p:cNvGrpSpPr/>
            <p:nvPr/>
          </p:nvGrpSpPr>
          <p:grpSpPr>
            <a:xfrm>
              <a:off x="768" y="1296"/>
              <a:ext cx="2880" cy="2016"/>
              <a:chOff x="768" y="1296"/>
              <a:chExt cx="2880" cy="2016"/>
            </a:xfrm>
          </p:grpSpPr>
          <p:pic>
            <p:nvPicPr>
              <p:cNvPr id="44073" name="图片 53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1104" y="1296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74" name="图片 54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768" y="2208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75" name="图片 55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2064" y="1872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76" name="图片 56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2400" y="3168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77" name="图片 57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3216" y="1488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78" name="图片 58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2688" y="1728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79" name="图片 59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3504" y="1920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80" name="图片 60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3360" y="2832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81" name="图片 61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2928" y="3024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82" name="图片 62" descr="huo4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grayscl/>
              </a:blip>
              <a:stretch>
                <a:fillRect/>
              </a:stretch>
            </p:blipFill>
            <p:spPr>
              <a:xfrm>
                <a:off x="3216" y="2208"/>
                <a:ext cx="144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" name="组合 63"/>
          <p:cNvGrpSpPr/>
          <p:nvPr/>
        </p:nvGrpSpPr>
        <p:grpSpPr>
          <a:xfrm>
            <a:off x="1976438" y="2074863"/>
            <a:ext cx="4791075" cy="2828925"/>
            <a:chOff x="672" y="1104"/>
            <a:chExt cx="4128" cy="2383"/>
          </a:xfrm>
        </p:grpSpPr>
        <p:sp>
          <p:nvSpPr>
            <p:cNvPr id="44084" name="文本框 64"/>
            <p:cNvSpPr txBox="1"/>
            <p:nvPr/>
          </p:nvSpPr>
          <p:spPr>
            <a:xfrm>
              <a:off x="816" y="1392"/>
              <a:ext cx="105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乌鲁木齐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5" name="文本框 65"/>
            <p:cNvSpPr txBox="1"/>
            <p:nvPr/>
          </p:nvSpPr>
          <p:spPr>
            <a:xfrm>
              <a:off x="672" y="2304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拉萨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6" name="文本框 66"/>
            <p:cNvSpPr txBox="1"/>
            <p:nvPr/>
          </p:nvSpPr>
          <p:spPr>
            <a:xfrm>
              <a:off x="2256" y="3216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昆明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7" name="文本框 67"/>
            <p:cNvSpPr txBox="1"/>
            <p:nvPr/>
          </p:nvSpPr>
          <p:spPr>
            <a:xfrm>
              <a:off x="2784" y="3072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贵阳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8" name="文本框 68"/>
            <p:cNvSpPr txBox="1"/>
            <p:nvPr/>
          </p:nvSpPr>
          <p:spPr>
            <a:xfrm>
              <a:off x="3264" y="2880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长沙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9" name="文本框 69"/>
            <p:cNvSpPr txBox="1"/>
            <p:nvPr/>
          </p:nvSpPr>
          <p:spPr>
            <a:xfrm>
              <a:off x="1920" y="1968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西宁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90" name="文本框 70"/>
            <p:cNvSpPr txBox="1"/>
            <p:nvPr/>
          </p:nvSpPr>
          <p:spPr>
            <a:xfrm>
              <a:off x="2544" y="1824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银川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91" name="文本框 71"/>
            <p:cNvSpPr txBox="1"/>
            <p:nvPr/>
          </p:nvSpPr>
          <p:spPr>
            <a:xfrm>
              <a:off x="2928" y="1536"/>
              <a:ext cx="81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呼和浩特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92" name="文本框 72"/>
            <p:cNvSpPr txBox="1"/>
            <p:nvPr/>
          </p:nvSpPr>
          <p:spPr>
            <a:xfrm>
              <a:off x="4224" y="1104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长春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93" name="文本框 73"/>
            <p:cNvSpPr txBox="1"/>
            <p:nvPr/>
          </p:nvSpPr>
          <p:spPr>
            <a:xfrm>
              <a:off x="3120" y="2304"/>
              <a:ext cx="5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Clr>
                  <a:schemeClr val="bg1"/>
                </a:buClr>
              </a:pPr>
              <a:r>
                <a:rPr lang="zh-CN" altLang="en-US" sz="1500" dirty="0">
                  <a:solidFill>
                    <a:srgbClr val="0000CC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西安</a:t>
              </a:r>
              <a:endParaRPr lang="zh-CN" altLang="en-US" sz="1500" dirty="0">
                <a:solidFill>
                  <a:srgbClr val="0000CC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427163" y="3027363"/>
            <a:ext cx="773113" cy="717550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经济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特区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644775" y="3027363"/>
            <a:ext cx="947738" cy="717550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沿海开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放城市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878263" y="2967038"/>
            <a:ext cx="1001713" cy="1039813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沿海经济开放区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99238" y="2543175"/>
            <a:ext cx="750888" cy="2009775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内地省会  城市、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自治区首府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98" name="直接连接符 78"/>
          <p:cNvSpPr/>
          <p:nvPr/>
        </p:nvSpPr>
        <p:spPr>
          <a:xfrm>
            <a:off x="2311400" y="3443288"/>
            <a:ext cx="277813" cy="1270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99" name="直接连接符 79"/>
          <p:cNvSpPr/>
          <p:nvPr/>
        </p:nvSpPr>
        <p:spPr>
          <a:xfrm>
            <a:off x="3592513" y="3443288"/>
            <a:ext cx="222250" cy="1270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1" name="直接连接符 80"/>
          <p:cNvSpPr/>
          <p:nvPr/>
        </p:nvSpPr>
        <p:spPr>
          <a:xfrm>
            <a:off x="6265863" y="3398838"/>
            <a:ext cx="333375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" name="文本框 81"/>
          <p:cNvSpPr txBox="1"/>
          <p:nvPr/>
        </p:nvSpPr>
        <p:spPr>
          <a:xfrm>
            <a:off x="5233988" y="2932113"/>
            <a:ext cx="947738" cy="1039813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沿江和沿边开放城市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4102" name="直接连接符 82"/>
          <p:cNvSpPr/>
          <p:nvPr/>
        </p:nvSpPr>
        <p:spPr>
          <a:xfrm>
            <a:off x="4929188" y="3398838"/>
            <a:ext cx="277812" cy="1270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4" name="燕尾形 83"/>
          <p:cNvSpPr/>
          <p:nvPr/>
        </p:nvSpPr>
        <p:spPr>
          <a:xfrm>
            <a:off x="2255838" y="5345113"/>
            <a:ext cx="292100" cy="336550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燕尾形 84"/>
          <p:cNvSpPr/>
          <p:nvPr/>
        </p:nvSpPr>
        <p:spPr>
          <a:xfrm>
            <a:off x="4556125" y="5345113"/>
            <a:ext cx="292100" cy="336550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4105" name="组合 85"/>
          <p:cNvGrpSpPr/>
          <p:nvPr/>
        </p:nvGrpSpPr>
        <p:grpSpPr>
          <a:xfrm>
            <a:off x="1355725" y="4921250"/>
            <a:ext cx="892175" cy="904875"/>
            <a:chOff x="768" y="3024"/>
            <a:chExt cx="769" cy="761"/>
          </a:xfrm>
        </p:grpSpPr>
        <p:grpSp>
          <p:nvGrpSpPr>
            <p:cNvPr id="44106" name="组合 86"/>
            <p:cNvGrpSpPr/>
            <p:nvPr/>
          </p:nvGrpSpPr>
          <p:grpSpPr>
            <a:xfrm>
              <a:off x="768" y="3024"/>
              <a:ext cx="769" cy="761"/>
              <a:chOff x="816" y="1152"/>
              <a:chExt cx="1073" cy="1063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816" y="1152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816" y="1152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32001"/>
                    </a:schemeClr>
                  </a:gs>
                  <a:gs pos="100000">
                    <a:schemeClr val="fol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887" y="1221"/>
                <a:ext cx="932" cy="92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887" y="1223"/>
                <a:ext cx="934" cy="925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932" y="1268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4112" name="组合 92"/>
              <p:cNvGrpSpPr/>
              <p:nvPr/>
            </p:nvGrpSpPr>
            <p:grpSpPr>
              <a:xfrm>
                <a:off x="946" y="1280"/>
                <a:ext cx="813" cy="805"/>
                <a:chOff x="4166" y="1706"/>
                <a:chExt cx="1252" cy="1252"/>
              </a:xfrm>
            </p:grpSpPr>
            <p:sp>
              <p:nvSpPr>
                <p:cNvPr id="94" name="椭圆 93"/>
                <p:cNvSpPr/>
                <p:nvPr/>
              </p:nvSpPr>
              <p:spPr>
                <a:xfrm>
                  <a:off x="4166" y="1707"/>
                  <a:ext cx="1253" cy="1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4180" y="1713"/>
                  <a:ext cx="122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4195" y="1727"/>
                  <a:ext cx="1161" cy="1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4263" y="1759"/>
                  <a:ext cx="1032" cy="9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4117" name="文本框 97"/>
            <p:cNvSpPr txBox="1"/>
            <p:nvPr/>
          </p:nvSpPr>
          <p:spPr>
            <a:xfrm>
              <a:off x="960" y="3187"/>
              <a:ext cx="34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点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118" name="组合 98"/>
          <p:cNvGrpSpPr/>
          <p:nvPr/>
        </p:nvGrpSpPr>
        <p:grpSpPr>
          <a:xfrm>
            <a:off x="2746375" y="4948238"/>
            <a:ext cx="892175" cy="904875"/>
            <a:chOff x="2399" y="3024"/>
            <a:chExt cx="769" cy="761"/>
          </a:xfrm>
        </p:grpSpPr>
        <p:grpSp>
          <p:nvGrpSpPr>
            <p:cNvPr id="44119" name="组合 99"/>
            <p:cNvGrpSpPr/>
            <p:nvPr/>
          </p:nvGrpSpPr>
          <p:grpSpPr>
            <a:xfrm>
              <a:off x="2399" y="3024"/>
              <a:ext cx="769" cy="761"/>
              <a:chOff x="2368" y="1155"/>
              <a:chExt cx="1073" cy="1063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368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368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439" y="1226"/>
                <a:ext cx="932" cy="92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439" y="1226"/>
                <a:ext cx="934" cy="9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2484" y="1271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4125" name="组合 105"/>
              <p:cNvGrpSpPr/>
              <p:nvPr/>
            </p:nvGrpSpPr>
            <p:grpSpPr>
              <a:xfrm>
                <a:off x="2498" y="1280"/>
                <a:ext cx="813" cy="805"/>
                <a:chOff x="4166" y="1706"/>
                <a:chExt cx="1252" cy="1252"/>
              </a:xfrm>
            </p:grpSpPr>
            <p:sp>
              <p:nvSpPr>
                <p:cNvPr id="107" name="椭圆 106"/>
                <p:cNvSpPr/>
                <p:nvPr/>
              </p:nvSpPr>
              <p:spPr>
                <a:xfrm>
                  <a:off x="4166" y="1706"/>
                  <a:ext cx="1253" cy="12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4180" y="1712"/>
                  <a:ext cx="1223" cy="12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4195" y="1726"/>
                  <a:ext cx="1161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4263" y="1758"/>
                  <a:ext cx="1032" cy="9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4130" name="文本框 110"/>
            <p:cNvSpPr txBox="1"/>
            <p:nvPr/>
          </p:nvSpPr>
          <p:spPr>
            <a:xfrm>
              <a:off x="2592" y="3187"/>
              <a:ext cx="34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线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11"/>
          <p:cNvGrpSpPr/>
          <p:nvPr/>
        </p:nvGrpSpPr>
        <p:grpSpPr>
          <a:xfrm>
            <a:off x="6081713" y="5027613"/>
            <a:ext cx="892175" cy="903287"/>
            <a:chOff x="4176" y="3024"/>
            <a:chExt cx="768" cy="761"/>
          </a:xfrm>
        </p:grpSpPr>
        <p:grpSp>
          <p:nvGrpSpPr>
            <p:cNvPr id="44132" name="组合 112"/>
            <p:cNvGrpSpPr/>
            <p:nvPr/>
          </p:nvGrpSpPr>
          <p:grpSpPr>
            <a:xfrm>
              <a:off x="4176" y="3024"/>
              <a:ext cx="768" cy="761"/>
              <a:chOff x="3919" y="1155"/>
              <a:chExt cx="1073" cy="1063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3919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919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90" y="1224"/>
                <a:ext cx="932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4005" y="1230"/>
                <a:ext cx="934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4039" y="1271"/>
                <a:ext cx="840" cy="831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4138" name="组合 118"/>
              <p:cNvGrpSpPr/>
              <p:nvPr/>
            </p:nvGrpSpPr>
            <p:grpSpPr>
              <a:xfrm>
                <a:off x="4054" y="1280"/>
                <a:ext cx="814" cy="805"/>
                <a:chOff x="4166" y="1706"/>
                <a:chExt cx="1252" cy="1252"/>
              </a:xfrm>
            </p:grpSpPr>
            <p:sp>
              <p:nvSpPr>
                <p:cNvPr id="120" name="椭圆 119"/>
                <p:cNvSpPr/>
                <p:nvPr/>
              </p:nvSpPr>
              <p:spPr>
                <a:xfrm>
                  <a:off x="4167" y="1706"/>
                  <a:ext cx="1251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4182" y="1712"/>
                  <a:ext cx="1222" cy="12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2" name="椭圆 121"/>
                <p:cNvSpPr/>
                <p:nvPr/>
              </p:nvSpPr>
              <p:spPr>
                <a:xfrm>
                  <a:off x="4196" y="1727"/>
                  <a:ext cx="1160" cy="11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4264" y="1759"/>
                  <a:ext cx="1031" cy="9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4143" name="文本框 123"/>
            <p:cNvSpPr txBox="1"/>
            <p:nvPr/>
          </p:nvSpPr>
          <p:spPr>
            <a:xfrm>
              <a:off x="4368" y="3187"/>
              <a:ext cx="34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面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5" name="直接连接符 124"/>
          <p:cNvSpPr/>
          <p:nvPr/>
        </p:nvSpPr>
        <p:spPr>
          <a:xfrm>
            <a:off x="7350125" y="3398838"/>
            <a:ext cx="333375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6" name="文本框 125"/>
          <p:cNvSpPr txBox="1"/>
          <p:nvPr/>
        </p:nvSpPr>
        <p:spPr>
          <a:xfrm>
            <a:off x="7621588" y="2825750"/>
            <a:ext cx="457200" cy="1363663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1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内陆县市</a:t>
            </a:r>
            <a:endParaRPr kumimoji="0" lang="zh-CN" altLang="en-US" sz="21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>
          <a:xfrm flipV="1">
            <a:off x="5614988" y="1884363"/>
            <a:ext cx="900113" cy="911225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6978650" y="2036763"/>
            <a:ext cx="9525" cy="506413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7331075" y="2057400"/>
            <a:ext cx="544513" cy="666750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/>
          <p:cNvSpPr txBox="1"/>
          <p:nvPr/>
        </p:nvSpPr>
        <p:spPr>
          <a:xfrm>
            <a:off x="5875338" y="1582738"/>
            <a:ext cx="2303463" cy="393700"/>
          </a:xfrm>
          <a:prstGeom prst="rect">
            <a:avLst/>
          </a:prstGeom>
          <a:solidFill>
            <a:schemeClr val="accent6">
              <a:alpha val="78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lIns="71330" tIns="35664" rIns="71330" bIns="35664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1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21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内 地 </a:t>
            </a:r>
            <a:endParaRPr kumimoji="0" lang="zh-CN" altLang="en-US" sz="21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圆角矩形 130"/>
          <p:cNvSpPr/>
          <p:nvPr/>
        </p:nvSpPr>
        <p:spPr>
          <a:xfrm>
            <a:off x="142875" y="357188"/>
            <a:ext cx="3787775" cy="976313"/>
          </a:xfrm>
          <a:prstGeom prst="roundRect">
            <a:avLst>
              <a:gd name="adj" fmla="val 16667"/>
            </a:avLst>
          </a:prstGeom>
          <a:solidFill>
            <a:srgbClr val="FFFF99">
              <a:alpha val="49000"/>
            </a:srgbClr>
          </a:solidFill>
          <a:ln w="3175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lIns="71330" tIns="35664" rIns="71330" bIns="3566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151" name="文本框 131"/>
          <p:cNvSpPr txBox="1"/>
          <p:nvPr/>
        </p:nvSpPr>
        <p:spPr>
          <a:xfrm>
            <a:off x="285750" y="500063"/>
            <a:ext cx="3600450" cy="715962"/>
          </a:xfrm>
          <a:prstGeom prst="rect">
            <a:avLst/>
          </a:prstGeom>
          <a:noFill/>
          <a:ln w="9525">
            <a:noFill/>
          </a:ln>
        </p:spPr>
        <p:txBody>
          <a:bodyPr lIns="71330" tIns="35664" rIns="71330" bIns="35664" anchor="t">
            <a:spAutoFit/>
          </a:bodyPr>
          <a:p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阅读教材</a:t>
            </a:r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P44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，说一说我国对外开放格局如何进一步扩大？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" name="燕尾形 132"/>
          <p:cNvSpPr/>
          <p:nvPr/>
        </p:nvSpPr>
        <p:spPr>
          <a:xfrm>
            <a:off x="4824413" y="5334000"/>
            <a:ext cx="292100" cy="334963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" name="燕尾形 133"/>
          <p:cNvSpPr/>
          <p:nvPr/>
        </p:nvSpPr>
        <p:spPr>
          <a:xfrm>
            <a:off x="5297488" y="5305425"/>
            <a:ext cx="290513" cy="334963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燕尾形 134"/>
          <p:cNvSpPr/>
          <p:nvPr/>
        </p:nvSpPr>
        <p:spPr>
          <a:xfrm>
            <a:off x="4137025" y="5334000"/>
            <a:ext cx="290513" cy="334963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6" name="燕尾形 135"/>
          <p:cNvSpPr/>
          <p:nvPr/>
        </p:nvSpPr>
        <p:spPr>
          <a:xfrm>
            <a:off x="5624513" y="5334000"/>
            <a:ext cx="292100" cy="334963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燕尾形 136"/>
          <p:cNvSpPr/>
          <p:nvPr/>
        </p:nvSpPr>
        <p:spPr>
          <a:xfrm>
            <a:off x="3802063" y="5345113"/>
            <a:ext cx="292100" cy="336550"/>
          </a:xfrm>
          <a:prstGeom prst="chevron">
            <a:avLst>
              <a:gd name="adj" fmla="val 52513"/>
            </a:avLst>
          </a:prstGeom>
          <a:solidFill>
            <a:srgbClr val="008000"/>
          </a:solidFill>
          <a:ln w="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330" tIns="35664" rIns="71330" bIns="3566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82" grpId="0" animBg="1"/>
      <p:bldP spid="82" grpId="1" bldLvl="0" animBg="1"/>
      <p:bldP spid="126" grpId="0" bldLvl="0" animBg="1"/>
      <p:bldP spid="13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95288" y="884238"/>
            <a:ext cx="4752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一场艰难坎坷的谈判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5058" name="Picture 2" descr="http://p3.so.qhimg.com/bdr/_240_/t010dea97a45dff52a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855663"/>
            <a:ext cx="1800225" cy="125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http://p0.so.qhimg.com/bdr/_240_/t0103d3cd20f417f2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747838"/>
            <a:ext cx="432117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859338" y="2379663"/>
            <a:ext cx="3960812" cy="193833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目标：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通过实质性削减关税等措施，建立一个完整的、更具活力的、持久的多边贸易体制。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950" y="5114925"/>
            <a:ext cx="8785225" cy="138588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1986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日，中国正式提出关于恢复关贸总协定缔约方地位的申请。历经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年谈判，最终在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2001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日，中国正式签署加入世界贸易组织协定。</a:t>
            </a:r>
            <a:endParaRPr lang="zh-CN" altLang="en-US" sz="28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714744" cy="714356"/>
          </a:xfrm>
          <a:custGeom>
            <a:avLst/>
            <a:gdLst>
              <a:gd name="connsiteX0" fmla="*/ 0 w 3638754"/>
              <a:gd name="connsiteY0" fmla="*/ 0 h 1247943"/>
              <a:gd name="connsiteX1" fmla="*/ 3638754 w 3638754"/>
              <a:gd name="connsiteY1" fmla="*/ 0 h 1247943"/>
              <a:gd name="connsiteX2" fmla="*/ 3638754 w 3638754"/>
              <a:gd name="connsiteY2" fmla="*/ 1247943 h 1247943"/>
              <a:gd name="connsiteX3" fmla="*/ 0 w 3638754"/>
              <a:gd name="connsiteY3" fmla="*/ 1247943 h 1247943"/>
              <a:gd name="connsiteX4" fmla="*/ 0 w 3638754"/>
              <a:gd name="connsiteY4" fmla="*/ 0 h 1247943"/>
              <a:gd name="connsiteX0-1" fmla="*/ 0 w 3638754"/>
              <a:gd name="connsiteY0-2" fmla="*/ 8409 h 1256352"/>
              <a:gd name="connsiteX1-3" fmla="*/ 111925 w 3638754"/>
              <a:gd name="connsiteY1-4" fmla="*/ 0 h 1256352"/>
              <a:gd name="connsiteX2-5" fmla="*/ 3638754 w 3638754"/>
              <a:gd name="connsiteY2-6" fmla="*/ 8409 h 1256352"/>
              <a:gd name="connsiteX3-7" fmla="*/ 3638754 w 3638754"/>
              <a:gd name="connsiteY3-8" fmla="*/ 1256352 h 1256352"/>
              <a:gd name="connsiteX4-9" fmla="*/ 0 w 3638754"/>
              <a:gd name="connsiteY4-10" fmla="*/ 1256352 h 1256352"/>
              <a:gd name="connsiteX5" fmla="*/ 0 w 3638754"/>
              <a:gd name="connsiteY5" fmla="*/ 8409 h 1256352"/>
              <a:gd name="connsiteX0-11" fmla="*/ 11900 w 3650654"/>
              <a:gd name="connsiteY0-12" fmla="*/ 8409 h 1256352"/>
              <a:gd name="connsiteX1-13" fmla="*/ 123825 w 3650654"/>
              <a:gd name="connsiteY1-14" fmla="*/ 0 h 1256352"/>
              <a:gd name="connsiteX2-15" fmla="*/ 3650654 w 3650654"/>
              <a:gd name="connsiteY2-16" fmla="*/ 8409 h 1256352"/>
              <a:gd name="connsiteX3-17" fmla="*/ 3650654 w 3650654"/>
              <a:gd name="connsiteY3-18" fmla="*/ 1256352 h 1256352"/>
              <a:gd name="connsiteX4-19" fmla="*/ 11900 w 3650654"/>
              <a:gd name="connsiteY4-20" fmla="*/ 1256352 h 1256352"/>
              <a:gd name="connsiteX5-21" fmla="*/ 0 w 3650654"/>
              <a:gd name="connsiteY5-22" fmla="*/ 76200 h 1256352"/>
              <a:gd name="connsiteX6" fmla="*/ 11900 w 3650654"/>
              <a:gd name="connsiteY6" fmla="*/ 8409 h 1256352"/>
              <a:gd name="connsiteX0-23" fmla="*/ 0 w 3650654"/>
              <a:gd name="connsiteY0-24" fmla="*/ 76200 h 1256352"/>
              <a:gd name="connsiteX1-25" fmla="*/ 123825 w 3650654"/>
              <a:gd name="connsiteY1-26" fmla="*/ 0 h 1256352"/>
              <a:gd name="connsiteX2-27" fmla="*/ 3650654 w 3650654"/>
              <a:gd name="connsiteY2-28" fmla="*/ 8409 h 1256352"/>
              <a:gd name="connsiteX3-29" fmla="*/ 3650654 w 3650654"/>
              <a:gd name="connsiteY3-30" fmla="*/ 1256352 h 1256352"/>
              <a:gd name="connsiteX4-31" fmla="*/ 11900 w 3650654"/>
              <a:gd name="connsiteY4-32" fmla="*/ 1256352 h 1256352"/>
              <a:gd name="connsiteX5-33" fmla="*/ 0 w 3650654"/>
              <a:gd name="connsiteY5-34" fmla="*/ 76200 h 12563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50654" h="1256352">
                <a:moveTo>
                  <a:pt x="0" y="76200"/>
                </a:moveTo>
                <a:lnTo>
                  <a:pt x="123825" y="0"/>
                </a:lnTo>
                <a:lnTo>
                  <a:pt x="3650654" y="8409"/>
                </a:lnTo>
                <a:lnTo>
                  <a:pt x="3650654" y="1256352"/>
                </a:lnTo>
                <a:lnTo>
                  <a:pt x="11900" y="1256352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三、开放深入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 txBox="1"/>
          <p:nvPr/>
        </p:nvSpPr>
        <p:spPr>
          <a:xfrm>
            <a:off x="700088" y="1143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4400" dirty="0">
                <a:solidFill>
                  <a:schemeClr val="tx2"/>
                </a:solidFill>
                <a:latin typeface="Tw Cen MT" pitchFamily="34" charset="0"/>
                <a:ea typeface="华文仿宋" pitchFamily="2" charset="-122"/>
              </a:rPr>
              <a:t>碰撞三：要不要加入世贸组织</a:t>
            </a:r>
            <a:endParaRPr lang="zh-CN" altLang="en-US" sz="4400" dirty="0">
              <a:solidFill>
                <a:schemeClr val="tx2"/>
              </a:solidFill>
              <a:latin typeface="Tw Cen MT" pitchFamily="34" charset="0"/>
              <a:ea typeface="华文仿宋" pitchFamily="2" charset="-122"/>
            </a:endParaRPr>
          </a:p>
        </p:txBody>
      </p:sp>
      <p:pic>
        <p:nvPicPr>
          <p:cNvPr id="46082" name="Picture 2" descr="碰撞"/>
          <p:cNvPicPr>
            <a:picLocks noChangeAspect="1"/>
          </p:cNvPicPr>
          <p:nvPr/>
        </p:nvPicPr>
        <p:blipFill>
          <a:blip r:embed="rId1"/>
          <a:srcRect l="4375" t="3751" r="3122" b="8122"/>
          <a:stretch>
            <a:fillRect/>
          </a:stretch>
        </p:blipFill>
        <p:spPr>
          <a:xfrm>
            <a:off x="700088" y="1276350"/>
            <a:ext cx="1111250" cy="141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矩形 5"/>
          <p:cNvSpPr/>
          <p:nvPr/>
        </p:nvSpPr>
        <p:spPr>
          <a:xfrm>
            <a:off x="1971675" y="1198563"/>
            <a:ext cx="6834188" cy="15684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WTO是经济强国拆除经济弱国自我保护屏障的战略工具。如果听任“市场浪漫主义”，中国经济未及起飞，就可能先被击毁在跑道上。作为经济弱国的中国，可能会成为经济强国的食物。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9" name="TextBox 7"/>
          <p:cNvSpPr txBox="1"/>
          <p:nvPr/>
        </p:nvSpPr>
        <p:spPr>
          <a:xfrm>
            <a:off x="714375" y="4071938"/>
            <a:ext cx="6824663" cy="769937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石广生：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在加入世贸组织谈判中，我们要求外国汽车公司进入中国只能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建立合资公司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，持股比例不能超过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11" name="Picture 10" descr="https://ss3.bdstatic.com/70cFv8Sh_Q1YnxGkpoWK1HF6hhy/it/u=1648017852,4122087313&amp;fm=27&amp;gp=0.jpg"/>
          <p:cNvPicPr>
            <a:picLocks noChangeAspect="1"/>
          </p:cNvPicPr>
          <p:nvPr/>
        </p:nvPicPr>
        <p:blipFill>
          <a:blip r:embed="rId2"/>
          <a:srcRect l="8249" r="17513"/>
          <a:stretch>
            <a:fillRect/>
          </a:stretch>
        </p:blipFill>
        <p:spPr>
          <a:xfrm>
            <a:off x="7708900" y="4027488"/>
            <a:ext cx="1096963" cy="119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8" descr="https://ss3.bdstatic.com/70cFv8Sh_Q1YnxGkpoWK1HF6hhy/it/u=2554874864,3523086425&amp;fm=27&amp;gp=0.jpg"/>
          <p:cNvPicPr>
            <a:picLocks noChangeAspect="1"/>
          </p:cNvPicPr>
          <p:nvPr/>
        </p:nvPicPr>
        <p:blipFill>
          <a:blip r:embed="rId3"/>
          <a:srcRect l="11610" r="21053"/>
          <a:stretch>
            <a:fillRect/>
          </a:stretch>
        </p:blipFill>
        <p:spPr>
          <a:xfrm>
            <a:off x="700088" y="2935288"/>
            <a:ext cx="893762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71675" y="3013075"/>
            <a:ext cx="6834188" cy="83026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杨继绳：加入WTO以前，不少利弊分析者认为，加入WTO以后，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中国的汽车工业可能全军覆没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8" descr="https://ss3.bdstatic.com/70cFv8Sh_Q1YnxGkpoWK1HF6hhy/it/u=2554874864,3523086425&amp;fm=27&amp;gp=0.jpg"/>
          <p:cNvPicPr>
            <a:picLocks noChangeAspect="1"/>
          </p:cNvPicPr>
          <p:nvPr/>
        </p:nvPicPr>
        <p:blipFill>
          <a:blip r:embed="rId3"/>
          <a:srcRect l="11610" r="21053"/>
          <a:stretch>
            <a:fillRect/>
          </a:stretch>
        </p:blipFill>
        <p:spPr>
          <a:xfrm>
            <a:off x="700088" y="5468938"/>
            <a:ext cx="893762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971675" y="5362575"/>
            <a:ext cx="6834188" cy="120015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2002年中国的汽车产销达320万辆，比上一年增长86万辆。媒体用“火爆”、“井喷”、“春风得意”、“春光满面”来描述这一年的中国汽车业。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ldLvl="0" animBg="1"/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矩形 3"/>
          <p:cNvSpPr/>
          <p:nvPr/>
        </p:nvSpPr>
        <p:spPr>
          <a:xfrm>
            <a:off x="500063" y="1285875"/>
            <a:ext cx="8143875" cy="193833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2006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年，香港特别行政区规划署发布“香港居民在中国内地居住情况及意向”调查结果表明：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到内地定居的香港居民，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2001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万余人，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2003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万余人，而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2005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9.18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万人，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年间增长了一倍多；另外还有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8.02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万人打算未来移居内地。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历史的回响</a:t>
            </a:r>
            <a:endParaRPr lang="zh-CN" altLang="en-US" dirty="0"/>
          </a:p>
        </p:txBody>
      </p:sp>
      <p:pic>
        <p:nvPicPr>
          <p:cNvPr id="47107" name="Picture 2" descr="https://ss1.bdstatic.com/70cFuXSh_Q1YnxGkpoWK1HF6hhy/it/u=4232445778,2107519289&amp;fm=27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9188" y="3667125"/>
            <a:ext cx="3322637" cy="235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Picture 4" descr="https://ss0.bdstatic.com/70cFvHSh_Q1YnxGkpoWK1HF6hhy/it/u=3047368797,2888981431&amp;fm=27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3667125"/>
            <a:ext cx="4476750" cy="235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历史的回响</a:t>
            </a:r>
            <a:endParaRPr lang="zh-CN" altLang="en-US" dirty="0"/>
          </a:p>
        </p:txBody>
      </p:sp>
      <p:sp>
        <p:nvSpPr>
          <p:cNvPr id="48130" name="内容占位符 2"/>
          <p:cNvSpPr>
            <a:spLocks noGrp="1"/>
          </p:cNvSpPr>
          <p:nvPr>
            <p:ph sz="quarter"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到2017年底，高铁通车里程是2.5万公里，世界排名第一。</a:t>
            </a:r>
            <a:endParaRPr lang="zh-CN" altLang="en-US" dirty="0"/>
          </a:p>
        </p:txBody>
      </p:sp>
      <p:pic>
        <p:nvPicPr>
          <p:cNvPr id="48131" name="Picture 7" descr="http://img02.sogoucdn.com/app/a/100520052/affc4ac66ebd066776cf655a9456a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2138" y="3033713"/>
            <a:ext cx="2471737" cy="312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8" descr="C:\Users\Administrator\Desktop\W0201802084131485940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044825"/>
            <a:ext cx="4371975" cy="3103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内容占位符 2"/>
          <p:cNvSpPr>
            <a:spLocks noGrp="1"/>
          </p:cNvSpPr>
          <p:nvPr>
            <p:ph sz="quarter" idx="1"/>
          </p:nvPr>
        </p:nvSpPr>
        <p:spPr>
          <a:xfrm>
            <a:off x="757238" y="2214563"/>
            <a:ext cx="4703762" cy="3614737"/>
          </a:xfrm>
          <a:ln w="38100">
            <a:solidFill>
              <a:schemeClr val="accent1"/>
            </a:solidFill>
            <a:miter/>
          </a:ln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2017年8月4日，中信股份发布公告称，该公司联合凯雷以161.41亿港元收购麦当劳中国。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2017年10月12日更名为金拱门（中国）有限公司。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9154" name="Picture 5" descr="http://www.wufun.net/ueditor/php/upload/image/20171027/1509089139128974.png"/>
          <p:cNvPicPr>
            <a:picLocks noChangeAspect="1"/>
          </p:cNvPicPr>
          <p:nvPr/>
        </p:nvPicPr>
        <p:blipFill>
          <a:blip r:embed="rId1"/>
          <a:srcRect l="13544" t="6383" r="13754" b="4254"/>
          <a:stretch>
            <a:fillRect/>
          </a:stretch>
        </p:blipFill>
        <p:spPr>
          <a:xfrm>
            <a:off x="6072188" y="2214563"/>
            <a:ext cx="2643187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历史的回响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14348" y="2559318"/>
            <a:ext cx="7786741" cy="2369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落后就要挨打</a:t>
            </a:r>
            <a:endParaRPr kumimoji="0" lang="en-US" altLang="zh-CN" sz="60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4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、是什么导致了落后？</a:t>
            </a:r>
            <a:endParaRPr kumimoji="0" lang="en-US" altLang="zh-CN" sz="44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4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、那么我们如何去避免落后？</a:t>
            </a:r>
            <a:endParaRPr kumimoji="0" lang="zh-CN" altLang="en-US" sz="44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标题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历史的追问：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内容占位符 2"/>
          <p:cNvSpPr>
            <a:spLocks noGrp="1"/>
          </p:cNvSpPr>
          <p:nvPr>
            <p:ph sz="quarter" idx="1"/>
          </p:nvPr>
        </p:nvSpPr>
        <p:spPr>
          <a:xfrm>
            <a:off x="285750" y="2143125"/>
            <a:ext cx="3795713" cy="3194050"/>
          </a:xfrm>
          <a:ln w="38100">
            <a:solidFill>
              <a:schemeClr val="accent1"/>
            </a:solidFill>
            <a:miter/>
          </a:ln>
        </p:spPr>
        <p:txBody>
          <a:bodyPr vert="horz" wrap="square" lIns="91440" tIns="45720" rIns="91440" bIns="45720" anchor="t"/>
          <a:p>
            <a:pPr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年，浙江吉利控股集团有限公司（下称“吉利控股集团”）宣布，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日在伦敦完成对沃尔沃轿车公司全部股权的收购。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178" name="Picture 4" descr="https://timgsa.baidu.com/timg?image&amp;quality=80&amp;size=b9999_10000&amp;sec=1521620467958&amp;di=08f66dddf5425b55f64af64c539a776c&amp;imgtype=0&amp;src=http%3A%2F%2Fimg.hexun.com%2F2010-07-21%2F124324487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00188"/>
            <a:ext cx="43815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6" descr="https://timgsa.baidu.com/timg?image&amp;quality=80&amp;size=b9999_10000&amp;sec=1521620512771&amp;di=d3effdaab933b8dfe720d8addee44002&amp;imgtype=0&amp;src=http%3A%2F%2Fcimg2.163.com%2Fcatchimg%2F20100329%2F7R8QDB6C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429125"/>
            <a:ext cx="428625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历史的回响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框 6"/>
          <p:cNvSpPr txBox="1"/>
          <p:nvPr/>
        </p:nvSpPr>
        <p:spPr>
          <a:xfrm>
            <a:off x="1071563" y="285750"/>
            <a:ext cx="7786687" cy="588963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r>
              <a:rPr lang="en-US" altLang="zh-CN" b="1" dirty="0">
                <a:latin typeface="华文新魏" pitchFamily="2" charset="-122"/>
                <a:ea typeface="华文新魏" pitchFamily="2" charset="-122"/>
                <a:sym typeface="+mn-ea"/>
              </a:rPr>
              <a:t>  </a:t>
            </a:r>
            <a:r>
              <a:rPr lang="zh-CN" altLang="en-US" sz="3200" b="1" dirty="0">
                <a:latin typeface="华文新魏" pitchFamily="2" charset="-122"/>
                <a:ea typeface="华文新魏" pitchFamily="2" charset="-122"/>
                <a:sym typeface="+mn-ea"/>
              </a:rPr>
              <a:t>十八大以来我国对外开放取得了哪些成就？</a:t>
            </a:r>
            <a:endParaRPr lang="zh-CN" altLang="en-US" sz="3200" b="1" dirty="0"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24169" t="3006" r="25398" b="9382"/>
          <a:stretch>
            <a:fillRect/>
          </a:stretch>
        </p:blipFill>
        <p:spPr>
          <a:xfrm>
            <a:off x="127636" y="38735"/>
            <a:ext cx="935072" cy="961373"/>
          </a:xfrm>
          <a:prstGeom prst="ellipse">
            <a:avLst/>
          </a:prstGeom>
        </p:spPr>
      </p:pic>
      <p:pic>
        <p:nvPicPr>
          <p:cNvPr id="51203" name="Picture 8" descr="1736779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0" y="1195388"/>
            <a:ext cx="3084513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9" descr="2015031811420610476163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5875"/>
            <a:ext cx="3090863" cy="212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10"/>
          <p:cNvSpPr txBox="1"/>
          <p:nvPr/>
        </p:nvSpPr>
        <p:spPr>
          <a:xfrm>
            <a:off x="1143000" y="2928938"/>
            <a:ext cx="1301750" cy="527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5107" tIns="47553" rIns="95107" bIns="47553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亚投行</a:t>
            </a:r>
            <a:endParaRPr lang="zh-CN" altLang="en-US" sz="28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5000" y="2928938"/>
            <a:ext cx="2346325" cy="527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5107" tIns="47553" rIns="95107" bIns="47553"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一带一路”</a:t>
            </a:r>
            <a:endParaRPr lang="zh-CN" altLang="en-US" sz="28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pic>
        <p:nvPicPr>
          <p:cNvPr id="51207" name="图片 364556" descr="U11594P1DT201411161338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038" y="3638550"/>
            <a:ext cx="31877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65225" y="5803900"/>
            <a:ext cx="1592263" cy="527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5107" tIns="47553" rIns="95107" bIns="47553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G20</a:t>
            </a: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峰会</a:t>
            </a:r>
            <a:endParaRPr lang="zh-CN" altLang="en-US" sz="28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  <p:pic>
        <p:nvPicPr>
          <p:cNvPr id="51209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3643313"/>
            <a:ext cx="3057525" cy="2747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286500" y="5857875"/>
            <a:ext cx="1628775" cy="527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5107" tIns="47553" rIns="95107" bIns="47553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金砖会议</a:t>
            </a:r>
            <a:endParaRPr lang="zh-CN" altLang="en-US" sz="28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4" grpId="0" bldLvl="0" animBg="1"/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文本框 10"/>
          <p:cNvSpPr>
            <a:spLocks noGrp="1"/>
          </p:cNvSpPr>
          <p:nvPr>
            <p:ph type="title"/>
          </p:nvPr>
        </p:nvSpPr>
        <p:spPr>
          <a:xfrm>
            <a:off x="428625" y="214313"/>
            <a:ext cx="2786063" cy="708025"/>
          </a:xfrm>
          <a:ln/>
        </p:spPr>
        <p:txBody>
          <a:bodyPr vert="horz" wrap="square" lIns="91440" tIns="45720" rIns="91440" bIns="45720" anchor="ctr">
            <a:spAutoFit/>
          </a:bodyPr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6" name="矩形 1"/>
          <p:cNvSpPr/>
          <p:nvPr/>
        </p:nvSpPr>
        <p:spPr>
          <a:xfrm>
            <a:off x="0" y="0"/>
            <a:ext cx="214313" cy="882650"/>
          </a:xfrm>
          <a:prstGeom prst="rect">
            <a:avLst/>
          </a:prstGeom>
          <a:solidFill>
            <a:srgbClr val="1C488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113" y="2449513"/>
            <a:ext cx="2455863" cy="6461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kern="1200" cap="none" spc="0" normalizeH="0" baseline="0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仿宋" pitchFamily="2" charset="-122"/>
                <a:cs typeface="+mn-cs"/>
              </a:rPr>
              <a:t>对外开放</a:t>
            </a:r>
            <a:endParaRPr kumimoji="0" lang="zh-CN" altLang="en-US" sz="3600" kern="1200" cap="none" spc="0" normalizeH="0" baseline="0" noProof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 2050"/>
          <p:cNvSpPr/>
          <p:nvPr/>
        </p:nvSpPr>
        <p:spPr>
          <a:xfrm flipH="1">
            <a:off x="2400300" y="1785938"/>
            <a:ext cx="360363" cy="2168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2760663" y="1785938"/>
            <a:ext cx="32940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1980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个经济特区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2651125" y="2449513"/>
            <a:ext cx="40147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1984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个沿海开放城市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2651125" y="3054350"/>
            <a:ext cx="37814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1985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年，三个经济开放区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2760663" y="3740150"/>
            <a:ext cx="37020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年代，内地（上海浦东）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6578600" y="1866900"/>
            <a:ext cx="358775" cy="20875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7037388" y="2243138"/>
            <a:ext cx="1463675" cy="11890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多层次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有重点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点线面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1068388" y="3740150"/>
            <a:ext cx="485775" cy="9779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4200" y="4751388"/>
            <a:ext cx="2176463" cy="1189037"/>
          </a:xfrm>
          <a:prstGeom prst="rect">
            <a:avLst/>
          </a:prstGeom>
          <a:solidFill>
            <a:srgbClr val="7575D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对外开放</a:t>
            </a:r>
            <a:endParaRPr lang="zh-CN" altLang="en-US" sz="36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新阶段</a:t>
            </a:r>
            <a:endParaRPr lang="zh-CN" altLang="en-US" sz="36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减号 15"/>
          <p:cNvSpPr/>
          <p:nvPr/>
        </p:nvSpPr>
        <p:spPr>
          <a:xfrm>
            <a:off x="2760663" y="5205413"/>
            <a:ext cx="1079500" cy="76200"/>
          </a:xfrm>
          <a:prstGeom prst="mathMinus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横卷形 16"/>
          <p:cNvSpPr/>
          <p:nvPr/>
        </p:nvSpPr>
        <p:spPr>
          <a:xfrm>
            <a:off x="3840163" y="4721225"/>
            <a:ext cx="2738438" cy="11874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40163" y="4873625"/>
            <a:ext cx="2824162" cy="9445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2001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年加入世界贸易组织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燕尾形箭头 18"/>
          <p:cNvSpPr/>
          <p:nvPr/>
        </p:nvSpPr>
        <p:spPr>
          <a:xfrm>
            <a:off x="6578600" y="5072063"/>
            <a:ext cx="719138" cy="20955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504113" y="4721225"/>
            <a:ext cx="0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037388" y="4078288"/>
            <a:ext cx="1260475" cy="639762"/>
          </a:xfrm>
          <a:prstGeom prst="rect">
            <a:avLst/>
          </a:prstGeom>
          <a:solidFill>
            <a:srgbClr val="7575D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机遇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37388" y="5441950"/>
            <a:ext cx="1323975" cy="639763"/>
          </a:xfrm>
          <a:prstGeom prst="rect">
            <a:avLst/>
          </a:prstGeom>
          <a:solidFill>
            <a:srgbClr val="7575D1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挑战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/>
      <p:bldP spid="19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文本框 10"/>
          <p:cNvSpPr txBox="1"/>
          <p:nvPr/>
        </p:nvSpPr>
        <p:spPr>
          <a:xfrm>
            <a:off x="131763" y="220663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0" name="矩形 1"/>
          <p:cNvSpPr/>
          <p:nvPr/>
        </p:nvSpPr>
        <p:spPr>
          <a:xfrm>
            <a:off x="0" y="188913"/>
            <a:ext cx="107950" cy="463550"/>
          </a:xfrm>
          <a:prstGeom prst="rect">
            <a:avLst/>
          </a:prstGeom>
          <a:solidFill>
            <a:srgbClr val="1C488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文本框 1"/>
          <p:cNvSpPr txBox="1"/>
          <p:nvPr/>
        </p:nvSpPr>
        <p:spPr>
          <a:xfrm>
            <a:off x="504825" y="1135063"/>
            <a:ext cx="8210550" cy="1385887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pPr eaLnBrk="0" hangingPunct="0"/>
            <a:r>
              <a:rPr lang="en-US" altLang="zh-CN" sz="28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仿宋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仿宋" pitchFamily="2" charset="-122"/>
              </a:rPr>
              <a:t>、这座城市既是现代文明的中心，又是社会变革的重要阵地。小明写一篇介绍某个城市的文章，草拟了图中的三个标题，他要介绍的是</a:t>
            </a:r>
            <a:r>
              <a:rPr lang="en-US" altLang="zh-CN" sz="28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仿宋" pitchFamily="2" charset="-122"/>
              </a:rPr>
              <a:t>(       )</a:t>
            </a:r>
            <a:endParaRPr lang="zh-CN" altLang="en-US" sz="28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3252" name="文本框 2"/>
          <p:cNvSpPr txBox="1"/>
          <p:nvPr/>
        </p:nvSpPr>
        <p:spPr>
          <a:xfrm>
            <a:off x="1071563" y="3143250"/>
            <a:ext cx="1835150" cy="1817688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、珠海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、汕头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、厦门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、深圳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3" name="文本框 4"/>
          <p:cNvSpPr txBox="1"/>
          <p:nvPr/>
        </p:nvSpPr>
        <p:spPr>
          <a:xfrm>
            <a:off x="4541838" y="3214688"/>
            <a:ext cx="4102100" cy="2035175"/>
          </a:xfrm>
          <a:prstGeom prst="rect">
            <a:avLst/>
          </a:prstGeom>
          <a:noFill/>
          <a:ln w="412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107" tIns="47553" rIns="95107" bIns="47553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、对外开放的窗口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、一夜崛起之城 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、经济特区的代表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85000" y="1773238"/>
            <a:ext cx="590550" cy="928687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r>
              <a:rPr lang="en-US" altLang="zh-CN" sz="5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en-US" altLang="zh-CN" sz="53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文本框 10"/>
          <p:cNvSpPr txBox="1"/>
          <p:nvPr/>
        </p:nvSpPr>
        <p:spPr>
          <a:xfrm>
            <a:off x="131763" y="220663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4" name="矩形 1"/>
          <p:cNvSpPr/>
          <p:nvPr/>
        </p:nvSpPr>
        <p:spPr>
          <a:xfrm>
            <a:off x="0" y="188913"/>
            <a:ext cx="107950" cy="463550"/>
          </a:xfrm>
          <a:prstGeom prst="rect">
            <a:avLst/>
          </a:prstGeom>
          <a:solidFill>
            <a:srgbClr val="1C488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275" name="文本框 3"/>
          <p:cNvSpPr txBox="1"/>
          <p:nvPr/>
        </p:nvSpPr>
        <p:spPr>
          <a:xfrm>
            <a:off x="500063" y="928688"/>
            <a:ext cx="8001000" cy="5451475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</a:rPr>
              <a:t> 2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</a:rPr>
              <a:t>、 实行对外开放以来，我国已经形成了全方位、多层次、宽领域的对外开放格局，以下各项正确的是（         ）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</a:rPr>
              <a:t>、沿海开放城市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</a:rPr>
              <a:t>经济特区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</a:rPr>
              <a:t>沿海经济开放区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</a:rPr>
              <a:t>内地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经济特区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沿海经济开放区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沿海开放城市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内地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、经济特区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沿海开放城市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沿海经济开放区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内地</a:t>
            </a:r>
            <a:endParaRPr lang="en-US" altLang="zh-CN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、沿海经济开放区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沿海开放城市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经济特区</a:t>
            </a: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内地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813" y="1643063"/>
            <a:ext cx="420687" cy="974725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r>
              <a:rPr lang="en-US" altLang="zh-CN" sz="5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sz="5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文本框 10"/>
          <p:cNvSpPr txBox="1"/>
          <p:nvPr/>
        </p:nvSpPr>
        <p:spPr>
          <a:xfrm>
            <a:off x="131763" y="220663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8" name="矩形 1"/>
          <p:cNvSpPr/>
          <p:nvPr/>
        </p:nvSpPr>
        <p:spPr>
          <a:xfrm>
            <a:off x="0" y="188913"/>
            <a:ext cx="107950" cy="463550"/>
          </a:xfrm>
          <a:prstGeom prst="rect">
            <a:avLst/>
          </a:prstGeom>
          <a:solidFill>
            <a:srgbClr val="1C488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TextBox 2"/>
          <p:cNvSpPr txBox="1"/>
          <p:nvPr/>
        </p:nvSpPr>
        <p:spPr>
          <a:xfrm>
            <a:off x="571500" y="857250"/>
            <a:ext cx="8286750" cy="2557463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中国加入世界贸易组织的时间是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(        )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A.1980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B.1840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C.1992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D.2001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75" y="642938"/>
            <a:ext cx="876300" cy="974725"/>
          </a:xfrm>
          <a:prstGeom prst="rect">
            <a:avLst/>
          </a:prstGeom>
          <a:noFill/>
          <a:ln w="9525">
            <a:noFill/>
          </a:ln>
        </p:spPr>
        <p:txBody>
          <a:bodyPr lIns="95107" tIns="47553" rIns="95107" bIns="47553" anchor="t">
            <a:spAutoFit/>
          </a:bodyPr>
          <a:p>
            <a:r>
              <a:rPr lang="en-US" altLang="zh-CN" sz="5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en-US" sz="5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1" name="文本框 1"/>
          <p:cNvSpPr txBox="1"/>
          <p:nvPr/>
        </p:nvSpPr>
        <p:spPr>
          <a:xfrm>
            <a:off x="571500" y="3571875"/>
            <a:ext cx="7143750" cy="28527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ts val="5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实行对外开放的最终目的是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     ）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5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A.引进外国资金  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5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B.引进外国技术  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5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C.学习外国管理经验  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5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D.发展民族经济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6643688" y="3286125"/>
            <a:ext cx="461962" cy="11080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p>
            <a:pPr algn="ctr"/>
            <a:r>
              <a:rPr lang="en-US" altLang="zh-CN" sz="7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en-US" altLang="zh-CN" sz="7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4098925" y="2181225"/>
            <a:ext cx="257175" cy="671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98925" y="2181225"/>
            <a:ext cx="1971675" cy="328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5400000">
            <a:off x="4661694" y="3504406"/>
            <a:ext cx="2894013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4098925" y="4402138"/>
            <a:ext cx="25717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4098925" y="4745038"/>
            <a:ext cx="1971675" cy="33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619500"/>
            <a:ext cx="3786188" cy="820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335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谢 谢 观 看</a:t>
            </a:r>
            <a:endParaRPr kumimoji="0" lang="zh-CN" altLang="en-US" sz="5335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6327" name="TextBox 28"/>
          <p:cNvSpPr txBox="1"/>
          <p:nvPr/>
        </p:nvSpPr>
        <p:spPr>
          <a:xfrm>
            <a:off x="3302000" y="3019425"/>
            <a:ext cx="2566988" cy="492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r"/>
            <a:r>
              <a:rPr lang="en-US" altLang="zh-CN" sz="3200" b="1" dirty="0">
                <a:solidFill>
                  <a:srgbClr val="558B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200" b="1" dirty="0">
              <a:solidFill>
                <a:srgbClr val="558B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-6350" y="7100888"/>
            <a:ext cx="9150350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lIns="68544" tIns="34272" rIns="68544" bIns="34272"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665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850" y="2154238"/>
            <a:ext cx="7747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www.1ppt.com/hangye/ 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www.1ppt.com/excel/  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www.1ppt.com/shiti/  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www.1ppt.com/jiaoan/        PPT</a:t>
            </a:r>
            <a:r>
              <a:rPr kumimoji="0" lang="zh-CN" altLang="en-US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www.1ppt.cn</a:t>
            </a:r>
            <a:endParaRPr kumimoji="0" lang="en-US" altLang="zh-CN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5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35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6"/>
          <p:cNvSpPr txBox="1"/>
          <p:nvPr/>
        </p:nvSpPr>
        <p:spPr>
          <a:xfrm>
            <a:off x="1428750" y="285749"/>
            <a:ext cx="6122987" cy="909637"/>
          </a:xfrm>
          <a:prstGeom prst="rect">
            <a:avLst/>
          </a:prstGeom>
          <a:noFill/>
        </p:spPr>
        <p:txBody>
          <a:bodyPr lIns="78145" tIns="39072" rIns="78145" bIns="39072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54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  <a:cs typeface="+mn-cs"/>
              </a:rPr>
              <a:t>第</a:t>
            </a:r>
            <a:r>
              <a:rPr kumimoji="0" lang="en-US" altLang="zh-CN" sz="54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  <a:cs typeface="+mn-cs"/>
              </a:rPr>
              <a:t>9</a:t>
            </a:r>
            <a:r>
              <a:rPr kumimoji="0" lang="zh-CN" altLang="en-US" sz="54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  <a:cs typeface="+mn-cs"/>
              </a:rPr>
              <a:t>课  对外开放</a:t>
            </a:r>
            <a:endParaRPr kumimoji="0" lang="zh-CN" altLang="en-US" sz="5400" b="1" kern="1200" cap="none" spc="0" normalizeH="0" baseline="0" noProof="1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pic>
        <p:nvPicPr>
          <p:cNvPr id="22530" name="Picture 18" descr="psd36"/>
          <p:cNvPicPr>
            <a:picLocks noChangeAspect="1"/>
          </p:cNvPicPr>
          <p:nvPr/>
        </p:nvPicPr>
        <p:blipFill>
          <a:blip r:embed="rId1"/>
          <a:srcRect t="12599" b="18141"/>
          <a:stretch>
            <a:fillRect/>
          </a:stretch>
        </p:blipFill>
        <p:spPr>
          <a:xfrm>
            <a:off x="214313" y="2571750"/>
            <a:ext cx="8801100" cy="3370263"/>
          </a:xfrm>
          <a:prstGeom prst="rect">
            <a:avLst/>
          </a:prstGeom>
          <a:noFill/>
          <a:ln w="317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1" name="图片 -2147482616"/>
          <p:cNvPicPr>
            <a:picLocks noChangeAspect="1"/>
          </p:cNvPicPr>
          <p:nvPr/>
        </p:nvPicPr>
        <p:blipFill>
          <a:blip r:embed="rId2"/>
          <a:srcRect l="28856" t="-931" r="30630" b="36423"/>
          <a:stretch>
            <a:fillRect/>
          </a:stretch>
        </p:blipFill>
        <p:spPr>
          <a:xfrm>
            <a:off x="285750" y="3000375"/>
            <a:ext cx="2200275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000375"/>
            <a:ext cx="3219450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63" y="3000375"/>
            <a:ext cx="3078162" cy="2643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0" y="1500188"/>
            <a:ext cx="9144000" cy="5357813"/>
          </a:xfrm>
          <a:prstGeom prst="roundRect">
            <a:avLst>
              <a:gd name="adj" fmla="val 5004"/>
            </a:avLst>
          </a:prstGeom>
          <a:solidFill>
            <a:srgbClr val="DDD9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45" tIns="39072" rIns="78145" bIns="3907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16013" y="3298825"/>
          <a:ext cx="6408738" cy="122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607847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深圳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香港</a:t>
                      </a:r>
                      <a:endParaRPr lang="zh-CN" altLang="en-US" sz="2400" dirty="0"/>
                    </a:p>
                  </a:txBody>
                  <a:tcPr/>
                </a:tc>
              </a:tr>
              <a:tr h="6162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人均年收入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134</a:t>
                      </a:r>
                      <a:r>
                        <a:rPr lang="zh-CN" altLang="en-US" sz="2400" dirty="0"/>
                        <a:t>（元）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13000</a:t>
                      </a:r>
                      <a:r>
                        <a:rPr lang="zh-CN" altLang="en-US" sz="2400" dirty="0"/>
                        <a:t>（港元）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5875" y="2571750"/>
            <a:ext cx="40322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用生命作赌注的</a:t>
            </a:r>
            <a:r>
              <a:rPr lang="zh-CN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“逃港”</a:t>
            </a:r>
            <a:r>
              <a:rPr lang="zh-CN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风潮</a:t>
            </a:r>
            <a:endParaRPr lang="zh-CN" alt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71868" cy="714356"/>
          </a:xfrm>
          <a:custGeom>
            <a:avLst/>
            <a:gdLst>
              <a:gd name="connsiteX0" fmla="*/ 0 w 3638754"/>
              <a:gd name="connsiteY0" fmla="*/ 0 h 1247943"/>
              <a:gd name="connsiteX1" fmla="*/ 3638754 w 3638754"/>
              <a:gd name="connsiteY1" fmla="*/ 0 h 1247943"/>
              <a:gd name="connsiteX2" fmla="*/ 3638754 w 3638754"/>
              <a:gd name="connsiteY2" fmla="*/ 1247943 h 1247943"/>
              <a:gd name="connsiteX3" fmla="*/ 0 w 3638754"/>
              <a:gd name="connsiteY3" fmla="*/ 1247943 h 1247943"/>
              <a:gd name="connsiteX4" fmla="*/ 0 w 3638754"/>
              <a:gd name="connsiteY4" fmla="*/ 0 h 1247943"/>
              <a:gd name="connsiteX0-1" fmla="*/ 0 w 3638754"/>
              <a:gd name="connsiteY0-2" fmla="*/ 8409 h 1256352"/>
              <a:gd name="connsiteX1-3" fmla="*/ 111925 w 3638754"/>
              <a:gd name="connsiteY1-4" fmla="*/ 0 h 1256352"/>
              <a:gd name="connsiteX2-5" fmla="*/ 3638754 w 3638754"/>
              <a:gd name="connsiteY2-6" fmla="*/ 8409 h 1256352"/>
              <a:gd name="connsiteX3-7" fmla="*/ 3638754 w 3638754"/>
              <a:gd name="connsiteY3-8" fmla="*/ 1256352 h 1256352"/>
              <a:gd name="connsiteX4-9" fmla="*/ 0 w 3638754"/>
              <a:gd name="connsiteY4-10" fmla="*/ 1256352 h 1256352"/>
              <a:gd name="connsiteX5" fmla="*/ 0 w 3638754"/>
              <a:gd name="connsiteY5" fmla="*/ 8409 h 1256352"/>
              <a:gd name="connsiteX0-11" fmla="*/ 11900 w 3650654"/>
              <a:gd name="connsiteY0-12" fmla="*/ 8409 h 1256352"/>
              <a:gd name="connsiteX1-13" fmla="*/ 123825 w 3650654"/>
              <a:gd name="connsiteY1-14" fmla="*/ 0 h 1256352"/>
              <a:gd name="connsiteX2-15" fmla="*/ 3650654 w 3650654"/>
              <a:gd name="connsiteY2-16" fmla="*/ 8409 h 1256352"/>
              <a:gd name="connsiteX3-17" fmla="*/ 3650654 w 3650654"/>
              <a:gd name="connsiteY3-18" fmla="*/ 1256352 h 1256352"/>
              <a:gd name="connsiteX4-19" fmla="*/ 11900 w 3650654"/>
              <a:gd name="connsiteY4-20" fmla="*/ 1256352 h 1256352"/>
              <a:gd name="connsiteX5-21" fmla="*/ 0 w 3650654"/>
              <a:gd name="connsiteY5-22" fmla="*/ 76200 h 1256352"/>
              <a:gd name="connsiteX6" fmla="*/ 11900 w 3650654"/>
              <a:gd name="connsiteY6" fmla="*/ 8409 h 1256352"/>
              <a:gd name="connsiteX0-23" fmla="*/ 0 w 3650654"/>
              <a:gd name="connsiteY0-24" fmla="*/ 76200 h 1256352"/>
              <a:gd name="connsiteX1-25" fmla="*/ 123825 w 3650654"/>
              <a:gd name="connsiteY1-26" fmla="*/ 0 h 1256352"/>
              <a:gd name="connsiteX2-27" fmla="*/ 3650654 w 3650654"/>
              <a:gd name="connsiteY2-28" fmla="*/ 8409 h 1256352"/>
              <a:gd name="connsiteX3-29" fmla="*/ 3650654 w 3650654"/>
              <a:gd name="connsiteY3-30" fmla="*/ 1256352 h 1256352"/>
              <a:gd name="connsiteX4-31" fmla="*/ 11900 w 3650654"/>
              <a:gd name="connsiteY4-32" fmla="*/ 1256352 h 1256352"/>
              <a:gd name="connsiteX5-33" fmla="*/ 0 w 3650654"/>
              <a:gd name="connsiteY5-34" fmla="*/ 76200 h 12563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50654" h="1256352">
                <a:moveTo>
                  <a:pt x="0" y="76200"/>
                </a:moveTo>
                <a:lnTo>
                  <a:pt x="123825" y="0"/>
                </a:lnTo>
                <a:lnTo>
                  <a:pt x="3650654" y="8409"/>
                </a:lnTo>
                <a:lnTo>
                  <a:pt x="3650654" y="1256352"/>
                </a:lnTo>
                <a:lnTo>
                  <a:pt x="11900" y="1256352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一、为何开放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9872" y="4451340"/>
            <a:ext cx="2829621" cy="92333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200" cap="none" spc="0" normalizeH="0" baseline="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穷</a:t>
            </a:r>
            <a:r>
              <a:rPr kumimoji="0" lang="en-US" altLang="zh-CN" sz="5400" b="0" i="0" u="none" strike="noStrike" kern="1200" cap="none" spc="0" normalizeH="0" baseline="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5400" b="0" i="0" u="none" strike="noStrike" kern="1200" cap="none" spc="0" normalizeH="0" baseline="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富</a:t>
            </a:r>
            <a:endParaRPr kumimoji="0" lang="zh-CN" altLang="en-US" sz="5400" b="0" i="0" u="none" strike="noStrike" kern="1200" cap="none" spc="0" normalizeH="0" baseline="0" noProof="1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头像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459413"/>
            <a:ext cx="1485900" cy="122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2124075" y="5530850"/>
            <a:ext cx="5616575" cy="93662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这是我们的</a:t>
            </a:r>
            <a:r>
              <a:rPr kumimoji="0" lang="zh-CN" altLang="en-US" sz="4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政策</a:t>
            </a: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有问题</a:t>
            </a:r>
            <a:endParaRPr kumimoji="0" lang="zh-CN" altLang="en-US" sz="3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73" name="TextBox 10"/>
          <p:cNvSpPr txBox="1"/>
          <p:nvPr/>
        </p:nvSpPr>
        <p:spPr>
          <a:xfrm>
            <a:off x="539750" y="1643063"/>
            <a:ext cx="756126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十室九空人离去，村中只剩老和小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大逃港</a:t>
            </a:r>
            <a:endParaRPr lang="zh-CN" altLang="en-US" dirty="0"/>
          </a:p>
        </p:txBody>
      </p:sp>
      <p:sp>
        <p:nvSpPr>
          <p:cNvPr id="24578" name="内容占位符 2"/>
          <p:cNvSpPr>
            <a:spLocks noGrp="1"/>
          </p:cNvSpPr>
          <p:nvPr>
            <p:ph sz="quarter" idx="1"/>
          </p:nvPr>
        </p:nvSpPr>
        <p:spPr>
          <a:xfrm>
            <a:off x="785813" y="1571625"/>
            <a:ext cx="7602537" cy="1543050"/>
          </a:xfrm>
          <a:ln w="28575">
            <a:solidFill>
              <a:srgbClr val="FF0000"/>
            </a:solidFill>
            <a:miter/>
          </a:ln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2800" dirty="0"/>
              <a:t>在当时的深圳，曾经流传着这样一首民谣：</a:t>
            </a:r>
            <a:endParaRPr lang="en-US" altLang="zh-CN" sz="2800" dirty="0"/>
          </a:p>
          <a:p>
            <a:pPr eaLnBrk="1" hangingPunct="1">
              <a:buNone/>
            </a:pPr>
            <a:r>
              <a:rPr lang="zh-CN" altLang="en-US" sz="2800" dirty="0"/>
              <a:t>“宝安只有三件宝，苍蝇蚊子沙井蚝。</a:t>
            </a:r>
            <a:endParaRPr lang="en-US" altLang="zh-CN" sz="2800" dirty="0"/>
          </a:p>
          <a:p>
            <a:pPr eaLnBrk="1" hangingPunct="1">
              <a:buNone/>
            </a:pPr>
            <a:r>
              <a:rPr lang="zh-CN" altLang="en-US" sz="2800" dirty="0"/>
              <a:t>    十屋九空逃香港，家里只剩老和小。”</a:t>
            </a:r>
            <a:endParaRPr lang="zh-CN" altLang="en-US" sz="2800" dirty="0"/>
          </a:p>
          <a:p>
            <a:pPr eaLnBrk="1" hangingPunct="1"/>
            <a:endParaRPr lang="zh-CN" altLang="en-US" dirty="0"/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3286125"/>
            <a:ext cx="3778250" cy="325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3286125"/>
            <a:ext cx="2638425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/>
              <a:t>“辛辛苦苦干一年，不如对面</a:t>
            </a:r>
            <a:r>
              <a:rPr lang="en-US" altLang="zh-CN" sz="3600" dirty="0"/>
              <a:t>8</a:t>
            </a:r>
            <a:r>
              <a:rPr lang="zh-CN" altLang="en-US" sz="3600" dirty="0"/>
              <a:t>分钱”（指寄信到香港叫亲属汇款回来）</a:t>
            </a:r>
            <a:endParaRPr lang="zh-CN" altLang="en-US" sz="3600" dirty="0"/>
          </a:p>
        </p:txBody>
      </p:sp>
      <p:sp>
        <p:nvSpPr>
          <p:cNvPr id="3" name="椭圆 2"/>
          <p:cNvSpPr/>
          <p:nvPr/>
        </p:nvSpPr>
        <p:spPr>
          <a:xfrm>
            <a:off x="71438" y="1643063"/>
            <a:ext cx="4286250" cy="32146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华文仿宋" pitchFamily="2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072063" y="1747838"/>
            <a:ext cx="4000500" cy="289560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华文仿宋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5750" y="5046663"/>
            <a:ext cx="4502150" cy="954087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当时宝安（今深圳）农民一天的平均收入在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角钱左右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6850" y="5045075"/>
            <a:ext cx="3417888" cy="9525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香港农民一天的收入，平均为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港币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一列催人奋进的火车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6" name="Picture 5" descr="http://www.ce.cn/ztpd/xwzt/guonei/2004/dengxiaoping/shengping/wrfc/200508/21/W0200508215730417186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2475" y="1763713"/>
            <a:ext cx="4040188" cy="265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矩形 4"/>
          <p:cNvSpPr/>
          <p:nvPr/>
        </p:nvSpPr>
        <p:spPr>
          <a:xfrm>
            <a:off x="285750" y="4500563"/>
            <a:ext cx="8501063" cy="207486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快，真快！</a:t>
            </a:r>
            <a:r>
              <a:rPr lang="zh-CN" alt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就像后边有鞭子赶着似的！这就是现在我们需要的速度。”</a:t>
            </a:r>
            <a:endParaRPr lang="en-US" alt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“我们现在很需要跑。”</a:t>
            </a:r>
            <a:endParaRPr lang="en-US" alt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“这次访日，我明白什么叫现代化了。”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1763713"/>
            <a:ext cx="3962400" cy="265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0" y="1554163"/>
            <a:ext cx="9144000" cy="5089525"/>
          </a:xfrm>
          <a:prstGeom prst="roundRect">
            <a:avLst>
              <a:gd name="adj" fmla="val 5004"/>
            </a:avLst>
          </a:prstGeom>
          <a:solidFill>
            <a:srgbClr val="DDD9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45" tIns="39072" rIns="78145" bIns="3907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图片 11" descr="邓小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2000250"/>
            <a:ext cx="3433762" cy="379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3"/>
          <p:cNvSpPr txBox="1"/>
          <p:nvPr/>
        </p:nvSpPr>
        <p:spPr>
          <a:xfrm>
            <a:off x="4044950" y="1958975"/>
            <a:ext cx="4456113" cy="3970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　　邓小平说：“任何一个国家要发展，孤立起来，闭关自守是不可能的，不加强国际交往，不引进发达国家</a:t>
            </a:r>
            <a:r>
              <a:rPr lang="zh-CN" altLang="en-US" sz="2800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先进经验、先进科学技术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zh-CN" altLang="en-US" sz="2800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资金是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不可能的。”“经验证明，关起门来搞建设是不能成功的，中国的发展离不开世界。”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63" y="280988"/>
            <a:ext cx="45005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改革迫在眉睫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性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中性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3394</Words>
  <Application>WPS 演示</Application>
  <PresentationFormat>全屏显示(4:3)</PresentationFormat>
  <Paragraphs>383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66" baseType="lpstr">
      <vt:lpstr>Arial</vt:lpstr>
      <vt:lpstr>宋体</vt:lpstr>
      <vt:lpstr>Wingdings</vt:lpstr>
      <vt:lpstr>Tw Cen MT</vt:lpstr>
      <vt:lpstr>华文仿宋</vt:lpstr>
      <vt:lpstr>Wingdings 2</vt:lpstr>
      <vt:lpstr>Calibri</vt:lpstr>
      <vt:lpstr>华文中宋</vt:lpstr>
      <vt:lpstr>叶根友毛笔行书2.0版</vt:lpstr>
      <vt:lpstr>Batang</vt:lpstr>
      <vt:lpstr>Constantia</vt:lpstr>
      <vt:lpstr>楷体</vt:lpstr>
      <vt:lpstr>黑体</vt:lpstr>
      <vt:lpstr>华文楷体</vt:lpstr>
      <vt:lpstr>Times New Roman</vt:lpstr>
      <vt:lpstr>华文新魏</vt:lpstr>
      <vt:lpstr>+mn-ea</vt:lpstr>
      <vt:lpstr>Segoe Print</vt:lpstr>
      <vt:lpstr>楷体_GB2312</vt:lpstr>
      <vt:lpstr>Verdana</vt:lpstr>
      <vt:lpstr>微软雅黑</vt:lpstr>
      <vt:lpstr>Wingdings</vt:lpstr>
      <vt:lpstr>Arial Unicode MS</vt:lpstr>
      <vt:lpstr>Agency FB</vt:lpstr>
      <vt:lpstr>仿宋_GB2312</vt:lpstr>
      <vt:lpstr>仿宋</vt:lpstr>
      <vt:lpstr>Wingdings</vt:lpstr>
      <vt:lpstr>新宋体</vt:lpstr>
      <vt:lpstr>中性</vt:lpstr>
      <vt:lpstr>2_中性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非你莫属</cp:lastModifiedBy>
  <cp:revision>1</cp:revision>
  <dcterms:created xsi:type="dcterms:W3CDTF">2019-07-01T15:25:33Z</dcterms:created>
  <dcterms:modified xsi:type="dcterms:W3CDTF">2019-07-01T15:25:33Z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