
<file path=[Content_Types].xml><?xml version="1.0" encoding="utf-8"?>
<Types xmlns="http://schemas.openxmlformats.org/package/2006/content-types">
  <Default Extension="xlsx" ContentType="application/vnd.openxmlformats-officedocument.spreadsheetml.sheet"/>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3"/>
  </p:sldMasterIdLst>
  <p:notesMasterIdLst>
    <p:notesMasterId r:id="rId13"/>
  </p:notesMasterIdLst>
  <p:handoutMasterIdLst>
    <p:handoutMasterId r:id="rId39"/>
  </p:handoutMasterIdLst>
  <p:sldIdLst>
    <p:sldId id="277" r:id="rId4"/>
    <p:sldId id="276" r:id="rId5"/>
    <p:sldId id="326" r:id="rId6"/>
    <p:sldId id="257" r:id="rId7"/>
    <p:sldId id="268" r:id="rId8"/>
    <p:sldId id="297" r:id="rId9"/>
    <p:sldId id="258" r:id="rId10"/>
    <p:sldId id="278" r:id="rId11"/>
    <p:sldId id="269" r:id="rId12"/>
    <p:sldId id="271" r:id="rId14"/>
    <p:sldId id="272" r:id="rId15"/>
    <p:sldId id="279" r:id="rId16"/>
    <p:sldId id="273" r:id="rId17"/>
    <p:sldId id="282" r:id="rId18"/>
    <p:sldId id="283" r:id="rId19"/>
    <p:sldId id="274" r:id="rId20"/>
    <p:sldId id="275" r:id="rId21"/>
    <p:sldId id="284" r:id="rId22"/>
    <p:sldId id="298" r:id="rId23"/>
    <p:sldId id="285" r:id="rId24"/>
    <p:sldId id="286" r:id="rId25"/>
    <p:sldId id="264" r:id="rId26"/>
    <p:sldId id="265" r:id="rId27"/>
    <p:sldId id="266" r:id="rId28"/>
    <p:sldId id="292" r:id="rId29"/>
    <p:sldId id="287" r:id="rId30"/>
    <p:sldId id="288" r:id="rId31"/>
    <p:sldId id="299" r:id="rId32"/>
    <p:sldId id="289" r:id="rId33"/>
    <p:sldId id="295" r:id="rId34"/>
    <p:sldId id="296" r:id="rId35"/>
    <p:sldId id="290" r:id="rId36"/>
    <p:sldId id="358" r:id="rId37"/>
    <p:sldId id="301" r:id="rId38"/>
  </p:sldIdLst>
  <p:sldSz cx="12192000" cy="6858000"/>
  <p:notesSz cx="6858000" cy="9144000"/>
  <p:embeddedFontLst>
    <p:embeddedFont>
      <p:font typeface="微软雅黑" panose="020B0503020204020204" charset="-122"/>
      <p:regular r:id="rId43"/>
    </p:embeddedFont>
    <p:embeddedFont>
      <p:font typeface="钟齐志莽行书" panose="02010600030101010101" pitchFamily="2" charset="-122"/>
      <p:regular r:id="rId44"/>
    </p:embeddedFont>
    <p:embeddedFont>
      <p:font typeface="楷体" panose="02010609060101010101" charset="-122"/>
      <p:regular r:id="rId45"/>
    </p:embeddedFont>
    <p:embeddedFont>
      <p:font typeface="文鼎中楷体" panose="03000600000000000000" charset="-122"/>
      <p:regular r:id="rId46"/>
    </p:embeddedFont>
    <p:embeddedFont>
      <p:font typeface="黑体" panose="02010609060101010101" pitchFamily="49" charset="-122"/>
      <p:regular r:id="rId47"/>
    </p:embeddedFont>
    <p:embeddedFont>
      <p:font typeface="Calibri" panose="020F0502020204030204"/>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Calibri Light" panose="020F0302020204030204" charset="0"/>
      <p:regular r:id="rId56"/>
      <p:italic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60"/>
        <p:guide pos="387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15.fntdata"/><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2.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农业总产值（亿元）</c:v>
                </c:pt>
              </c:strCache>
            </c:strRef>
          </c:tx>
          <c:spPr>
            <a:ln w="63503" cap="rnd" cmpd="sng" algn="ctr">
              <a:solidFill>
                <a:schemeClr val="accent1">
                  <a:shade val="95000"/>
                  <a:satMod val="105000"/>
                </a:schemeClr>
              </a:solidFill>
              <a:prstDash val="solid"/>
              <a:round/>
              <a:headEnd type="none"/>
              <a:tailEnd type="triangle"/>
            </a:ln>
          </c:spPr>
          <c:marker>
            <c:symbol val="none"/>
          </c:marker>
          <c:dLbls>
            <c:delete val="1"/>
          </c:dLbls>
          <c:cat>
            <c:strRef>
              <c:f>Sheet1!$A$2:$A$5</c:f>
              <c:strCache>
                <c:ptCount val="4"/>
                <c:pt idx="0">
                  <c:v>1978年</c:v>
                </c:pt>
                <c:pt idx="1">
                  <c:v>1990年</c:v>
                </c:pt>
                <c:pt idx="2">
                  <c:v>2000年</c:v>
                </c:pt>
                <c:pt idx="3">
                  <c:v>2016年</c:v>
                </c:pt>
              </c:strCache>
            </c:strRef>
          </c:cat>
          <c:val>
            <c:numRef>
              <c:f>Sheet1!$B$2:$B$5</c:f>
              <c:numCache>
                <c:formatCode>General</c:formatCode>
                <c:ptCount val="4"/>
                <c:pt idx="0">
                  <c:v>1397</c:v>
                </c:pt>
                <c:pt idx="1">
                  <c:v>7662.1</c:v>
                </c:pt>
                <c:pt idx="2">
                  <c:v>24915.8</c:v>
                </c:pt>
                <c:pt idx="3">
                  <c:v>112091.3</c:v>
                </c:pt>
              </c:numCache>
            </c:numRef>
          </c:val>
          <c:smooth val="0"/>
        </c:ser>
        <c:dLbls>
          <c:showLegendKey val="0"/>
          <c:showVal val="0"/>
          <c:showCatName val="0"/>
          <c:showSerName val="0"/>
          <c:showPercent val="0"/>
          <c:showBubbleSize val="0"/>
        </c:dLbls>
        <c:marker val="0"/>
        <c:smooth val="0"/>
        <c:axId val="119086080"/>
        <c:axId val="119100160"/>
      </c:lineChart>
      <c:lineChart>
        <c:grouping val="standard"/>
        <c:varyColors val="0"/>
        <c:ser>
          <c:idx val="1"/>
          <c:order val="1"/>
          <c:tx>
            <c:strRef>
              <c:f>Sheet1!$C$1</c:f>
              <c:strCache>
                <c:ptCount val="1"/>
                <c:pt idx="0">
                  <c:v>农村居民人均可支配收入（元）</c:v>
                </c:pt>
              </c:strCache>
            </c:strRef>
          </c:tx>
          <c:spPr>
            <a:ln w="63503" cap="rnd" cmpd="sng" algn="ctr">
              <a:solidFill>
                <a:schemeClr val="accent2">
                  <a:shade val="95000"/>
                  <a:satMod val="105000"/>
                </a:schemeClr>
              </a:solidFill>
              <a:prstDash val="solid"/>
              <a:round/>
              <a:tailEnd type="triangle"/>
            </a:ln>
          </c:spPr>
          <c:marker>
            <c:symbol val="none"/>
          </c:marker>
          <c:dLbls>
            <c:delete val="1"/>
          </c:dLbls>
          <c:cat>
            <c:strRef>
              <c:f>Sheet1!$A$2:$A$5</c:f>
              <c:strCache>
                <c:ptCount val="4"/>
                <c:pt idx="0">
                  <c:v>1978年</c:v>
                </c:pt>
                <c:pt idx="1">
                  <c:v>1990年</c:v>
                </c:pt>
                <c:pt idx="2">
                  <c:v>2000年</c:v>
                </c:pt>
                <c:pt idx="3">
                  <c:v>2016年</c:v>
                </c:pt>
              </c:strCache>
            </c:strRef>
          </c:cat>
          <c:val>
            <c:numRef>
              <c:f>Sheet1!$C$2:$C$5</c:f>
              <c:numCache>
                <c:formatCode>General</c:formatCode>
                <c:ptCount val="4"/>
                <c:pt idx="0">
                  <c:v>133.6</c:v>
                </c:pt>
                <c:pt idx="1">
                  <c:v>686.3</c:v>
                </c:pt>
                <c:pt idx="2">
                  <c:v>2253.4</c:v>
                </c:pt>
                <c:pt idx="3">
                  <c:v>12363.4</c:v>
                </c:pt>
              </c:numCache>
            </c:numRef>
          </c:val>
          <c:smooth val="0"/>
        </c:ser>
        <c:dLbls>
          <c:showLegendKey val="0"/>
          <c:showVal val="0"/>
          <c:showCatName val="0"/>
          <c:showSerName val="0"/>
          <c:showPercent val="0"/>
          <c:showBubbleSize val="0"/>
        </c:dLbls>
        <c:marker val="0"/>
        <c:smooth val="0"/>
        <c:axId val="119101696"/>
        <c:axId val="119103488"/>
      </c:lineChart>
      <c:catAx>
        <c:axId val="119086080"/>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crossAx val="119100160"/>
        <c:crosses val="autoZero"/>
        <c:auto val="1"/>
        <c:lblAlgn val="ctr"/>
        <c:lblOffset val="100"/>
        <c:noMultiLvlLbl val="0"/>
      </c:catAx>
      <c:valAx>
        <c:axId val="11910016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crossAx val="119086080"/>
        <c:crosses val="autoZero"/>
        <c:crossBetween val="between"/>
      </c:valAx>
      <c:catAx>
        <c:axId val="119101696"/>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crossAx val="119103488"/>
        <c:crosses val="autoZero"/>
        <c:auto val="1"/>
        <c:lblAlgn val="ctr"/>
        <c:lblOffset val="100"/>
        <c:noMultiLvlLbl val="0"/>
      </c:catAx>
      <c:valAx>
        <c:axId val="119103488"/>
        <c:scaling>
          <c:orientation val="minMax"/>
        </c:scaling>
        <c:delete val="0"/>
        <c:axPos val="r"/>
        <c:numFmt formatCode="General" sourceLinked="1"/>
        <c:majorTickMark val="out"/>
        <c:minorTickMark val="none"/>
        <c:tickLblPos val="nextTo"/>
        <c:txPr>
          <a:bodyPr rot="-6000000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crossAx val="119101696"/>
        <c:crosses val="max"/>
        <c:crossBetween val="between"/>
      </c:valAx>
      <c:dTable>
        <c:showHorzBorder val="1"/>
        <c:showVertBorder val="1"/>
        <c:showOutline val="1"/>
        <c:showKeys val="0"/>
        <c:txPr>
          <a:bodyPr rot="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dTable>
      <c:spPr>
        <a:noFill/>
        <a:ln w="25401">
          <a:noFill/>
        </a:ln>
      </c:spPr>
    </c:plotArea>
    <c:legend>
      <c:legendPos val="b"/>
      <c:legendEntry>
        <c:idx val="0"/>
        <c:txPr>
          <a:bodyPr rot="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legendEntry>
      <c:legendEntry>
        <c:idx val="1"/>
        <c:txPr>
          <a:bodyPr rot="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legendEntry>
      <c:layout/>
      <c:overlay val="0"/>
      <c:txPr>
        <a:bodyPr rot="0" spcFirstLastPara="0" vertOverflow="ellipsis" vert="horz" wrap="square" anchor="ctr" anchorCtr="1"/>
        <a:lstStyle/>
        <a:p>
          <a:pPr>
            <a:defRPr lang="zh-CN" sz="2400" b="1"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sz="2400" b="1"/>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历史，是由人民创造的，许多时候甚至是小人物创造的，发生在安徽省凤阳县小岗村的故事便是最生动的例子</a:t>
            </a:r>
            <a:r>
              <a:rPr lang="en-US" altLang="zh-CN" dirty="0"/>
              <a:t>——</a:t>
            </a:r>
            <a:endParaRPr lang="en-US" altLang="zh-CN" dirty="0"/>
          </a:p>
          <a:p>
            <a:endParaRPr lang="en-US" altLang="zh-CN" dirty="0"/>
          </a:p>
          <a:p>
            <a:r>
              <a:rPr lang="en-US" altLang="zh-CN" dirty="0"/>
              <a:t>1978</a:t>
            </a:r>
            <a:r>
              <a:rPr lang="zh-CN" altLang="en-US" dirty="0"/>
              <a:t>年安徽遭遇百年不遇的大旱</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）公有制的主体地位 </a:t>
            </a:r>
            <a:endParaRPr lang="zh-CN" altLang="en-US" dirty="0"/>
          </a:p>
          <a:p>
            <a:r>
              <a:rPr lang="en-US" altLang="zh-CN" dirty="0"/>
              <a:t>2</a:t>
            </a:r>
            <a:r>
              <a:rPr lang="zh-CN" altLang="en-US" dirty="0"/>
              <a:t>）共同富裕的根本目标  </a:t>
            </a:r>
            <a:endParaRPr lang="zh-CN" altLang="en-US" dirty="0"/>
          </a:p>
          <a:p>
            <a:r>
              <a:rPr lang="en-US" altLang="zh-CN" dirty="0"/>
              <a:t>3</a:t>
            </a:r>
            <a:r>
              <a:rPr lang="zh-CN" altLang="en-US" dirty="0"/>
              <a:t>）国家的有力宏观调控</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84E7BD-A639-4A0B-919C-FB6E4E26400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1978</a:t>
            </a:r>
            <a:r>
              <a:rPr lang="zh-CN" altLang="en-US" dirty="0"/>
              <a:t>年安徽遭遇百年不遇的大旱</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1069975" rtl="0" eaLnBrk="1" fontAlgn="auto" latinLnBrk="0" hangingPunct="1">
              <a:lnSpc>
                <a:spcPct val="100000"/>
              </a:lnSpc>
              <a:spcBef>
                <a:spcPts val="0"/>
              </a:spcBef>
              <a:spcAft>
                <a:spcPts val="0"/>
              </a:spcAft>
              <a:buClrTx/>
              <a:buSzTx/>
              <a:buFontTx/>
              <a:buNone/>
              <a:defRPr/>
            </a:pPr>
            <a:fld id="{B1924613-4AE4-47A1-995F-688A24B349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en-US" altLang="zh-CN" dirty="0"/>
              <a:t>1978</a:t>
            </a:r>
            <a:r>
              <a:rPr lang="zh-CN" altLang="en-US" dirty="0"/>
              <a:t>年</a:t>
            </a:r>
            <a:r>
              <a:rPr lang="en-US" altLang="zh-CN" dirty="0"/>
              <a:t>12</a:t>
            </a:r>
            <a:r>
              <a:rPr lang="zh-CN" altLang="en-US" dirty="0"/>
              <a:t>月</a:t>
            </a:r>
            <a:r>
              <a:rPr lang="en-US" altLang="zh-CN" dirty="0"/>
              <a:t>18</a:t>
            </a:r>
            <a:r>
              <a:rPr lang="zh-CN" altLang="en-US" dirty="0"/>
              <a:t>日晚，在队长的带领下，小岗生产队在全国农村率先搞“包产到户”，这一天，正好是十一届三中全会开幕之日。</a:t>
            </a:r>
            <a:r>
              <a:rPr lang="en-US" altLang="zh-CN" dirty="0"/>
              <a:t>1978</a:t>
            </a:r>
            <a:r>
              <a:rPr lang="zh-CN" altLang="en-US" dirty="0"/>
              <a:t>年安徽省凤阳县梨园公社小岗生产队社员签订的全国第一份包干合同书</a:t>
            </a:r>
            <a:endParaRPr lang="zh-CN" altLang="en-US"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400" dirty="0">
                <a:solidFill>
                  <a:srgbClr val="FFFF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大包干</a:t>
            </a:r>
            <a:r>
              <a:rPr lang="zh-CN" altLang="en-US" sz="14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，直来直去不拐弯，保证国家的，留足集体的，剩下都是自己的。 </a:t>
            </a:r>
            <a:endParaRPr lang="zh-CN" altLang="en-US" sz="14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41" name="幻灯片图像占位符 1"/>
          <p:cNvSpPr>
            <a:spLocks noGrp="1" noRot="1" noChangeAspect="1"/>
          </p:cNvSpPr>
          <p:nvPr>
            <p:ph type="sldImg"/>
          </p:nvPr>
        </p:nvSpPr>
        <p:spPr/>
      </p:sp>
      <p:sp>
        <p:nvSpPr>
          <p:cNvPr id="1048642" name="备注占位符 2"/>
          <p:cNvSpPr>
            <a:spLocks noGrp="1"/>
          </p:cNvSpPr>
          <p:nvPr>
            <p:ph type="body" idx="1"/>
          </p:nvPr>
        </p:nvSpPr>
        <p:spPr/>
        <p:txBody>
          <a:bodyPr/>
          <a:p>
            <a:endParaRPr lang="zh-CN" altLang="en-US"/>
          </a:p>
        </p:txBody>
      </p:sp>
      <p:sp>
        <p:nvSpPr>
          <p:cNvPr id="1048643" name="灯片编号占位符 3"/>
          <p:cNvSpPr>
            <a:spLocks noGrp="1"/>
          </p:cNvSpPr>
          <p:nvPr>
            <p:ph type="sldNum" sz="quarter" idx="10"/>
          </p:nvPr>
        </p:nvSpPr>
        <p:spPr/>
        <p:txBody>
          <a:bodyPr/>
          <a:p>
            <a:fld id="{C08714A3-725E-4461-A212-4E98A5A64E2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矩形 1"/>
          <p:cNvSpPr/>
          <p:nvPr userDrawn="1"/>
        </p:nvSpPr>
        <p:spPr>
          <a:xfrm>
            <a:off x="4656138" y="549276"/>
            <a:ext cx="2878138" cy="57594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 name="矩形 2"/>
          <p:cNvSpPr/>
          <p:nvPr userDrawn="1"/>
        </p:nvSpPr>
        <p:spPr>
          <a:xfrm>
            <a:off x="4962654" y="2552621"/>
            <a:ext cx="4629022" cy="1289553"/>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userDrawn="1"/>
        </p:nvSpPr>
        <p:spPr>
          <a:xfrm>
            <a:off x="5712642" y="3162473"/>
            <a:ext cx="450034"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文本占位符 56"/>
          <p:cNvSpPr>
            <a:spLocks noGrp="1"/>
          </p:cNvSpPr>
          <p:nvPr>
            <p:ph type="body" sz="quarter" idx="14" hasCustomPrompt="1"/>
          </p:nvPr>
        </p:nvSpPr>
        <p:spPr>
          <a:xfrm>
            <a:off x="6441262" y="2928965"/>
            <a:ext cx="2185214" cy="590931"/>
          </a:xfrm>
          <a:prstGeom prst="rect">
            <a:avLst/>
          </a:prstGeom>
          <a:noFill/>
        </p:spPr>
        <p:txBody>
          <a:bodyPr wrap="none" rtlCol="0">
            <a:spAutoFit/>
          </a:bodyPr>
          <a:lstStyle>
            <a:lvl1pPr marL="0" indent="0" algn="l">
              <a:buNone/>
              <a:defRPr lang="zh-CN" altLang="en-US" sz="3600" b="1" spc="300" dirty="0">
                <a:solidFill>
                  <a:schemeClr val="tx1">
                    <a:lumMod val="75000"/>
                    <a:lumOff val="25000"/>
                  </a:schemeClr>
                </a:solidFill>
              </a:defRPr>
            </a:lvl1pPr>
          </a:lstStyle>
          <a:p>
            <a:pPr marL="0" lvl="0" algn="ctr"/>
            <a:r>
              <a:rPr lang="zh-CN" altLang="en-US" dirty="0">
                <a:gradFill>
                  <a:gsLst>
                    <a:gs pos="0">
                      <a:schemeClr val="accent1">
                        <a:lumMod val="30000"/>
                      </a:schemeClr>
                    </a:gs>
                    <a:gs pos="100000">
                      <a:schemeClr val="accent1">
                        <a:lumMod val="30000"/>
                      </a:schemeClr>
                    </a:gs>
                  </a:gsLst>
                  <a:lin ang="5400000" scaled="1"/>
                </a:gradFill>
                <a:effectLst/>
              </a:rPr>
              <a:t>输入标题</a:t>
            </a:r>
            <a:endParaRPr lang="zh-CN" altLang="en-US" dirty="0">
              <a:gradFill>
                <a:gsLst>
                  <a:gs pos="0">
                    <a:schemeClr val="accent1">
                      <a:lumMod val="30000"/>
                    </a:schemeClr>
                  </a:gs>
                  <a:gs pos="100000">
                    <a:schemeClr val="accent1">
                      <a:lumMod val="30000"/>
                    </a:schemeClr>
                  </a:gs>
                </a:gsLst>
                <a:lin ang="5400000" scaled="1"/>
              </a:gradFill>
              <a:effectLst/>
            </a:endParaRPr>
          </a:p>
        </p:txBody>
      </p:sp>
      <p:sp>
        <p:nvSpPr>
          <p:cNvPr id="11" name="文本占位符 56"/>
          <p:cNvSpPr>
            <a:spLocks noGrp="1"/>
          </p:cNvSpPr>
          <p:nvPr>
            <p:ph type="body" sz="quarter" idx="15" hasCustomPrompt="1"/>
          </p:nvPr>
        </p:nvSpPr>
        <p:spPr>
          <a:xfrm>
            <a:off x="5596984" y="2673608"/>
            <a:ext cx="655949" cy="1006429"/>
          </a:xfrm>
          <a:prstGeom prst="rect">
            <a:avLst/>
          </a:prstGeom>
          <a:noFill/>
        </p:spPr>
        <p:txBody>
          <a:bodyPr wrap="none" rtlCol="0">
            <a:spAutoFit/>
          </a:bodyPr>
          <a:lstStyle>
            <a:lvl1pPr marL="0" indent="0">
              <a:buNone/>
              <a:defRPr lang="zh-CN" altLang="en-US" sz="6600" b="1" i="1" dirty="0">
                <a:solidFill>
                  <a:schemeClr val="tx1">
                    <a:lumMod val="75000"/>
                    <a:lumOff val="25000"/>
                  </a:schemeClr>
                </a:solidFill>
              </a:defRPr>
            </a:lvl1pPr>
          </a:lstStyle>
          <a:p>
            <a:pPr marL="0" lvl="0" algn="ctr"/>
            <a:r>
              <a:rPr lang="en-US" altLang="zh-CN" dirty="0">
                <a:gradFill>
                  <a:gsLst>
                    <a:gs pos="0">
                      <a:schemeClr val="accent1">
                        <a:lumMod val="30000"/>
                      </a:schemeClr>
                    </a:gs>
                    <a:gs pos="100000">
                      <a:schemeClr val="accent1">
                        <a:lumMod val="30000"/>
                      </a:schemeClr>
                    </a:gs>
                  </a:gsLst>
                  <a:lin ang="5400000" scaled="1"/>
                </a:gradFill>
                <a:effectLst/>
              </a:rPr>
              <a:t>1</a:t>
            </a:r>
            <a:endParaRPr lang="zh-CN" altLang="en-US" dirty="0">
              <a:gradFill>
                <a:gsLst>
                  <a:gs pos="0">
                    <a:schemeClr val="accent1">
                      <a:lumMod val="30000"/>
                    </a:schemeClr>
                  </a:gs>
                  <a:gs pos="100000">
                    <a:schemeClr val="accent1">
                      <a:lumMod val="30000"/>
                    </a:schemeClr>
                  </a:gs>
                </a:gsLst>
                <a:lin ang="5400000" scaled="1"/>
              </a:gradFill>
              <a:effectLst/>
            </a:endParaRPr>
          </a:p>
        </p:txBody>
      </p:sp>
      <p:cxnSp>
        <p:nvCxnSpPr>
          <p:cNvPr id="6" name="直接连接符 5"/>
          <p:cNvCxnSpPr/>
          <p:nvPr userDrawn="1"/>
        </p:nvCxnSpPr>
        <p:spPr>
          <a:xfrm flipH="1">
            <a:off x="8328025" y="3390900"/>
            <a:ext cx="1263651" cy="451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fld id="{EDEEC8BE-05F0-4C8F-BD99-979EF9065EA5}" type="datetimeFigureOut">
              <a:rPr lang="zh-CN" altLang="en-US"/>
            </a:fld>
            <a:endParaRPr lang="zh-CN" altLang="en-US"/>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B499F0EE-3545-4325-87CF-63A4DE8BBAAB}" type="slidenum">
              <a:rPr lang="zh-CN" altLang="en-US"/>
            </a:fld>
            <a:endParaRPr lang="zh-CN" altLang="en-US">
              <a:ea typeface="宋体" panose="02010600030101010101" pitchFamily="2" charset="-122"/>
            </a:endParaRPr>
          </a:p>
        </p:txBody>
      </p:sp>
    </p:spTree>
  </p:cSld>
  <p:clrMapOvr>
    <a:masterClrMapping/>
  </p:clrMapOvr>
  <p:transition spd="med">
    <p:spli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560"/>
            </a:lvl3pPr>
            <a:lvl4pPr marL="1233805" indent="0" algn="ctr">
              <a:buNone/>
              <a:defRPr sz="1440"/>
            </a:lvl4pPr>
            <a:lvl5pPr marL="1645285" indent="0" algn="ctr">
              <a:buNone/>
              <a:defRPr sz="1440"/>
            </a:lvl5pPr>
            <a:lvl6pPr marL="2056765" indent="0" algn="ctr">
              <a:buNone/>
              <a:defRPr sz="1440"/>
            </a:lvl6pPr>
            <a:lvl7pPr marL="2468245" indent="0" algn="ctr">
              <a:buNone/>
              <a:defRPr sz="1440"/>
            </a:lvl7pPr>
            <a:lvl8pPr marL="2879090" indent="0" algn="ctr">
              <a:buNone/>
              <a:defRPr sz="1440"/>
            </a:lvl8pPr>
            <a:lvl9pPr marL="329057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560">
                <a:solidFill>
                  <a:schemeClr val="tx1">
                    <a:tint val="75000"/>
                  </a:schemeClr>
                </a:solidFill>
              </a:defRPr>
            </a:lvl3pPr>
            <a:lvl4pPr marL="1233805" indent="0">
              <a:buNone/>
              <a:defRPr sz="1440">
                <a:solidFill>
                  <a:schemeClr val="tx1">
                    <a:tint val="75000"/>
                  </a:schemeClr>
                </a:solidFill>
              </a:defRPr>
            </a:lvl4pPr>
            <a:lvl5pPr marL="1645285" indent="0">
              <a:buNone/>
              <a:defRPr sz="1440">
                <a:solidFill>
                  <a:schemeClr val="tx1">
                    <a:tint val="75000"/>
                  </a:schemeClr>
                </a:solidFill>
              </a:defRPr>
            </a:lvl5pPr>
            <a:lvl6pPr marL="2056765" indent="0">
              <a:buNone/>
              <a:defRPr sz="1440">
                <a:solidFill>
                  <a:schemeClr val="tx1">
                    <a:tint val="75000"/>
                  </a:schemeClr>
                </a:solidFill>
              </a:defRPr>
            </a:lvl6pPr>
            <a:lvl7pPr marL="2468245" indent="0">
              <a:buNone/>
              <a:defRPr sz="1440">
                <a:solidFill>
                  <a:schemeClr val="tx1">
                    <a:tint val="75000"/>
                  </a:schemeClr>
                </a:solidFill>
              </a:defRPr>
            </a:lvl7pPr>
            <a:lvl8pPr marL="2879090" indent="0">
              <a:buNone/>
              <a:defRPr sz="1440">
                <a:solidFill>
                  <a:schemeClr val="tx1">
                    <a:tint val="75000"/>
                  </a:schemeClr>
                </a:solidFill>
              </a:defRPr>
            </a:lvl8pPr>
            <a:lvl9pPr marL="3290570" indent="0">
              <a:buNone/>
              <a:defRPr sz="144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560" b="1"/>
            </a:lvl3pPr>
            <a:lvl4pPr marL="1233805" indent="0">
              <a:buNone/>
              <a:defRPr sz="1440" b="1"/>
            </a:lvl4pPr>
            <a:lvl5pPr marL="1645285" indent="0">
              <a:buNone/>
              <a:defRPr sz="1440" b="1"/>
            </a:lvl5pPr>
            <a:lvl6pPr marL="2056765" indent="0">
              <a:buNone/>
              <a:defRPr sz="1440" b="1"/>
            </a:lvl6pPr>
            <a:lvl7pPr marL="2468245" indent="0">
              <a:buNone/>
              <a:defRPr sz="1440" b="1"/>
            </a:lvl7pPr>
            <a:lvl8pPr marL="2879090" indent="0">
              <a:buNone/>
              <a:defRPr sz="1440" b="1"/>
            </a:lvl8pPr>
            <a:lvl9pPr marL="3290570" indent="0">
              <a:buNone/>
              <a:defRPr sz="144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9"/>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160" b="1"/>
            </a:lvl1pPr>
            <a:lvl2pPr marL="411480" indent="0">
              <a:buNone/>
              <a:defRPr sz="1800" b="1"/>
            </a:lvl2pPr>
            <a:lvl3pPr marL="822960" indent="0">
              <a:buNone/>
              <a:defRPr sz="1560" b="1"/>
            </a:lvl3pPr>
            <a:lvl4pPr marL="1233805" indent="0">
              <a:buNone/>
              <a:defRPr sz="1440" b="1"/>
            </a:lvl4pPr>
            <a:lvl5pPr marL="1645285" indent="0">
              <a:buNone/>
              <a:defRPr sz="1440" b="1"/>
            </a:lvl5pPr>
            <a:lvl6pPr marL="2056765" indent="0">
              <a:buNone/>
              <a:defRPr sz="1440" b="1"/>
            </a:lvl6pPr>
            <a:lvl7pPr marL="2468245" indent="0">
              <a:buNone/>
              <a:defRPr sz="1440" b="1"/>
            </a:lvl7pPr>
            <a:lvl8pPr marL="2879090" indent="0">
              <a:buNone/>
              <a:defRPr sz="1440" b="1"/>
            </a:lvl8pPr>
            <a:lvl9pPr marL="3290570" indent="0">
              <a:buNone/>
              <a:defRPr sz="144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9" y="2505079"/>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11"/>
            <a:ext cx="3932237" cy="3811588"/>
          </a:xfrm>
        </p:spPr>
        <p:txBody>
          <a:bodyPr/>
          <a:lstStyle>
            <a:lvl1pPr marL="0" indent="0">
              <a:buNone/>
              <a:defRPr sz="1440"/>
            </a:lvl1pPr>
            <a:lvl2pPr marL="411480" indent="0">
              <a:buNone/>
              <a:defRPr sz="1200"/>
            </a:lvl2pPr>
            <a:lvl3pPr marL="822960" indent="0">
              <a:buNone/>
              <a:defRPr sz="1080"/>
            </a:lvl3pPr>
            <a:lvl4pPr marL="1233805" indent="0">
              <a:buNone/>
              <a:defRPr sz="960"/>
            </a:lvl4pPr>
            <a:lvl5pPr marL="1645285" indent="0">
              <a:buNone/>
              <a:defRPr sz="960"/>
            </a:lvl5pPr>
            <a:lvl6pPr marL="2056765" indent="0">
              <a:buNone/>
              <a:defRPr sz="960"/>
            </a:lvl6pPr>
            <a:lvl7pPr marL="2468245" indent="0">
              <a:buNone/>
              <a:defRPr sz="960"/>
            </a:lvl7pPr>
            <a:lvl8pPr marL="2879090" indent="0">
              <a:buNone/>
              <a:defRPr sz="960"/>
            </a:lvl8pPr>
            <a:lvl9pPr marL="3290570" indent="0">
              <a:buNone/>
              <a:defRPr sz="96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880"/>
            </a:lvl1pPr>
            <a:lvl2pPr marL="411480" indent="0">
              <a:buNone/>
              <a:defRPr sz="2520"/>
            </a:lvl2pPr>
            <a:lvl3pPr marL="822960" indent="0">
              <a:buNone/>
              <a:defRPr sz="2160"/>
            </a:lvl3pPr>
            <a:lvl4pPr marL="1233805" indent="0">
              <a:buNone/>
              <a:defRPr sz="1800"/>
            </a:lvl4pPr>
            <a:lvl5pPr marL="1645285" indent="0">
              <a:buNone/>
              <a:defRPr sz="1800"/>
            </a:lvl5pPr>
            <a:lvl6pPr marL="2056765" indent="0">
              <a:buNone/>
              <a:defRPr sz="1800"/>
            </a:lvl6pPr>
            <a:lvl7pPr marL="2468245" indent="0">
              <a:buNone/>
              <a:defRPr sz="1800"/>
            </a:lvl7pPr>
            <a:lvl8pPr marL="2879090" indent="0">
              <a:buNone/>
              <a:defRPr sz="1800"/>
            </a:lvl8pPr>
            <a:lvl9pPr marL="329057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11"/>
            <a:ext cx="3932237" cy="3811588"/>
          </a:xfrm>
        </p:spPr>
        <p:txBody>
          <a:bodyPr/>
          <a:lstStyle>
            <a:lvl1pPr marL="0" indent="0">
              <a:buNone/>
              <a:defRPr sz="1440"/>
            </a:lvl1pPr>
            <a:lvl2pPr marL="411480" indent="0">
              <a:buNone/>
              <a:defRPr sz="1200"/>
            </a:lvl2pPr>
            <a:lvl3pPr marL="822960" indent="0">
              <a:buNone/>
              <a:defRPr sz="1080"/>
            </a:lvl3pPr>
            <a:lvl4pPr marL="1233805" indent="0">
              <a:buNone/>
              <a:defRPr sz="960"/>
            </a:lvl4pPr>
            <a:lvl5pPr marL="1645285" indent="0">
              <a:buNone/>
              <a:defRPr sz="960"/>
            </a:lvl5pPr>
            <a:lvl6pPr marL="2056765" indent="0">
              <a:buNone/>
              <a:defRPr sz="960"/>
            </a:lvl6pPr>
            <a:lvl7pPr marL="2468245" indent="0">
              <a:buNone/>
              <a:defRPr sz="960"/>
            </a:lvl7pPr>
            <a:lvl8pPr marL="2879090" indent="0">
              <a:buNone/>
              <a:defRPr sz="960"/>
            </a:lvl8pPr>
            <a:lvl9pPr marL="3290570" indent="0">
              <a:buNone/>
              <a:defRPr sz="96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19"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hf sldNum="0" hd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5" Type="http://schemas.openxmlformats.org/officeDocument/2006/relationships/theme" Target="../theme/theme2.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04" tIns="45701" rIns="91404" bIns="45701"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04" tIns="45701" rIns="91404" bIns="45701"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1404" tIns="45701" rIns="91404" bIns="45701" rtlCol="0" anchor="ctr"/>
          <a:lstStyle>
            <a:lvl1pPr algn="l">
              <a:defRPr sz="108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04" tIns="45701" rIns="91404" bIns="45701" rtlCol="0" anchor="ctr"/>
          <a:lstStyle>
            <a:lvl1pPr algn="ctr">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04" tIns="45701" rIns="91404" bIns="45701" rtlCol="0" anchor="ctr"/>
          <a:lstStyle>
            <a:lvl1pPr algn="r">
              <a:defRPr sz="108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par>
    </p:tnLst>
  </p:timing>
  <p:hf sldNum="0" hdr="0"/>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065"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39545"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4pPr>
      <a:lvl5pPr marL="1851025"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5pPr>
      <a:lvl6pPr marL="2262505"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6pPr>
      <a:lvl7pPr marL="2673985"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7pPr>
      <a:lvl8pPr marL="3084830"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8pPr>
      <a:lvl9pPr marL="3496310" indent="-205740" algn="l" defTabSz="822960" rtl="0" eaLnBrk="1" latinLnBrk="0" hangingPunct="1">
        <a:lnSpc>
          <a:spcPct val="90000"/>
        </a:lnSpc>
        <a:spcBef>
          <a:spcPts val="450"/>
        </a:spcBef>
        <a:buFont typeface="Arial" panose="020B0604020202020204" pitchFamily="34" charset="0"/>
        <a:buChar char="•"/>
        <a:defRPr sz="1560" kern="1200">
          <a:solidFill>
            <a:schemeClr val="tx1"/>
          </a:solidFill>
          <a:latin typeface="+mn-lt"/>
          <a:ea typeface="+mn-ea"/>
          <a:cs typeface="+mn-cs"/>
        </a:defRPr>
      </a:lvl9pPr>
    </p:bodyStyle>
    <p:otherStyle>
      <a:defPPr>
        <a:defRPr lang="en-US"/>
      </a:defPPr>
      <a:lvl1pPr marL="0" algn="l" defTabSz="822960" rtl="0" eaLnBrk="1" latinLnBrk="0" hangingPunct="1">
        <a:defRPr sz="1560" kern="1200">
          <a:solidFill>
            <a:schemeClr val="tx1"/>
          </a:solidFill>
          <a:latin typeface="+mn-lt"/>
          <a:ea typeface="+mn-ea"/>
          <a:cs typeface="+mn-cs"/>
        </a:defRPr>
      </a:lvl1pPr>
      <a:lvl2pPr marL="411480" algn="l" defTabSz="822960" rtl="0" eaLnBrk="1" latinLnBrk="0" hangingPunct="1">
        <a:defRPr sz="1560" kern="1200">
          <a:solidFill>
            <a:schemeClr val="tx1"/>
          </a:solidFill>
          <a:latin typeface="+mn-lt"/>
          <a:ea typeface="+mn-ea"/>
          <a:cs typeface="+mn-cs"/>
        </a:defRPr>
      </a:lvl2pPr>
      <a:lvl3pPr marL="822960" algn="l" defTabSz="822960" rtl="0" eaLnBrk="1" latinLnBrk="0" hangingPunct="1">
        <a:defRPr sz="1560" kern="1200">
          <a:solidFill>
            <a:schemeClr val="tx1"/>
          </a:solidFill>
          <a:latin typeface="+mn-lt"/>
          <a:ea typeface="+mn-ea"/>
          <a:cs typeface="+mn-cs"/>
        </a:defRPr>
      </a:lvl3pPr>
      <a:lvl4pPr marL="1233805" algn="l" defTabSz="822960" rtl="0" eaLnBrk="1" latinLnBrk="0" hangingPunct="1">
        <a:defRPr sz="1560" kern="1200">
          <a:solidFill>
            <a:schemeClr val="tx1"/>
          </a:solidFill>
          <a:latin typeface="+mn-lt"/>
          <a:ea typeface="+mn-ea"/>
          <a:cs typeface="+mn-cs"/>
        </a:defRPr>
      </a:lvl4pPr>
      <a:lvl5pPr marL="1645285" algn="l" defTabSz="822960" rtl="0" eaLnBrk="1" latinLnBrk="0" hangingPunct="1">
        <a:defRPr sz="1560" kern="1200">
          <a:solidFill>
            <a:schemeClr val="tx1"/>
          </a:solidFill>
          <a:latin typeface="+mn-lt"/>
          <a:ea typeface="+mn-ea"/>
          <a:cs typeface="+mn-cs"/>
        </a:defRPr>
      </a:lvl5pPr>
      <a:lvl6pPr marL="2056765" algn="l" defTabSz="822960" rtl="0" eaLnBrk="1" latinLnBrk="0" hangingPunct="1">
        <a:defRPr sz="1560" kern="1200">
          <a:solidFill>
            <a:schemeClr val="tx1"/>
          </a:solidFill>
          <a:latin typeface="+mn-lt"/>
          <a:ea typeface="+mn-ea"/>
          <a:cs typeface="+mn-cs"/>
        </a:defRPr>
      </a:lvl6pPr>
      <a:lvl7pPr marL="2468245" algn="l" defTabSz="822960" rtl="0" eaLnBrk="1" latinLnBrk="0" hangingPunct="1">
        <a:defRPr sz="1560" kern="1200">
          <a:solidFill>
            <a:schemeClr val="tx1"/>
          </a:solidFill>
          <a:latin typeface="+mn-lt"/>
          <a:ea typeface="+mn-ea"/>
          <a:cs typeface="+mn-cs"/>
        </a:defRPr>
      </a:lvl7pPr>
      <a:lvl8pPr marL="2879090" algn="l" defTabSz="822960" rtl="0" eaLnBrk="1" latinLnBrk="0" hangingPunct="1">
        <a:defRPr sz="1560" kern="1200">
          <a:solidFill>
            <a:schemeClr val="tx1"/>
          </a:solidFill>
          <a:latin typeface="+mn-lt"/>
          <a:ea typeface="+mn-ea"/>
          <a:cs typeface="+mn-cs"/>
        </a:defRPr>
      </a:lvl8pPr>
      <a:lvl9pPr marL="3290570" algn="l" defTabSz="822960" rtl="0" eaLnBrk="1" latinLnBrk="0" hangingPunct="1">
        <a:defRPr sz="1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0" Type="http://schemas.openxmlformats.org/officeDocument/2006/relationships/notesSlide" Target="../notesSlides/notesSlide7.xml"/><Relationship Id="rId2" Type="http://schemas.openxmlformats.org/officeDocument/2006/relationships/tags" Target="../tags/tag65.xml"/><Relationship Id="rId19" Type="http://schemas.openxmlformats.org/officeDocument/2006/relationships/slideLayout" Target="../slideLayouts/slideLayout7.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0" Type="http://schemas.openxmlformats.org/officeDocument/2006/relationships/notesSlide" Target="../notesSlides/notesSlide8.xml"/><Relationship Id="rId2" Type="http://schemas.openxmlformats.org/officeDocument/2006/relationships/tags" Target="../tags/tag83.xml"/><Relationship Id="rId19" Type="http://schemas.openxmlformats.org/officeDocument/2006/relationships/slideLayout" Target="../slideLayouts/slideLayout3.xml"/><Relationship Id="rId18" Type="http://schemas.openxmlformats.org/officeDocument/2006/relationships/image" Target="../media/image26.png"/><Relationship Id="rId17" Type="http://schemas.openxmlformats.org/officeDocument/2006/relationships/image" Target="../media/image25.png"/><Relationship Id="rId16" Type="http://schemas.openxmlformats.org/officeDocument/2006/relationships/image" Target="../media/image24.png"/><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GI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jpeg"/><Relationship Id="rId1"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59.png"/><Relationship Id="rId5" Type="http://schemas.microsoft.com/office/2007/relationships/hdphoto" Target="../media/image58.wdp"/><Relationship Id="rId4" Type="http://schemas.openxmlformats.org/officeDocument/2006/relationships/image" Target="../media/image57.png"/><Relationship Id="rId3" Type="http://schemas.microsoft.com/office/2007/relationships/hdphoto" Target="../media/image56.wdp"/><Relationship Id="rId2" Type="http://schemas.openxmlformats.org/officeDocument/2006/relationships/image" Target="../media/image55.png"/><Relationship Id="rId1" Type="http://schemas.openxmlformats.org/officeDocument/2006/relationships/image" Target="../media/image5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mmexport1583561014599"/>
          <p:cNvPicPr>
            <a:picLocks noChangeAspect="1"/>
          </p:cNvPicPr>
          <p:nvPr/>
        </p:nvPicPr>
        <p:blipFill>
          <a:blip r:embed="rId1"/>
          <a:srcRect r="-680" b="11618"/>
          <a:stretch>
            <a:fillRect/>
          </a:stretch>
        </p:blipFill>
        <p:spPr>
          <a:xfrm>
            <a:off x="3932555" y="0"/>
            <a:ext cx="4135120" cy="6858000"/>
          </a:xfrm>
          <a:prstGeom prst="rect">
            <a:avLst/>
          </a:prstGeom>
        </p:spPr>
      </p:pic>
      <p:pic>
        <p:nvPicPr>
          <p:cNvPr id="6" name="图片 5" descr="mmexport1583561005024"/>
          <p:cNvPicPr>
            <a:picLocks noChangeAspect="1"/>
          </p:cNvPicPr>
          <p:nvPr/>
        </p:nvPicPr>
        <p:blipFill>
          <a:blip r:embed="rId2"/>
          <a:srcRect r="-20" b="11087"/>
          <a:stretch>
            <a:fillRect/>
          </a:stretch>
        </p:blipFill>
        <p:spPr>
          <a:xfrm>
            <a:off x="8026400" y="0"/>
            <a:ext cx="4165600" cy="6858635"/>
          </a:xfrm>
          <a:prstGeom prst="rect">
            <a:avLst/>
          </a:prstGeom>
        </p:spPr>
      </p:pic>
      <p:pic>
        <p:nvPicPr>
          <p:cNvPr id="8" name="图片 7" descr="mmexport1583560989818"/>
          <p:cNvPicPr>
            <a:picLocks noChangeAspect="1"/>
          </p:cNvPicPr>
          <p:nvPr/>
        </p:nvPicPr>
        <p:blipFill>
          <a:blip r:embed="rId3"/>
          <a:srcRect b="11194"/>
          <a:stretch>
            <a:fillRect/>
          </a:stretch>
        </p:blipFill>
        <p:spPr>
          <a:xfrm>
            <a:off x="0" y="0"/>
            <a:ext cx="389128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873625" y="1699260"/>
            <a:ext cx="7111365" cy="4457700"/>
          </a:xfrm>
          <a:prstGeom prst="rect">
            <a:avLst/>
          </a:prstGeom>
        </p:spPr>
      </p:pic>
      <p:sp>
        <p:nvSpPr>
          <p:cNvPr id="4" name="矩形 3"/>
          <p:cNvSpPr/>
          <p:nvPr/>
        </p:nvSpPr>
        <p:spPr>
          <a:xfrm>
            <a:off x="7638525" y="6335865"/>
            <a:ext cx="3027680" cy="521970"/>
          </a:xfrm>
          <a:prstGeom prst="rect">
            <a:avLst/>
          </a:prstGeom>
          <a:noFill/>
          <a:extLst>
            <a:ext uri="{909E8E84-426E-40DD-AFC4-6F175D3DCCD1}">
              <a14:hiddenFill xmlns:a14="http://schemas.microsoft.com/office/drawing/2010/main">
                <a:solidFill>
                  <a:srgbClr val="FFFF00"/>
                </a:solidFill>
              </a14:hiddenFill>
            </a:ext>
          </a:extLst>
        </p:spPr>
        <p:txBody>
          <a:bodyPr wrap="none">
            <a:spAutoFit/>
          </a:bodyPr>
          <a:lstStyle/>
          <a:p>
            <a:pPr marL="0" marR="0" lvl="0" indent="0" algn="ctr" defTabSz="1069975"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文鼎中楷体" panose="03000600000000000000" charset="-122"/>
                <a:ea typeface="文鼎中楷体" panose="03000600000000000000" charset="-122"/>
                <a:cs typeface="文鼎中楷体" panose="03000600000000000000" charset="-122"/>
              </a:rPr>
              <a:t>“大包干红手印”</a:t>
            </a:r>
            <a:endParaRPr kumimoji="0" lang="zh-CN" altLang="en-US" sz="2800" b="0" i="0" u="none" strike="noStrike" kern="1200" cap="none" spc="0" normalizeH="0" baseline="0" noProof="0" dirty="0">
              <a:ln>
                <a:noFill/>
              </a:ln>
              <a:solidFill>
                <a:schemeClr val="tx1"/>
              </a:solidFill>
              <a:effectLst/>
              <a:uLnTx/>
              <a:uFillTx/>
              <a:latin typeface="文鼎中楷体" panose="03000600000000000000" charset="-122"/>
              <a:ea typeface="文鼎中楷体" panose="03000600000000000000" charset="-122"/>
              <a:cs typeface="文鼎中楷体" panose="03000600000000000000" charset="-122"/>
            </a:endParaRPr>
          </a:p>
        </p:txBody>
      </p:sp>
      <p:sp>
        <p:nvSpPr>
          <p:cNvPr id="5" name="Oval 7"/>
          <p:cNvSpPr/>
          <p:nvPr/>
        </p:nvSpPr>
        <p:spPr>
          <a:xfrm>
            <a:off x="6222408" y="2914664"/>
            <a:ext cx="1646465" cy="1028686"/>
          </a:xfrm>
          <a:prstGeom prst="ellipse">
            <a:avLst/>
          </a:prstGeom>
          <a:noFill/>
          <a:ln w="38100" cap="flat" cmpd="sng">
            <a:solidFill>
              <a:srgbClr val="FF0000"/>
            </a:solidFill>
            <a:prstDash val="solid"/>
            <a:round/>
            <a:headEnd type="none" w="med" len="med"/>
            <a:tailEnd type="none" w="med" len="med"/>
          </a:ln>
        </p:spPr>
        <p:txBody>
          <a:bodyPr wrap="none" anchor="ctr"/>
          <a:lstStyle/>
          <a:p>
            <a:pPr algn="ctr" defTabSz="914400" fontAlgn="base">
              <a:spcBef>
                <a:spcPct val="0"/>
              </a:spcBef>
              <a:spcAft>
                <a:spcPct val="0"/>
              </a:spcAft>
              <a:buFont typeface="Arial" panose="020B0604020202020204" pitchFamily="34" charset="0"/>
              <a:buNone/>
            </a:pPr>
            <a:endParaRPr lang="zh-CN" altLang="en-US" sz="1715" dirty="0">
              <a:solidFill>
                <a:prstClr val="black"/>
              </a:solidFill>
              <a:latin typeface="微软雅黑" panose="020B0503020204020204" charset="-122"/>
              <a:ea typeface="微软雅黑" panose="020B0503020204020204"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2" name="文本框 21"/>
          <p:cNvSpPr txBox="1"/>
          <p:nvPr/>
        </p:nvSpPr>
        <p:spPr>
          <a:xfrm>
            <a:off x="301625" y="622300"/>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pic>
        <p:nvPicPr>
          <p:cNvPr id="23" name="Picture 28" descr="0823dd54564e9258c47c3c6c9c82d158cdbf4ee3"/>
          <p:cNvPicPr>
            <a:picLocks noChangeAspect="1" noChangeArrowheads="1"/>
          </p:cNvPicPr>
          <p:nvPr/>
        </p:nvPicPr>
        <p:blipFill>
          <a:blip r:embed="rId2"/>
          <a:srcRect/>
          <a:stretch>
            <a:fillRect/>
          </a:stretch>
        </p:blipFill>
        <p:spPr bwMode="auto">
          <a:xfrm>
            <a:off x="482172" y="1955188"/>
            <a:ext cx="2744081" cy="3946099"/>
          </a:xfrm>
          <a:prstGeom prst="ellipse">
            <a:avLst/>
          </a:prstGeom>
          <a:ln w="88900" cap="sq">
            <a:solidFill>
              <a:srgbClr val="FFFFFF"/>
            </a:solidFill>
            <a:miter lim="800000"/>
            <a:headEnd/>
            <a:tailEnd/>
          </a:ln>
          <a:effectLst>
            <a:outerShdw blurRad="254000" algn="tl" rotWithShape="0">
              <a:srgbClr val="000000">
                <a:alpha val="43000"/>
              </a:srgbClr>
            </a:outerShdw>
          </a:effectLst>
        </p:spPr>
      </p:pic>
      <p:sp>
        <p:nvSpPr>
          <p:cNvPr id="25" name="AutoShape 30"/>
          <p:cNvSpPr>
            <a:spLocks noChangeArrowheads="1"/>
          </p:cNvSpPr>
          <p:nvPr/>
        </p:nvSpPr>
        <p:spPr bwMode="auto">
          <a:xfrm>
            <a:off x="3796030" y="4585335"/>
            <a:ext cx="3385185" cy="2110740"/>
          </a:xfrm>
          <a:prstGeom prst="wedgeRoundRectCallout">
            <a:avLst>
              <a:gd name="adj1" fmla="val -81063"/>
              <a:gd name="adj2" fmla="val -105084"/>
              <a:gd name="adj3" fmla="val 16667"/>
            </a:avLst>
          </a:prstGeom>
          <a:solidFill>
            <a:schemeClr val="accent2">
              <a:lumMod val="50000"/>
            </a:schemeClr>
          </a:solidFill>
          <a:ln w="9525" algn="ctr">
            <a:noFill/>
            <a:miter lim="800000"/>
          </a:ln>
          <a:effectLst/>
          <a:scene3d>
            <a:camera prst="orthographicFront"/>
            <a:lightRig rig="threePt" dir="t"/>
          </a:scene3d>
          <a:sp3d>
            <a:bevelT/>
          </a:sp3d>
        </p:spPr>
        <p:txBody>
          <a:bodyPr/>
          <a:p>
            <a:r>
              <a:rPr lang="zh-CN" altLang="en-US" sz="3050" dirty="0">
                <a:solidFill>
                  <a:schemeClr val="bg1"/>
                </a:solidFill>
                <a:effectLst>
                  <a:outerShdw blurRad="38100" dist="38100" dir="2700000" algn="tl">
                    <a:srgbClr val="000000">
                      <a:alpha val="43137"/>
                    </a:srgbClr>
                  </a:outerShdw>
                </a:effectLst>
                <a:latin typeface="文鼎中楷体" panose="03000600000000000000" charset="-122"/>
                <a:ea typeface="文鼎中楷体" panose="03000600000000000000" charset="-122"/>
              </a:rPr>
              <a:t>小岗村的土地并不是不长粮，关键是体制限制了人们的积极性。</a:t>
            </a:r>
            <a:endParaRPr lang="zh-CN" altLang="en-US" sz="3050" dirty="0">
              <a:solidFill>
                <a:schemeClr val="bg1"/>
              </a:solidFill>
              <a:effectLst>
                <a:outerShdw blurRad="38100" dist="38100" dir="2700000" algn="tl">
                  <a:srgbClr val="000000">
                    <a:alpha val="43137"/>
                  </a:srgbClr>
                </a:outerShdw>
              </a:effectLst>
              <a:latin typeface="文鼎中楷体" panose="03000600000000000000" charset="-122"/>
              <a:ea typeface="文鼎中楷体" panose="03000600000000000000" charset="-122"/>
            </a:endParaRPr>
          </a:p>
        </p:txBody>
      </p:sp>
      <p:sp>
        <p:nvSpPr>
          <p:cNvPr id="26" name="Rectangle 27"/>
          <p:cNvSpPr>
            <a:spLocks noChangeArrowheads="1"/>
          </p:cNvSpPr>
          <p:nvPr/>
        </p:nvSpPr>
        <p:spPr bwMode="auto">
          <a:xfrm>
            <a:off x="190024" y="5900851"/>
            <a:ext cx="3605918" cy="795020"/>
          </a:xfrm>
          <a:prstGeom prst="rect">
            <a:avLst/>
          </a:prstGeom>
          <a:noFill/>
          <a:ln w="9525" algn="ctr">
            <a:noFill/>
            <a:miter lim="800000"/>
          </a:ln>
          <a:effectLst/>
        </p:spPr>
        <p:txBody>
          <a:bodyPr wrap="square" anchor="ctr">
            <a:spAutoFit/>
          </a:bodyPr>
          <a:p>
            <a:r>
              <a:rPr lang="zh-CN" altLang="en-US" sz="2285" b="1" dirty="0">
                <a:solidFill>
                  <a:schemeClr val="tx1"/>
                </a:solidFill>
                <a:latin typeface="文鼎中楷体" panose="03000600000000000000" charset="-122"/>
                <a:ea typeface="文鼎中楷体" panose="03000600000000000000" charset="-122"/>
                <a:cs typeface="文鼎中楷体" panose="03000600000000000000" charset="-122"/>
              </a:rPr>
              <a:t>严宏昌，原安徽省凤阳县小岗村村民委员会主任 </a:t>
            </a:r>
            <a:endParaRPr lang="zh-CN" altLang="en-US" sz="2285" b="1" dirty="0">
              <a:solidFill>
                <a:schemeClr val="tx1"/>
              </a:solidFill>
              <a:latin typeface="文鼎中楷体" panose="03000600000000000000" charset="-122"/>
              <a:ea typeface="文鼎中楷体" panose="03000600000000000000" charset="-122"/>
              <a:cs typeface="文鼎中楷体" panose="03000600000000000000" charset="-122"/>
            </a:endParaRPr>
          </a:p>
        </p:txBody>
      </p:sp>
      <p:sp>
        <p:nvSpPr>
          <p:cNvPr id="33" name="矩形 32"/>
          <p:cNvSpPr/>
          <p:nvPr/>
        </p:nvSpPr>
        <p:spPr>
          <a:xfrm>
            <a:off x="456286" y="1197493"/>
            <a:ext cx="20199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3</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、目的：</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29" name="Rectangle 22"/>
          <p:cNvSpPr>
            <a:spLocks noChangeArrowheads="1"/>
          </p:cNvSpPr>
          <p:nvPr/>
        </p:nvSpPr>
        <p:spPr bwMode="auto">
          <a:xfrm>
            <a:off x="2476476" y="1157920"/>
            <a:ext cx="8323580" cy="583565"/>
          </a:xfrm>
          <a:prstGeom prst="rect">
            <a:avLst/>
          </a:prstGeom>
          <a:noFill/>
          <a:ln w="9525" algn="ctr">
            <a:noFill/>
            <a:miter lim="800000"/>
          </a:ln>
          <a:effectLst/>
        </p:spPr>
        <p:txBody>
          <a:bodyPr wrap="none">
            <a:spAutoFit/>
          </a:bodyPr>
          <a:p>
            <a:r>
              <a:rPr lang="zh-CN" altLang="en-US" sz="3200" b="1" dirty="0">
                <a:latin typeface="文鼎中楷体" panose="03000600000000000000" charset="-122"/>
                <a:ea typeface="文鼎中楷体" panose="03000600000000000000" charset="-122"/>
              </a:rPr>
              <a:t>调动农民的生产积极性，促进农村经济发展。</a:t>
            </a:r>
            <a:endParaRPr lang="zh-CN" altLang="en-US" sz="3200" b="1" dirty="0">
              <a:latin typeface="文鼎中楷体" panose="03000600000000000000" charset="-122"/>
              <a:ea typeface="文鼎中楷体" panose="0300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2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208851" y="1198373"/>
            <a:ext cx="24263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60120" fontAlgn="base">
              <a:spcBef>
                <a:spcPct val="50000"/>
              </a:spcBef>
              <a:spcAft>
                <a:spcPct val="0"/>
              </a:spcAft>
            </a:pPr>
            <a:r>
              <a:rPr lang="en-US" altLang="zh-CN" sz="3200" b="1" dirty="0">
                <a:solidFill>
                  <a:schemeClr val="tx1"/>
                </a:solidFill>
                <a:latin typeface="文鼎中楷体" panose="03000600000000000000" charset="-122"/>
                <a:ea typeface="文鼎中楷体" panose="03000600000000000000" charset="-122"/>
                <a:cs typeface="文鼎中楷体" panose="03000600000000000000" charset="-122"/>
              </a:rPr>
              <a:t>4</a:t>
            </a:r>
            <a:r>
              <a:rPr lang="zh-CN" altLang="en-US" sz="3200" b="1" dirty="0">
                <a:solidFill>
                  <a:schemeClr val="tx1"/>
                </a:solidFill>
                <a:latin typeface="文鼎中楷体" panose="03000600000000000000" charset="-122"/>
                <a:ea typeface="文鼎中楷体" panose="03000600000000000000" charset="-122"/>
                <a:cs typeface="文鼎中楷体" panose="03000600000000000000" charset="-122"/>
              </a:rPr>
              <a:t>、过程：　</a:t>
            </a:r>
            <a:endParaRPr lang="zh-CN" altLang="en-US" sz="3200" b="1" dirty="0">
              <a:solidFill>
                <a:schemeClr val="tx1"/>
              </a:solidFill>
              <a:latin typeface="文鼎中楷体" panose="03000600000000000000" charset="-122"/>
              <a:ea typeface="文鼎中楷体" panose="03000600000000000000" charset="-122"/>
              <a:cs typeface="文鼎中楷体" panose="03000600000000000000" charset="-122"/>
            </a:endParaRPr>
          </a:p>
        </p:txBody>
      </p:sp>
      <p:pic>
        <p:nvPicPr>
          <p:cNvPr id="46" name="图片 45"/>
          <p:cNvPicPr>
            <a:picLocks noChangeAspect="1"/>
          </p:cNvPicPr>
          <p:nvPr/>
        </p:nvPicPr>
        <p:blipFill>
          <a:blip r:embed="rId1"/>
          <a:stretch>
            <a:fillRect/>
          </a:stretch>
        </p:blipFill>
        <p:spPr>
          <a:xfrm>
            <a:off x="20955" y="1957705"/>
            <a:ext cx="12166600" cy="4900295"/>
          </a:xfrm>
          <a:prstGeom prst="rect">
            <a:avLst/>
          </a:prstGeom>
        </p:spPr>
      </p:pic>
      <p:grpSp>
        <p:nvGrpSpPr>
          <p:cNvPr id="38" name="组合 25"/>
          <p:cNvGrpSpPr/>
          <p:nvPr/>
        </p:nvGrpSpPr>
        <p:grpSpPr>
          <a:xfrm>
            <a:off x="184785" y="3427730"/>
            <a:ext cx="4545330" cy="3039745"/>
            <a:chOff x="7757176" y="22069"/>
            <a:chExt cx="3661998" cy="4058096"/>
          </a:xfrm>
        </p:grpSpPr>
        <p:sp>
          <p:nvSpPr>
            <p:cNvPr id="39" name="直接连接符​​ 33"/>
            <p:cNvSpPr>
              <a:spLocks noChangeShapeType="1"/>
            </p:cNvSpPr>
            <p:nvPr/>
          </p:nvSpPr>
          <p:spPr bwMode="auto">
            <a:xfrm>
              <a:off x="8569851" y="123697"/>
              <a:ext cx="2383429" cy="2"/>
            </a:xfrm>
            <a:prstGeom prst="line">
              <a:avLst/>
            </a:prstGeom>
            <a:noFill/>
            <a:ln w="6350">
              <a:solidFill>
                <a:srgbClr val="A5A5A5"/>
              </a:solidFill>
              <a:prstDash val="sysDash"/>
              <a:round/>
            </a:ln>
          </p:spPr>
          <p:txBody>
            <a:bodyPr/>
            <a:lstStyle/>
            <a:p>
              <a:endParaRPr lang="zh-CN" altLang="en-US" sz="1715"/>
            </a:p>
          </p:txBody>
        </p:sp>
        <p:sp>
          <p:nvSpPr>
            <p:cNvPr id="40" name="圆角矩形​​ 2"/>
            <p:cNvSpPr>
              <a:spLocks noChangeArrowheads="1"/>
            </p:cNvSpPr>
            <p:nvPr/>
          </p:nvSpPr>
          <p:spPr bwMode="auto">
            <a:xfrm rot="21283522">
              <a:off x="7757176" y="1672795"/>
              <a:ext cx="3661998" cy="2407370"/>
            </a:xfrm>
            <a:prstGeom prst="roundRect">
              <a:avLst>
                <a:gd name="adj" fmla="val 0"/>
              </a:avLst>
            </a:prstGeom>
            <a:solidFill>
              <a:srgbClr val="FFFFFF"/>
            </a:solidFill>
            <a:ln w="3175">
              <a:solidFill>
                <a:srgbClr val="BFBFBF"/>
              </a:solidFill>
              <a:round/>
            </a:ln>
          </p:spPr>
          <p:txBody>
            <a:bodyPr anchor="ctr"/>
            <a:lstStyle/>
            <a:p>
              <a:pPr algn="ctr"/>
              <a:endParaRPr lang="zh-CN" altLang="zh-CN" sz="1715">
                <a:solidFill>
                  <a:srgbClr val="FFFFFF"/>
                </a:solidFill>
                <a:latin typeface="宋体" panose="02010600030101010101" pitchFamily="2" charset="-122"/>
                <a:sym typeface="宋体" panose="02010600030101010101" pitchFamily="2" charset="-122"/>
              </a:endParaRPr>
            </a:p>
          </p:txBody>
        </p:sp>
        <p:sp>
          <p:nvSpPr>
            <p:cNvPr id="41" name="直接连接符​​ 11"/>
            <p:cNvSpPr>
              <a:spLocks noChangeShapeType="1"/>
            </p:cNvSpPr>
            <p:nvPr/>
          </p:nvSpPr>
          <p:spPr bwMode="auto">
            <a:xfrm flipV="1">
              <a:off x="8176149" y="263274"/>
              <a:ext cx="1498090" cy="1484700"/>
            </a:xfrm>
            <a:prstGeom prst="line">
              <a:avLst/>
            </a:prstGeom>
            <a:noFill/>
            <a:ln w="28575">
              <a:solidFill>
                <a:srgbClr val="7F7F7F"/>
              </a:solidFill>
              <a:round/>
            </a:ln>
          </p:spPr>
          <p:txBody>
            <a:bodyPr/>
            <a:lstStyle/>
            <a:p>
              <a:endParaRPr lang="zh-CN" altLang="en-US" sz="1715"/>
            </a:p>
          </p:txBody>
        </p:sp>
        <p:sp>
          <p:nvSpPr>
            <p:cNvPr id="42" name="直接连接符​​ 13"/>
            <p:cNvSpPr>
              <a:spLocks noChangeShapeType="1"/>
            </p:cNvSpPr>
            <p:nvPr/>
          </p:nvSpPr>
          <p:spPr bwMode="auto">
            <a:xfrm>
              <a:off x="10090375" y="263274"/>
              <a:ext cx="572442" cy="1220077"/>
            </a:xfrm>
            <a:prstGeom prst="line">
              <a:avLst/>
            </a:prstGeom>
            <a:noFill/>
            <a:ln w="28575">
              <a:solidFill>
                <a:srgbClr val="7F7F7F"/>
              </a:solidFill>
              <a:round/>
            </a:ln>
          </p:spPr>
          <p:txBody>
            <a:bodyPr/>
            <a:lstStyle/>
            <a:p>
              <a:endParaRPr lang="zh-CN" altLang="en-US" sz="1715"/>
            </a:p>
          </p:txBody>
        </p:sp>
        <p:sp>
          <p:nvSpPr>
            <p:cNvPr id="47" name="椭圆​​ 4"/>
            <p:cNvSpPr>
              <a:spLocks noChangeArrowheads="1"/>
            </p:cNvSpPr>
            <p:nvPr/>
          </p:nvSpPr>
          <p:spPr bwMode="auto">
            <a:xfrm>
              <a:off x="9674238" y="22069"/>
              <a:ext cx="416137" cy="480070"/>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宋体" panose="02010600030101010101" pitchFamily="2" charset="-122"/>
                <a:sym typeface="宋体" panose="02010600030101010101" pitchFamily="2" charset="-122"/>
              </a:endParaRPr>
            </a:p>
          </p:txBody>
        </p:sp>
        <p:sp>
          <p:nvSpPr>
            <p:cNvPr id="48" name="椭圆​​ 6"/>
            <p:cNvSpPr>
              <a:spLocks noChangeArrowheads="1"/>
            </p:cNvSpPr>
            <p:nvPr/>
          </p:nvSpPr>
          <p:spPr bwMode="auto">
            <a:xfrm>
              <a:off x="9761565" y="123697"/>
              <a:ext cx="240041" cy="276929"/>
            </a:xfrm>
            <a:prstGeom prst="ellipse">
              <a:avLst/>
            </a:prstGeom>
            <a:solidFill>
              <a:srgbClr val="D8D8D8"/>
            </a:solidFill>
            <a:ln w="3175">
              <a:solidFill>
                <a:srgbClr val="BFBFBF"/>
              </a:solidFill>
              <a:round/>
            </a:ln>
          </p:spPr>
          <p:txBody>
            <a:bodyPr anchor="ctr"/>
            <a:lstStyle/>
            <a:p>
              <a:pPr algn="ctr"/>
              <a:endParaRPr lang="zh-CN" altLang="zh-CN" sz="1715">
                <a:solidFill>
                  <a:srgbClr val="FFFFFF"/>
                </a:solidFill>
                <a:latin typeface="宋体" panose="02010600030101010101" pitchFamily="2" charset="-122"/>
                <a:sym typeface="宋体" panose="02010600030101010101" pitchFamily="2" charset="-122"/>
              </a:endParaRPr>
            </a:p>
          </p:txBody>
        </p:sp>
        <p:sp>
          <p:nvSpPr>
            <p:cNvPr id="50" name="圆角矩形​​ 3"/>
            <p:cNvSpPr>
              <a:spLocks noChangeArrowheads="1"/>
            </p:cNvSpPr>
            <p:nvPr/>
          </p:nvSpPr>
          <p:spPr bwMode="auto">
            <a:xfrm rot="21283522">
              <a:off x="7916923" y="1873725"/>
              <a:ext cx="3351418" cy="1985847"/>
            </a:xfrm>
            <a:prstGeom prst="roundRect">
              <a:avLst>
                <a:gd name="adj" fmla="val 0"/>
              </a:avLst>
            </a:prstGeom>
            <a:solidFill>
              <a:schemeClr val="bg2">
                <a:lumMod val="25000"/>
              </a:schemeClr>
            </a:solidFill>
            <a:ln w="19050">
              <a:solidFill>
                <a:srgbClr val="D8D8D8"/>
              </a:solidFill>
              <a:round/>
            </a:ln>
            <a:scene3d>
              <a:camera prst="orthographicFront"/>
              <a:lightRig rig="threePt" dir="t"/>
            </a:scene3d>
            <a:sp3d>
              <a:bevelT/>
            </a:sp3d>
          </p:spPr>
          <p:txBody>
            <a:bodyPr anchor="ctr"/>
            <a:lstStyle/>
            <a:p>
              <a:pPr marL="342900" indent="-342900" algn="ctr"/>
              <a:r>
                <a:rPr lang="zh-CN" altLang="en-US" sz="2285" dirty="0">
                  <a:solidFill>
                    <a:srgbClr val="760000"/>
                  </a:solidFill>
                  <a:latin typeface="华文新魏" panose="02010800040101010101" pitchFamily="2" charset="-122"/>
                  <a:ea typeface="华文新魏" panose="02010800040101010101" pitchFamily="2" charset="-122"/>
                  <a:sym typeface="Calibri" panose="020F0502020204030204" pitchFamily="34" charset="0"/>
                </a:rPr>
                <a:t>        </a:t>
              </a:r>
              <a:endParaRPr lang="en-US" altLang="zh-CN" sz="2285" dirty="0">
                <a:solidFill>
                  <a:srgbClr val="760000"/>
                </a:solidFill>
                <a:latin typeface="华文新魏" panose="02010800040101010101" pitchFamily="2" charset="-122"/>
                <a:ea typeface="华文新魏" panose="02010800040101010101" pitchFamily="2" charset="-122"/>
                <a:sym typeface="Calibri" panose="020F0502020204030204" pitchFamily="34" charset="0"/>
              </a:endParaRPr>
            </a:p>
          </p:txBody>
        </p:sp>
        <p:sp>
          <p:nvSpPr>
            <p:cNvPr id="51" name="椭圆​​ 8"/>
            <p:cNvSpPr>
              <a:spLocks noChangeArrowheads="1"/>
            </p:cNvSpPr>
            <p:nvPr/>
          </p:nvSpPr>
          <p:spPr bwMode="auto">
            <a:xfrm rot="21283522">
              <a:off x="8106367" y="1747497"/>
              <a:ext cx="152408" cy="175831"/>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宋体" panose="02010600030101010101" pitchFamily="2" charset="-122"/>
                <a:sym typeface="宋体" panose="02010600030101010101" pitchFamily="2" charset="-122"/>
              </a:endParaRPr>
            </a:p>
          </p:txBody>
        </p:sp>
        <p:sp>
          <p:nvSpPr>
            <p:cNvPr id="56" name="椭圆​​ 9"/>
            <p:cNvSpPr>
              <a:spLocks noChangeArrowheads="1"/>
            </p:cNvSpPr>
            <p:nvPr/>
          </p:nvSpPr>
          <p:spPr bwMode="auto">
            <a:xfrm rot="21283522">
              <a:off x="10593121" y="1482638"/>
              <a:ext cx="152408" cy="175831"/>
            </a:xfrm>
            <a:prstGeom prst="ellipse">
              <a:avLst/>
            </a:prstGeom>
            <a:solidFill>
              <a:srgbClr val="FFFFFF"/>
            </a:solidFill>
            <a:ln w="3175">
              <a:solidFill>
                <a:srgbClr val="BFBFBF"/>
              </a:solidFill>
              <a:round/>
            </a:ln>
          </p:spPr>
          <p:txBody>
            <a:bodyPr anchor="ctr"/>
            <a:lstStyle/>
            <a:p>
              <a:pPr algn="ctr"/>
              <a:endParaRPr lang="zh-CN" altLang="zh-CN" sz="1715">
                <a:solidFill>
                  <a:srgbClr val="FFFFFF"/>
                </a:solidFill>
                <a:latin typeface="宋体" panose="02010600030101010101" pitchFamily="2" charset="-122"/>
                <a:sym typeface="宋体" panose="02010600030101010101" pitchFamily="2" charset="-122"/>
              </a:endParaRPr>
            </a:p>
          </p:txBody>
        </p:sp>
        <p:sp>
          <p:nvSpPr>
            <p:cNvPr id="62" name="矩形 61"/>
            <p:cNvSpPr/>
            <p:nvPr/>
          </p:nvSpPr>
          <p:spPr>
            <a:xfrm rot="21261051">
              <a:off x="7838543" y="1938743"/>
              <a:ext cx="3444337" cy="1436907"/>
            </a:xfrm>
            <a:prstGeom prst="rect">
              <a:avLst/>
            </a:prstGeom>
          </p:spPr>
          <p:txBody>
            <a:bodyPr wrap="square">
              <a:spAutoFit/>
            </a:bodyPr>
            <a:lstStyle/>
            <a:p>
              <a:r>
                <a:rPr lang="zh-CN" altLang="en-US" sz="3200" b="1" dirty="0">
                  <a:solidFill>
                    <a:schemeClr val="bg1"/>
                  </a:solidFill>
                  <a:latin typeface="华文新魏" panose="02010800040101010101" pitchFamily="2" charset="-122"/>
                  <a:ea typeface="华文新魏" panose="02010800040101010101" pitchFamily="2" charset="-122"/>
                </a:rPr>
                <a:t>请你从这份协议中，分析农民的</a:t>
              </a:r>
              <a:r>
                <a:rPr lang="zh-CN" altLang="en-US" sz="3200" b="1" dirty="0">
                  <a:solidFill>
                    <a:srgbClr val="FFFF00"/>
                  </a:solidFill>
                  <a:latin typeface="华文新魏" panose="02010800040101010101" pitchFamily="2" charset="-122"/>
                  <a:ea typeface="华文新魏" panose="02010800040101010101" pitchFamily="2" charset="-122"/>
                </a:rPr>
                <a:t>责任</a:t>
              </a:r>
              <a:r>
                <a:rPr lang="zh-CN" altLang="en-US" sz="3200" b="1" dirty="0">
                  <a:solidFill>
                    <a:schemeClr val="bg1"/>
                  </a:solidFill>
                  <a:latin typeface="华文新魏" panose="02010800040101010101" pitchFamily="2" charset="-122"/>
                  <a:ea typeface="华文新魏" panose="02010800040101010101" pitchFamily="2" charset="-122"/>
                </a:rPr>
                <a:t>、</a:t>
              </a:r>
              <a:r>
                <a:rPr lang="zh-CN" altLang="en-US" sz="3200" b="1" dirty="0">
                  <a:solidFill>
                    <a:srgbClr val="FFFF00"/>
                  </a:solidFill>
                  <a:latin typeface="华文新魏" panose="02010800040101010101" pitchFamily="2" charset="-122"/>
                  <a:ea typeface="华文新魏" panose="02010800040101010101" pitchFamily="2" charset="-122"/>
                </a:rPr>
                <a:t>利益</a:t>
              </a:r>
              <a:r>
                <a:rPr lang="zh-CN" altLang="en-US" sz="3200" b="1" dirty="0">
                  <a:solidFill>
                    <a:schemeClr val="bg1"/>
                  </a:solidFill>
                  <a:latin typeface="华文新魏" panose="02010800040101010101" pitchFamily="2" charset="-122"/>
                  <a:ea typeface="华文新魏" panose="02010800040101010101" pitchFamily="2" charset="-122"/>
                </a:rPr>
                <a:t>。</a:t>
              </a:r>
              <a:endParaRPr lang="zh-CN" altLang="en-US" sz="32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 name="文本框 1"/>
          <p:cNvSpPr txBox="1"/>
          <p:nvPr/>
        </p:nvSpPr>
        <p:spPr>
          <a:xfrm>
            <a:off x="146050" y="55308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35" name="Text Box 9"/>
          <p:cNvSpPr txBox="1">
            <a:spLocks noChangeArrowheads="1"/>
          </p:cNvSpPr>
          <p:nvPr/>
        </p:nvSpPr>
        <p:spPr bwMode="auto">
          <a:xfrm>
            <a:off x="0" y="1794510"/>
            <a:ext cx="12170410" cy="2355850"/>
          </a:xfrm>
          <a:prstGeom prst="rect">
            <a:avLst/>
          </a:prstGeom>
          <a:solidFill>
            <a:sysClr val="windowText" lastClr="000000"/>
          </a:solidFill>
          <a:ln w="12700" cap="flat" cmpd="sng" algn="ctr">
            <a:solidFill>
              <a:srgbClr val="ED7D31">
                <a:shade val="50000"/>
              </a:srgbClr>
            </a:solidFill>
            <a:prstDash val="solid"/>
            <a:miter lim="800000"/>
          </a:ln>
          <a:effectLst/>
        </p:spPr>
        <p:txBody>
          <a:bodyPr wrap="square">
            <a:spAutoFit/>
          </a:bodyP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我们分田到户，每户户主签字盖章。如此后能干，每户保证完成全年上交</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缴</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的公粮，不在</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再</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向国家伸手要钱要粮。如不成，我们干部作</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坐</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牢杀头也干</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甘</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心，大家社员也保证把我们的孩子养活到</a:t>
            </a:r>
            <a:r>
              <a:rPr kumimoji="0" lang="en-US" altLang="zh-CN"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18</a:t>
            </a:r>
            <a:r>
              <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rPr>
              <a:t>岁。” </a:t>
            </a:r>
            <a:endParaRPr kumimoji="0" lang="zh-CN" altLang="en-US" sz="3200" b="1" i="0" u="none" strike="noStrike" kern="1200" cap="none" spc="0" normalizeH="0" baseline="0" noProof="1">
              <a:ln>
                <a:noFill/>
              </a:ln>
              <a:solidFill>
                <a:prstClr val="white"/>
              </a:solidFill>
              <a:effectLst/>
              <a:uLnTx/>
              <a:uFillTx/>
              <a:latin typeface="文鼎中楷体" panose="03000600000000000000" charset="-122"/>
              <a:ea typeface="文鼎中楷体" panose="03000600000000000000" charset="-122"/>
              <a:cs typeface="文鼎中楷体" panose="03000600000000000000" charset="-122"/>
              <a:sym typeface="+mn-ea"/>
            </a:endParaRPr>
          </a:p>
        </p:txBody>
      </p:sp>
      <p:sp>
        <p:nvSpPr>
          <p:cNvPr id="43" name="Oval 7"/>
          <p:cNvSpPr/>
          <p:nvPr/>
        </p:nvSpPr>
        <p:spPr>
          <a:xfrm>
            <a:off x="1243303" y="1794709"/>
            <a:ext cx="1646465" cy="616857"/>
          </a:xfrm>
          <a:prstGeom prst="ellipse">
            <a:avLst/>
          </a:prstGeom>
          <a:noFill/>
          <a:ln w="38100" cap="flat" cmpd="sng">
            <a:solidFill>
              <a:srgbClr val="FF0000"/>
            </a:solidFill>
            <a:prstDash val="solid"/>
            <a:round/>
            <a:headEnd type="none" w="med" len="med"/>
            <a:tailEnd type="none" w="med" len="med"/>
          </a:ln>
        </p:spPr>
        <p:txBody>
          <a:bodyPr wrap="none" anchor="ctr"/>
          <a:lstStyle/>
          <a:p>
            <a:pPr algn="ctr" defTabSz="914400" fontAlgn="base">
              <a:spcBef>
                <a:spcPct val="0"/>
              </a:spcBef>
              <a:spcAft>
                <a:spcPct val="0"/>
              </a:spcAft>
              <a:buFont typeface="Arial" panose="020B0604020202020204" pitchFamily="34" charset="0"/>
              <a:buNone/>
            </a:pPr>
            <a:endParaRPr lang="zh-CN" altLang="en-US" sz="1715" dirty="0">
              <a:solidFill>
                <a:prstClr val="black"/>
              </a:solidFill>
              <a:latin typeface="微软雅黑" panose="020B0503020204020204" charset="-122"/>
              <a:ea typeface="微软雅黑" panose="020B0503020204020204" charset="-122"/>
            </a:endParaRPr>
          </a:p>
        </p:txBody>
      </p:sp>
      <p:sp>
        <p:nvSpPr>
          <p:cNvPr id="44" name="Line 12"/>
          <p:cNvSpPr/>
          <p:nvPr/>
        </p:nvSpPr>
        <p:spPr>
          <a:xfrm>
            <a:off x="948055" y="2952750"/>
            <a:ext cx="7766050" cy="17145"/>
          </a:xfrm>
          <a:prstGeom prst="line">
            <a:avLst/>
          </a:prstGeom>
          <a:ln w="38100" cap="flat" cmpd="sng">
            <a:solidFill>
              <a:srgbClr val="FF0000"/>
            </a:solidFill>
            <a:prstDash val="solid"/>
            <a:round/>
            <a:headEnd type="none" w="med" len="med"/>
            <a:tailEnd type="none" w="med" len="med"/>
          </a:ln>
        </p:spPr>
      </p:sp>
      <p:sp>
        <p:nvSpPr>
          <p:cNvPr id="22" name="Rectangle 1056"/>
          <p:cNvSpPr>
            <a:spLocks noChangeArrowheads="1"/>
          </p:cNvSpPr>
          <p:nvPr/>
        </p:nvSpPr>
        <p:spPr bwMode="auto">
          <a:xfrm>
            <a:off x="2118360" y="1030288"/>
            <a:ext cx="9866630" cy="583565"/>
          </a:xfrm>
          <a:prstGeom prst="rect">
            <a:avLst/>
          </a:prstGeom>
          <a:noFill/>
          <a:ln w="9525">
            <a:noFill/>
            <a:miter lim="800000"/>
          </a:ln>
          <a:effectLst/>
        </p:spPr>
        <p:txBody>
          <a:bodyPr wrap="square" anchor="ctr">
            <a:spAutoFit/>
          </a:bodyPr>
          <a:lstStyle/>
          <a:p>
            <a:r>
              <a:rPr lang="en-US" altLang="zh-CN" sz="3200" b="1" dirty="0">
                <a:latin typeface="文鼎中楷体" panose="03000600000000000000" charset="-122"/>
                <a:ea typeface="文鼎中楷体" panose="03000600000000000000" charset="-122"/>
              </a:rPr>
              <a:t>①</a:t>
            </a:r>
            <a:r>
              <a:rPr lang="zh-CN" altLang="en-US" sz="3200" b="1" dirty="0">
                <a:latin typeface="文鼎中楷体" panose="03000600000000000000" charset="-122"/>
                <a:ea typeface="文鼎中楷体" panose="03000600000000000000" charset="-122"/>
              </a:rPr>
              <a:t>安徽凤阳</a:t>
            </a:r>
            <a:r>
              <a:rPr lang="zh-CN" altLang="en-US" sz="3200" b="1" dirty="0">
                <a:solidFill>
                  <a:srgbClr val="C00000"/>
                </a:solidFill>
                <a:latin typeface="文鼎中楷体" panose="03000600000000000000" charset="-122"/>
                <a:ea typeface="文鼎中楷体" panose="03000600000000000000" charset="-122"/>
              </a:rPr>
              <a:t>小岗村</a:t>
            </a:r>
            <a:r>
              <a:rPr lang="zh-CN" altLang="en-US" sz="3200" b="1" dirty="0">
                <a:latin typeface="文鼎中楷体" panose="03000600000000000000" charset="-122"/>
                <a:ea typeface="文鼎中楷体" panose="03000600000000000000" charset="-122"/>
              </a:rPr>
              <a:t>农民实行</a:t>
            </a:r>
            <a:r>
              <a:rPr lang="zh-CN" altLang="en-US" sz="3200" b="1" dirty="0">
                <a:solidFill>
                  <a:srgbClr val="C00000"/>
                </a:solidFill>
                <a:latin typeface="文鼎中楷体" panose="03000600000000000000" charset="-122"/>
                <a:ea typeface="文鼎中楷体" panose="03000600000000000000" charset="-122"/>
              </a:rPr>
              <a:t>分田包产到户，自负盈亏</a:t>
            </a:r>
            <a:r>
              <a:rPr lang="zh-CN" altLang="en-US" sz="3200" b="1" dirty="0">
                <a:latin typeface="文鼎中楷体" panose="03000600000000000000" charset="-122"/>
                <a:ea typeface="文鼎中楷体" panose="03000600000000000000" charset="-122"/>
              </a:rPr>
              <a:t>。</a:t>
            </a:r>
            <a:endParaRPr lang="zh-CN" altLang="en-US" sz="3200" b="1" dirty="0">
              <a:latin typeface="文鼎中楷体" panose="03000600000000000000" charset="-122"/>
              <a:ea typeface="文鼎中楷体" panose="03000600000000000000" charset="-122"/>
            </a:endParaRPr>
          </a:p>
        </p:txBody>
      </p:sp>
      <p:sp>
        <p:nvSpPr>
          <p:cNvPr id="63" name="矩形 62"/>
          <p:cNvSpPr/>
          <p:nvPr/>
        </p:nvSpPr>
        <p:spPr>
          <a:xfrm>
            <a:off x="4803775" y="4150360"/>
            <a:ext cx="1911350" cy="681990"/>
          </a:xfrm>
          <a:prstGeom prst="rect">
            <a:avLst/>
          </a:prstGeom>
          <a:solidFill>
            <a:schemeClr val="bg2"/>
          </a:solidFill>
        </p:spPr>
        <p:txBody>
          <a:bodyPr wrap="square">
            <a:spAutoFit/>
          </a:bodyPr>
          <a:lstStyle/>
          <a:p>
            <a:pPr algn="l">
              <a:lnSpc>
                <a:spcPct val="120000"/>
              </a:lnSpc>
              <a:spcBef>
                <a:spcPct val="10000"/>
              </a:spcBef>
              <a:buClrTx/>
              <a:buSzTx/>
              <a:buFontTx/>
              <a:defRPr/>
            </a:pPr>
            <a:r>
              <a:rPr lang="zh-CN" altLang="en-US" sz="3200" b="1" noProof="1">
                <a:solidFill>
                  <a:schemeClr val="tx1"/>
                </a:solidFill>
                <a:effectLst/>
                <a:latin typeface="文鼎中楷体" panose="03000600000000000000" charset="-122"/>
                <a:ea typeface="文鼎中楷体" panose="03000600000000000000" charset="-122"/>
                <a:sym typeface="+mn-ea"/>
              </a:rPr>
              <a:t>责任：</a:t>
            </a:r>
            <a:endParaRPr lang="zh-CN" altLang="en-US" sz="3200" b="1" noProof="1">
              <a:solidFill>
                <a:schemeClr val="tx1"/>
              </a:solidFill>
              <a:effectLst/>
              <a:latin typeface="文鼎中楷体" panose="03000600000000000000" charset="-122"/>
              <a:ea typeface="文鼎中楷体" panose="03000600000000000000" charset="-122"/>
              <a:sym typeface="+mn-ea"/>
            </a:endParaRPr>
          </a:p>
        </p:txBody>
      </p:sp>
      <p:sp>
        <p:nvSpPr>
          <p:cNvPr id="64" name="矩形 63"/>
          <p:cNvSpPr/>
          <p:nvPr/>
        </p:nvSpPr>
        <p:spPr>
          <a:xfrm>
            <a:off x="6176010" y="4150360"/>
            <a:ext cx="3138170" cy="681990"/>
          </a:xfrm>
          <a:prstGeom prst="rect">
            <a:avLst/>
          </a:prstGeom>
          <a:solidFill>
            <a:schemeClr val="bg2"/>
          </a:solidFill>
        </p:spPr>
        <p:txBody>
          <a:bodyPr wrap="square">
            <a:spAutoFit/>
          </a:bodyPr>
          <a:lstStyle/>
          <a:p>
            <a:pPr>
              <a:lnSpc>
                <a:spcPct val="120000"/>
              </a:lnSpc>
            </a:pPr>
            <a:r>
              <a:rPr lang="zh-CN" altLang="en-US" sz="3200" b="1" noProof="1">
                <a:solidFill>
                  <a:schemeClr val="tx1"/>
                </a:solidFill>
                <a:effectLst/>
                <a:latin typeface="文鼎中楷体" panose="03000600000000000000" charset="-122"/>
                <a:ea typeface="文鼎中楷体" panose="03000600000000000000" charset="-122"/>
                <a:sym typeface="+mn-ea"/>
              </a:rPr>
              <a:t>保证国家集体的</a:t>
            </a:r>
            <a:endParaRPr lang="zh-CN" altLang="en-US" sz="3200" b="1" noProof="1">
              <a:solidFill>
                <a:schemeClr val="tx1"/>
              </a:solidFill>
              <a:effectLst/>
              <a:latin typeface="文鼎中楷体" panose="03000600000000000000" charset="-122"/>
              <a:ea typeface="文鼎中楷体" panose="03000600000000000000" charset="-122"/>
              <a:sym typeface="+mn-ea"/>
            </a:endParaRPr>
          </a:p>
        </p:txBody>
      </p:sp>
      <p:sp>
        <p:nvSpPr>
          <p:cNvPr id="65" name="矩形 64"/>
          <p:cNvSpPr/>
          <p:nvPr/>
        </p:nvSpPr>
        <p:spPr>
          <a:xfrm>
            <a:off x="4803775" y="4832350"/>
            <a:ext cx="1911350" cy="730885"/>
          </a:xfrm>
          <a:prstGeom prst="rect">
            <a:avLst/>
          </a:prstGeom>
          <a:solidFill>
            <a:schemeClr val="bg2"/>
          </a:solidFill>
        </p:spPr>
        <p:txBody>
          <a:bodyPr wrap="square">
            <a:spAutoFit/>
          </a:bodyPr>
          <a:lstStyle/>
          <a:p>
            <a:pPr algn="l">
              <a:lnSpc>
                <a:spcPct val="130000"/>
              </a:lnSpc>
              <a:spcBef>
                <a:spcPct val="10000"/>
              </a:spcBef>
              <a:buClrTx/>
              <a:buSzTx/>
              <a:buFontTx/>
              <a:defRPr/>
            </a:pPr>
            <a:r>
              <a:rPr lang="zh-CN" altLang="en-US" sz="3200" b="1" noProof="1">
                <a:solidFill>
                  <a:schemeClr val="tx1"/>
                </a:solidFill>
                <a:effectLst/>
                <a:latin typeface="文鼎中楷体" panose="03000600000000000000" charset="-122"/>
                <a:ea typeface="文鼎中楷体" panose="03000600000000000000" charset="-122"/>
                <a:sym typeface="+mn-ea"/>
              </a:rPr>
              <a:t>利益：</a:t>
            </a:r>
            <a:endParaRPr lang="zh-CN" altLang="en-US" sz="3200" b="1" noProof="1">
              <a:solidFill>
                <a:schemeClr val="tx1"/>
              </a:solidFill>
              <a:effectLst/>
              <a:latin typeface="文鼎中楷体" panose="03000600000000000000" charset="-122"/>
              <a:ea typeface="文鼎中楷体" panose="03000600000000000000" charset="-122"/>
              <a:sym typeface="+mn-ea"/>
            </a:endParaRPr>
          </a:p>
        </p:txBody>
      </p:sp>
      <p:sp>
        <p:nvSpPr>
          <p:cNvPr id="37" name="TextBox 36"/>
          <p:cNvSpPr txBox="1"/>
          <p:nvPr/>
        </p:nvSpPr>
        <p:spPr>
          <a:xfrm>
            <a:off x="6219190" y="4832350"/>
            <a:ext cx="3138170" cy="730885"/>
          </a:xfrm>
          <a:prstGeom prst="rect">
            <a:avLst/>
          </a:prstGeom>
          <a:solidFill>
            <a:schemeClr val="bg2"/>
          </a:solidFill>
        </p:spPr>
        <p:txBody>
          <a:bodyPr wrap="square" rtlCol="0">
            <a:spAutoFit/>
          </a:bodyPr>
          <a:lstStyle/>
          <a:p>
            <a:pPr algn="l">
              <a:lnSpc>
                <a:spcPct val="120000"/>
              </a:lnSpc>
              <a:spcBef>
                <a:spcPct val="10000"/>
              </a:spcBef>
              <a:buClrTx/>
              <a:buSzTx/>
              <a:buFontTx/>
              <a:defRPr/>
            </a:pPr>
            <a:r>
              <a:rPr lang="zh-CN" altLang="en-US" sz="3200" b="1" noProof="1">
                <a:solidFill>
                  <a:schemeClr val="tx1"/>
                </a:solidFill>
                <a:effectLst/>
                <a:latin typeface="文鼎中楷体" panose="03000600000000000000" charset="-122"/>
                <a:ea typeface="文鼎中楷体" panose="03000600000000000000" charset="-122"/>
                <a:sym typeface="+mn-ea"/>
              </a:rPr>
              <a:t>剩下全是自己的</a:t>
            </a:r>
            <a:endParaRPr lang="zh-CN" altLang="en-US" sz="3200" b="1" noProof="1">
              <a:solidFill>
                <a:schemeClr val="tx1"/>
              </a:solidFill>
              <a:effectLst/>
              <a:latin typeface="文鼎中楷体" panose="03000600000000000000" charset="-122"/>
              <a:ea typeface="文鼎中楷体" panose="030006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1+#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1+#ppt_w/2"/>
                                          </p:val>
                                        </p:tav>
                                        <p:tav tm="100000">
                                          <p:val>
                                            <p:strVal val="#ppt_x"/>
                                          </p:val>
                                        </p:tav>
                                      </p:tavLst>
                                    </p:anim>
                                    <p:anim calcmode="lin" valueType="num">
                                      <p:cBhvr additive="base">
                                        <p:cTn id="27"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dissolv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dissolv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dissolv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37" grpId="0" bldLvl="0" animBg="1"/>
      <p:bldP spid="63" grpId="0" bldLvl="0" animBg="1"/>
      <p:bldP spid="64" grpId="0" bldLvl="0" animBg="1"/>
      <p:bldP spid="65" grpId="0" bldLvl="0" animBg="1"/>
      <p:bldP spid="43" grpId="0" bldLvl="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utoShape 8"/>
          <p:cNvSpPr>
            <a:spLocks noChangeArrowheads="1"/>
          </p:cNvSpPr>
          <p:nvPr/>
        </p:nvSpPr>
        <p:spPr bwMode="gray">
          <a:xfrm>
            <a:off x="6353810" y="3178175"/>
            <a:ext cx="5126990" cy="2755900"/>
          </a:xfrm>
          <a:prstGeom prst="roundRect">
            <a:avLst>
              <a:gd name="adj" fmla="val 11757"/>
            </a:avLst>
          </a:prstGeom>
          <a:solidFill>
            <a:srgbClr val="314865"/>
          </a:solidFill>
          <a:ln w="3175" cap="flat" cmpd="sng" algn="ctr">
            <a:solidFill>
              <a:srgbClr val="2676FF">
                <a:lumMod val="20000"/>
                <a:lumOff val="80000"/>
              </a:srgbClr>
            </a:solidFill>
            <a:prstDash val="solid"/>
          </a:ln>
          <a:effectLst/>
        </p:spPr>
        <p:txBody>
          <a:bodyPr lIns="0" tIns="54841" rIns="0" bIns="54841" anchor="ctr"/>
          <a:lstStyle/>
          <a:p>
            <a:pPr>
              <a:lnSpc>
                <a:spcPct val="140000"/>
              </a:lnSpc>
              <a:defRPr/>
            </a:pPr>
            <a:endParaRPr lang="zh-CN" altLang="zh-CN" sz="2800" b="1" kern="0" dirty="0">
              <a:solidFill>
                <a:schemeClr val="bg1"/>
              </a:solidFill>
              <a:latin typeface="文鼎中楷体" panose="03000600000000000000" charset="-122"/>
              <a:ea typeface="文鼎中楷体" panose="03000600000000000000" charset="-122"/>
            </a:endParaRPr>
          </a:p>
        </p:txBody>
      </p:sp>
      <p:sp>
        <p:nvSpPr>
          <p:cNvPr id="59" name="AutoShape 3"/>
          <p:cNvSpPr>
            <a:spLocks noChangeArrowheads="1"/>
          </p:cNvSpPr>
          <p:nvPr/>
        </p:nvSpPr>
        <p:spPr bwMode="gray">
          <a:xfrm>
            <a:off x="714375" y="2994660"/>
            <a:ext cx="5372735" cy="3144520"/>
          </a:xfrm>
          <a:prstGeom prst="rightArrow">
            <a:avLst>
              <a:gd name="adj1" fmla="val 75020"/>
              <a:gd name="adj2" fmla="val 30296"/>
            </a:avLst>
          </a:prstGeom>
          <a:solidFill>
            <a:srgbClr val="314865"/>
          </a:solidFill>
          <a:ln w="3175" cap="flat" cmpd="sng" algn="ctr">
            <a:solidFill>
              <a:srgbClr val="EAEAEA"/>
            </a:solidFill>
            <a:prstDash val="solid"/>
          </a:ln>
          <a:effectLst/>
        </p:spPr>
        <p:txBody>
          <a:bodyPr lIns="109684" tIns="54841" rIns="109684" bIns="54841" anchor="ctr"/>
          <a:lstStyle/>
          <a:p>
            <a:pPr algn="ctr" fontAlgn="base">
              <a:lnSpc>
                <a:spcPct val="120000"/>
              </a:lnSpc>
              <a:spcBef>
                <a:spcPct val="0"/>
              </a:spcBef>
              <a:spcAft>
                <a:spcPct val="0"/>
              </a:spcAft>
              <a:defRPr/>
            </a:pPr>
            <a:endParaRPr lang="zh-CN" altLang="en-US" sz="2800" b="1" kern="0">
              <a:solidFill>
                <a:srgbClr val="4D4D4D"/>
              </a:solidFill>
              <a:latin typeface="文鼎中楷体" panose="03000600000000000000" charset="-122"/>
              <a:ea typeface="文鼎中楷体" panose="03000600000000000000" charset="-122"/>
            </a:endParaRPr>
          </a:p>
        </p:txBody>
      </p:sp>
      <p:sp>
        <p:nvSpPr>
          <p:cNvPr id="55" name="文本框 55"/>
          <p:cNvSpPr txBox="1">
            <a:spLocks noChangeArrowheads="1"/>
          </p:cNvSpPr>
          <p:nvPr/>
        </p:nvSpPr>
        <p:spPr bwMode="auto">
          <a:xfrm>
            <a:off x="7003415" y="3302000"/>
            <a:ext cx="4335145" cy="87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4" tIns="54841" rIns="109684" bIns="54841"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zh-CN" altLang="en-US" dirty="0">
                <a:solidFill>
                  <a:srgbClr val="0000FF"/>
                </a:solidFill>
                <a:latin typeface="文鼎中楷体" panose="03000600000000000000" charset="-122"/>
                <a:ea typeface="文鼎中楷体" panose="03000600000000000000" charset="-122"/>
              </a:rPr>
              <a:t>土地公有，农民拥有土地的使用权</a:t>
            </a:r>
            <a:endParaRPr lang="zh-CN" altLang="en-US" dirty="0">
              <a:solidFill>
                <a:srgbClr val="0000FF"/>
              </a:solidFill>
              <a:latin typeface="文鼎中楷体" panose="03000600000000000000" charset="-122"/>
              <a:ea typeface="文鼎中楷体" panose="03000600000000000000" charset="-122"/>
            </a:endParaRPr>
          </a:p>
        </p:txBody>
      </p:sp>
      <p:sp>
        <p:nvSpPr>
          <p:cNvPr id="56" name="文本框 55"/>
          <p:cNvSpPr txBox="1">
            <a:spLocks noChangeArrowheads="1"/>
          </p:cNvSpPr>
          <p:nvPr/>
        </p:nvSpPr>
        <p:spPr bwMode="auto">
          <a:xfrm>
            <a:off x="7003415" y="5083810"/>
            <a:ext cx="433578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4" tIns="54841" rIns="109684" bIns="54841" rtlCol="0" anchor="ctr"/>
          <a:lstStyle>
            <a:defPPr>
              <a:defRPr lang="en-US"/>
            </a:defPPr>
            <a:lvl1pPr>
              <a:defRPr sz="2800" b="1">
                <a:solidFill>
                  <a:schemeClr val="bg1"/>
                </a:solidFill>
                <a:latin typeface="微软雅黑" panose="020B0503020204020204" charset="-122"/>
                <a:ea typeface="微软雅黑" panose="020B0503020204020204" charset="-122"/>
              </a:defRPr>
            </a:lvl1pPr>
          </a:lstStyle>
          <a:p>
            <a:r>
              <a:rPr lang="zh-CN" altLang="en-US" dirty="0">
                <a:solidFill>
                  <a:srgbClr val="0000FF"/>
                </a:solidFill>
                <a:latin typeface="文鼎中楷体" panose="03000600000000000000" charset="-122"/>
                <a:ea typeface="文鼎中楷体" panose="03000600000000000000" charset="-122"/>
              </a:rPr>
              <a:t>剩下的都是自己的</a:t>
            </a:r>
            <a:endParaRPr lang="zh-CN" altLang="en-US" dirty="0">
              <a:solidFill>
                <a:srgbClr val="0000FF"/>
              </a:solidFill>
              <a:latin typeface="文鼎中楷体" panose="03000600000000000000" charset="-122"/>
              <a:ea typeface="文鼎中楷体" panose="03000600000000000000" charset="-122"/>
            </a:endParaRPr>
          </a:p>
        </p:txBody>
      </p:sp>
      <p:sp>
        <p:nvSpPr>
          <p:cNvPr id="57" name="文本框 55"/>
          <p:cNvSpPr txBox="1">
            <a:spLocks noChangeArrowheads="1"/>
          </p:cNvSpPr>
          <p:nvPr/>
        </p:nvSpPr>
        <p:spPr bwMode="auto">
          <a:xfrm>
            <a:off x="7003415" y="4305935"/>
            <a:ext cx="433578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4" tIns="54841" rIns="109684" bIns="54841"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zh-CN" altLang="en-US" dirty="0">
                <a:solidFill>
                  <a:srgbClr val="0000FF"/>
                </a:solidFill>
                <a:latin typeface="文鼎中楷体" panose="03000600000000000000" charset="-122"/>
                <a:ea typeface="文鼎中楷体" panose="03000600000000000000" charset="-122"/>
              </a:rPr>
              <a:t>保证国家、集体的</a:t>
            </a:r>
            <a:endParaRPr lang="zh-CN" altLang="en-US" dirty="0">
              <a:solidFill>
                <a:srgbClr val="0000FF"/>
              </a:solidFill>
              <a:latin typeface="文鼎中楷体" panose="03000600000000000000" charset="-122"/>
              <a:ea typeface="文鼎中楷体" panose="03000600000000000000" charset="-122"/>
            </a:endParaRPr>
          </a:p>
        </p:txBody>
      </p:sp>
      <p:sp>
        <p:nvSpPr>
          <p:cNvPr id="34" name="副标题 2"/>
          <p:cNvSpPr txBox="1"/>
          <p:nvPr/>
        </p:nvSpPr>
        <p:spPr bwMode="auto">
          <a:xfrm>
            <a:off x="9038905" y="6288653"/>
            <a:ext cx="2300646" cy="861695"/>
          </a:xfrm>
          <a:prstGeom prst="rect">
            <a:avLst/>
          </a:prstGeom>
          <a:noFill/>
          <a:ln>
            <a:noFill/>
          </a:ln>
          <a:effectLst/>
        </p:spPr>
        <p:txBody>
          <a:bodyPr vert="horz" wrap="square" lIns="0" tIns="0" rIns="0" bIns="0" numCol="1" anchor="ctr" anchorCtr="0" compatLnSpc="1">
            <a:spAutoFit/>
          </a:bodyPr>
          <a:lstStyle>
            <a:lvl1pPr marL="0" indent="0" algn="ctr" rtl="0" fontAlgn="base">
              <a:spcBef>
                <a:spcPct val="20000"/>
              </a:spcBef>
              <a:spcAft>
                <a:spcPct val="0"/>
              </a:spcAft>
              <a:buClr>
                <a:schemeClr val="accent1"/>
              </a:buClr>
              <a:buFont typeface="Wingdings" panose="05000000000000000000" pitchFamily="2" charset="2"/>
              <a:buNone/>
              <a:defRPr sz="1800" b="1" kern="1200">
                <a:solidFill>
                  <a:schemeClr val="bg1"/>
                </a:solidFill>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400" kern="1200">
                <a:solidFill>
                  <a:schemeClr val="tx2"/>
                </a:solidFill>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2"/>
                </a:solidFill>
                <a:latin typeface="+mn-lt"/>
                <a:ea typeface="+mn-ea"/>
                <a:cs typeface="+mn-cs"/>
              </a:defRPr>
            </a:lvl3pPr>
            <a:lvl4pPr marL="1600200" indent="-228600" algn="l" rtl="0" fontAlgn="base">
              <a:spcBef>
                <a:spcPct val="20000"/>
              </a:spcBef>
              <a:spcAft>
                <a:spcPct val="0"/>
              </a:spcAft>
              <a:buClr>
                <a:schemeClr val="tx2"/>
              </a:buClr>
              <a:buSzPct val="60000"/>
              <a:buFont typeface="Wingdings" panose="05000000000000000000" pitchFamily="2" charset="2"/>
              <a:buChar char="n"/>
              <a:defRPr sz="2000" kern="1200">
                <a:solidFill>
                  <a:schemeClr val="tx2"/>
                </a:solidFill>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1" hangingPunct="1"/>
            <a:r>
              <a:rPr lang="zh-CN" altLang="en-US" sz="2800" dirty="0">
                <a:latin typeface="文鼎中楷体" panose="03000600000000000000" charset="-122"/>
                <a:ea typeface="文鼎中楷体" panose="03000600000000000000" charset="-122"/>
                <a:cs typeface="文鼎中楷体" panose="03000600000000000000" charset="-122"/>
              </a:rPr>
              <a:t>第</a:t>
            </a:r>
            <a:r>
              <a:rPr lang="en-US" altLang="zh-CN" sz="2800" dirty="0">
                <a:latin typeface="文鼎中楷体" panose="03000600000000000000" charset="-122"/>
                <a:ea typeface="文鼎中楷体" panose="03000600000000000000" charset="-122"/>
                <a:cs typeface="文鼎中楷体" panose="03000600000000000000" charset="-122"/>
              </a:rPr>
              <a:t>8</a:t>
            </a:r>
            <a:r>
              <a:rPr lang="zh-CN" altLang="en-US" sz="2800" dirty="0">
                <a:latin typeface="文鼎中楷体" panose="03000600000000000000" charset="-122"/>
                <a:ea typeface="文鼎中楷体" panose="03000600000000000000" charset="-122"/>
                <a:cs typeface="文鼎中楷体" panose="03000600000000000000" charset="-122"/>
              </a:rPr>
              <a:t>课   经济体制改革</a:t>
            </a:r>
            <a:endParaRPr lang="zh-CN" altLang="en-US" sz="2800" dirty="0">
              <a:latin typeface="文鼎中楷体" panose="03000600000000000000" charset="-122"/>
              <a:ea typeface="文鼎中楷体" panose="03000600000000000000" charset="-122"/>
              <a:cs typeface="文鼎中楷体" panose="03000600000000000000" charset="-122"/>
            </a:endParaRPr>
          </a:p>
        </p:txBody>
      </p:sp>
      <p:sp>
        <p:nvSpPr>
          <p:cNvPr id="45" name="文本框 55"/>
          <p:cNvSpPr txBox="1">
            <a:spLocks noChangeArrowheads="1"/>
          </p:cNvSpPr>
          <p:nvPr/>
        </p:nvSpPr>
        <p:spPr bwMode="auto">
          <a:xfrm>
            <a:off x="133350" y="873760"/>
            <a:ext cx="12037695" cy="1950085"/>
          </a:xfrm>
          <a:prstGeom prst="roundRect">
            <a:avLst>
              <a:gd name="adj" fmla="val 11039"/>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684" tIns="54841" rIns="109684" bIns="54841"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indent="504190">
              <a:lnSpc>
                <a:spcPct val="120000"/>
              </a:lnSpc>
            </a:pPr>
            <a:r>
              <a:rPr lang="zh-CN" altLang="en-US" dirty="0">
                <a:solidFill>
                  <a:schemeClr val="tx1"/>
                </a:solidFill>
                <a:latin typeface="文鼎中楷体" panose="03000600000000000000" charset="-122"/>
                <a:ea typeface="文鼎中楷体" panose="03000600000000000000" charset="-122"/>
                <a:cs typeface="文鼎中楷体" panose="03000600000000000000" charset="-122"/>
              </a:rPr>
              <a:t>分田到户后，群众干活“</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不用敲钟，不用派工，农民赛着往前冲，一个比起一个能</a:t>
            </a:r>
            <a:r>
              <a:rPr lang="zh-CN" altLang="en-US" dirty="0">
                <a:solidFill>
                  <a:schemeClr val="tx1"/>
                </a:solidFill>
                <a:latin typeface="文鼎中楷体" panose="03000600000000000000" charset="-122"/>
                <a:ea typeface="文鼎中楷体" panose="03000600000000000000" charset="-122"/>
                <a:cs typeface="文鼎中楷体" panose="03000600000000000000" charset="-122"/>
              </a:rPr>
              <a:t>”、“</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小岗村</a:t>
            </a:r>
            <a:r>
              <a:rPr lang="en-US" altLang="zh-CN" dirty="0">
                <a:solidFill>
                  <a:srgbClr val="0000FF"/>
                </a:solidFill>
                <a:latin typeface="文鼎中楷体" panose="03000600000000000000" charset="-122"/>
                <a:ea typeface="文鼎中楷体" panose="03000600000000000000" charset="-122"/>
                <a:cs typeface="文鼎中楷体" panose="03000600000000000000" charset="-122"/>
              </a:rPr>
              <a:t>1979</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年卖给国家粮食</a:t>
            </a:r>
            <a:r>
              <a:rPr lang="en-US" altLang="zh-CN" dirty="0">
                <a:solidFill>
                  <a:srgbClr val="0000FF"/>
                </a:solidFill>
                <a:latin typeface="文鼎中楷体" panose="03000600000000000000" charset="-122"/>
                <a:ea typeface="文鼎中楷体" panose="03000600000000000000" charset="-122"/>
                <a:cs typeface="文鼎中楷体" panose="03000600000000000000" charset="-122"/>
              </a:rPr>
              <a:t>12497</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公斤，卖给国家油料</a:t>
            </a:r>
            <a:r>
              <a:rPr lang="en-US" altLang="zh-CN" dirty="0">
                <a:solidFill>
                  <a:srgbClr val="0000FF"/>
                </a:solidFill>
                <a:latin typeface="文鼎中楷体" panose="03000600000000000000" charset="-122"/>
                <a:ea typeface="文鼎中楷体" panose="03000600000000000000" charset="-122"/>
                <a:cs typeface="文鼎中楷体" panose="03000600000000000000" charset="-122"/>
              </a:rPr>
              <a:t>12466</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公斤，小岗农副产品收入</a:t>
            </a:r>
            <a:r>
              <a:rPr lang="en-US" altLang="zh-CN" dirty="0">
                <a:solidFill>
                  <a:srgbClr val="0000FF"/>
                </a:solidFill>
                <a:latin typeface="文鼎中楷体" panose="03000600000000000000" charset="-122"/>
                <a:ea typeface="文鼎中楷体" panose="03000600000000000000" charset="-122"/>
                <a:cs typeface="文鼎中楷体" panose="03000600000000000000" charset="-122"/>
              </a:rPr>
              <a:t>47000</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元，平均每人</a:t>
            </a:r>
            <a:r>
              <a:rPr lang="en-US" altLang="zh-CN" dirty="0">
                <a:solidFill>
                  <a:srgbClr val="FF0000"/>
                </a:solidFill>
                <a:latin typeface="文鼎中楷体" panose="03000600000000000000" charset="-122"/>
                <a:ea typeface="文鼎中楷体" panose="03000600000000000000" charset="-122"/>
                <a:cs typeface="文鼎中楷体" panose="03000600000000000000" charset="-122"/>
              </a:rPr>
              <a:t>400</a:t>
            </a:r>
            <a:r>
              <a:rPr lang="zh-CN" altLang="en-US" dirty="0">
                <a:solidFill>
                  <a:srgbClr val="FF0000"/>
                </a:solidFill>
                <a:latin typeface="文鼎中楷体" panose="03000600000000000000" charset="-122"/>
                <a:ea typeface="文鼎中楷体" panose="03000600000000000000" charset="-122"/>
                <a:cs typeface="文鼎中楷体" panose="03000600000000000000" charset="-122"/>
              </a:rPr>
              <a:t>多元</a:t>
            </a:r>
            <a:r>
              <a:rPr lang="zh-CN" altLang="en-US" dirty="0">
                <a:solidFill>
                  <a:srgbClr val="0000FF"/>
                </a:solidFill>
                <a:latin typeface="文鼎中楷体" panose="03000600000000000000" charset="-122"/>
                <a:ea typeface="文鼎中楷体" panose="03000600000000000000" charset="-122"/>
                <a:cs typeface="文鼎中楷体" panose="03000600000000000000" charset="-122"/>
              </a:rPr>
              <a:t>。</a:t>
            </a:r>
            <a:r>
              <a:rPr lang="zh-CN" altLang="en-US" i="1" dirty="0">
                <a:solidFill>
                  <a:schemeClr val="tx1"/>
                </a:solidFill>
                <a:latin typeface="文鼎中楷体" panose="03000600000000000000" charset="-122"/>
                <a:ea typeface="文鼎中楷体" panose="03000600000000000000" charset="-122"/>
                <a:cs typeface="文鼎中楷体" panose="03000600000000000000" charset="-122"/>
              </a:rPr>
              <a:t>”</a:t>
            </a:r>
            <a:endParaRPr lang="zh-CN" altLang="en-US" i="1" dirty="0">
              <a:solidFill>
                <a:schemeClr val="tx1"/>
              </a:solidFill>
              <a:latin typeface="文鼎中楷体" panose="03000600000000000000" charset="-122"/>
              <a:ea typeface="文鼎中楷体" panose="03000600000000000000" charset="-122"/>
              <a:cs typeface="文鼎中楷体" panose="03000600000000000000" charset="-122"/>
            </a:endParaRPr>
          </a:p>
        </p:txBody>
      </p:sp>
      <p:sp>
        <p:nvSpPr>
          <p:cNvPr id="26" name="文本框 55"/>
          <p:cNvSpPr txBox="1">
            <a:spLocks noChangeArrowheads="1"/>
          </p:cNvSpPr>
          <p:nvPr/>
        </p:nvSpPr>
        <p:spPr bwMode="auto">
          <a:xfrm>
            <a:off x="982345" y="3666490"/>
            <a:ext cx="4127500" cy="518160"/>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lIns="64774" tIns="32388" rIns="64774" bIns="32388"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zh-CN" altLang="en-US" dirty="0">
                <a:latin typeface="文鼎中楷体" panose="03000600000000000000" charset="-122"/>
                <a:ea typeface="文鼎中楷体" panose="03000600000000000000" charset="-122"/>
              </a:rPr>
              <a:t>政社合一，土地公有</a:t>
            </a:r>
            <a:endParaRPr lang="zh-CN" altLang="en-US" dirty="0">
              <a:latin typeface="文鼎中楷体" panose="03000600000000000000" charset="-122"/>
              <a:ea typeface="文鼎中楷体" panose="03000600000000000000" charset="-122"/>
            </a:endParaRPr>
          </a:p>
        </p:txBody>
      </p:sp>
      <p:sp>
        <p:nvSpPr>
          <p:cNvPr id="27" name="文本框 55"/>
          <p:cNvSpPr txBox="1">
            <a:spLocks noChangeArrowheads="1"/>
          </p:cNvSpPr>
          <p:nvPr/>
        </p:nvSpPr>
        <p:spPr bwMode="auto">
          <a:xfrm>
            <a:off x="982345" y="5049520"/>
            <a:ext cx="4127500" cy="518160"/>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lIns="64774" tIns="32388" rIns="64774" bIns="32388"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zh-CN" altLang="en-US" dirty="0">
                <a:latin typeface="文鼎中楷体" panose="03000600000000000000" charset="-122"/>
                <a:ea typeface="文鼎中楷体" panose="03000600000000000000" charset="-122"/>
                <a:cs typeface="文鼎中楷体" panose="03000600000000000000" charset="-122"/>
              </a:rPr>
              <a:t>统一分配，吃“大锅饭”</a:t>
            </a:r>
            <a:endParaRPr lang="zh-CN" altLang="en-US" dirty="0">
              <a:latin typeface="文鼎中楷体" panose="03000600000000000000" charset="-122"/>
              <a:ea typeface="文鼎中楷体" panose="03000600000000000000" charset="-122"/>
              <a:cs typeface="文鼎中楷体" panose="03000600000000000000" charset="-122"/>
            </a:endParaRPr>
          </a:p>
        </p:txBody>
      </p:sp>
      <p:sp>
        <p:nvSpPr>
          <p:cNvPr id="28" name="文本框 55"/>
          <p:cNvSpPr txBox="1">
            <a:spLocks noChangeArrowheads="1"/>
          </p:cNvSpPr>
          <p:nvPr/>
        </p:nvSpPr>
        <p:spPr bwMode="auto">
          <a:xfrm>
            <a:off x="982345" y="4306570"/>
            <a:ext cx="4127500" cy="587375"/>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lIns="64774" tIns="32388" rIns="64774" bIns="32388" rtlCol="0" anchor="ctr"/>
          <a:lstStyle>
            <a:defPPr>
              <a:defRPr lang="en-US"/>
            </a:defPPr>
            <a:lvl1pPr>
              <a:defRPr sz="2800" b="1">
                <a:solidFill>
                  <a:schemeClr val="bg1"/>
                </a:solidFill>
                <a:latin typeface="微软雅黑" panose="020B0503020204020204" charset="-122"/>
                <a:ea typeface="微软雅黑" panose="020B0503020204020204" charset="-122"/>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zh-CN" altLang="en-US" dirty="0">
                <a:latin typeface="文鼎中楷体" panose="03000600000000000000" charset="-122"/>
                <a:ea typeface="文鼎中楷体" panose="03000600000000000000" charset="-122"/>
              </a:rPr>
              <a:t>统一经营，集中劳动</a:t>
            </a:r>
            <a:endParaRPr lang="zh-CN" altLang="en-US" dirty="0">
              <a:latin typeface="文鼎中楷体" panose="03000600000000000000" charset="-122"/>
              <a:ea typeface="文鼎中楷体" panose="03000600000000000000" charset="-122"/>
            </a:endParaRPr>
          </a:p>
        </p:txBody>
      </p:sp>
      <p:sp>
        <p:nvSpPr>
          <p:cNvPr id="2" name="TextBox 1"/>
          <p:cNvSpPr txBox="1"/>
          <p:nvPr/>
        </p:nvSpPr>
        <p:spPr>
          <a:xfrm>
            <a:off x="65418" y="3918061"/>
            <a:ext cx="648970" cy="1534160"/>
          </a:xfrm>
          <a:prstGeom prst="rect">
            <a:avLst/>
          </a:prstGeom>
          <a:noFill/>
        </p:spPr>
        <p:txBody>
          <a:bodyPr vert="eaVert" wrap="none" lIns="109688" tIns="54843" rIns="109688" bIns="54843" rtlCol="0">
            <a:spAutoFit/>
          </a:bodyPr>
          <a:lstStyle/>
          <a:p>
            <a:r>
              <a:rPr lang="zh-CN" altLang="en-US" sz="2800" b="1" dirty="0">
                <a:latin typeface="文鼎中楷体" panose="03000600000000000000" charset="-122"/>
                <a:ea typeface="文鼎中楷体" panose="03000600000000000000" charset="-122"/>
              </a:rPr>
              <a:t>人民公社</a:t>
            </a:r>
            <a:endParaRPr lang="zh-CN" altLang="en-US" sz="2800" b="1" dirty="0">
              <a:latin typeface="文鼎中楷体" panose="03000600000000000000" charset="-122"/>
              <a:ea typeface="文鼎中楷体" panose="03000600000000000000" charset="-122"/>
            </a:endParaRPr>
          </a:p>
        </p:txBody>
      </p:sp>
      <p:sp>
        <p:nvSpPr>
          <p:cNvPr id="29" name="TextBox 28"/>
          <p:cNvSpPr txBox="1"/>
          <p:nvPr/>
        </p:nvSpPr>
        <p:spPr>
          <a:xfrm>
            <a:off x="11480073" y="2824135"/>
            <a:ext cx="648970" cy="3315335"/>
          </a:xfrm>
          <a:prstGeom prst="rect">
            <a:avLst/>
          </a:prstGeom>
          <a:noFill/>
        </p:spPr>
        <p:txBody>
          <a:bodyPr vert="eaVert" wrap="none" lIns="109688" tIns="54843" rIns="109688" bIns="54843" rtlCol="0">
            <a:spAutoFit/>
          </a:bodyPr>
          <a:lstStyle/>
          <a:p>
            <a:r>
              <a:rPr lang="zh-CN" altLang="en-US" sz="2800" b="1" dirty="0">
                <a:latin typeface="文鼎中楷体" panose="03000600000000000000" charset="-122"/>
                <a:ea typeface="文鼎中楷体" panose="03000600000000000000" charset="-122"/>
              </a:rPr>
              <a:t>家庭联产承包责任制</a:t>
            </a:r>
            <a:endParaRPr lang="zh-CN" altLang="en-US" sz="2800" b="1" dirty="0">
              <a:latin typeface="文鼎中楷体" panose="03000600000000000000" charset="-122"/>
              <a:ea typeface="文鼎中楷体" panose="03000600000000000000"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1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1500"/>
                                        <p:tgtEl>
                                          <p:spTgt spid="5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500"/>
                                        <p:tgtEl>
                                          <p:spTgt spid="57"/>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1000"/>
                                        <p:tgtEl>
                                          <p:spTgt spid="28"/>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59" grpId="0" bldLvl="0" animBg="1"/>
      <p:bldP spid="55" grpId="0" bldLvl="0" animBg="1"/>
      <p:bldP spid="56" grpId="0" bldLvl="0" animBg="1"/>
      <p:bldP spid="57" grpId="0" bldLvl="0" animBg="1"/>
      <p:bldP spid="45" grpId="0" bldLvl="0" animBg="1"/>
      <p:bldP spid="26" grpId="0" bldLvl="0" animBg="1"/>
      <p:bldP spid="27" grpId="0" bldLvl="0" animBg="1"/>
      <p:bldP spid="28" grpId="0" bldLvl="0" animBg="1"/>
      <p:bldP spid="2"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5874385" y="1386840"/>
            <a:ext cx="6443345" cy="2245360"/>
          </a:xfrm>
          <a:prstGeom prst="rect">
            <a:avLst/>
          </a:prstGeom>
          <a:ln>
            <a:solidFill>
              <a:schemeClr val="tx1"/>
            </a:solidFill>
            <a:prstDash val="sysDot"/>
          </a:ln>
        </p:spPr>
        <p:txBody>
          <a:bodyPr wrap="square">
            <a:spAutoFit/>
          </a:bodyPr>
          <a:lstStyle/>
          <a:p>
            <a:r>
              <a:rPr lang="zh-CN" altLang="en-US" sz="2800" b="1" dirty="0">
                <a:latin typeface="文鼎中楷体" panose="03000600000000000000" charset="-122"/>
                <a:ea typeface="文鼎中楷体" panose="03000600000000000000" charset="-122"/>
                <a:cs typeface="文鼎中楷体" panose="03000600000000000000" charset="-122"/>
              </a:rPr>
              <a:t>　　 大包干第一年就显出了成果，全村粮食总产量已达到前</a:t>
            </a:r>
            <a:r>
              <a:rPr lang="en-US" sz="2800" b="1" dirty="0">
                <a:latin typeface="文鼎中楷体" panose="03000600000000000000" charset="-122"/>
                <a:ea typeface="文鼎中楷体" panose="03000600000000000000" charset="-122"/>
                <a:cs typeface="文鼎中楷体" panose="03000600000000000000" charset="-122"/>
              </a:rPr>
              <a:t>15</a:t>
            </a:r>
            <a:r>
              <a:rPr lang="zh-CN" altLang="en-US" sz="2800" b="1" dirty="0">
                <a:latin typeface="文鼎中楷体" panose="03000600000000000000" charset="-122"/>
                <a:ea typeface="文鼎中楷体" panose="03000600000000000000" charset="-122"/>
                <a:cs typeface="文鼎中楷体" panose="03000600000000000000" charset="-122"/>
              </a:rPr>
              <a:t>年的总和，人均收入也是上一年度的</a:t>
            </a:r>
            <a:r>
              <a:rPr lang="en-US" sz="2800" b="1" dirty="0">
                <a:latin typeface="文鼎中楷体" panose="03000600000000000000" charset="-122"/>
                <a:ea typeface="文鼎中楷体" panose="03000600000000000000" charset="-122"/>
                <a:cs typeface="文鼎中楷体" panose="03000600000000000000" charset="-122"/>
              </a:rPr>
              <a:t>20</a:t>
            </a:r>
            <a:r>
              <a:rPr lang="zh-CN" altLang="en-US" sz="2800" b="1" dirty="0">
                <a:latin typeface="文鼎中楷体" panose="03000600000000000000" charset="-122"/>
                <a:ea typeface="文鼎中楷体" panose="03000600000000000000" charset="-122"/>
                <a:cs typeface="文鼎中楷体" panose="03000600000000000000" charset="-122"/>
              </a:rPr>
              <a:t>倍。自合作化以来，他们第一次向国家交售了粮棉油，还清了</a:t>
            </a:r>
            <a:r>
              <a:rPr lang="en-US" sz="2800" b="1" dirty="0">
                <a:latin typeface="文鼎中楷体" panose="03000600000000000000" charset="-122"/>
                <a:ea typeface="文鼎中楷体" panose="03000600000000000000" charset="-122"/>
                <a:cs typeface="文鼎中楷体" panose="03000600000000000000" charset="-122"/>
              </a:rPr>
              <a:t>20</a:t>
            </a:r>
            <a:r>
              <a:rPr lang="zh-CN" altLang="en-US" sz="2800" b="1" dirty="0">
                <a:latin typeface="文鼎中楷体" panose="03000600000000000000" charset="-122"/>
                <a:ea typeface="文鼎中楷体" panose="03000600000000000000" charset="-122"/>
                <a:cs typeface="文鼎中楷体" panose="03000600000000000000" charset="-122"/>
              </a:rPr>
              <a:t>年来吃救济的贷款。</a:t>
            </a:r>
            <a:endParaRPr lang="zh-CN" altLang="en-US" sz="2800" b="1" dirty="0">
              <a:latin typeface="文鼎中楷体" panose="03000600000000000000" charset="-122"/>
              <a:ea typeface="文鼎中楷体" panose="03000600000000000000" charset="-122"/>
              <a:cs typeface="文鼎中楷体" panose="03000600000000000000" charset="-122"/>
            </a:endParaRPr>
          </a:p>
        </p:txBody>
      </p:sp>
      <p:pic>
        <p:nvPicPr>
          <p:cNvPr id="47" name="图片 46" descr="20140221060409-2117761315.jpg"/>
          <p:cNvPicPr>
            <a:picLocks noChangeAspect="1"/>
          </p:cNvPicPr>
          <p:nvPr/>
        </p:nvPicPr>
        <p:blipFill>
          <a:blip r:embed="rId1"/>
          <a:stretch>
            <a:fillRect/>
          </a:stretch>
        </p:blipFill>
        <p:spPr>
          <a:xfrm>
            <a:off x="0" y="1196340"/>
            <a:ext cx="5894705" cy="5627370"/>
          </a:xfrm>
          <a:prstGeom prst="roundRect">
            <a:avLst>
              <a:gd name="adj" fmla="val 6657"/>
            </a:avLst>
          </a:prstGeom>
        </p:spPr>
      </p:pic>
      <p:sp>
        <p:nvSpPr>
          <p:cNvPr id="48" name="TextBox 47"/>
          <p:cNvSpPr txBox="1"/>
          <p:nvPr/>
        </p:nvSpPr>
        <p:spPr>
          <a:xfrm>
            <a:off x="457200" y="472440"/>
            <a:ext cx="11714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60120" fontAlgn="base">
              <a:spcBef>
                <a:spcPct val="50000"/>
              </a:spcBef>
              <a:spcAft>
                <a:spcPct val="0"/>
              </a:spcAft>
              <a:defRPr sz="2800">
                <a:solidFill>
                  <a:prstClr val="black"/>
                </a:solidFill>
                <a:latin typeface="黑体" panose="02010609060101010101" pitchFamily="49" charset="-122"/>
                <a:ea typeface="黑体" panose="02010609060101010101" pitchFamily="49" charset="-122"/>
              </a:defRPr>
            </a:lvl1pPr>
          </a:lstStyle>
          <a:p>
            <a:r>
              <a:rPr lang="zh-CN" altLang="en-US" sz="3200" b="1" dirty="0">
                <a:latin typeface="文鼎中楷体" panose="03000600000000000000" charset="-122"/>
                <a:ea typeface="文鼎中楷体" panose="03000600000000000000" charset="-122"/>
              </a:rPr>
              <a:t>农民有了生产自主权，生产积性大大提高，小岗村喜获丰收</a:t>
            </a:r>
            <a:endParaRPr lang="zh-CN" altLang="en-US" sz="3200" b="1" dirty="0">
              <a:latin typeface="文鼎中楷体" panose="03000600000000000000" charset="-122"/>
              <a:ea typeface="文鼎中楷体" panose="03000600000000000000" charset="-122"/>
            </a:endParaRPr>
          </a:p>
        </p:txBody>
      </p:sp>
      <p:sp>
        <p:nvSpPr>
          <p:cNvPr id="28" name="矩形 27"/>
          <p:cNvSpPr/>
          <p:nvPr/>
        </p:nvSpPr>
        <p:spPr>
          <a:xfrm>
            <a:off x="5894705" y="4251325"/>
            <a:ext cx="6423025" cy="2061210"/>
          </a:xfrm>
          <a:prstGeom prst="rect">
            <a:avLst/>
          </a:prstGeom>
          <a:ln>
            <a:solidFill>
              <a:schemeClr val="tx1"/>
            </a:solidFill>
            <a:prstDash val="sysDot"/>
          </a:ln>
        </p:spPr>
        <p:txBody>
          <a:bodyPr wrap="square">
            <a:spAutoFit/>
          </a:bodyPr>
          <a:lstStyle/>
          <a:p>
            <a:r>
              <a:rPr lang="zh-CN" altLang="en-US" sz="3200" b="1" dirty="0">
                <a:latin typeface="文鼎中楷体" panose="03000600000000000000" charset="-122"/>
                <a:ea typeface="文鼎中楷体" panose="03000600000000000000" charset="-122"/>
                <a:cs typeface="文鼎中楷体" panose="03000600000000000000" charset="-122"/>
              </a:rPr>
              <a:t>包产到户迅速燃遍了近</a:t>
            </a:r>
            <a:r>
              <a:rPr lang="en-US" sz="3200" b="1" dirty="0">
                <a:latin typeface="文鼎中楷体" panose="03000600000000000000" charset="-122"/>
                <a:ea typeface="文鼎中楷体" panose="03000600000000000000" charset="-122"/>
                <a:cs typeface="文鼎中楷体" panose="03000600000000000000" charset="-122"/>
              </a:rPr>
              <a:t>5000</a:t>
            </a:r>
            <a:r>
              <a:rPr lang="zh-CN" altLang="en-US" sz="3200" b="1" dirty="0">
                <a:latin typeface="文鼎中楷体" panose="03000600000000000000" charset="-122"/>
                <a:ea typeface="文鼎中楷体" panose="03000600000000000000" charset="-122"/>
                <a:cs typeface="文鼎中楷体" panose="03000600000000000000" charset="-122"/>
              </a:rPr>
              <a:t>万人口的安徽省大部分地区，粮食大幅度增产。纯朴本分的农民，以自己的惊人之举，被载入中国史册。</a:t>
            </a:r>
            <a:endParaRPr lang="zh-CN" altLang="en-US" sz="3200" b="1" dirty="0">
              <a:latin typeface="文鼎中楷体" panose="03000600000000000000" charset="-122"/>
              <a:ea typeface="文鼎中楷体" panose="03000600000000000000" charset="-122"/>
              <a:cs typeface="文鼎中楷体" panose="03000600000000000000"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2"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pic>
        <p:nvPicPr>
          <p:cNvPr id="5" name="图片 4"/>
          <p:cNvPicPr>
            <a:picLocks noChangeAspect="1"/>
          </p:cNvPicPr>
          <p:nvPr/>
        </p:nvPicPr>
        <p:blipFill>
          <a:blip r:embed="rId1"/>
          <a:stretch>
            <a:fillRect/>
          </a:stretch>
        </p:blipFill>
        <p:spPr>
          <a:xfrm>
            <a:off x="8310245" y="894715"/>
            <a:ext cx="3881755" cy="4797425"/>
          </a:xfrm>
          <a:prstGeom prst="roundRect">
            <a:avLst/>
          </a:prstGeom>
          <a:ln>
            <a:noFill/>
          </a:ln>
          <a:effectLst>
            <a:softEdge rad="112500"/>
          </a:effectLst>
        </p:spPr>
      </p:pic>
      <p:sp>
        <p:nvSpPr>
          <p:cNvPr id="22" name="文本框 21"/>
          <p:cNvSpPr txBox="1"/>
          <p:nvPr/>
        </p:nvSpPr>
        <p:spPr>
          <a:xfrm>
            <a:off x="208915" y="5212715"/>
            <a:ext cx="8101965" cy="583565"/>
          </a:xfrm>
          <a:prstGeom prst="rect">
            <a:avLst/>
          </a:prstGeom>
          <a:noFill/>
        </p:spPr>
        <p:txBody>
          <a:bodyPr wrap="square" rtlCol="0" anchor="t">
            <a:spAutoFit/>
          </a:bodyPr>
          <a:p>
            <a:r>
              <a:rPr lang="zh-CN" altLang="en-US" sz="3200" b="1">
                <a:latin typeface="文鼎中楷体" panose="03000600000000000000" charset="-122"/>
                <a:ea typeface="文鼎中楷体" panose="03000600000000000000" charset="-122"/>
                <a:cs typeface="文鼎中楷体" panose="03000600000000000000" charset="-122"/>
              </a:rPr>
              <a:t>土地所有权没有改变，农民拥有</a:t>
            </a:r>
            <a:r>
              <a:rPr lang="zh-CN" altLang="en-US" sz="3200" b="1">
                <a:solidFill>
                  <a:srgbClr val="FF0000"/>
                </a:solidFill>
                <a:latin typeface="文鼎中楷体" panose="03000600000000000000" charset="-122"/>
                <a:ea typeface="文鼎中楷体" panose="03000600000000000000" charset="-122"/>
                <a:cs typeface="文鼎中楷体" panose="03000600000000000000" charset="-122"/>
              </a:rPr>
              <a:t>土地使用权</a:t>
            </a:r>
            <a:r>
              <a:rPr lang="zh-CN" altLang="en-US" sz="3200" b="1">
                <a:latin typeface="文鼎中楷体" panose="03000600000000000000" charset="-122"/>
                <a:ea typeface="文鼎中楷体" panose="03000600000000000000" charset="-122"/>
                <a:cs typeface="文鼎中楷体" panose="03000600000000000000" charset="-122"/>
              </a:rPr>
              <a:t>。</a:t>
            </a:r>
            <a:endParaRPr lang="zh-CN" altLang="en-US" sz="3200" b="1">
              <a:latin typeface="文鼎中楷体" panose="03000600000000000000" charset="-122"/>
              <a:ea typeface="文鼎中楷体" panose="03000600000000000000" charset="-122"/>
              <a:cs typeface="文鼎中楷体" panose="03000600000000000000" charset="-122"/>
            </a:endParaRPr>
          </a:p>
        </p:txBody>
      </p:sp>
      <p:sp>
        <p:nvSpPr>
          <p:cNvPr id="23" name="文本框 22"/>
          <p:cNvSpPr txBox="1"/>
          <p:nvPr/>
        </p:nvSpPr>
        <p:spPr>
          <a:xfrm>
            <a:off x="669925" y="1487805"/>
            <a:ext cx="6589395" cy="3046095"/>
          </a:xfrm>
          <a:prstGeom prst="rect">
            <a:avLst/>
          </a:prstGeom>
          <a:noFill/>
        </p:spPr>
        <p:txBody>
          <a:bodyPr wrap="square" rtlCol="0" anchor="t">
            <a:spAutoFit/>
          </a:bodyPr>
          <a:p>
            <a:r>
              <a:rPr lang="zh-CN" altLang="en-US" sz="3200" b="1" dirty="0">
                <a:latin typeface="文鼎中楷体" panose="03000600000000000000" charset="-122"/>
                <a:ea typeface="文鼎中楷体" panose="03000600000000000000" charset="-122"/>
                <a:cs typeface="文鼎中楷体" panose="03000600000000000000" charset="-122"/>
                <a:sym typeface="+mn-ea"/>
              </a:rPr>
              <a:t>“凤阳花鼓”中唱的那个凤阳县，绝大多数生产队搞了大包干，也是一年翻身，改变面貌，有的同志担心，这样搞</a:t>
            </a:r>
            <a:r>
              <a:rPr lang="zh-CN" altLang="en-US" sz="3200" b="1" dirty="0">
                <a:solidFill>
                  <a:srgbClr val="FF0000"/>
                </a:solidFill>
                <a:latin typeface="文鼎中楷体" panose="03000600000000000000" charset="-122"/>
                <a:ea typeface="文鼎中楷体" panose="03000600000000000000" charset="-122"/>
                <a:cs typeface="文鼎中楷体" panose="03000600000000000000" charset="-122"/>
                <a:sym typeface="+mn-ea"/>
              </a:rPr>
              <a:t>会不会影响集体经济</a:t>
            </a:r>
            <a:r>
              <a:rPr lang="zh-CN" altLang="en-US" sz="3200" b="1" dirty="0">
                <a:latin typeface="文鼎中楷体" panose="03000600000000000000" charset="-122"/>
                <a:ea typeface="文鼎中楷体" panose="03000600000000000000" charset="-122"/>
                <a:cs typeface="文鼎中楷体" panose="03000600000000000000" charset="-122"/>
                <a:sym typeface="+mn-ea"/>
              </a:rPr>
              <a:t>，我看</a:t>
            </a:r>
            <a:r>
              <a:rPr lang="zh-CN" altLang="en-US" sz="3200" b="1" dirty="0">
                <a:solidFill>
                  <a:srgbClr val="FF0000"/>
                </a:solidFill>
                <a:latin typeface="文鼎中楷体" panose="03000600000000000000" charset="-122"/>
                <a:ea typeface="文鼎中楷体" panose="03000600000000000000" charset="-122"/>
                <a:cs typeface="文鼎中楷体" panose="03000600000000000000" charset="-122"/>
                <a:sym typeface="+mn-ea"/>
              </a:rPr>
              <a:t>这种担心是不必要的</a:t>
            </a:r>
            <a:r>
              <a:rPr lang="zh-CN" altLang="en-US" sz="3200" b="1" dirty="0">
                <a:latin typeface="文鼎中楷体" panose="03000600000000000000" charset="-122"/>
                <a:ea typeface="文鼎中楷体" panose="03000600000000000000" charset="-122"/>
                <a:cs typeface="文鼎中楷体" panose="03000600000000000000" charset="-122"/>
                <a:sym typeface="+mn-ea"/>
              </a:rPr>
              <a:t>。　　       </a:t>
            </a:r>
            <a:r>
              <a:rPr lang="en-US" altLang="zh-CN" sz="3200" b="1" dirty="0">
                <a:latin typeface="文鼎中楷体" panose="03000600000000000000" charset="-122"/>
                <a:ea typeface="文鼎中楷体" panose="03000600000000000000" charset="-122"/>
                <a:cs typeface="文鼎中楷体" panose="03000600000000000000" charset="-122"/>
                <a:sym typeface="+mn-ea"/>
              </a:rPr>
              <a:t>——《邓小平文选》第二卷</a:t>
            </a:r>
            <a:endParaRPr lang="zh-CN" altLang="en-US" sz="32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7125bdc221fa47dca936413ac4a1abe9[1]"/>
          <p:cNvPicPr>
            <a:picLocks noChangeAspect="1"/>
          </p:cNvPicPr>
          <p:nvPr/>
        </p:nvPicPr>
        <p:blipFill>
          <a:blip r:embed="rId1"/>
          <a:stretch>
            <a:fillRect/>
          </a:stretch>
        </p:blipFill>
        <p:spPr>
          <a:xfrm>
            <a:off x="3658235" y="2028190"/>
            <a:ext cx="4445000" cy="3810000"/>
          </a:xfrm>
          <a:prstGeom prst="rect">
            <a:avLst/>
          </a:prstGeom>
        </p:spPr>
      </p:pic>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3" name="文本框 22"/>
          <p:cNvSpPr txBox="1"/>
          <p:nvPr/>
        </p:nvSpPr>
        <p:spPr>
          <a:xfrm>
            <a:off x="125095" y="5901055"/>
            <a:ext cx="12324715" cy="700405"/>
          </a:xfrm>
          <a:prstGeom prst="rect">
            <a:avLst/>
          </a:prstGeom>
          <a:noFill/>
        </p:spPr>
        <p:txBody>
          <a:bodyPr wrap="none" rtlCol="0">
            <a:spAutoFit/>
          </a:bodyPr>
          <a:p>
            <a:pPr indent="0" algn="l">
              <a:lnSpc>
                <a:spcPct val="110000"/>
              </a:lnSpc>
            </a:pPr>
            <a:r>
              <a:rPr lang="en-US" altLang="zh-CN" sz="3600" dirty="0" smtClean="0">
                <a:latin typeface="文鼎中楷体" panose="03000600000000000000" charset="-122"/>
                <a:ea typeface="文鼎中楷体" panose="03000600000000000000" charset="-122"/>
                <a:cs typeface="文鼎中楷体" panose="03000600000000000000" charset="-122"/>
                <a:sym typeface="+mn-ea"/>
              </a:rPr>
              <a:t>1983</a:t>
            </a:r>
            <a:r>
              <a:rPr lang="zh-CN" altLang="en-US" sz="3600" dirty="0" smtClean="0">
                <a:latin typeface="文鼎中楷体" panose="03000600000000000000" charset="-122"/>
                <a:ea typeface="文鼎中楷体" panose="03000600000000000000" charset="-122"/>
                <a:cs typeface="文鼎中楷体" panose="03000600000000000000" charset="-122"/>
                <a:sym typeface="+mn-ea"/>
              </a:rPr>
              <a:t>年中央</a:t>
            </a:r>
            <a:r>
              <a:rPr lang="en-US" altLang="zh-CN" sz="3600" dirty="0" smtClean="0">
                <a:latin typeface="文鼎中楷体" panose="03000600000000000000" charset="-122"/>
                <a:ea typeface="文鼎中楷体" panose="03000600000000000000" charset="-122"/>
                <a:cs typeface="文鼎中楷体" panose="03000600000000000000" charset="-122"/>
                <a:sym typeface="+mn-ea"/>
              </a:rPr>
              <a:t>1</a:t>
            </a:r>
            <a:r>
              <a:rPr lang="zh-CN" altLang="en-US" sz="3600" dirty="0" smtClean="0">
                <a:latin typeface="文鼎中楷体" panose="03000600000000000000" charset="-122"/>
                <a:ea typeface="文鼎中楷体" panose="03000600000000000000" charset="-122"/>
                <a:cs typeface="文鼎中楷体" panose="03000600000000000000" charset="-122"/>
                <a:sym typeface="+mn-ea"/>
              </a:rPr>
              <a:t>号文件全面彻底地肯定了</a:t>
            </a:r>
            <a:r>
              <a:rPr lang="zh-CN" altLang="en-US" sz="3600"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家庭联产承包责任制</a:t>
            </a:r>
            <a:r>
              <a:rPr lang="zh-CN" altLang="en-US" sz="3600" dirty="0" smtClean="0">
                <a:latin typeface="文鼎中楷体" panose="03000600000000000000" charset="-122"/>
                <a:ea typeface="文鼎中楷体" panose="03000600000000000000" charset="-122"/>
                <a:cs typeface="文鼎中楷体" panose="03000600000000000000" charset="-122"/>
                <a:sym typeface="+mn-ea"/>
              </a:rPr>
              <a:t>。</a:t>
            </a:r>
            <a:endParaRPr lang="zh-CN" altLang="en-US" sz="3600" b="1" kern="1200" dirty="0" smtClean="0">
              <a:solidFill>
                <a:srgbClr val="0000FF"/>
              </a:solidFill>
              <a:latin typeface="文鼎中楷体" panose="03000600000000000000" charset="-122"/>
              <a:ea typeface="文鼎中楷体" panose="03000600000000000000" charset="-122"/>
              <a:cs typeface="文鼎中楷体" panose="03000600000000000000" charset="-122"/>
              <a:sym typeface="+mn-ea"/>
            </a:endParaRPr>
          </a:p>
        </p:txBody>
      </p:sp>
      <p:sp>
        <p:nvSpPr>
          <p:cNvPr id="24" name="文本框 23"/>
          <p:cNvSpPr txBox="1"/>
          <p:nvPr/>
        </p:nvSpPr>
        <p:spPr>
          <a:xfrm>
            <a:off x="481965" y="854710"/>
            <a:ext cx="11209655" cy="1173480"/>
          </a:xfrm>
          <a:prstGeom prst="rect">
            <a:avLst/>
          </a:prstGeom>
          <a:noFill/>
        </p:spPr>
        <p:txBody>
          <a:bodyPr wrap="square" rtlCol="0">
            <a:spAutoFit/>
          </a:bodyPr>
          <a:p>
            <a:pPr indent="0" algn="l">
              <a:lnSpc>
                <a:spcPct val="110000"/>
              </a:lnSpc>
            </a:pPr>
            <a:r>
              <a:rPr lang="en-US" altLang="zh-CN" sz="3200" b="1" dirty="0" smtClean="0">
                <a:latin typeface="文鼎中楷体" panose="03000600000000000000" charset="-122"/>
                <a:ea typeface="文鼎中楷体" panose="03000600000000000000" charset="-122"/>
                <a:cs typeface="文鼎中楷体" panose="03000600000000000000" charset="-122"/>
                <a:sym typeface="+mn-ea"/>
              </a:rPr>
              <a:t>1982</a:t>
            </a:r>
            <a:r>
              <a:rPr lang="zh-CN" altLang="en-US" sz="3200" b="1" dirty="0" smtClean="0">
                <a:latin typeface="文鼎中楷体" panose="03000600000000000000" charset="-122"/>
                <a:ea typeface="文鼎中楷体" panose="03000600000000000000" charset="-122"/>
                <a:cs typeface="文鼎中楷体" panose="03000600000000000000" charset="-122"/>
                <a:sym typeface="+mn-ea"/>
              </a:rPr>
              <a:t>年中央</a:t>
            </a:r>
            <a:r>
              <a:rPr lang="en-US" altLang="zh-CN" sz="3200" b="1" dirty="0" smtClean="0">
                <a:latin typeface="文鼎中楷体" panose="03000600000000000000" charset="-122"/>
                <a:ea typeface="文鼎中楷体" panose="03000600000000000000" charset="-122"/>
                <a:cs typeface="文鼎中楷体" panose="03000600000000000000" charset="-122"/>
                <a:sym typeface="+mn-ea"/>
              </a:rPr>
              <a:t>1</a:t>
            </a:r>
            <a:r>
              <a:rPr lang="zh-CN" altLang="en-US" sz="3200" b="1" dirty="0" smtClean="0">
                <a:latin typeface="文鼎中楷体" panose="03000600000000000000" charset="-122"/>
                <a:ea typeface="文鼎中楷体" panose="03000600000000000000" charset="-122"/>
                <a:cs typeface="文鼎中楷体" panose="03000600000000000000" charset="-122"/>
                <a:sym typeface="+mn-ea"/>
              </a:rPr>
              <a:t>号文件承认“包产到户”和“包干到户”是“社会主义”的，</a:t>
            </a:r>
            <a:r>
              <a:rPr lang="zh-CN" altLang="en-US" sz="32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是一次认识上的大突破</a:t>
            </a:r>
            <a:r>
              <a:rPr lang="zh-CN" altLang="en-US" sz="3200" b="1" dirty="0" smtClean="0">
                <a:latin typeface="文鼎中楷体" panose="03000600000000000000" charset="-122"/>
                <a:ea typeface="文鼎中楷体" panose="03000600000000000000" charset="-122"/>
                <a:cs typeface="文鼎中楷体" panose="03000600000000000000" charset="-122"/>
                <a:sym typeface="+mn-ea"/>
              </a:rPr>
              <a:t>。</a:t>
            </a:r>
            <a:endParaRPr lang="zh-CN" altLang="en-US" sz="3200" b="1" kern="1200" dirty="0">
              <a:solidFill>
                <a:srgbClr val="0000FF"/>
              </a:solidFill>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56"/>
          <p:cNvSpPr>
            <a:spLocks noChangeArrowheads="1"/>
          </p:cNvSpPr>
          <p:nvPr/>
        </p:nvSpPr>
        <p:spPr bwMode="auto">
          <a:xfrm>
            <a:off x="1778000" y="1149350"/>
            <a:ext cx="10393045" cy="1076325"/>
          </a:xfrm>
          <a:prstGeom prst="rect">
            <a:avLst/>
          </a:prstGeom>
          <a:noFill/>
          <a:ln w="9525">
            <a:noFill/>
            <a:miter lim="800000"/>
          </a:ln>
          <a:effectLst/>
        </p:spPr>
        <p:txBody>
          <a:bodyPr wrap="square" anchor="ctr">
            <a:spAutoFit/>
          </a:bodyPr>
          <a:lstStyle/>
          <a:p>
            <a:r>
              <a:rPr lang="en-US" altLang="zh-CN" sz="3200" b="1" dirty="0">
                <a:latin typeface="文鼎中楷体" panose="03000600000000000000" charset="-122"/>
                <a:ea typeface="文鼎中楷体" panose="03000600000000000000" charset="-122"/>
              </a:rPr>
              <a:t>②</a:t>
            </a:r>
            <a:r>
              <a:rPr lang="zh-CN" altLang="en-US" sz="3200" b="1" dirty="0">
                <a:latin typeface="文鼎中楷体" panose="03000600000000000000" charset="-122"/>
                <a:ea typeface="文鼎中楷体" panose="03000600000000000000" charset="-122"/>
              </a:rPr>
              <a:t>在中央的支持和倡导下，家庭联产承包责任制</a:t>
            </a:r>
            <a:r>
              <a:rPr lang="zh-CN" altLang="en-US" sz="3200" b="1" dirty="0">
                <a:solidFill>
                  <a:srgbClr val="C00000"/>
                </a:solidFill>
                <a:latin typeface="文鼎中楷体" panose="03000600000000000000" charset="-122"/>
                <a:ea typeface="文鼎中楷体" panose="03000600000000000000" charset="-122"/>
              </a:rPr>
              <a:t>逐步在全国推开</a:t>
            </a:r>
            <a:r>
              <a:rPr lang="zh-CN" altLang="en-US" sz="3200" b="1" dirty="0">
                <a:latin typeface="文鼎中楷体" panose="03000600000000000000" charset="-122"/>
                <a:ea typeface="文鼎中楷体" panose="03000600000000000000" charset="-122"/>
              </a:rPr>
              <a:t>。到</a:t>
            </a:r>
            <a:r>
              <a:rPr lang="zh-CN" altLang="en-US" sz="3200" b="1" dirty="0">
                <a:solidFill>
                  <a:srgbClr val="C00000"/>
                </a:solidFill>
                <a:latin typeface="文鼎中楷体" panose="03000600000000000000" charset="-122"/>
                <a:ea typeface="文鼎中楷体" panose="03000600000000000000" charset="-122"/>
              </a:rPr>
              <a:t>１９８３年</a:t>
            </a:r>
            <a:r>
              <a:rPr lang="zh-CN" altLang="en-US" sz="3200" b="1" dirty="0">
                <a:latin typeface="文鼎中楷体" panose="03000600000000000000" charset="-122"/>
                <a:ea typeface="文鼎中楷体" panose="03000600000000000000" charset="-122"/>
              </a:rPr>
              <a:t>，已基本在全国农村普遍实行。</a:t>
            </a:r>
            <a:endParaRPr lang="zh-CN" altLang="en-US" sz="3200" b="1" dirty="0">
              <a:latin typeface="文鼎中楷体" panose="03000600000000000000" charset="-122"/>
              <a:ea typeface="文鼎中楷体" panose="03000600000000000000" charset="-122"/>
            </a:endParaRPr>
          </a:p>
        </p:txBody>
      </p:sp>
      <p:sp>
        <p:nvSpPr>
          <p:cNvPr id="31" name="Rectangle 5"/>
          <p:cNvSpPr>
            <a:spLocks noChangeArrowheads="1"/>
          </p:cNvSpPr>
          <p:nvPr/>
        </p:nvSpPr>
        <p:spPr bwMode="auto">
          <a:xfrm>
            <a:off x="146050" y="6263005"/>
            <a:ext cx="12024360" cy="545361"/>
          </a:xfrm>
          <a:prstGeom prst="roundRect">
            <a:avLst/>
          </a:prstGeom>
          <a:noFill/>
          <a:ln w="9525" algn="ctr">
            <a:noFill/>
            <a:miter lim="800000"/>
          </a:ln>
          <a:effectLst/>
          <a:scene3d>
            <a:camera prst="orthographicFront"/>
            <a:lightRig rig="threePt" dir="t"/>
          </a:scene3d>
          <a:sp3d>
            <a:bevelT/>
          </a:sp3d>
        </p:spPr>
        <p:txBody>
          <a:bodyPr wrap="square" lIns="0" tIns="0" rIns="0" bIns="0">
            <a:spAutoFit/>
          </a:bodyPr>
          <a:lstStyle/>
          <a:p>
            <a:r>
              <a:rPr lang="zh-CN" altLang="en-US" sz="3200" b="1" dirty="0">
                <a:latin typeface="文鼎中楷体" panose="03000600000000000000" charset="-122"/>
                <a:ea typeface="文鼎中楷体" panose="03000600000000000000" charset="-122"/>
                <a:cs typeface="文鼎中楷体" panose="03000600000000000000" charset="-122"/>
              </a:rPr>
              <a:t>到</a:t>
            </a:r>
            <a:r>
              <a:rPr lang="en-US" sz="3200" b="1" dirty="0">
                <a:latin typeface="文鼎中楷体" panose="03000600000000000000" charset="-122"/>
                <a:ea typeface="文鼎中楷体" panose="03000600000000000000" charset="-122"/>
                <a:cs typeface="文鼎中楷体" panose="03000600000000000000" charset="-122"/>
              </a:rPr>
              <a:t>1983</a:t>
            </a:r>
            <a:r>
              <a:rPr lang="zh-CN" altLang="en-US" sz="3200" b="1" dirty="0">
                <a:latin typeface="文鼎中楷体" panose="03000600000000000000" charset="-122"/>
                <a:ea typeface="文鼎中楷体" panose="03000600000000000000" charset="-122"/>
                <a:cs typeface="文鼎中楷体" panose="03000600000000000000" charset="-122"/>
              </a:rPr>
              <a:t>年初，全国农村实行包产到户、包干到户的生产队已达</a:t>
            </a:r>
            <a:r>
              <a:rPr lang="en-US" sz="3200" b="1" dirty="0">
                <a:latin typeface="文鼎中楷体" panose="03000600000000000000" charset="-122"/>
                <a:ea typeface="文鼎中楷体" panose="03000600000000000000" charset="-122"/>
                <a:cs typeface="文鼎中楷体" panose="03000600000000000000" charset="-122"/>
              </a:rPr>
              <a:t>93</a:t>
            </a:r>
            <a:r>
              <a:rPr lang="zh-CN" altLang="en-US" sz="3200" b="1" dirty="0">
                <a:latin typeface="文鼎中楷体" panose="03000600000000000000" charset="-122"/>
                <a:ea typeface="文鼎中楷体" panose="03000600000000000000" charset="-122"/>
                <a:cs typeface="文鼎中楷体" panose="03000600000000000000" charset="-122"/>
              </a:rPr>
              <a:t>％。</a:t>
            </a:r>
            <a:endParaRPr kumimoji="1" lang="zh-CN" altLang="en-US" sz="3200" b="1" dirty="0">
              <a:effectLst>
                <a:outerShdw blurRad="38100" dist="38100" dir="2700000" algn="tl">
                  <a:srgbClr val="000000">
                    <a:alpha val="43137"/>
                  </a:srgbClr>
                </a:outerShdw>
              </a:effectLst>
              <a:latin typeface="文鼎中楷体" panose="03000600000000000000" charset="-122"/>
              <a:ea typeface="文鼎中楷体" panose="03000600000000000000" charset="-122"/>
              <a:cs typeface="文鼎中楷体" panose="03000600000000000000" charset="-122"/>
            </a:endParaRPr>
          </a:p>
        </p:txBody>
      </p:sp>
      <p:pic>
        <p:nvPicPr>
          <p:cNvPr id="32" name="图片 31" descr="20091009110425575.jpg"/>
          <p:cNvPicPr>
            <a:picLocks noChangeAspect="1"/>
          </p:cNvPicPr>
          <p:nvPr/>
        </p:nvPicPr>
        <p:blipFill>
          <a:blip r:embed="rId1"/>
          <a:stretch>
            <a:fillRect/>
          </a:stretch>
        </p:blipFill>
        <p:spPr>
          <a:xfrm>
            <a:off x="208915" y="2376805"/>
            <a:ext cx="3792855" cy="3470275"/>
          </a:xfrm>
          <a:prstGeom prst="rect">
            <a:avLst/>
          </a:prstGeom>
          <a:ln>
            <a:noFill/>
          </a:ln>
          <a:effectLst>
            <a:outerShdw blurRad="292100" dist="139700" dir="2700000" algn="tl" rotWithShape="0">
              <a:srgbClr val="333333">
                <a:alpha val="65000"/>
              </a:srgbClr>
            </a:outerShdw>
          </a:effectLst>
        </p:spPr>
      </p:pic>
      <p:pic>
        <p:nvPicPr>
          <p:cNvPr id="33" name="图片 32" descr="se26194100.jpg"/>
          <p:cNvPicPr>
            <a:picLocks noChangeAspect="1"/>
          </p:cNvPicPr>
          <p:nvPr/>
        </p:nvPicPr>
        <p:blipFill>
          <a:blip r:embed="rId2"/>
          <a:srcRect l="3125" t="7500" r="6875" b="8750"/>
          <a:stretch>
            <a:fillRect/>
          </a:stretch>
        </p:blipFill>
        <p:spPr>
          <a:xfrm>
            <a:off x="3843655" y="2376805"/>
            <a:ext cx="4484370" cy="3470275"/>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36131" y="1191388"/>
            <a:ext cx="24263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4</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、过程：　</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 name="文本框 3"/>
          <p:cNvSpPr txBox="1"/>
          <p:nvPr/>
        </p:nvSpPr>
        <p:spPr>
          <a:xfrm>
            <a:off x="146050" y="55308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pic>
        <p:nvPicPr>
          <p:cNvPr id="5" name="图片 4"/>
          <p:cNvPicPr>
            <a:picLocks noChangeAspect="1"/>
          </p:cNvPicPr>
          <p:nvPr/>
        </p:nvPicPr>
        <p:blipFill>
          <a:blip r:embed="rId3"/>
          <a:stretch>
            <a:fillRect/>
          </a:stretch>
        </p:blipFill>
        <p:spPr>
          <a:xfrm>
            <a:off x="8328025" y="2165350"/>
            <a:ext cx="3390265" cy="3681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图表 32"/>
          <p:cNvGraphicFramePr/>
          <p:nvPr/>
        </p:nvGraphicFramePr>
        <p:xfrm>
          <a:off x="63500" y="1558290"/>
          <a:ext cx="12128500" cy="5299710"/>
        </p:xfrm>
        <a:graphic>
          <a:graphicData uri="http://schemas.openxmlformats.org/drawingml/2006/chart">
            <c:chart xmlns:c="http://schemas.openxmlformats.org/drawingml/2006/chart" xmlns:r="http://schemas.openxmlformats.org/officeDocument/2006/relationships" r:id="rId1"/>
          </a:graphicData>
        </a:graphic>
      </p:graphicFrame>
      <p:sp>
        <p:nvSpPr>
          <p:cNvPr id="6" name="矩形 5"/>
          <p:cNvSpPr/>
          <p:nvPr/>
        </p:nvSpPr>
        <p:spPr>
          <a:xfrm>
            <a:off x="-47640" y="605151"/>
            <a:ext cx="24263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5</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、作用：　</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2"/>
              </p:custDataLst>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4" name="组合 3"/>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5" name="文本框 4"/>
          <p:cNvSpPr txBox="1"/>
          <p:nvPr/>
        </p:nvSpPr>
        <p:spPr>
          <a:xfrm>
            <a:off x="1669415" y="605155"/>
            <a:ext cx="10501630" cy="953135"/>
          </a:xfrm>
          <a:prstGeom prst="rect">
            <a:avLst/>
          </a:prstGeom>
          <a:noFill/>
        </p:spPr>
        <p:txBody>
          <a:bodyPr wrap="square" rtlCol="0" anchor="t">
            <a:spAutoFit/>
          </a:bodyPr>
          <a:p>
            <a:r>
              <a:rPr lang="zh-CN" altLang="en-US" sz="2800" b="1" dirty="0">
                <a:latin typeface="文鼎中楷体" panose="03000600000000000000" charset="-122"/>
                <a:ea typeface="文鼎中楷体" panose="03000600000000000000" charset="-122"/>
                <a:sym typeface="+mn-ea"/>
              </a:rPr>
              <a:t>家庭联产承包责任制的实行，激发了农民的劳动热情，带来农村生产力的大解放，农业生产和农民收入均有很大提高。</a:t>
            </a:r>
            <a:endParaRPr lang="zh-CN" altLang="en-US" sz="2800" b="1" dirty="0">
              <a:latin typeface="文鼎中楷体" panose="03000600000000000000" charset="-122"/>
              <a:ea typeface="文鼎中楷体" panose="03000600000000000000" charset="-122"/>
              <a:sym typeface="+mn-ea"/>
            </a:endParaRPr>
          </a:p>
        </p:txBody>
      </p:sp>
    </p:spTree>
  </p:cSld>
  <p:clrMapOvr>
    <a:masterClrMapping/>
  </p:clrMapOvr>
  <p:timing>
    <p:tnLst>
      <p:par>
        <p:cTn id="1" dur="indefinite" restart="never" nodeType="tmRoot"/>
      </p:par>
    </p:tnLst>
    <p:bldLst>
      <p:bldGraphic spid="3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bwMode="auto">
          <a:xfrm>
            <a:off x="22510" y="4273410"/>
            <a:ext cx="2728445" cy="2577253"/>
          </a:xfrm>
          <a:prstGeom prst="rect">
            <a:avLst/>
          </a:prstGeom>
          <a:solidFill>
            <a:sysClr val="window" lastClr="FFFFFF">
              <a:lumMod val="95000"/>
            </a:sysClr>
          </a:solidFill>
          <a:ln w="3175">
            <a:solidFill>
              <a:sysClr val="window" lastClr="FFFFFF">
                <a:lumMod val="85000"/>
              </a:sysClr>
            </a:solidFill>
            <a:round/>
          </a:ln>
        </p:spPr>
        <p:txBody>
          <a:bodyPr vert="horz" wrap="square" lIns="90000" tIns="46800" rIns="90000" bIns="46800" anchor="ctr" anchorCtr="1" compatLnSpc="1">
            <a:normAutofit/>
          </a:bodyPr>
          <a:p>
            <a:pPr algn="ctr">
              <a:lnSpc>
                <a:spcPct val="120000"/>
              </a:lnSpc>
            </a:pPr>
            <a:r>
              <a:rPr lang="zh-CN" altLang="en-US" sz="3200" b="1">
                <a:effectLst/>
                <a:latin typeface="楷体" panose="02010609060101010101" charset="-122"/>
                <a:ea typeface="楷体" panose="02010609060101010101" charset="-122"/>
                <a:sym typeface="+mn-ea"/>
              </a:rPr>
              <a:t>封建剥削的土地制度彻底废除</a:t>
            </a:r>
            <a:endParaRPr lang="zh-CN" altLang="en-US" sz="3200" b="1" spc="150">
              <a:effectLst/>
              <a:latin typeface="楷体" panose="02010609060101010101" charset="-122"/>
              <a:ea typeface="楷体" panose="02010609060101010101" charset="-122"/>
              <a:sym typeface="+mn-ea"/>
            </a:endParaRPr>
          </a:p>
        </p:txBody>
      </p:sp>
      <p:sp>
        <p:nvSpPr>
          <p:cNvPr id="17" name="五边形 16"/>
          <p:cNvSpPr/>
          <p:nvPr>
            <p:custDataLst>
              <p:tags r:id="rId2"/>
            </p:custDataLst>
          </p:nvPr>
        </p:nvSpPr>
        <p:spPr bwMode="auto">
          <a:xfrm>
            <a:off x="24598" y="3687180"/>
            <a:ext cx="3147644" cy="529939"/>
          </a:xfrm>
          <a:prstGeom prst="homePlate">
            <a:avLst/>
          </a:prstGeom>
          <a:solidFill>
            <a:srgbClr val="1F74AD"/>
          </a:solidFill>
          <a:ln w="19050">
            <a:noFill/>
            <a:round/>
          </a:ln>
          <a:effectLst/>
        </p:spPr>
        <p:txBody>
          <a:bodyPr vert="horz" wrap="none" lIns="91440" tIns="0" rIns="91440" bIns="0" anchor="ctr" anchorCtr="1" compatLnSpc="1">
            <a:normAutofit/>
          </a:bodyPr>
          <a:p>
            <a:pPr algn="ctr">
              <a:lnSpc>
                <a:spcPct val="130000"/>
              </a:lnSpc>
            </a:pPr>
            <a:endParaRPr lang="zh-CN" altLang="en-US" sz="1600" b="1" dirty="0">
              <a:solidFill>
                <a:sysClr val="window" lastClr="FFFFFF"/>
              </a:solidFill>
              <a:latin typeface="+mj-lt"/>
              <a:ea typeface="+mj-ea"/>
              <a:cs typeface="+mj-cs"/>
            </a:endParaRPr>
          </a:p>
        </p:txBody>
      </p:sp>
      <p:sp>
        <p:nvSpPr>
          <p:cNvPr id="13" name="矩形 12"/>
          <p:cNvSpPr/>
          <p:nvPr>
            <p:custDataLst>
              <p:tags r:id="rId3"/>
            </p:custDataLst>
          </p:nvPr>
        </p:nvSpPr>
        <p:spPr bwMode="auto">
          <a:xfrm>
            <a:off x="3141370" y="3644760"/>
            <a:ext cx="2728445" cy="2577253"/>
          </a:xfrm>
          <a:prstGeom prst="rect">
            <a:avLst/>
          </a:prstGeom>
          <a:solidFill>
            <a:sysClr val="window" lastClr="FFFFFF">
              <a:lumMod val="95000"/>
            </a:sysClr>
          </a:solidFill>
          <a:ln w="3175">
            <a:solidFill>
              <a:sysClr val="window" lastClr="FFFFFF">
                <a:lumMod val="85000"/>
              </a:sysClr>
            </a:solidFill>
            <a:round/>
          </a:ln>
        </p:spPr>
        <p:txBody>
          <a:bodyPr vert="horz" wrap="square" lIns="90000" tIns="46800" rIns="90000" bIns="46800" anchor="ctr" anchorCtr="1" compatLnSpc="1">
            <a:normAutofit/>
          </a:bodyPr>
          <a:p>
            <a:pPr algn="ctr">
              <a:lnSpc>
                <a:spcPct val="120000"/>
              </a:lnSpc>
            </a:pPr>
            <a:r>
              <a:rPr lang="zh-CN" altLang="en-US" sz="3200" b="1">
                <a:effectLst/>
                <a:latin typeface="楷体" panose="02010609060101010101" charset="-122"/>
                <a:ea typeface="楷体" panose="02010609060101010101" charset="-122"/>
                <a:sym typeface="+mn-ea"/>
              </a:rPr>
              <a:t>社会主义制度在农村建立</a:t>
            </a:r>
            <a:endParaRPr lang="zh-CN" altLang="en-US" sz="3200" b="1">
              <a:effectLst/>
              <a:latin typeface="楷体" panose="02010609060101010101" charset="-122"/>
              <a:ea typeface="楷体" panose="02010609060101010101" charset="-122"/>
              <a:sym typeface="+mn-ea"/>
            </a:endParaRPr>
          </a:p>
        </p:txBody>
      </p:sp>
      <p:sp>
        <p:nvSpPr>
          <p:cNvPr id="14" name="燕尾形 13"/>
          <p:cNvSpPr/>
          <p:nvPr>
            <p:custDataLst>
              <p:tags r:id="rId4"/>
            </p:custDataLst>
          </p:nvPr>
        </p:nvSpPr>
        <p:spPr bwMode="auto">
          <a:xfrm>
            <a:off x="3017728" y="3121394"/>
            <a:ext cx="3147644" cy="529940"/>
          </a:xfrm>
          <a:prstGeom prst="chevron">
            <a:avLst/>
          </a:prstGeom>
          <a:solidFill>
            <a:srgbClr val="3498DB"/>
          </a:solidFill>
          <a:ln w="19050">
            <a:noFill/>
            <a:round/>
          </a:ln>
          <a:effectLst/>
        </p:spPr>
        <p:txBody>
          <a:bodyPr vert="horz" wrap="none" lIns="91440" tIns="0" rIns="91440" bIns="0" anchor="ctr" anchorCtr="1" compatLnSpc="1">
            <a:normAutofit/>
          </a:bodyPr>
          <a:p>
            <a:pPr algn="ctr">
              <a:lnSpc>
                <a:spcPct val="130000"/>
              </a:lnSpc>
            </a:pPr>
            <a:endParaRPr lang="zh-CN" altLang="en-US" sz="1600" b="1" dirty="0">
              <a:solidFill>
                <a:sysClr val="window" lastClr="FFFFFF"/>
              </a:solidFill>
              <a:latin typeface="+mj-lt"/>
              <a:ea typeface="+mj-ea"/>
              <a:cs typeface="+mj-cs"/>
            </a:endParaRPr>
          </a:p>
        </p:txBody>
      </p:sp>
      <p:sp>
        <p:nvSpPr>
          <p:cNvPr id="15" name="燕尾形 14"/>
          <p:cNvSpPr/>
          <p:nvPr>
            <p:custDataLst>
              <p:tags r:id="rId5"/>
            </p:custDataLst>
          </p:nvPr>
        </p:nvSpPr>
        <p:spPr bwMode="auto">
          <a:xfrm>
            <a:off x="3105150" y="2263775"/>
            <a:ext cx="2933700" cy="852170"/>
          </a:xfrm>
          <a:prstGeom prst="chevron">
            <a:avLst/>
          </a:prstGeom>
          <a:noFill/>
          <a:ln w="19050">
            <a:noFill/>
            <a:round/>
          </a:ln>
          <a:effectLst/>
        </p:spPr>
        <p:txBody>
          <a:bodyPr vert="horz" wrap="square" lIns="91440" tIns="46800" rIns="91440" bIns="46800" anchor="ctr" anchorCtr="0" compatLnSpc="1">
            <a:prstTxWarp prst="textPlain">
              <a:avLst/>
            </a:prstTxWarp>
          </a:bodyPr>
          <a:p>
            <a:pPr algn="ctr">
              <a:lnSpc>
                <a:spcPct val="130000"/>
              </a:lnSpc>
            </a:pPr>
            <a:r>
              <a:rPr lang="en-US" altLang="zh-CN" sz="2400" b="1" dirty="0">
                <a:solidFill>
                  <a:srgbClr val="3498DB"/>
                </a:solidFill>
              </a:rPr>
              <a:t>1953-1956</a:t>
            </a:r>
            <a:endParaRPr lang="en-US" altLang="zh-CN" sz="2400" b="1" dirty="0">
              <a:solidFill>
                <a:srgbClr val="3498DB"/>
              </a:solidFill>
            </a:endParaRPr>
          </a:p>
        </p:txBody>
      </p:sp>
      <p:sp>
        <p:nvSpPr>
          <p:cNvPr id="10" name="矩形 9"/>
          <p:cNvSpPr/>
          <p:nvPr>
            <p:custDataLst>
              <p:tags r:id="rId6"/>
            </p:custDataLst>
          </p:nvPr>
        </p:nvSpPr>
        <p:spPr bwMode="auto">
          <a:xfrm>
            <a:off x="6206607" y="3120885"/>
            <a:ext cx="2728445" cy="2577253"/>
          </a:xfrm>
          <a:prstGeom prst="rect">
            <a:avLst/>
          </a:prstGeom>
          <a:solidFill>
            <a:sysClr val="window" lastClr="FFFFFF">
              <a:lumMod val="95000"/>
            </a:sysClr>
          </a:solidFill>
          <a:ln w="3175">
            <a:solidFill>
              <a:sysClr val="window" lastClr="FFFFFF">
                <a:lumMod val="85000"/>
              </a:sysClr>
            </a:solidFill>
            <a:round/>
          </a:ln>
        </p:spPr>
        <p:txBody>
          <a:bodyPr vert="horz" wrap="square" lIns="90000" tIns="46800" rIns="90000" bIns="46800" anchor="ctr" anchorCtr="1" compatLnSpc="1">
            <a:normAutofit/>
          </a:bodyPr>
          <a:p>
            <a:pPr algn="ctr">
              <a:lnSpc>
                <a:spcPct val="120000"/>
              </a:lnSpc>
            </a:pPr>
            <a:r>
              <a:rPr lang="zh-CN" altLang="en-US" sz="3200" b="1">
                <a:effectLst/>
                <a:latin typeface="楷体" panose="02010609060101010101" charset="-122"/>
                <a:ea typeface="楷体" panose="02010609060101010101" charset="-122"/>
                <a:sym typeface="+mn-ea"/>
              </a:rPr>
              <a:t>挫伤农民劳动积极性，对农业生产造成巨大伤害</a:t>
            </a:r>
            <a:endParaRPr lang="zh-CN" altLang="en-US" sz="3200" b="1">
              <a:effectLst/>
              <a:latin typeface="楷体" panose="02010609060101010101" charset="-122"/>
              <a:ea typeface="楷体" panose="02010609060101010101" charset="-122"/>
            </a:endParaRPr>
          </a:p>
        </p:txBody>
      </p:sp>
      <p:sp>
        <p:nvSpPr>
          <p:cNvPr id="11" name="燕尾形 10"/>
          <p:cNvSpPr/>
          <p:nvPr>
            <p:custDataLst>
              <p:tags r:id="rId7"/>
            </p:custDataLst>
          </p:nvPr>
        </p:nvSpPr>
        <p:spPr bwMode="auto">
          <a:xfrm>
            <a:off x="6041059" y="2597520"/>
            <a:ext cx="3147644" cy="529939"/>
          </a:xfrm>
          <a:prstGeom prst="chevron">
            <a:avLst/>
          </a:prstGeom>
          <a:solidFill>
            <a:srgbClr val="1AA3AA"/>
          </a:solidFill>
          <a:ln w="19050">
            <a:noFill/>
            <a:round/>
          </a:ln>
          <a:effectLst/>
        </p:spPr>
        <p:txBody>
          <a:bodyPr vert="horz" wrap="none" lIns="91440" tIns="0" rIns="91440" bIns="0" anchor="ctr" anchorCtr="1" compatLnSpc="1">
            <a:normAutofit/>
          </a:bodyPr>
          <a:p>
            <a:pPr algn="ctr">
              <a:lnSpc>
                <a:spcPct val="130000"/>
              </a:lnSpc>
            </a:pPr>
            <a:endParaRPr lang="zh-CN" altLang="en-US" sz="1600" b="1" dirty="0">
              <a:solidFill>
                <a:sysClr val="window" lastClr="FFFFFF"/>
              </a:solidFill>
              <a:latin typeface="+mj-lt"/>
              <a:ea typeface="+mj-ea"/>
              <a:cs typeface="+mj-cs"/>
            </a:endParaRPr>
          </a:p>
        </p:txBody>
      </p:sp>
      <p:sp>
        <p:nvSpPr>
          <p:cNvPr id="12" name="燕尾形 11"/>
          <p:cNvSpPr/>
          <p:nvPr>
            <p:custDataLst>
              <p:tags r:id="rId8"/>
            </p:custDataLst>
          </p:nvPr>
        </p:nvSpPr>
        <p:spPr bwMode="auto">
          <a:xfrm>
            <a:off x="6630670" y="1739900"/>
            <a:ext cx="2072005" cy="764540"/>
          </a:xfrm>
          <a:prstGeom prst="chevron">
            <a:avLst/>
          </a:prstGeom>
          <a:noFill/>
          <a:ln w="19050">
            <a:noFill/>
            <a:round/>
          </a:ln>
          <a:effectLst/>
        </p:spPr>
        <p:txBody>
          <a:bodyPr vert="horz" wrap="square" lIns="91440" tIns="46800" rIns="91440" bIns="46800" anchor="ctr" anchorCtr="0" compatLnSpc="1">
            <a:prstTxWarp prst="textPlain">
              <a:avLst/>
            </a:prstTxWarp>
          </a:bodyPr>
          <a:p>
            <a:pPr algn="ctr">
              <a:lnSpc>
                <a:spcPct val="130000"/>
              </a:lnSpc>
            </a:pPr>
            <a:r>
              <a:rPr lang="en-US" altLang="zh-CN" sz="2400" b="1" dirty="0">
                <a:solidFill>
                  <a:srgbClr val="1AA3AA"/>
                </a:solidFill>
              </a:rPr>
              <a:t>1958</a:t>
            </a:r>
            <a:endParaRPr lang="en-US" altLang="zh-CN" sz="2400" b="1" dirty="0">
              <a:solidFill>
                <a:srgbClr val="1AA3AA"/>
              </a:solidFill>
            </a:endParaRPr>
          </a:p>
        </p:txBody>
      </p:sp>
      <p:sp>
        <p:nvSpPr>
          <p:cNvPr id="7" name="矩形 6"/>
          <p:cNvSpPr/>
          <p:nvPr>
            <p:custDataLst>
              <p:tags r:id="rId9"/>
            </p:custDataLst>
          </p:nvPr>
        </p:nvSpPr>
        <p:spPr bwMode="auto">
          <a:xfrm>
            <a:off x="9193748" y="2420480"/>
            <a:ext cx="2728444" cy="2577253"/>
          </a:xfrm>
          <a:prstGeom prst="rect">
            <a:avLst/>
          </a:prstGeom>
          <a:solidFill>
            <a:sysClr val="window" lastClr="FFFFFF">
              <a:lumMod val="95000"/>
            </a:sysClr>
          </a:solidFill>
          <a:ln w="3175">
            <a:solidFill>
              <a:sysClr val="window" lastClr="FFFFFF">
                <a:lumMod val="85000"/>
              </a:sysClr>
            </a:solidFill>
            <a:round/>
          </a:ln>
        </p:spPr>
        <p:txBody>
          <a:bodyPr vert="horz" wrap="square" lIns="90000" tIns="46800" rIns="90000" bIns="46800" anchor="ctr" anchorCtr="1" compatLnSpc="1">
            <a:normAutofit/>
          </a:bodyPr>
          <a:p>
            <a:pPr algn="ctr">
              <a:lnSpc>
                <a:spcPct val="120000"/>
              </a:lnSpc>
              <a:buClrTx/>
              <a:buSzTx/>
              <a:buFontTx/>
            </a:pPr>
            <a:r>
              <a:rPr lang="zh-CN" altLang="en-US" sz="3200" b="1">
                <a:effectLst/>
                <a:latin typeface="楷体" panose="02010609060101010101" charset="-122"/>
                <a:ea typeface="楷体" panose="02010609060101010101" charset="-122"/>
                <a:sym typeface="+mn-ea"/>
              </a:rPr>
              <a:t>农村生产力得到极大的解放</a:t>
            </a:r>
            <a:endParaRPr lang="zh-CN" altLang="en-US" sz="3200" b="1">
              <a:effectLst/>
              <a:latin typeface="楷体" panose="02010609060101010101" charset="-122"/>
              <a:ea typeface="楷体" panose="02010609060101010101" charset="-122"/>
            </a:endParaRPr>
          </a:p>
        </p:txBody>
      </p:sp>
      <p:sp>
        <p:nvSpPr>
          <p:cNvPr id="8" name="燕尾形 7"/>
          <p:cNvSpPr/>
          <p:nvPr>
            <p:custDataLst>
              <p:tags r:id="rId10"/>
            </p:custDataLst>
          </p:nvPr>
        </p:nvSpPr>
        <p:spPr bwMode="auto">
          <a:xfrm>
            <a:off x="9064625" y="1450340"/>
            <a:ext cx="3147695" cy="965200"/>
          </a:xfrm>
          <a:prstGeom prst="chevron">
            <a:avLst/>
          </a:prstGeom>
          <a:solidFill>
            <a:srgbClr val="69A35B"/>
          </a:solidFill>
          <a:ln w="19050">
            <a:noFill/>
            <a:round/>
          </a:ln>
          <a:effectLst/>
        </p:spPr>
        <p:txBody>
          <a:bodyPr vert="horz" wrap="none" lIns="91440" tIns="0" rIns="91440" bIns="0" anchor="ctr" anchorCtr="1" compatLnSpc="1">
            <a:normAutofit/>
          </a:bodyPr>
          <a:p>
            <a:pPr algn="ctr">
              <a:lnSpc>
                <a:spcPct val="130000"/>
              </a:lnSpc>
            </a:pPr>
            <a:endParaRPr lang="zh-CN" altLang="en-US" sz="1600" b="1" dirty="0">
              <a:solidFill>
                <a:sysClr val="window" lastClr="FFFFFF"/>
              </a:solidFill>
              <a:latin typeface="+mj-lt"/>
              <a:ea typeface="+mj-ea"/>
              <a:cs typeface="+mj-cs"/>
            </a:endParaRPr>
          </a:p>
        </p:txBody>
      </p:sp>
      <p:sp>
        <p:nvSpPr>
          <p:cNvPr id="9" name="燕尾形 8"/>
          <p:cNvSpPr/>
          <p:nvPr>
            <p:custDataLst>
              <p:tags r:id="rId11"/>
            </p:custDataLst>
          </p:nvPr>
        </p:nvSpPr>
        <p:spPr bwMode="auto">
          <a:xfrm>
            <a:off x="9654540" y="629285"/>
            <a:ext cx="1905000" cy="764540"/>
          </a:xfrm>
          <a:prstGeom prst="chevron">
            <a:avLst/>
          </a:prstGeom>
          <a:noFill/>
          <a:ln w="19050">
            <a:noFill/>
            <a:round/>
          </a:ln>
          <a:effectLst/>
        </p:spPr>
        <p:txBody>
          <a:bodyPr vert="horz" wrap="square" lIns="91440" tIns="46800" rIns="91440" bIns="46800" anchor="ctr" anchorCtr="0" compatLnSpc="1">
            <a:prstTxWarp prst="textPlain">
              <a:avLst/>
            </a:prstTxWarp>
          </a:bodyPr>
          <a:p>
            <a:pPr algn="ctr">
              <a:lnSpc>
                <a:spcPct val="130000"/>
              </a:lnSpc>
            </a:pPr>
            <a:r>
              <a:rPr lang="en-US" altLang="zh-CN" sz="2400" b="1" dirty="0">
                <a:solidFill>
                  <a:srgbClr val="69A35B"/>
                </a:solidFill>
              </a:rPr>
              <a:t>1978</a:t>
            </a:r>
            <a:endParaRPr lang="en-US" altLang="zh-CN" sz="2400" b="1" dirty="0">
              <a:solidFill>
                <a:srgbClr val="69A35B"/>
              </a:solidFill>
            </a:endParaRPr>
          </a:p>
        </p:txBody>
      </p:sp>
      <p:sp>
        <p:nvSpPr>
          <p:cNvPr id="22" name="燕尾形 14"/>
          <p:cNvSpPr/>
          <p:nvPr>
            <p:custDataLst>
              <p:tags r:id="rId12"/>
            </p:custDataLst>
          </p:nvPr>
        </p:nvSpPr>
        <p:spPr bwMode="auto">
          <a:xfrm>
            <a:off x="22860" y="2892425"/>
            <a:ext cx="2728595" cy="762635"/>
          </a:xfrm>
          <a:prstGeom prst="chevron">
            <a:avLst/>
          </a:prstGeom>
          <a:noFill/>
          <a:ln w="19050">
            <a:noFill/>
            <a:round/>
          </a:ln>
          <a:effectLst/>
        </p:spPr>
        <p:txBody>
          <a:bodyPr vert="horz" wrap="square" lIns="91440" tIns="46800" rIns="91440" bIns="46800" anchor="ctr" anchorCtr="0" compatLnSpc="1">
            <a:prstTxWarp prst="textPlain">
              <a:avLst/>
            </a:prstTxWarp>
          </a:bodyPr>
          <a:p>
            <a:pPr algn="ctr">
              <a:lnSpc>
                <a:spcPct val="130000"/>
              </a:lnSpc>
            </a:pPr>
            <a:r>
              <a:rPr lang="en-US" altLang="zh-CN" sz="2400" b="1" dirty="0">
                <a:solidFill>
                  <a:srgbClr val="3498DB"/>
                </a:solidFill>
              </a:rPr>
              <a:t>1950-1952</a:t>
            </a:r>
            <a:endParaRPr lang="en-US" altLang="zh-CN" sz="2400" b="1" dirty="0">
              <a:solidFill>
                <a:srgbClr val="3498DB"/>
              </a:solidFill>
            </a:endParaRPr>
          </a:p>
        </p:txBody>
      </p:sp>
      <p:sp>
        <p:nvSpPr>
          <p:cNvPr id="6" name="文本框 5"/>
          <p:cNvSpPr txBox="1"/>
          <p:nvPr>
            <p:custDataLst>
              <p:tags r:id="rId13"/>
            </p:custDataLst>
          </p:nvPr>
        </p:nvSpPr>
        <p:spPr>
          <a:xfrm>
            <a:off x="171960" y="3592104"/>
            <a:ext cx="2475730" cy="636270"/>
          </a:xfrm>
          <a:prstGeom prst="rect">
            <a:avLst/>
          </a:prstGeom>
          <a:noFill/>
        </p:spPr>
        <p:txBody>
          <a:bodyPr wrap="square" bIns="0" rtlCol="0" anchor="ctr" anchorCtr="0">
            <a:spAutoFit/>
          </a:bodyPr>
          <a:p>
            <a:pPr algn="ctr">
              <a:lnSpc>
                <a:spcPct val="120000"/>
              </a:lnSpc>
            </a:pPr>
            <a:r>
              <a:rPr lang="zh-CN" altLang="en-US" sz="3200" b="1" spc="300">
                <a:solidFill>
                  <a:schemeClr val="tx1"/>
                </a:solidFill>
                <a:latin typeface="文鼎中楷体" panose="03000600000000000000" charset="-122"/>
                <a:ea typeface="文鼎中楷体" panose="03000600000000000000" charset="-122"/>
              </a:rPr>
              <a:t>土地改革</a:t>
            </a:r>
            <a:endParaRPr lang="zh-CN" altLang="en-US" sz="3200" b="1" spc="300">
              <a:solidFill>
                <a:schemeClr val="tx1"/>
              </a:solidFill>
              <a:latin typeface="文鼎中楷体" panose="03000600000000000000" charset="-122"/>
              <a:ea typeface="文鼎中楷体" panose="03000600000000000000" charset="-122"/>
            </a:endParaRPr>
          </a:p>
        </p:txBody>
      </p:sp>
      <p:sp>
        <p:nvSpPr>
          <p:cNvPr id="23" name="文本框 22"/>
          <p:cNvSpPr txBox="1"/>
          <p:nvPr>
            <p:custDataLst>
              <p:tags r:id="rId14"/>
            </p:custDataLst>
          </p:nvPr>
        </p:nvSpPr>
        <p:spPr>
          <a:xfrm>
            <a:off x="3173095" y="3005455"/>
            <a:ext cx="3204210" cy="636270"/>
          </a:xfrm>
          <a:prstGeom prst="rect">
            <a:avLst/>
          </a:prstGeom>
          <a:noFill/>
        </p:spPr>
        <p:txBody>
          <a:bodyPr wrap="square" bIns="0" rtlCol="0" anchor="ctr" anchorCtr="0">
            <a:spAutoFit/>
          </a:bodyPr>
          <a:p>
            <a:pPr algn="ctr">
              <a:lnSpc>
                <a:spcPct val="120000"/>
              </a:lnSpc>
            </a:pPr>
            <a:r>
              <a:rPr lang="zh-CN" altLang="en-US" sz="3200" b="1">
                <a:solidFill>
                  <a:schemeClr val="tx1"/>
                </a:solidFill>
                <a:latin typeface="文鼎中楷体" panose="03000600000000000000" charset="-122"/>
                <a:ea typeface="文鼎中楷体" panose="03000600000000000000" charset="-122"/>
                <a:sym typeface="+mn-ea"/>
              </a:rPr>
              <a:t>农业生产合作社</a:t>
            </a:r>
            <a:endParaRPr lang="zh-CN" altLang="en-US" sz="3200" b="1" spc="300">
              <a:solidFill>
                <a:schemeClr val="tx1"/>
              </a:solidFill>
              <a:latin typeface="文鼎中楷体" panose="03000600000000000000" charset="-122"/>
              <a:ea typeface="文鼎中楷体" panose="03000600000000000000" charset="-122"/>
              <a:sym typeface="+mn-ea"/>
            </a:endParaRPr>
          </a:p>
        </p:txBody>
      </p:sp>
      <p:sp>
        <p:nvSpPr>
          <p:cNvPr id="24" name="文本框 23"/>
          <p:cNvSpPr txBox="1"/>
          <p:nvPr>
            <p:custDataLst>
              <p:tags r:id="rId15"/>
            </p:custDataLst>
          </p:nvPr>
        </p:nvSpPr>
        <p:spPr>
          <a:xfrm>
            <a:off x="6377016" y="2481489"/>
            <a:ext cx="2475730" cy="636270"/>
          </a:xfrm>
          <a:prstGeom prst="rect">
            <a:avLst/>
          </a:prstGeom>
          <a:noFill/>
        </p:spPr>
        <p:txBody>
          <a:bodyPr wrap="square" bIns="0" rtlCol="0" anchor="ctr" anchorCtr="0">
            <a:spAutoFit/>
          </a:bodyPr>
          <a:p>
            <a:pPr algn="ctr">
              <a:lnSpc>
                <a:spcPct val="120000"/>
              </a:lnSpc>
            </a:pPr>
            <a:r>
              <a:rPr lang="zh-CN" altLang="en-US" sz="3200" b="1" spc="300">
                <a:solidFill>
                  <a:schemeClr val="tx1"/>
                </a:solidFill>
                <a:latin typeface="文鼎中楷体" panose="03000600000000000000" charset="-122"/>
                <a:ea typeface="文鼎中楷体" panose="03000600000000000000" charset="-122"/>
              </a:rPr>
              <a:t>人民</a:t>
            </a:r>
            <a:r>
              <a:rPr lang="zh-CN" altLang="en-US" sz="3200" b="1" spc="300">
                <a:solidFill>
                  <a:schemeClr val="tx1"/>
                </a:solidFill>
                <a:latin typeface="文鼎中楷体" panose="03000600000000000000" charset="-122"/>
                <a:ea typeface="文鼎中楷体" panose="03000600000000000000" charset="-122"/>
              </a:rPr>
              <a:t>公社</a:t>
            </a:r>
            <a:endParaRPr lang="zh-CN" altLang="en-US" sz="3200" b="1" spc="300">
              <a:solidFill>
                <a:schemeClr val="tx1"/>
              </a:solidFill>
              <a:latin typeface="文鼎中楷体" panose="03000600000000000000" charset="-122"/>
              <a:ea typeface="文鼎中楷体" panose="03000600000000000000" charset="-122"/>
            </a:endParaRPr>
          </a:p>
        </p:txBody>
      </p:sp>
      <p:sp>
        <p:nvSpPr>
          <p:cNvPr id="25" name="文本框 24"/>
          <p:cNvSpPr txBox="1"/>
          <p:nvPr>
            <p:custDataLst>
              <p:tags r:id="rId16"/>
            </p:custDataLst>
          </p:nvPr>
        </p:nvSpPr>
        <p:spPr>
          <a:xfrm>
            <a:off x="9148445" y="1256348"/>
            <a:ext cx="2983230" cy="1226820"/>
          </a:xfrm>
          <a:prstGeom prst="rect">
            <a:avLst/>
          </a:prstGeom>
          <a:noFill/>
        </p:spPr>
        <p:txBody>
          <a:bodyPr wrap="square" bIns="0" rtlCol="0" anchor="ctr" anchorCtr="0">
            <a:spAutoFit/>
          </a:bodyPr>
          <a:p>
            <a:pPr algn="ctr">
              <a:lnSpc>
                <a:spcPct val="120000"/>
              </a:lnSpc>
            </a:pPr>
            <a:r>
              <a:rPr lang="zh-CN" altLang="en-US" sz="3200" b="1" spc="300">
                <a:solidFill>
                  <a:schemeClr val="tx1"/>
                </a:solidFill>
                <a:latin typeface="文鼎中楷体" panose="03000600000000000000" charset="-122"/>
                <a:ea typeface="文鼎中楷体" panose="03000600000000000000" charset="-122"/>
              </a:rPr>
              <a:t>家庭联产承包责任制</a:t>
            </a:r>
            <a:endParaRPr lang="zh-CN" altLang="en-US" sz="3200" b="1" spc="300">
              <a:solidFill>
                <a:schemeClr val="tx1"/>
              </a:solidFill>
              <a:latin typeface="文鼎中楷体" panose="03000600000000000000" charset="-122"/>
              <a:ea typeface="文鼎中楷体" panose="03000600000000000000" charset="-122"/>
            </a:endParaRPr>
          </a:p>
        </p:txBody>
      </p:sp>
      <p:grpSp>
        <p:nvGrpSpPr>
          <p:cNvPr id="2" name="组合 1"/>
          <p:cNvGrpSpPr/>
          <p:nvPr/>
        </p:nvGrpSpPr>
        <p:grpSpPr>
          <a:xfrm>
            <a:off x="20955" y="-22225"/>
            <a:ext cx="12166600" cy="494665"/>
            <a:chOff x="33" y="-35"/>
            <a:chExt cx="19160" cy="779"/>
          </a:xfrm>
        </p:grpSpPr>
        <p:sp>
          <p:nvSpPr>
            <p:cNvPr id="3" name="矩形 2"/>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4" name="直接连接符 3"/>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7"/>
              </p:custDataLst>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33" y="-35"/>
              <a:ext cx="726" cy="763"/>
              <a:chOff x="3980717" y="2299741"/>
              <a:chExt cx="470633" cy="444152"/>
            </a:xfrm>
          </p:grpSpPr>
          <p:cxnSp>
            <p:nvCxnSpPr>
              <p:cNvPr id="19" name="直接连接符 18"/>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0" name="直接连接符 19"/>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7" name="组合 26"/>
            <p:cNvGrpSpPr/>
            <p:nvPr/>
          </p:nvGrpSpPr>
          <p:grpSpPr>
            <a:xfrm rot="10800000">
              <a:off x="18411" y="-26"/>
              <a:ext cx="782" cy="769"/>
              <a:chOff x="3980717" y="2299741"/>
              <a:chExt cx="470633" cy="444152"/>
            </a:xfrm>
          </p:grpSpPr>
          <p:cxnSp>
            <p:nvCxnSpPr>
              <p:cNvPr id="28" name="直接连接符 27"/>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9" name="直接连接符 28"/>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32" name="文本框 31"/>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33" name="文本框 32"/>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34" name="文本框 33"/>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35" name="Text Box 2"/>
          <p:cNvSpPr txBox="1">
            <a:spLocks noChangeArrowheads="1"/>
          </p:cNvSpPr>
          <p:nvPr/>
        </p:nvSpPr>
        <p:spPr bwMode="auto">
          <a:xfrm>
            <a:off x="481965" y="748665"/>
            <a:ext cx="7327265" cy="768350"/>
          </a:xfrm>
          <a:prstGeom prst="rect">
            <a:avLst/>
          </a:prstGeom>
          <a:noFill/>
          <a:ln w="9525">
            <a:noFill/>
            <a:miter lim="800000"/>
          </a:ln>
          <a:effectLst/>
        </p:spPr>
        <p:txBody>
          <a:bodyPr wrap="square">
            <a:spAutoFit/>
          </a:bodyPr>
          <a:p>
            <a:pPr>
              <a:spcBef>
                <a:spcPct val="50000"/>
              </a:spcBef>
            </a:pPr>
            <a:r>
              <a:rPr kumimoji="1" lang="en-US" altLang="zh-CN" sz="4400" b="1" dirty="0">
                <a:effectLst/>
                <a:latin typeface="文鼎中楷体" panose="03000600000000000000" charset="-122"/>
                <a:ea typeface="文鼎中楷体" panose="03000600000000000000" charset="-122"/>
                <a:cs typeface="文鼎中楷体" panose="03000600000000000000" charset="-122"/>
              </a:rPr>
              <a:t>    </a:t>
            </a:r>
            <a:r>
              <a:rPr kumimoji="1" lang="zh-CN" altLang="en-US" sz="4400" b="1" dirty="0">
                <a:solidFill>
                  <a:srgbClr val="FF0000"/>
                </a:solidFill>
                <a:effectLst/>
                <a:latin typeface="文鼎中楷体" panose="03000600000000000000" charset="-122"/>
                <a:ea typeface="文鼎中楷体" panose="03000600000000000000" charset="-122"/>
                <a:cs typeface="文鼎中楷体" panose="03000600000000000000" charset="-122"/>
              </a:rPr>
              <a:t>建国后我国</a:t>
            </a:r>
            <a:r>
              <a:rPr kumimoji="1" lang="zh-CN" altLang="en-US" sz="4400" b="1" dirty="0" smtClean="0">
                <a:solidFill>
                  <a:srgbClr val="FF0000"/>
                </a:solidFill>
                <a:effectLst/>
                <a:latin typeface="文鼎中楷体" panose="03000600000000000000" charset="-122"/>
                <a:ea typeface="文鼎中楷体" panose="03000600000000000000" charset="-122"/>
                <a:cs typeface="文鼎中楷体" panose="03000600000000000000" charset="-122"/>
              </a:rPr>
              <a:t>农村政策调整</a:t>
            </a:r>
            <a:endParaRPr kumimoji="1" lang="zh-CN" altLang="en-US" sz="4400" b="1" dirty="0" smtClean="0">
              <a:solidFill>
                <a:srgbClr val="FF0000"/>
              </a:solidFill>
              <a:effectLst/>
              <a:latin typeface="文鼎中楷体" panose="03000600000000000000" charset="-122"/>
              <a:ea typeface="文鼎中楷体" panose="03000600000000000000" charset="-122"/>
              <a:cs typeface="文鼎中楷体" panose="03000600000000000000" charset="-122"/>
            </a:endParaRPr>
          </a:p>
        </p:txBody>
      </p:sp>
      <p:sp>
        <p:nvSpPr>
          <p:cNvPr id="36" name="文本框 35"/>
          <p:cNvSpPr txBox="1"/>
          <p:nvPr/>
        </p:nvSpPr>
        <p:spPr>
          <a:xfrm>
            <a:off x="2773680" y="6142990"/>
            <a:ext cx="9460230" cy="645160"/>
          </a:xfrm>
          <a:prstGeom prst="rect">
            <a:avLst/>
          </a:prstGeom>
          <a:noFill/>
        </p:spPr>
        <p:txBody>
          <a:bodyPr wrap="square" rtlCol="0" anchor="t">
            <a:spAutoFit/>
          </a:bodyPr>
          <a:p>
            <a:pPr algn="l"/>
            <a:r>
              <a:rPr lang="zh-CN" altLang="en-US" sz="3600" b="1">
                <a:solidFill>
                  <a:srgbClr val="FF0000"/>
                </a:solidFill>
                <a:latin typeface="文鼎中楷体" panose="03000600000000000000" charset="-122"/>
                <a:ea typeface="文鼎中楷体" panose="03000600000000000000" charset="-122"/>
              </a:rPr>
              <a:t>生产关系的变革一定要适合生产力的发展</a:t>
            </a:r>
            <a:endParaRPr lang="zh-CN" altLang="en-US" sz="3600" b="1">
              <a:solidFill>
                <a:srgbClr val="FF0000"/>
              </a:solidFill>
              <a:latin typeface="文鼎中楷体" panose="03000600000000000000" charset="-122"/>
              <a:ea typeface="文鼎中楷体" panose="03000600000000000000" charset="-122"/>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ba5c0de428ff4c49b2d0bb0635080dcf[1]"/>
          <p:cNvPicPr>
            <a:picLocks noChangeAspect="1"/>
          </p:cNvPicPr>
          <p:nvPr/>
        </p:nvPicPr>
        <p:blipFill>
          <a:blip r:embed="rId1"/>
          <a:stretch>
            <a:fillRect/>
          </a:stretch>
        </p:blipFill>
        <p:spPr>
          <a:xfrm>
            <a:off x="0" y="0"/>
            <a:ext cx="12219305" cy="6858635"/>
          </a:xfrm>
          <a:prstGeom prst="rect">
            <a:avLst/>
          </a:prstGeom>
        </p:spPr>
      </p:pic>
      <p:sp>
        <p:nvSpPr>
          <p:cNvPr id="3" name="矩形 2"/>
          <p:cNvSpPr/>
          <p:nvPr/>
        </p:nvSpPr>
        <p:spPr>
          <a:xfrm>
            <a:off x="-295275" y="2312035"/>
            <a:ext cx="13037820" cy="2413000"/>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改革的重点</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endParaRPr>
          </a:p>
          <a:p>
            <a:pPr algn="ctr"/>
            <a:r>
              <a:rPr lang="en-US" altLang="zh-CN" sz="6000" b="1">
                <a:solidFill>
                  <a:schemeClr val="tx1"/>
                </a:solidFill>
                <a:latin typeface="文鼎中楷体" panose="03000600000000000000" charset="-122"/>
                <a:ea typeface="文鼎中楷体" panose="03000600000000000000" charset="-122"/>
                <a:cs typeface="文鼎中楷体" panose="03000600000000000000" charset="-122"/>
                <a:sym typeface="+mn-ea"/>
              </a:rPr>
              <a:t>——</a:t>
            </a: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城市国有企业</a:t>
            </a: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改革</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cdbe0681-4116-420c-a5ff-0e67c0079b7b[1]"/>
          <p:cNvPicPr>
            <a:picLocks noChangeAspect="1"/>
          </p:cNvPicPr>
          <p:nvPr/>
        </p:nvPicPr>
        <p:blipFill>
          <a:blip r:embed="rId1"/>
          <a:stretch>
            <a:fillRect/>
          </a:stretch>
        </p:blipFill>
        <p:spPr>
          <a:xfrm>
            <a:off x="400050" y="609600"/>
            <a:ext cx="3936365" cy="5394960"/>
          </a:xfrm>
          <a:prstGeom prst="rect">
            <a:avLst/>
          </a:prstGeom>
        </p:spPr>
      </p:pic>
      <p:pic>
        <p:nvPicPr>
          <p:cNvPr id="8" name="图片 7" descr="20020409581651[1]"/>
          <p:cNvPicPr>
            <a:picLocks noChangeAspect="1"/>
          </p:cNvPicPr>
          <p:nvPr/>
        </p:nvPicPr>
        <p:blipFill>
          <a:blip r:embed="rId2"/>
          <a:stretch>
            <a:fillRect/>
          </a:stretch>
        </p:blipFill>
        <p:spPr>
          <a:xfrm>
            <a:off x="4336415" y="648335"/>
            <a:ext cx="3835400" cy="5355590"/>
          </a:xfrm>
          <a:prstGeom prst="rect">
            <a:avLst/>
          </a:prstGeom>
        </p:spPr>
      </p:pic>
      <p:pic>
        <p:nvPicPr>
          <p:cNvPr id="10" name="图片 9" descr="df45a1171e324d2cb914bb5ea0c08d9a[1]"/>
          <p:cNvPicPr>
            <a:picLocks noChangeAspect="1"/>
          </p:cNvPicPr>
          <p:nvPr/>
        </p:nvPicPr>
        <p:blipFill>
          <a:blip r:embed="rId3"/>
          <a:stretch>
            <a:fillRect/>
          </a:stretch>
        </p:blipFill>
        <p:spPr>
          <a:xfrm>
            <a:off x="8171815" y="669925"/>
            <a:ext cx="3831590" cy="5334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grpSp>
        <p:nvGrpSpPr>
          <p:cNvPr id="5" name="组合 4"/>
          <p:cNvGrpSpPr/>
          <p:nvPr/>
        </p:nvGrpSpPr>
        <p:grpSpPr>
          <a:xfrm>
            <a:off x="401320" y="1788795"/>
            <a:ext cx="2506418" cy="1542856"/>
            <a:chOff x="1216" y="3432"/>
            <a:chExt cx="3470" cy="2136"/>
          </a:xfrm>
        </p:grpSpPr>
        <p:sp>
          <p:nvSpPr>
            <p:cNvPr id="17" name="Oval 73"/>
            <p:cNvSpPr>
              <a:spLocks noChangeArrowheads="1"/>
            </p:cNvSpPr>
            <p:nvPr>
              <p:custDataLst>
                <p:tags r:id="rId1"/>
              </p:custDataLst>
            </p:nvPr>
          </p:nvSpPr>
          <p:spPr bwMode="auto">
            <a:xfrm flipH="1">
              <a:off x="3808" y="3432"/>
              <a:ext cx="485" cy="488"/>
            </a:xfrm>
            <a:prstGeom prst="ellipse">
              <a:avLst/>
            </a:pr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grpSp>
          <p:nvGrpSpPr>
            <p:cNvPr id="2" name="组合 1"/>
            <p:cNvGrpSpPr/>
            <p:nvPr/>
          </p:nvGrpSpPr>
          <p:grpSpPr>
            <a:xfrm>
              <a:off x="1216" y="3738"/>
              <a:ext cx="3471" cy="1831"/>
              <a:chOff x="3594" y="2346"/>
              <a:chExt cx="3471" cy="1831"/>
            </a:xfrm>
          </p:grpSpPr>
          <p:sp>
            <p:nvSpPr>
              <p:cNvPr id="15" name="Freeform 71"/>
              <p:cNvSpPr/>
              <p:nvPr>
                <p:custDataLst>
                  <p:tags r:id="rId2"/>
                </p:custDataLst>
              </p:nvPr>
            </p:nvSpPr>
            <p:spPr bwMode="auto">
              <a:xfrm flipH="1">
                <a:off x="4199" y="2656"/>
                <a:ext cx="522" cy="398"/>
              </a:xfrm>
              <a:custGeom>
                <a:avLst/>
                <a:gdLst>
                  <a:gd name="T0" fmla="*/ 79 w 83"/>
                  <a:gd name="T1" fmla="*/ 25 h 63"/>
                  <a:gd name="T2" fmla="*/ 59 w 83"/>
                  <a:gd name="T3" fmla="*/ 14 h 63"/>
                  <a:gd name="T4" fmla="*/ 3 w 83"/>
                  <a:gd name="T5" fmla="*/ 28 h 63"/>
                  <a:gd name="T6" fmla="*/ 0 w 83"/>
                  <a:gd name="T7" fmla="*/ 31 h 63"/>
                  <a:gd name="T8" fmla="*/ 1 w 83"/>
                  <a:gd name="T9" fmla="*/ 33 h 63"/>
                  <a:gd name="T10" fmla="*/ 37 w 83"/>
                  <a:gd name="T11" fmla="*/ 57 h 63"/>
                  <a:gd name="T12" fmla="*/ 54 w 83"/>
                  <a:gd name="T13" fmla="*/ 44 h 63"/>
                  <a:gd name="T14" fmla="*/ 83 w 83"/>
                  <a:gd name="T15" fmla="*/ 28 h 63"/>
                  <a:gd name="T16" fmla="*/ 79 w 83"/>
                  <a:gd name="T17" fmla="*/ 2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63">
                    <a:moveTo>
                      <a:pt x="79" y="25"/>
                    </a:moveTo>
                    <a:cubicBezTo>
                      <a:pt x="74" y="21"/>
                      <a:pt x="65" y="17"/>
                      <a:pt x="59" y="14"/>
                    </a:cubicBezTo>
                    <a:cubicBezTo>
                      <a:pt x="35" y="0"/>
                      <a:pt x="23" y="14"/>
                      <a:pt x="3" y="28"/>
                    </a:cubicBezTo>
                    <a:cubicBezTo>
                      <a:pt x="1" y="29"/>
                      <a:pt x="1" y="30"/>
                      <a:pt x="0" y="31"/>
                    </a:cubicBezTo>
                    <a:cubicBezTo>
                      <a:pt x="0" y="32"/>
                      <a:pt x="1" y="32"/>
                      <a:pt x="1" y="33"/>
                    </a:cubicBezTo>
                    <a:cubicBezTo>
                      <a:pt x="1" y="33"/>
                      <a:pt x="37" y="57"/>
                      <a:pt x="37" y="57"/>
                    </a:cubicBezTo>
                    <a:cubicBezTo>
                      <a:pt x="45" y="63"/>
                      <a:pt x="51" y="47"/>
                      <a:pt x="54" y="44"/>
                    </a:cubicBezTo>
                    <a:cubicBezTo>
                      <a:pt x="61" y="36"/>
                      <a:pt x="71" y="28"/>
                      <a:pt x="83" y="28"/>
                    </a:cubicBezTo>
                    <a:cubicBezTo>
                      <a:pt x="82" y="27"/>
                      <a:pt x="81" y="26"/>
                      <a:pt x="79" y="25"/>
                    </a:cubicBez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16" name="Freeform 72"/>
              <p:cNvSpPr/>
              <p:nvPr>
                <p:custDataLst>
                  <p:tags r:id="rId3"/>
                </p:custDataLst>
              </p:nvPr>
            </p:nvSpPr>
            <p:spPr bwMode="auto">
              <a:xfrm flipH="1">
                <a:off x="3594" y="2984"/>
                <a:ext cx="358" cy="297"/>
              </a:xfrm>
              <a:custGeom>
                <a:avLst/>
                <a:gdLst>
                  <a:gd name="T0" fmla="*/ 48 w 57"/>
                  <a:gd name="T1" fmla="*/ 46 h 47"/>
                  <a:gd name="T2" fmla="*/ 53 w 57"/>
                  <a:gd name="T3" fmla="*/ 47 h 47"/>
                  <a:gd name="T4" fmla="*/ 54 w 57"/>
                  <a:gd name="T5" fmla="*/ 42 h 47"/>
                  <a:gd name="T6" fmla="*/ 55 w 57"/>
                  <a:gd name="T7" fmla="*/ 36 h 47"/>
                  <a:gd name="T8" fmla="*/ 57 w 57"/>
                  <a:gd name="T9" fmla="*/ 19 h 47"/>
                  <a:gd name="T10" fmla="*/ 57 w 57"/>
                  <a:gd name="T11" fmla="*/ 18 h 47"/>
                  <a:gd name="T12" fmla="*/ 46 w 57"/>
                  <a:gd name="T13" fmla="*/ 15 h 47"/>
                  <a:gd name="T14" fmla="*/ 16 w 57"/>
                  <a:gd name="T15" fmla="*/ 1 h 47"/>
                  <a:gd name="T16" fmla="*/ 13 w 57"/>
                  <a:gd name="T17" fmla="*/ 1 h 47"/>
                  <a:gd name="T18" fmla="*/ 11 w 57"/>
                  <a:gd name="T19" fmla="*/ 2 h 47"/>
                  <a:gd name="T20" fmla="*/ 0 w 57"/>
                  <a:gd name="T21" fmla="*/ 25 h 47"/>
                  <a:gd name="T22" fmla="*/ 0 w 57"/>
                  <a:gd name="T23" fmla="*/ 27 h 47"/>
                  <a:gd name="T24" fmla="*/ 2 w 57"/>
                  <a:gd name="T25" fmla="*/ 29 h 47"/>
                  <a:gd name="T26" fmla="*/ 28 w 57"/>
                  <a:gd name="T27" fmla="*/ 41 h 47"/>
                  <a:gd name="T28" fmla="*/ 48 w 57"/>
                  <a:gd name="T29"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7">
                    <a:moveTo>
                      <a:pt x="48" y="46"/>
                    </a:moveTo>
                    <a:cubicBezTo>
                      <a:pt x="49" y="46"/>
                      <a:pt x="51" y="47"/>
                      <a:pt x="53" y="47"/>
                    </a:cubicBezTo>
                    <a:cubicBezTo>
                      <a:pt x="53" y="47"/>
                      <a:pt x="54" y="43"/>
                      <a:pt x="54" y="42"/>
                    </a:cubicBezTo>
                    <a:cubicBezTo>
                      <a:pt x="54" y="40"/>
                      <a:pt x="54" y="38"/>
                      <a:pt x="55" y="36"/>
                    </a:cubicBezTo>
                    <a:cubicBezTo>
                      <a:pt x="55" y="31"/>
                      <a:pt x="57" y="25"/>
                      <a:pt x="57" y="19"/>
                    </a:cubicBezTo>
                    <a:cubicBezTo>
                      <a:pt x="57" y="18"/>
                      <a:pt x="57" y="18"/>
                      <a:pt x="57" y="18"/>
                    </a:cubicBezTo>
                    <a:cubicBezTo>
                      <a:pt x="54" y="16"/>
                      <a:pt x="49" y="17"/>
                      <a:pt x="46" y="15"/>
                    </a:cubicBezTo>
                    <a:cubicBezTo>
                      <a:pt x="35" y="11"/>
                      <a:pt x="26" y="6"/>
                      <a:pt x="16" y="1"/>
                    </a:cubicBezTo>
                    <a:cubicBezTo>
                      <a:pt x="15" y="1"/>
                      <a:pt x="14" y="0"/>
                      <a:pt x="13" y="1"/>
                    </a:cubicBezTo>
                    <a:cubicBezTo>
                      <a:pt x="12" y="1"/>
                      <a:pt x="11" y="1"/>
                      <a:pt x="11" y="2"/>
                    </a:cubicBezTo>
                    <a:cubicBezTo>
                      <a:pt x="0" y="25"/>
                      <a:pt x="0" y="25"/>
                      <a:pt x="0" y="25"/>
                    </a:cubicBezTo>
                    <a:cubicBezTo>
                      <a:pt x="0" y="26"/>
                      <a:pt x="0" y="26"/>
                      <a:pt x="0" y="27"/>
                    </a:cubicBezTo>
                    <a:cubicBezTo>
                      <a:pt x="1" y="28"/>
                      <a:pt x="1" y="28"/>
                      <a:pt x="2" y="29"/>
                    </a:cubicBezTo>
                    <a:cubicBezTo>
                      <a:pt x="11" y="33"/>
                      <a:pt x="19" y="38"/>
                      <a:pt x="28" y="41"/>
                    </a:cubicBezTo>
                    <a:cubicBezTo>
                      <a:pt x="34" y="44"/>
                      <a:pt x="41" y="45"/>
                      <a:pt x="48" y="46"/>
                    </a:cubicBez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18" name="Freeform 74"/>
              <p:cNvSpPr/>
              <p:nvPr>
                <p:custDataLst>
                  <p:tags r:id="rId4"/>
                </p:custDataLst>
              </p:nvPr>
            </p:nvSpPr>
            <p:spPr bwMode="auto">
              <a:xfrm flipH="1">
                <a:off x="5884" y="2523"/>
                <a:ext cx="880" cy="1654"/>
              </a:xfrm>
              <a:custGeom>
                <a:avLst/>
                <a:gdLst>
                  <a:gd name="T0" fmla="*/ 138 w 140"/>
                  <a:gd name="T1" fmla="*/ 112 h 262"/>
                  <a:gd name="T2" fmla="*/ 113 w 140"/>
                  <a:gd name="T3" fmla="*/ 16 h 262"/>
                  <a:gd name="T4" fmla="*/ 78 w 140"/>
                  <a:gd name="T5" fmla="*/ 3 h 262"/>
                  <a:gd name="T6" fmla="*/ 61 w 140"/>
                  <a:gd name="T7" fmla="*/ 15 h 262"/>
                  <a:gd name="T8" fmla="*/ 16 w 140"/>
                  <a:gd name="T9" fmla="*/ 59 h 262"/>
                  <a:gd name="T10" fmla="*/ 16 w 140"/>
                  <a:gd name="T11" fmla="*/ 79 h 262"/>
                  <a:gd name="T12" fmla="*/ 26 w 140"/>
                  <a:gd name="T13" fmla="*/ 84 h 262"/>
                  <a:gd name="T14" fmla="*/ 36 w 140"/>
                  <a:gd name="T15" fmla="*/ 80 h 262"/>
                  <a:gd name="T16" fmla="*/ 68 w 140"/>
                  <a:gd name="T17" fmla="*/ 50 h 262"/>
                  <a:gd name="T18" fmla="*/ 83 w 140"/>
                  <a:gd name="T19" fmla="*/ 107 h 262"/>
                  <a:gd name="T20" fmla="*/ 12 w 140"/>
                  <a:gd name="T21" fmla="*/ 141 h 262"/>
                  <a:gd name="T22" fmla="*/ 3 w 140"/>
                  <a:gd name="T23" fmla="*/ 163 h 262"/>
                  <a:gd name="T24" fmla="*/ 3 w 140"/>
                  <a:gd name="T25" fmla="*/ 164 h 262"/>
                  <a:gd name="T26" fmla="*/ 25 w 140"/>
                  <a:gd name="T27" fmla="*/ 250 h 262"/>
                  <a:gd name="T28" fmla="*/ 36 w 140"/>
                  <a:gd name="T29" fmla="*/ 260 h 262"/>
                  <a:gd name="T30" fmla="*/ 58 w 140"/>
                  <a:gd name="T31" fmla="*/ 244 h 262"/>
                  <a:gd name="T32" fmla="*/ 53 w 140"/>
                  <a:gd name="T33" fmla="*/ 216 h 262"/>
                  <a:gd name="T34" fmla="*/ 41 w 140"/>
                  <a:gd name="T35" fmla="*/ 167 h 262"/>
                  <a:gd name="T36" fmla="*/ 92 w 140"/>
                  <a:gd name="T37" fmla="*/ 148 h 262"/>
                  <a:gd name="T38" fmla="*/ 129 w 140"/>
                  <a:gd name="T39" fmla="*/ 132 h 262"/>
                  <a:gd name="T40" fmla="*/ 138 w 140"/>
                  <a:gd name="T41" fmla="*/ 1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262">
                    <a:moveTo>
                      <a:pt x="138" y="112"/>
                    </a:moveTo>
                    <a:cubicBezTo>
                      <a:pt x="113" y="16"/>
                      <a:pt x="113" y="16"/>
                      <a:pt x="113" y="16"/>
                    </a:cubicBezTo>
                    <a:cubicBezTo>
                      <a:pt x="110" y="5"/>
                      <a:pt x="90" y="0"/>
                      <a:pt x="78" y="3"/>
                    </a:cubicBezTo>
                    <a:cubicBezTo>
                      <a:pt x="72" y="5"/>
                      <a:pt x="67" y="9"/>
                      <a:pt x="61" y="15"/>
                    </a:cubicBezTo>
                    <a:cubicBezTo>
                      <a:pt x="16" y="59"/>
                      <a:pt x="16" y="59"/>
                      <a:pt x="16" y="59"/>
                    </a:cubicBezTo>
                    <a:cubicBezTo>
                      <a:pt x="10" y="65"/>
                      <a:pt x="10" y="74"/>
                      <a:pt x="16" y="79"/>
                    </a:cubicBezTo>
                    <a:cubicBezTo>
                      <a:pt x="18" y="82"/>
                      <a:pt x="22" y="84"/>
                      <a:pt x="26" y="84"/>
                    </a:cubicBezTo>
                    <a:cubicBezTo>
                      <a:pt x="30" y="84"/>
                      <a:pt x="33" y="83"/>
                      <a:pt x="36" y="80"/>
                    </a:cubicBezTo>
                    <a:cubicBezTo>
                      <a:pt x="68" y="50"/>
                      <a:pt x="68" y="50"/>
                      <a:pt x="68" y="50"/>
                    </a:cubicBezTo>
                    <a:cubicBezTo>
                      <a:pt x="83" y="107"/>
                      <a:pt x="83" y="107"/>
                      <a:pt x="83" y="107"/>
                    </a:cubicBezTo>
                    <a:cubicBezTo>
                      <a:pt x="12" y="141"/>
                      <a:pt x="12" y="141"/>
                      <a:pt x="12" y="141"/>
                    </a:cubicBezTo>
                    <a:cubicBezTo>
                      <a:pt x="4" y="145"/>
                      <a:pt x="0" y="155"/>
                      <a:pt x="3" y="163"/>
                    </a:cubicBezTo>
                    <a:cubicBezTo>
                      <a:pt x="3" y="163"/>
                      <a:pt x="3" y="164"/>
                      <a:pt x="3" y="164"/>
                    </a:cubicBezTo>
                    <a:cubicBezTo>
                      <a:pt x="25" y="250"/>
                      <a:pt x="25" y="250"/>
                      <a:pt x="25" y="250"/>
                    </a:cubicBezTo>
                    <a:cubicBezTo>
                      <a:pt x="26" y="254"/>
                      <a:pt x="30" y="259"/>
                      <a:pt x="36" y="260"/>
                    </a:cubicBezTo>
                    <a:cubicBezTo>
                      <a:pt x="48" y="262"/>
                      <a:pt x="55" y="259"/>
                      <a:pt x="58" y="244"/>
                    </a:cubicBezTo>
                    <a:cubicBezTo>
                      <a:pt x="59" y="235"/>
                      <a:pt x="53" y="216"/>
                      <a:pt x="53" y="216"/>
                    </a:cubicBezTo>
                    <a:cubicBezTo>
                      <a:pt x="41" y="167"/>
                      <a:pt x="41" y="167"/>
                      <a:pt x="41" y="167"/>
                    </a:cubicBezTo>
                    <a:cubicBezTo>
                      <a:pt x="41" y="167"/>
                      <a:pt x="83" y="151"/>
                      <a:pt x="92" y="148"/>
                    </a:cubicBezTo>
                    <a:cubicBezTo>
                      <a:pt x="100" y="145"/>
                      <a:pt x="121" y="137"/>
                      <a:pt x="129" y="132"/>
                    </a:cubicBezTo>
                    <a:cubicBezTo>
                      <a:pt x="135" y="127"/>
                      <a:pt x="140" y="120"/>
                      <a:pt x="138" y="112"/>
                    </a:cubicBez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19" name="Freeform 75"/>
              <p:cNvSpPr/>
              <p:nvPr>
                <p:custDataLst>
                  <p:tags r:id="rId5"/>
                </p:custDataLst>
              </p:nvPr>
            </p:nvSpPr>
            <p:spPr bwMode="auto">
              <a:xfrm flipH="1">
                <a:off x="6507" y="2674"/>
                <a:ext cx="559" cy="392"/>
              </a:xfrm>
              <a:custGeom>
                <a:avLst/>
                <a:gdLst>
                  <a:gd name="T0" fmla="*/ 8 w 89"/>
                  <a:gd name="T1" fmla="*/ 27 h 62"/>
                  <a:gd name="T2" fmla="*/ 4 w 89"/>
                  <a:gd name="T3" fmla="*/ 8 h 62"/>
                  <a:gd name="T4" fmla="*/ 4 w 89"/>
                  <a:gd name="T5" fmla="*/ 8 h 62"/>
                  <a:gd name="T6" fmla="*/ 23 w 89"/>
                  <a:gd name="T7" fmla="*/ 4 h 62"/>
                  <a:gd name="T8" fmla="*/ 81 w 89"/>
                  <a:gd name="T9" fmla="*/ 35 h 62"/>
                  <a:gd name="T10" fmla="*/ 85 w 89"/>
                  <a:gd name="T11" fmla="*/ 54 h 62"/>
                  <a:gd name="T12" fmla="*/ 85 w 89"/>
                  <a:gd name="T13" fmla="*/ 54 h 62"/>
                  <a:gd name="T14" fmla="*/ 66 w 89"/>
                  <a:gd name="T15" fmla="*/ 58 h 62"/>
                  <a:gd name="T16" fmla="*/ 8 w 89"/>
                  <a:gd name="T17"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62">
                    <a:moveTo>
                      <a:pt x="8" y="27"/>
                    </a:moveTo>
                    <a:cubicBezTo>
                      <a:pt x="2" y="23"/>
                      <a:pt x="0" y="14"/>
                      <a:pt x="4" y="8"/>
                    </a:cubicBezTo>
                    <a:cubicBezTo>
                      <a:pt x="4" y="8"/>
                      <a:pt x="4" y="8"/>
                      <a:pt x="4" y="8"/>
                    </a:cubicBezTo>
                    <a:cubicBezTo>
                      <a:pt x="8" y="2"/>
                      <a:pt x="17" y="0"/>
                      <a:pt x="23" y="4"/>
                    </a:cubicBezTo>
                    <a:cubicBezTo>
                      <a:pt x="81" y="35"/>
                      <a:pt x="81" y="35"/>
                      <a:pt x="81" y="35"/>
                    </a:cubicBezTo>
                    <a:cubicBezTo>
                      <a:pt x="87" y="39"/>
                      <a:pt x="89" y="48"/>
                      <a:pt x="85" y="54"/>
                    </a:cubicBezTo>
                    <a:cubicBezTo>
                      <a:pt x="85" y="54"/>
                      <a:pt x="85" y="54"/>
                      <a:pt x="85" y="54"/>
                    </a:cubicBezTo>
                    <a:cubicBezTo>
                      <a:pt x="81" y="60"/>
                      <a:pt x="72" y="62"/>
                      <a:pt x="66" y="58"/>
                    </a:cubicBezTo>
                    <a:lnTo>
                      <a:pt x="8" y="27"/>
                    </a:ln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0" name="Freeform 76"/>
              <p:cNvSpPr/>
              <p:nvPr>
                <p:custDataLst>
                  <p:tags r:id="rId6"/>
                </p:custDataLst>
              </p:nvPr>
            </p:nvSpPr>
            <p:spPr bwMode="auto">
              <a:xfrm flipH="1">
                <a:off x="5405" y="2528"/>
                <a:ext cx="901" cy="398"/>
              </a:xfrm>
              <a:custGeom>
                <a:avLst/>
                <a:gdLst>
                  <a:gd name="T0" fmla="*/ 11 w 143"/>
                  <a:gd name="T1" fmla="*/ 28 h 63"/>
                  <a:gd name="T2" fmla="*/ 3 w 143"/>
                  <a:gd name="T3" fmla="*/ 10 h 63"/>
                  <a:gd name="T4" fmla="*/ 3 w 143"/>
                  <a:gd name="T5" fmla="*/ 10 h 63"/>
                  <a:gd name="T6" fmla="*/ 21 w 143"/>
                  <a:gd name="T7" fmla="*/ 3 h 63"/>
                  <a:gd name="T8" fmla="*/ 132 w 143"/>
                  <a:gd name="T9" fmla="*/ 34 h 63"/>
                  <a:gd name="T10" fmla="*/ 140 w 143"/>
                  <a:gd name="T11" fmla="*/ 52 h 63"/>
                  <a:gd name="T12" fmla="*/ 140 w 143"/>
                  <a:gd name="T13" fmla="*/ 52 h 63"/>
                  <a:gd name="T14" fmla="*/ 122 w 143"/>
                  <a:gd name="T15" fmla="*/ 60 h 63"/>
                  <a:gd name="T16" fmla="*/ 11 w 143"/>
                  <a:gd name="T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3">
                    <a:moveTo>
                      <a:pt x="11" y="28"/>
                    </a:moveTo>
                    <a:cubicBezTo>
                      <a:pt x="4" y="25"/>
                      <a:pt x="0" y="17"/>
                      <a:pt x="3" y="10"/>
                    </a:cubicBezTo>
                    <a:cubicBezTo>
                      <a:pt x="3" y="10"/>
                      <a:pt x="3" y="10"/>
                      <a:pt x="3" y="10"/>
                    </a:cubicBezTo>
                    <a:cubicBezTo>
                      <a:pt x="6" y="3"/>
                      <a:pt x="14" y="0"/>
                      <a:pt x="21" y="3"/>
                    </a:cubicBezTo>
                    <a:cubicBezTo>
                      <a:pt x="132" y="34"/>
                      <a:pt x="132" y="34"/>
                      <a:pt x="132" y="34"/>
                    </a:cubicBezTo>
                    <a:cubicBezTo>
                      <a:pt x="139" y="37"/>
                      <a:pt x="143" y="45"/>
                      <a:pt x="140" y="52"/>
                    </a:cubicBezTo>
                    <a:cubicBezTo>
                      <a:pt x="140" y="52"/>
                      <a:pt x="140" y="52"/>
                      <a:pt x="140" y="52"/>
                    </a:cubicBezTo>
                    <a:cubicBezTo>
                      <a:pt x="137" y="59"/>
                      <a:pt x="129" y="63"/>
                      <a:pt x="122" y="60"/>
                    </a:cubicBezTo>
                    <a:lnTo>
                      <a:pt x="11" y="28"/>
                    </a:ln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1" name="Freeform 77"/>
              <p:cNvSpPr/>
              <p:nvPr>
                <p:custDataLst>
                  <p:tags r:id="rId7"/>
                </p:custDataLst>
              </p:nvPr>
            </p:nvSpPr>
            <p:spPr bwMode="auto">
              <a:xfrm flipH="1">
                <a:off x="5550" y="3090"/>
                <a:ext cx="636" cy="753"/>
              </a:xfrm>
              <a:custGeom>
                <a:avLst/>
                <a:gdLst>
                  <a:gd name="T0" fmla="*/ 95 w 101"/>
                  <a:gd name="T1" fmla="*/ 85 h 119"/>
                  <a:gd name="T2" fmla="*/ 92 w 101"/>
                  <a:gd name="T3" fmla="*/ 112 h 119"/>
                  <a:gd name="T4" fmla="*/ 92 w 101"/>
                  <a:gd name="T5" fmla="*/ 112 h 119"/>
                  <a:gd name="T6" fmla="*/ 65 w 101"/>
                  <a:gd name="T7" fmla="*/ 109 h 119"/>
                  <a:gd name="T8" fmla="*/ 7 w 101"/>
                  <a:gd name="T9" fmla="*/ 33 h 119"/>
                  <a:gd name="T10" fmla="*/ 10 w 101"/>
                  <a:gd name="T11" fmla="*/ 6 h 119"/>
                  <a:gd name="T12" fmla="*/ 10 w 101"/>
                  <a:gd name="T13" fmla="*/ 6 h 119"/>
                  <a:gd name="T14" fmla="*/ 37 w 101"/>
                  <a:gd name="T15" fmla="*/ 10 h 119"/>
                  <a:gd name="T16" fmla="*/ 95 w 101"/>
                  <a:gd name="T17"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19">
                    <a:moveTo>
                      <a:pt x="95" y="85"/>
                    </a:moveTo>
                    <a:cubicBezTo>
                      <a:pt x="101" y="94"/>
                      <a:pt x="100" y="106"/>
                      <a:pt x="92" y="112"/>
                    </a:cubicBezTo>
                    <a:cubicBezTo>
                      <a:pt x="92" y="112"/>
                      <a:pt x="92" y="112"/>
                      <a:pt x="92" y="112"/>
                    </a:cubicBezTo>
                    <a:cubicBezTo>
                      <a:pt x="83" y="119"/>
                      <a:pt x="71" y="117"/>
                      <a:pt x="65" y="109"/>
                    </a:cubicBezTo>
                    <a:cubicBezTo>
                      <a:pt x="7" y="33"/>
                      <a:pt x="7" y="33"/>
                      <a:pt x="7" y="33"/>
                    </a:cubicBezTo>
                    <a:cubicBezTo>
                      <a:pt x="0" y="25"/>
                      <a:pt x="2" y="13"/>
                      <a:pt x="10" y="6"/>
                    </a:cubicBezTo>
                    <a:cubicBezTo>
                      <a:pt x="10" y="6"/>
                      <a:pt x="10" y="6"/>
                      <a:pt x="10" y="6"/>
                    </a:cubicBezTo>
                    <a:cubicBezTo>
                      <a:pt x="19" y="0"/>
                      <a:pt x="30" y="1"/>
                      <a:pt x="37" y="10"/>
                    </a:cubicBezTo>
                    <a:lnTo>
                      <a:pt x="95" y="85"/>
                    </a:ln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2" name="Freeform 78"/>
              <p:cNvSpPr/>
              <p:nvPr>
                <p:custDataLst>
                  <p:tags r:id="rId8"/>
                </p:custDataLst>
              </p:nvPr>
            </p:nvSpPr>
            <p:spPr bwMode="auto">
              <a:xfrm flipH="1">
                <a:off x="5079" y="3615"/>
                <a:ext cx="718" cy="284"/>
              </a:xfrm>
              <a:custGeom>
                <a:avLst/>
                <a:gdLst>
                  <a:gd name="T0" fmla="*/ 99 w 114"/>
                  <a:gd name="T1" fmla="*/ 12 h 45"/>
                  <a:gd name="T2" fmla="*/ 113 w 114"/>
                  <a:gd name="T3" fmla="*/ 30 h 45"/>
                  <a:gd name="T4" fmla="*/ 113 w 114"/>
                  <a:gd name="T5" fmla="*/ 30 h 45"/>
                  <a:gd name="T6" fmla="*/ 95 w 114"/>
                  <a:gd name="T7" fmla="*/ 44 h 45"/>
                  <a:gd name="T8" fmla="*/ 15 w 114"/>
                  <a:gd name="T9" fmla="*/ 33 h 45"/>
                  <a:gd name="T10" fmla="*/ 2 w 114"/>
                  <a:gd name="T11" fmla="*/ 15 h 45"/>
                  <a:gd name="T12" fmla="*/ 2 w 114"/>
                  <a:gd name="T13" fmla="*/ 15 h 45"/>
                  <a:gd name="T14" fmla="*/ 20 w 114"/>
                  <a:gd name="T15" fmla="*/ 1 h 45"/>
                  <a:gd name="T16" fmla="*/ 99 w 114"/>
                  <a:gd name="T17"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45">
                    <a:moveTo>
                      <a:pt x="99" y="12"/>
                    </a:moveTo>
                    <a:cubicBezTo>
                      <a:pt x="108" y="13"/>
                      <a:pt x="114" y="21"/>
                      <a:pt x="113" y="30"/>
                    </a:cubicBezTo>
                    <a:cubicBezTo>
                      <a:pt x="113" y="30"/>
                      <a:pt x="113" y="30"/>
                      <a:pt x="113" y="30"/>
                    </a:cubicBezTo>
                    <a:cubicBezTo>
                      <a:pt x="112" y="39"/>
                      <a:pt x="104" y="45"/>
                      <a:pt x="95" y="44"/>
                    </a:cubicBezTo>
                    <a:cubicBezTo>
                      <a:pt x="15" y="33"/>
                      <a:pt x="15" y="33"/>
                      <a:pt x="15" y="33"/>
                    </a:cubicBezTo>
                    <a:cubicBezTo>
                      <a:pt x="7" y="32"/>
                      <a:pt x="0" y="24"/>
                      <a:pt x="2" y="15"/>
                    </a:cubicBezTo>
                    <a:cubicBezTo>
                      <a:pt x="2" y="15"/>
                      <a:pt x="2" y="15"/>
                      <a:pt x="2" y="15"/>
                    </a:cubicBezTo>
                    <a:cubicBezTo>
                      <a:pt x="3" y="6"/>
                      <a:pt x="11" y="0"/>
                      <a:pt x="20" y="1"/>
                    </a:cubicBezTo>
                    <a:lnTo>
                      <a:pt x="99" y="12"/>
                    </a:ln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3" name="Freeform 79"/>
              <p:cNvSpPr>
                <a:spLocks noEditPoints="1"/>
              </p:cNvSpPr>
              <p:nvPr>
                <p:custDataLst>
                  <p:tags r:id="rId9"/>
                </p:custDataLst>
              </p:nvPr>
            </p:nvSpPr>
            <p:spPr bwMode="auto">
              <a:xfrm flipH="1">
                <a:off x="4734" y="2656"/>
                <a:ext cx="854" cy="901"/>
              </a:xfrm>
              <a:custGeom>
                <a:avLst/>
                <a:gdLst>
                  <a:gd name="T0" fmla="*/ 133 w 136"/>
                  <a:gd name="T1" fmla="*/ 55 h 143"/>
                  <a:gd name="T2" fmla="*/ 132 w 136"/>
                  <a:gd name="T3" fmla="*/ 45 h 143"/>
                  <a:gd name="T4" fmla="*/ 78 w 136"/>
                  <a:gd name="T5" fmla="*/ 3 h 143"/>
                  <a:gd name="T6" fmla="*/ 69 w 136"/>
                  <a:gd name="T7" fmla="*/ 4 h 143"/>
                  <a:gd name="T8" fmla="*/ 47 w 136"/>
                  <a:gd name="T9" fmla="*/ 31 h 143"/>
                  <a:gd name="T10" fmla="*/ 37 w 136"/>
                  <a:gd name="T11" fmla="*/ 23 h 143"/>
                  <a:gd name="T12" fmla="*/ 15 w 136"/>
                  <a:gd name="T13" fmla="*/ 26 h 143"/>
                  <a:gd name="T14" fmla="*/ 11 w 136"/>
                  <a:gd name="T15" fmla="*/ 31 h 143"/>
                  <a:gd name="T16" fmla="*/ 13 w 136"/>
                  <a:gd name="T17" fmla="*/ 53 h 143"/>
                  <a:gd name="T18" fmla="*/ 24 w 136"/>
                  <a:gd name="T19" fmla="*/ 61 h 143"/>
                  <a:gd name="T20" fmla="*/ 2 w 136"/>
                  <a:gd name="T21" fmla="*/ 89 h 143"/>
                  <a:gd name="T22" fmla="*/ 3 w 136"/>
                  <a:gd name="T23" fmla="*/ 98 h 143"/>
                  <a:gd name="T24" fmla="*/ 58 w 136"/>
                  <a:gd name="T25" fmla="*/ 140 h 143"/>
                  <a:gd name="T26" fmla="*/ 67 w 136"/>
                  <a:gd name="T27" fmla="*/ 139 h 143"/>
                  <a:gd name="T28" fmla="*/ 133 w 136"/>
                  <a:gd name="T29" fmla="*/ 55 h 143"/>
                  <a:gd name="T30" fmla="*/ 19 w 136"/>
                  <a:gd name="T31" fmla="*/ 46 h 143"/>
                  <a:gd name="T32" fmla="*/ 18 w 136"/>
                  <a:gd name="T33" fmla="*/ 36 h 143"/>
                  <a:gd name="T34" fmla="*/ 22 w 136"/>
                  <a:gd name="T35" fmla="*/ 32 h 143"/>
                  <a:gd name="T36" fmla="*/ 32 w 136"/>
                  <a:gd name="T37" fmla="*/ 31 h 143"/>
                  <a:gd name="T38" fmla="*/ 41 w 136"/>
                  <a:gd name="T39" fmla="*/ 39 h 143"/>
                  <a:gd name="T40" fmla="*/ 29 w 136"/>
                  <a:gd name="T41" fmla="*/ 54 h 143"/>
                  <a:gd name="T42" fmla="*/ 19 w 136"/>
                  <a:gd name="T43" fmla="*/ 4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43">
                    <a:moveTo>
                      <a:pt x="133" y="55"/>
                    </a:moveTo>
                    <a:cubicBezTo>
                      <a:pt x="136" y="52"/>
                      <a:pt x="135" y="48"/>
                      <a:pt x="132" y="45"/>
                    </a:cubicBezTo>
                    <a:cubicBezTo>
                      <a:pt x="78" y="3"/>
                      <a:pt x="78" y="3"/>
                      <a:pt x="78" y="3"/>
                    </a:cubicBezTo>
                    <a:cubicBezTo>
                      <a:pt x="75" y="0"/>
                      <a:pt x="71" y="1"/>
                      <a:pt x="69" y="4"/>
                    </a:cubicBezTo>
                    <a:cubicBezTo>
                      <a:pt x="47" y="31"/>
                      <a:pt x="47" y="31"/>
                      <a:pt x="47" y="31"/>
                    </a:cubicBezTo>
                    <a:cubicBezTo>
                      <a:pt x="37" y="23"/>
                      <a:pt x="37" y="23"/>
                      <a:pt x="37" y="23"/>
                    </a:cubicBezTo>
                    <a:cubicBezTo>
                      <a:pt x="30" y="18"/>
                      <a:pt x="20" y="19"/>
                      <a:pt x="15" y="26"/>
                    </a:cubicBezTo>
                    <a:cubicBezTo>
                      <a:pt x="11" y="31"/>
                      <a:pt x="11" y="31"/>
                      <a:pt x="11" y="31"/>
                    </a:cubicBezTo>
                    <a:cubicBezTo>
                      <a:pt x="5" y="38"/>
                      <a:pt x="7" y="48"/>
                      <a:pt x="13" y="53"/>
                    </a:cubicBezTo>
                    <a:cubicBezTo>
                      <a:pt x="24" y="61"/>
                      <a:pt x="24" y="61"/>
                      <a:pt x="24" y="61"/>
                    </a:cubicBezTo>
                    <a:cubicBezTo>
                      <a:pt x="2" y="89"/>
                      <a:pt x="2" y="89"/>
                      <a:pt x="2" y="89"/>
                    </a:cubicBezTo>
                    <a:cubicBezTo>
                      <a:pt x="0" y="91"/>
                      <a:pt x="1" y="96"/>
                      <a:pt x="3" y="98"/>
                    </a:cubicBezTo>
                    <a:cubicBezTo>
                      <a:pt x="58" y="140"/>
                      <a:pt x="58" y="140"/>
                      <a:pt x="58" y="140"/>
                    </a:cubicBezTo>
                    <a:cubicBezTo>
                      <a:pt x="60" y="143"/>
                      <a:pt x="65" y="142"/>
                      <a:pt x="67" y="139"/>
                    </a:cubicBezTo>
                    <a:lnTo>
                      <a:pt x="133" y="55"/>
                    </a:lnTo>
                    <a:close/>
                    <a:moveTo>
                      <a:pt x="19" y="46"/>
                    </a:moveTo>
                    <a:cubicBezTo>
                      <a:pt x="16" y="44"/>
                      <a:pt x="16" y="39"/>
                      <a:pt x="18" y="36"/>
                    </a:cubicBezTo>
                    <a:cubicBezTo>
                      <a:pt x="22" y="32"/>
                      <a:pt x="22" y="32"/>
                      <a:pt x="22" y="32"/>
                    </a:cubicBezTo>
                    <a:cubicBezTo>
                      <a:pt x="24" y="29"/>
                      <a:pt x="29" y="28"/>
                      <a:pt x="32" y="31"/>
                    </a:cubicBezTo>
                    <a:cubicBezTo>
                      <a:pt x="41" y="39"/>
                      <a:pt x="41" y="39"/>
                      <a:pt x="41" y="39"/>
                    </a:cubicBezTo>
                    <a:cubicBezTo>
                      <a:pt x="29" y="54"/>
                      <a:pt x="29" y="54"/>
                      <a:pt x="29" y="54"/>
                    </a:cubicBezTo>
                    <a:lnTo>
                      <a:pt x="19" y="46"/>
                    </a:ln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4" name="Freeform 80"/>
              <p:cNvSpPr/>
              <p:nvPr>
                <p:custDataLst>
                  <p:tags r:id="rId10"/>
                </p:custDataLst>
              </p:nvPr>
            </p:nvSpPr>
            <p:spPr bwMode="auto">
              <a:xfrm flipH="1">
                <a:off x="3727" y="2680"/>
                <a:ext cx="371" cy="233"/>
              </a:xfrm>
              <a:custGeom>
                <a:avLst/>
                <a:gdLst>
                  <a:gd name="T0" fmla="*/ 38 w 59"/>
                  <a:gd name="T1" fmla="*/ 2 h 37"/>
                  <a:gd name="T2" fmla="*/ 36 w 59"/>
                  <a:gd name="T3" fmla="*/ 3 h 37"/>
                  <a:gd name="T4" fmla="*/ 27 w 59"/>
                  <a:gd name="T5" fmla="*/ 6 h 37"/>
                  <a:gd name="T6" fmla="*/ 15 w 59"/>
                  <a:gd name="T7" fmla="*/ 5 h 37"/>
                  <a:gd name="T8" fmla="*/ 9 w 59"/>
                  <a:gd name="T9" fmla="*/ 0 h 37"/>
                  <a:gd name="T10" fmla="*/ 0 w 59"/>
                  <a:gd name="T11" fmla="*/ 2 h 37"/>
                  <a:gd name="T12" fmla="*/ 0 w 59"/>
                  <a:gd name="T13" fmla="*/ 7 h 37"/>
                  <a:gd name="T14" fmla="*/ 32 w 59"/>
                  <a:gd name="T15" fmla="*/ 35 h 37"/>
                  <a:gd name="T16" fmla="*/ 54 w 59"/>
                  <a:gd name="T17" fmla="*/ 33 h 37"/>
                  <a:gd name="T18" fmla="*/ 59 w 59"/>
                  <a:gd name="T19" fmla="*/ 32 h 37"/>
                  <a:gd name="T20" fmla="*/ 38 w 59"/>
                  <a:gd name="T21"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7">
                    <a:moveTo>
                      <a:pt x="38" y="2"/>
                    </a:moveTo>
                    <a:cubicBezTo>
                      <a:pt x="37" y="3"/>
                      <a:pt x="36" y="3"/>
                      <a:pt x="36" y="3"/>
                    </a:cubicBezTo>
                    <a:cubicBezTo>
                      <a:pt x="33" y="4"/>
                      <a:pt x="30" y="5"/>
                      <a:pt x="27" y="6"/>
                    </a:cubicBezTo>
                    <a:cubicBezTo>
                      <a:pt x="23" y="6"/>
                      <a:pt x="18" y="6"/>
                      <a:pt x="15" y="5"/>
                    </a:cubicBezTo>
                    <a:cubicBezTo>
                      <a:pt x="12" y="4"/>
                      <a:pt x="10" y="2"/>
                      <a:pt x="9" y="0"/>
                    </a:cubicBezTo>
                    <a:cubicBezTo>
                      <a:pt x="6" y="1"/>
                      <a:pt x="3" y="2"/>
                      <a:pt x="0" y="2"/>
                    </a:cubicBezTo>
                    <a:cubicBezTo>
                      <a:pt x="0" y="4"/>
                      <a:pt x="0" y="5"/>
                      <a:pt x="0" y="7"/>
                    </a:cubicBezTo>
                    <a:cubicBezTo>
                      <a:pt x="3" y="21"/>
                      <a:pt x="19" y="33"/>
                      <a:pt x="32" y="35"/>
                    </a:cubicBezTo>
                    <a:cubicBezTo>
                      <a:pt x="39" y="37"/>
                      <a:pt x="47" y="36"/>
                      <a:pt x="54" y="33"/>
                    </a:cubicBezTo>
                    <a:cubicBezTo>
                      <a:pt x="56" y="33"/>
                      <a:pt x="57" y="32"/>
                      <a:pt x="59" y="32"/>
                    </a:cubicBezTo>
                    <a:cubicBezTo>
                      <a:pt x="51" y="23"/>
                      <a:pt x="44" y="12"/>
                      <a:pt x="38" y="2"/>
                    </a:cubicBez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sp>
            <p:nvSpPr>
              <p:cNvPr id="35" name="Freeform 81"/>
              <p:cNvSpPr/>
              <p:nvPr>
                <p:custDataLst>
                  <p:tags r:id="rId11"/>
                </p:custDataLst>
              </p:nvPr>
            </p:nvSpPr>
            <p:spPr bwMode="auto">
              <a:xfrm flipH="1">
                <a:off x="5519" y="2346"/>
                <a:ext cx="750" cy="228"/>
              </a:xfrm>
              <a:custGeom>
                <a:avLst/>
                <a:gdLst>
                  <a:gd name="T0" fmla="*/ 63 w 119"/>
                  <a:gd name="T1" fmla="*/ 17 h 36"/>
                  <a:gd name="T2" fmla="*/ 6 w 119"/>
                  <a:gd name="T3" fmla="*/ 28 h 36"/>
                  <a:gd name="T4" fmla="*/ 0 w 119"/>
                  <a:gd name="T5" fmla="*/ 26 h 36"/>
                  <a:gd name="T6" fmla="*/ 91 w 119"/>
                  <a:gd name="T7" fmla="*/ 6 h 36"/>
                  <a:gd name="T8" fmla="*/ 116 w 119"/>
                  <a:gd name="T9" fmla="*/ 11 h 36"/>
                  <a:gd name="T10" fmla="*/ 119 w 119"/>
                  <a:gd name="T11" fmla="*/ 30 h 36"/>
                  <a:gd name="T12" fmla="*/ 103 w 119"/>
                  <a:gd name="T13" fmla="*/ 36 h 36"/>
                  <a:gd name="T14" fmla="*/ 63 w 119"/>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36">
                    <a:moveTo>
                      <a:pt x="63" y="17"/>
                    </a:moveTo>
                    <a:cubicBezTo>
                      <a:pt x="47" y="15"/>
                      <a:pt x="20" y="18"/>
                      <a:pt x="6" y="28"/>
                    </a:cubicBezTo>
                    <a:cubicBezTo>
                      <a:pt x="4" y="27"/>
                      <a:pt x="2" y="27"/>
                      <a:pt x="0" y="26"/>
                    </a:cubicBezTo>
                    <a:cubicBezTo>
                      <a:pt x="26" y="8"/>
                      <a:pt x="60" y="0"/>
                      <a:pt x="91" y="6"/>
                    </a:cubicBezTo>
                    <a:cubicBezTo>
                      <a:pt x="98" y="7"/>
                      <a:pt x="115" y="10"/>
                      <a:pt x="116" y="11"/>
                    </a:cubicBezTo>
                    <a:cubicBezTo>
                      <a:pt x="116" y="12"/>
                      <a:pt x="118" y="25"/>
                      <a:pt x="119" y="30"/>
                    </a:cubicBezTo>
                    <a:cubicBezTo>
                      <a:pt x="114" y="32"/>
                      <a:pt x="108" y="33"/>
                      <a:pt x="103" y="36"/>
                    </a:cubicBezTo>
                    <a:cubicBezTo>
                      <a:pt x="95" y="24"/>
                      <a:pt x="76" y="19"/>
                      <a:pt x="63" y="17"/>
                    </a:cubicBezTo>
                    <a:close/>
                  </a:path>
                </a:pathLst>
              </a:custGeom>
              <a:solidFill>
                <a:srgbClr val="304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0AD47"/>
                  </a:solidFill>
                </a:endParaRPr>
              </a:p>
            </p:txBody>
          </p:sp>
        </p:grpSp>
      </p:grpSp>
      <p:sp>
        <p:nvSpPr>
          <p:cNvPr id="37" name="Freeform 78"/>
          <p:cNvSpPr/>
          <p:nvPr>
            <p:custDataLst>
              <p:tags r:id="rId12"/>
            </p:custDataLst>
          </p:nvPr>
        </p:nvSpPr>
        <p:spPr bwMode="auto">
          <a:xfrm>
            <a:off x="865777" y="3245990"/>
            <a:ext cx="2395627" cy="840624"/>
          </a:xfrm>
          <a:custGeom>
            <a:avLst/>
            <a:gdLst>
              <a:gd name="T0" fmla="*/ 385 w 391"/>
              <a:gd name="T1" fmla="*/ 101 h 225"/>
              <a:gd name="T2" fmla="*/ 290 w 391"/>
              <a:gd name="T3" fmla="*/ 7 h 225"/>
              <a:gd name="T4" fmla="*/ 279 w 391"/>
              <a:gd name="T5" fmla="*/ 11 h 225"/>
              <a:gd name="T6" fmla="*/ 279 w 391"/>
              <a:gd name="T7" fmla="*/ 34 h 225"/>
              <a:gd name="T8" fmla="*/ 9 w 391"/>
              <a:gd name="T9" fmla="*/ 34 h 225"/>
              <a:gd name="T10" fmla="*/ 0 w 391"/>
              <a:gd name="T11" fmla="*/ 44 h 225"/>
              <a:gd name="T12" fmla="*/ 0 w 391"/>
              <a:gd name="T13" fmla="*/ 182 h 225"/>
              <a:gd name="T14" fmla="*/ 9 w 391"/>
              <a:gd name="T15" fmla="*/ 191 h 225"/>
              <a:gd name="T16" fmla="*/ 279 w 391"/>
              <a:gd name="T17" fmla="*/ 191 h 225"/>
              <a:gd name="T18" fmla="*/ 279 w 391"/>
              <a:gd name="T19" fmla="*/ 214 h 225"/>
              <a:gd name="T20" fmla="*/ 290 w 391"/>
              <a:gd name="T21" fmla="*/ 219 h 225"/>
              <a:gd name="T22" fmla="*/ 385 w 391"/>
              <a:gd name="T23" fmla="*/ 124 h 225"/>
              <a:gd name="T24" fmla="*/ 385 w 391"/>
              <a:gd name="T25"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225">
                <a:moveTo>
                  <a:pt x="385" y="101"/>
                </a:moveTo>
                <a:cubicBezTo>
                  <a:pt x="290" y="7"/>
                  <a:pt x="290" y="7"/>
                  <a:pt x="290" y="7"/>
                </a:cubicBezTo>
                <a:cubicBezTo>
                  <a:pt x="284" y="0"/>
                  <a:pt x="279" y="2"/>
                  <a:pt x="279" y="11"/>
                </a:cubicBezTo>
                <a:cubicBezTo>
                  <a:pt x="279" y="34"/>
                  <a:pt x="279" y="34"/>
                  <a:pt x="279" y="34"/>
                </a:cubicBezTo>
                <a:cubicBezTo>
                  <a:pt x="9" y="34"/>
                  <a:pt x="9" y="34"/>
                  <a:pt x="9" y="34"/>
                </a:cubicBezTo>
                <a:cubicBezTo>
                  <a:pt x="4" y="34"/>
                  <a:pt x="0" y="39"/>
                  <a:pt x="0" y="44"/>
                </a:cubicBezTo>
                <a:cubicBezTo>
                  <a:pt x="0" y="182"/>
                  <a:pt x="0" y="182"/>
                  <a:pt x="0" y="182"/>
                </a:cubicBezTo>
                <a:cubicBezTo>
                  <a:pt x="0" y="187"/>
                  <a:pt x="4" y="191"/>
                  <a:pt x="9" y="191"/>
                </a:cubicBezTo>
                <a:cubicBezTo>
                  <a:pt x="279" y="191"/>
                  <a:pt x="279" y="191"/>
                  <a:pt x="279" y="191"/>
                </a:cubicBezTo>
                <a:cubicBezTo>
                  <a:pt x="279" y="214"/>
                  <a:pt x="279" y="214"/>
                  <a:pt x="279" y="214"/>
                </a:cubicBezTo>
                <a:cubicBezTo>
                  <a:pt x="279" y="223"/>
                  <a:pt x="284" y="225"/>
                  <a:pt x="290" y="219"/>
                </a:cubicBezTo>
                <a:cubicBezTo>
                  <a:pt x="385" y="124"/>
                  <a:pt x="385" y="124"/>
                  <a:pt x="385" y="124"/>
                </a:cubicBezTo>
                <a:cubicBezTo>
                  <a:pt x="391" y="118"/>
                  <a:pt x="391" y="107"/>
                  <a:pt x="385" y="101"/>
                </a:cubicBezTo>
                <a:close/>
              </a:path>
            </a:pathLst>
          </a:custGeom>
          <a:solidFill>
            <a:srgbClr val="30437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9" name="矩形 38"/>
          <p:cNvSpPr/>
          <p:nvPr>
            <p:custDataLst>
              <p:tags r:id="rId13"/>
            </p:custDataLst>
          </p:nvPr>
        </p:nvSpPr>
        <p:spPr>
          <a:xfrm>
            <a:off x="1423977" y="3246398"/>
            <a:ext cx="1837558" cy="730885"/>
          </a:xfrm>
          <a:prstGeom prst="rect">
            <a:avLst/>
          </a:prstGeom>
        </p:spPr>
        <p:txBody>
          <a:bodyPr wrap="square">
            <a:spAutoFit/>
          </a:bodyPr>
          <a:lstStyle/>
          <a:p>
            <a:pPr>
              <a:lnSpc>
                <a:spcPct val="130000"/>
              </a:lnSpc>
            </a:pPr>
            <a:r>
              <a:rPr lang="zh-CN" altLang="en-US" sz="3200" b="1" smtClean="0">
                <a:solidFill>
                  <a:srgbClr val="FFFFFF"/>
                </a:solidFill>
                <a:latin typeface="微软雅黑" panose="020B0503020204020204" charset="-122"/>
                <a:ea typeface="微软雅黑" panose="020B0503020204020204" charset="-122"/>
                <a:cs typeface="+mn-ea"/>
              </a:rPr>
              <a:t>农村</a:t>
            </a:r>
            <a:endParaRPr lang="zh-CN" altLang="en-US" sz="3200" b="1" smtClean="0">
              <a:solidFill>
                <a:srgbClr val="FFFFFF"/>
              </a:solidFill>
              <a:latin typeface="微软雅黑" panose="020B0503020204020204" charset="-122"/>
              <a:ea typeface="微软雅黑" panose="020B0503020204020204" charset="-122"/>
              <a:cs typeface="+mn-ea"/>
            </a:endParaRPr>
          </a:p>
        </p:txBody>
      </p:sp>
      <p:sp>
        <p:nvSpPr>
          <p:cNvPr id="42" name="Freeform 76"/>
          <p:cNvSpPr/>
          <p:nvPr>
            <p:custDataLst>
              <p:tags r:id="rId14"/>
            </p:custDataLst>
          </p:nvPr>
        </p:nvSpPr>
        <p:spPr bwMode="auto">
          <a:xfrm>
            <a:off x="3261404" y="2339220"/>
            <a:ext cx="2373588" cy="835901"/>
          </a:xfrm>
          <a:custGeom>
            <a:avLst/>
            <a:gdLst>
              <a:gd name="T0" fmla="*/ 385 w 391"/>
              <a:gd name="T1" fmla="*/ 100 h 224"/>
              <a:gd name="T2" fmla="*/ 290 w 391"/>
              <a:gd name="T3" fmla="*/ 6 h 224"/>
              <a:gd name="T4" fmla="*/ 279 w 391"/>
              <a:gd name="T5" fmla="*/ 11 h 224"/>
              <a:gd name="T6" fmla="*/ 279 w 391"/>
              <a:gd name="T7" fmla="*/ 34 h 224"/>
              <a:gd name="T8" fmla="*/ 9 w 391"/>
              <a:gd name="T9" fmla="*/ 34 h 224"/>
              <a:gd name="T10" fmla="*/ 0 w 391"/>
              <a:gd name="T11" fmla="*/ 43 h 224"/>
              <a:gd name="T12" fmla="*/ 0 w 391"/>
              <a:gd name="T13" fmla="*/ 181 h 224"/>
              <a:gd name="T14" fmla="*/ 9 w 391"/>
              <a:gd name="T15" fmla="*/ 191 h 224"/>
              <a:gd name="T16" fmla="*/ 279 w 391"/>
              <a:gd name="T17" fmla="*/ 191 h 224"/>
              <a:gd name="T18" fmla="*/ 279 w 391"/>
              <a:gd name="T19" fmla="*/ 213 h 224"/>
              <a:gd name="T20" fmla="*/ 290 w 391"/>
              <a:gd name="T21" fmla="*/ 218 h 224"/>
              <a:gd name="T22" fmla="*/ 385 w 391"/>
              <a:gd name="T23" fmla="*/ 123 h 224"/>
              <a:gd name="T24" fmla="*/ 385 w 391"/>
              <a:gd name="T25" fmla="*/ 10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224">
                <a:moveTo>
                  <a:pt x="385" y="100"/>
                </a:moveTo>
                <a:cubicBezTo>
                  <a:pt x="290" y="6"/>
                  <a:pt x="290" y="6"/>
                  <a:pt x="290" y="6"/>
                </a:cubicBezTo>
                <a:cubicBezTo>
                  <a:pt x="284" y="0"/>
                  <a:pt x="279" y="2"/>
                  <a:pt x="279" y="11"/>
                </a:cubicBezTo>
                <a:cubicBezTo>
                  <a:pt x="279" y="34"/>
                  <a:pt x="279" y="34"/>
                  <a:pt x="279" y="34"/>
                </a:cubicBezTo>
                <a:cubicBezTo>
                  <a:pt x="9" y="34"/>
                  <a:pt x="9" y="34"/>
                  <a:pt x="9" y="34"/>
                </a:cubicBezTo>
                <a:cubicBezTo>
                  <a:pt x="4" y="34"/>
                  <a:pt x="0" y="38"/>
                  <a:pt x="0" y="43"/>
                </a:cubicBezTo>
                <a:cubicBezTo>
                  <a:pt x="0" y="181"/>
                  <a:pt x="0" y="181"/>
                  <a:pt x="0" y="181"/>
                </a:cubicBezTo>
                <a:cubicBezTo>
                  <a:pt x="0" y="186"/>
                  <a:pt x="4" y="191"/>
                  <a:pt x="9" y="191"/>
                </a:cubicBezTo>
                <a:cubicBezTo>
                  <a:pt x="279" y="191"/>
                  <a:pt x="279" y="191"/>
                  <a:pt x="279" y="191"/>
                </a:cubicBezTo>
                <a:cubicBezTo>
                  <a:pt x="279" y="213"/>
                  <a:pt x="279" y="213"/>
                  <a:pt x="279" y="213"/>
                </a:cubicBezTo>
                <a:cubicBezTo>
                  <a:pt x="279" y="222"/>
                  <a:pt x="284" y="224"/>
                  <a:pt x="290" y="218"/>
                </a:cubicBezTo>
                <a:cubicBezTo>
                  <a:pt x="385" y="123"/>
                  <a:pt x="385" y="123"/>
                  <a:pt x="385" y="123"/>
                </a:cubicBezTo>
                <a:cubicBezTo>
                  <a:pt x="391" y="117"/>
                  <a:pt x="391" y="107"/>
                  <a:pt x="385" y="100"/>
                </a:cubicBezTo>
                <a:close/>
              </a:path>
            </a:pathLst>
          </a:custGeom>
          <a:solidFill>
            <a:srgbClr val="FFFFFF"/>
          </a:solidFill>
          <a:ln>
            <a:solidFill>
              <a:srgbClr val="304371"/>
            </a:solidFill>
          </a:ln>
        </p:spPr>
        <p:txBody>
          <a:bodyPr vert="horz" wrap="square" lIns="91440" tIns="45720" rIns="91440" bIns="45720" numCol="1" anchor="t" anchorCtr="0" compatLnSpc="1"/>
          <a:lstStyle/>
          <a:p>
            <a:endParaRPr lang="zh-CN" altLang="en-US">
              <a:solidFill>
                <a:prstClr val="black"/>
              </a:solidFill>
            </a:endParaRPr>
          </a:p>
        </p:txBody>
      </p:sp>
      <p:sp>
        <p:nvSpPr>
          <p:cNvPr id="44" name="矩形 43"/>
          <p:cNvSpPr/>
          <p:nvPr>
            <p:custDataLst>
              <p:tags r:id="rId15"/>
            </p:custDataLst>
          </p:nvPr>
        </p:nvSpPr>
        <p:spPr>
          <a:xfrm>
            <a:off x="3797306" y="2328884"/>
            <a:ext cx="1837558" cy="811530"/>
          </a:xfrm>
          <a:prstGeom prst="rect">
            <a:avLst/>
          </a:prstGeom>
        </p:spPr>
        <p:txBody>
          <a:bodyPr wrap="square">
            <a:spAutoFit/>
          </a:bodyPr>
          <a:lstStyle/>
          <a:p>
            <a:pPr>
              <a:lnSpc>
                <a:spcPct val="130000"/>
              </a:lnSpc>
            </a:pPr>
            <a:r>
              <a:rPr lang="zh-CN" altLang="en-US" sz="3600" b="1" smtClean="0">
                <a:solidFill>
                  <a:srgbClr val="304371"/>
                </a:solidFill>
                <a:latin typeface="微软雅黑" panose="020B0503020204020204" charset="-122"/>
                <a:ea typeface="微软雅黑" panose="020B0503020204020204" charset="-122"/>
                <a:cs typeface="+mn-ea"/>
              </a:rPr>
              <a:t>城市</a:t>
            </a:r>
            <a:endParaRPr lang="zh-CN" altLang="en-US" sz="3600" b="1" smtClean="0">
              <a:solidFill>
                <a:srgbClr val="304371"/>
              </a:solidFill>
              <a:latin typeface="微软雅黑" panose="020B0503020204020204" charset="-122"/>
              <a:ea typeface="微软雅黑" panose="020B0503020204020204" charset="-122"/>
              <a:cs typeface="+mn-ea"/>
            </a:endParaRPr>
          </a:p>
        </p:txBody>
      </p:sp>
      <p:grpSp>
        <p:nvGrpSpPr>
          <p:cNvPr id="10" name="组合 9"/>
          <p:cNvGrpSpPr/>
          <p:nvPr/>
        </p:nvGrpSpPr>
        <p:grpSpPr>
          <a:xfrm>
            <a:off x="6676390" y="1028700"/>
            <a:ext cx="4837430" cy="5585460"/>
            <a:chOff x="10514" y="1768"/>
            <a:chExt cx="7618" cy="8796"/>
          </a:xfrm>
        </p:grpSpPr>
        <p:grpSp>
          <p:nvGrpSpPr>
            <p:cNvPr id="8" name="组合 7"/>
            <p:cNvGrpSpPr/>
            <p:nvPr/>
          </p:nvGrpSpPr>
          <p:grpSpPr>
            <a:xfrm>
              <a:off x="10544" y="1768"/>
              <a:ext cx="7552" cy="8196"/>
              <a:chOff x="8388" y="1897"/>
              <a:chExt cx="7552" cy="8196"/>
            </a:xfrm>
          </p:grpSpPr>
          <p:pic>
            <p:nvPicPr>
              <p:cNvPr id="6" name="图片 5"/>
              <p:cNvPicPr>
                <a:picLocks noChangeAspect="1"/>
              </p:cNvPicPr>
              <p:nvPr/>
            </p:nvPicPr>
            <p:blipFill>
              <a:blip r:embed="rId16"/>
              <a:stretch>
                <a:fillRect/>
              </a:stretch>
            </p:blipFill>
            <p:spPr>
              <a:xfrm>
                <a:off x="8388" y="1897"/>
                <a:ext cx="7552" cy="3958"/>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17"/>
              <a:stretch>
                <a:fillRect/>
              </a:stretch>
            </p:blipFill>
            <p:spPr>
              <a:xfrm>
                <a:off x="8388" y="5855"/>
                <a:ext cx="7551" cy="4238"/>
              </a:xfrm>
              <a:prstGeom prst="rect">
                <a:avLst/>
              </a:prstGeom>
              <a:effectLst>
                <a:outerShdw blurRad="63500" sx="102000" sy="102000" algn="ctr" rotWithShape="0">
                  <a:prstClr val="black">
                    <a:alpha val="40000"/>
                  </a:prstClr>
                </a:outerShdw>
              </a:effectLst>
            </p:spPr>
          </p:pic>
        </p:grpSp>
        <p:sp>
          <p:nvSpPr>
            <p:cNvPr id="9" name="文本框 8"/>
            <p:cNvSpPr txBox="1"/>
            <p:nvPr/>
          </p:nvSpPr>
          <p:spPr>
            <a:xfrm>
              <a:off x="10514" y="9984"/>
              <a:ext cx="7619" cy="580"/>
            </a:xfrm>
            <a:prstGeom prst="rect">
              <a:avLst/>
            </a:prstGeom>
            <a:noFill/>
          </p:spPr>
          <p:txBody>
            <a:bodyPr wrap="square" rtlCol="0">
              <a:spAutoFit/>
            </a:bodyPr>
            <a:p>
              <a:pPr algn="ctr"/>
              <a:r>
                <a:rPr lang="en-US" altLang="zh-CN"/>
                <a:t>1984</a:t>
              </a:r>
              <a:r>
                <a:rPr lang="zh-CN" altLang="en-US"/>
                <a:t>年</a:t>
              </a:r>
              <a:r>
                <a:rPr lang="en-US" altLang="zh-CN"/>
                <a:t>10</a:t>
              </a:r>
              <a:r>
                <a:rPr lang="zh-CN" altLang="en-US"/>
                <a:t>月</a:t>
              </a:r>
              <a:r>
                <a:rPr lang="en-US" altLang="zh-CN"/>
                <a:t>21</a:t>
              </a:r>
              <a:r>
                <a:rPr lang="zh-CN" altLang="en-US"/>
                <a:t>日刊登在《人民日报》</a:t>
              </a:r>
              <a:endParaRPr lang="zh-CN" altLang="en-US"/>
            </a:p>
          </p:txBody>
        </p:sp>
      </p:grpSp>
      <p:pic>
        <p:nvPicPr>
          <p:cNvPr id="12" name="图片 11"/>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a:off x="540385" y="4255770"/>
            <a:ext cx="5557520" cy="2282825"/>
          </a:xfrm>
          <a:prstGeom prst="rect">
            <a:avLst/>
          </a:prstGeom>
        </p:spPr>
      </p:pic>
      <p:grpSp>
        <p:nvGrpSpPr>
          <p:cNvPr id="1" name="组合 0"/>
          <p:cNvGrpSpPr/>
          <p:nvPr/>
        </p:nvGrpSpPr>
        <p:grpSpPr>
          <a:xfrm>
            <a:off x="41910" y="-87630"/>
            <a:ext cx="12166600" cy="494665"/>
            <a:chOff x="33" y="-35"/>
            <a:chExt cx="19160" cy="779"/>
          </a:xfrm>
        </p:grpSpPr>
        <p:sp>
          <p:nvSpPr>
            <p:cNvPr id="3" name="矩形 2"/>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1" name="直接连接符 10"/>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 y="-35"/>
              <a:ext cx="726" cy="763"/>
              <a:chOff x="3980717" y="2299741"/>
              <a:chExt cx="470633" cy="444152"/>
            </a:xfrm>
          </p:grpSpPr>
          <p:cxnSp>
            <p:nvCxnSpPr>
              <p:cNvPr id="20" name="直接连接符 19"/>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1" name="直接连接符 20"/>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4" name="组合 23"/>
            <p:cNvGrpSpPr/>
            <p:nvPr/>
          </p:nvGrpSpPr>
          <p:grpSpPr>
            <a:xfrm rot="10800000">
              <a:off x="18411" y="-26"/>
              <a:ext cx="782" cy="769"/>
              <a:chOff x="3980717" y="2299741"/>
              <a:chExt cx="470633" cy="444152"/>
            </a:xfrm>
          </p:grpSpPr>
          <p:cxnSp>
            <p:nvCxnSpPr>
              <p:cNvPr id="25" name="直接连接符 24"/>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6" name="直接连接符 25"/>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29" name="文本框 28"/>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36" name="文本框 35"/>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38" name="文本框 3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146050" y="55308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5538 -0.001378 C 0.055529 -0.023408 0.075823 -0.088057 0.103748 -0.112322 C 0.131676 -0.136585 0.168786 -0.120622 0.185046 -0.122696 C 0.201305 -0.124772 0.186658 -0.122857 0.185046 -0.122696 " pathEditMode="relative" rAng="0" ptsTypes="">
                                      <p:cBhvr>
                                        <p:cTn id="6" dur="1000" fill="hold"/>
                                        <p:tgtEl>
                                          <p:spTgt spid="5"/>
                                        </p:tgtEl>
                                        <p:attrNameLst>
                                          <p:attrName>ppt_x</p:attrName>
                                          <p:attrName>ppt_y</p:attrName>
                                        </p:attrNameLst>
                                      </p:cBhvr>
                                      <p:rCtr x="74" y="-62"/>
                                    </p:animMotion>
                                  </p:childTnLst>
                                </p:cTn>
                              </p:par>
                              <p:par>
                                <p:cTn id="7" presetID="2" presetClass="entr" presetSubtype="4"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910" y="-87630"/>
            <a:ext cx="12166600" cy="494665"/>
            <a:chOff x="33" y="-35"/>
            <a:chExt cx="19160" cy="779"/>
          </a:xfrm>
        </p:grpSpPr>
        <p:sp>
          <p:nvSpPr>
            <p:cNvPr id="5" name="矩形 4"/>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6" name="直接连接符 5"/>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 y="-35"/>
              <a:ext cx="726" cy="763"/>
              <a:chOff x="3980717" y="2299741"/>
              <a:chExt cx="470633" cy="444152"/>
            </a:xfrm>
          </p:grpSpPr>
          <p:cxnSp>
            <p:nvCxnSpPr>
              <p:cNvPr id="20" name="直接连接符 19"/>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1" name="直接连接符 20"/>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4" name="组合 23"/>
            <p:cNvGrpSpPr/>
            <p:nvPr/>
          </p:nvGrpSpPr>
          <p:grpSpPr>
            <a:xfrm rot="10800000">
              <a:off x="18411" y="-26"/>
              <a:ext cx="782" cy="769"/>
              <a:chOff x="3980717" y="2299741"/>
              <a:chExt cx="470633" cy="444152"/>
            </a:xfrm>
          </p:grpSpPr>
          <p:cxnSp>
            <p:nvCxnSpPr>
              <p:cNvPr id="25" name="直接连接符 24"/>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26" name="直接连接符 25"/>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29" name="文本框 28"/>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36" name="文本框 35"/>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38" name="文本框 3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33" name="矩形 32"/>
          <p:cNvSpPr/>
          <p:nvPr/>
        </p:nvSpPr>
        <p:spPr>
          <a:xfrm>
            <a:off x="162916" y="987943"/>
            <a:ext cx="44615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1</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、国有企业改革原因</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15" name="文本框 14"/>
          <p:cNvSpPr txBox="1"/>
          <p:nvPr/>
        </p:nvSpPr>
        <p:spPr>
          <a:xfrm>
            <a:off x="20955" y="4509135"/>
            <a:ext cx="12165965" cy="2245360"/>
          </a:xfrm>
          <a:prstGeom prst="rect">
            <a:avLst/>
          </a:prstGeom>
          <a:noFill/>
          <a:ln>
            <a:solidFill>
              <a:schemeClr val="tx1"/>
            </a:solidFill>
            <a:prstDash val="sysDot"/>
          </a:ln>
        </p:spPr>
        <p:txBody>
          <a:bodyPr wrap="square" rtlCol="0" anchor="t">
            <a:spAutoFit/>
          </a:bodyPr>
          <a:p>
            <a:r>
              <a:rPr lang="zh-CN" altLang="en-US" sz="2800" b="1">
                <a:solidFill>
                  <a:srgbClr val="FF0000"/>
                </a:solidFill>
                <a:latin typeface="文鼎中楷体" panose="03000600000000000000" charset="-122"/>
                <a:ea typeface="文鼎中楷体" panose="03000600000000000000" charset="-122"/>
                <a:cs typeface="文鼎中楷体" panose="03000600000000000000" charset="-122"/>
              </a:rPr>
              <a:t>材料三：</a:t>
            </a:r>
            <a:r>
              <a:rPr lang="zh-CN" altLang="en-US" sz="2800" b="1">
                <a:latin typeface="文鼎中楷体" panose="03000600000000000000" charset="-122"/>
                <a:ea typeface="文鼎中楷体" panose="03000600000000000000" charset="-122"/>
                <a:cs typeface="文鼎中楷体" panose="03000600000000000000" charset="-122"/>
              </a:rPr>
              <a:t>1984年上半年，沈阳这个东北老工业重镇仅根据冶金、轻工、化工等11个工业局测算，就有43户集体企业亏损严重，资不抵债。在“大锅饭”、“铁饭碗”的思想影响下，这些企业的工人们没有事做，却</a:t>
            </a:r>
            <a:r>
              <a:rPr lang="zh-CN" altLang="en-US" sz="2800" b="1">
                <a:solidFill>
                  <a:srgbClr val="FF0000"/>
                </a:solidFill>
                <a:latin typeface="文鼎中楷体" panose="03000600000000000000" charset="-122"/>
                <a:ea typeface="文鼎中楷体" panose="03000600000000000000" charset="-122"/>
                <a:cs typeface="文鼎中楷体" panose="03000600000000000000" charset="-122"/>
              </a:rPr>
              <a:t>没有人发愁着急，因为工资照发不误。</a:t>
            </a:r>
            <a:r>
              <a:rPr lang="zh-CN" altLang="en-US" sz="2800" b="1">
                <a:latin typeface="文鼎中楷体" panose="03000600000000000000" charset="-122"/>
                <a:ea typeface="文鼎中楷体" panose="03000600000000000000" charset="-122"/>
                <a:cs typeface="文鼎中楷体" panose="03000600000000000000" charset="-122"/>
              </a:rPr>
              <a:t>                 </a:t>
            </a:r>
            <a:endParaRPr lang="zh-CN" altLang="en-US" sz="2800" b="1">
              <a:latin typeface="文鼎中楷体" panose="03000600000000000000" charset="-122"/>
              <a:ea typeface="文鼎中楷体" panose="03000600000000000000" charset="-122"/>
              <a:cs typeface="文鼎中楷体" panose="03000600000000000000" charset="-122"/>
            </a:endParaRPr>
          </a:p>
          <a:p>
            <a:r>
              <a:rPr lang="zh-CN" altLang="en-US" sz="2800" b="1">
                <a:latin typeface="文鼎中楷体" panose="03000600000000000000" charset="-122"/>
                <a:ea typeface="文鼎中楷体" panose="03000600000000000000" charset="-122"/>
                <a:cs typeface="文鼎中楷体" panose="03000600000000000000" charset="-122"/>
              </a:rPr>
              <a:t>                                         ——王晓倩：《新中国第一家公有制企业破产案》</a:t>
            </a:r>
            <a:endParaRPr lang="zh-CN" altLang="en-US" sz="2800" b="1">
              <a:latin typeface="文鼎中楷体" panose="03000600000000000000" charset="-122"/>
              <a:ea typeface="文鼎中楷体" panose="03000600000000000000" charset="-122"/>
              <a:cs typeface="文鼎中楷体" panose="03000600000000000000" charset="-122"/>
            </a:endParaRPr>
          </a:p>
        </p:txBody>
      </p:sp>
      <p:sp>
        <p:nvSpPr>
          <p:cNvPr id="16" name="文本框 15"/>
          <p:cNvSpPr txBox="1"/>
          <p:nvPr/>
        </p:nvSpPr>
        <p:spPr>
          <a:xfrm>
            <a:off x="40640" y="1529715"/>
            <a:ext cx="12125960" cy="1038860"/>
          </a:xfrm>
          <a:prstGeom prst="rect">
            <a:avLst/>
          </a:prstGeom>
          <a:noFill/>
          <a:ln>
            <a:solidFill>
              <a:schemeClr val="tx1"/>
            </a:solidFill>
            <a:prstDash val="sysDot"/>
          </a:ln>
        </p:spPr>
        <p:txBody>
          <a:bodyPr wrap="square" rtlCol="0">
            <a:spAutoFit/>
          </a:bodyPr>
          <a:p>
            <a:pPr marL="0" indent="0" algn="l">
              <a:lnSpc>
                <a:spcPct val="110000"/>
              </a:lnSpc>
            </a:pPr>
            <a:r>
              <a:rPr lang="zh-CN" altLang="en-US" sz="2800" b="1" dirty="0" smtClean="0">
                <a:ln>
                  <a:noFill/>
                </a:ln>
                <a:solidFill>
                  <a:srgbClr val="FF0000"/>
                </a:solidFill>
                <a:effectLst/>
                <a:latin typeface="文鼎中楷体" panose="03000600000000000000" charset="-122"/>
                <a:ea typeface="文鼎中楷体" panose="03000600000000000000" charset="-122"/>
                <a:cs typeface="文鼎中楷体" panose="03000600000000000000" charset="-122"/>
                <a:sym typeface="+mn-ea"/>
              </a:rPr>
              <a:t>材料一：</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全民所有制单位职工的平均工资：</a:t>
            </a:r>
            <a:r>
              <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1957</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年是</a:t>
            </a:r>
            <a:r>
              <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637</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元</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a:t>
            </a:r>
            <a:r>
              <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1978</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年是</a:t>
            </a:r>
            <a:r>
              <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644</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元。</a:t>
            </a:r>
            <a:endPar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endParaRPr>
          </a:p>
          <a:p>
            <a:pPr marL="0" indent="0" algn="l">
              <a:lnSpc>
                <a:spcPct val="110000"/>
              </a:lnSpc>
            </a:pP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                                                                     ——</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林蕴辉</a:t>
            </a: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国史札记</a:t>
            </a: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a:t>
            </a:r>
            <a:endPar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endParaRPr>
          </a:p>
        </p:txBody>
      </p:sp>
      <p:sp>
        <p:nvSpPr>
          <p:cNvPr id="17" name="文本框 16"/>
          <p:cNvSpPr txBox="1"/>
          <p:nvPr/>
        </p:nvSpPr>
        <p:spPr>
          <a:xfrm>
            <a:off x="40640" y="2631440"/>
            <a:ext cx="12124690" cy="1814830"/>
          </a:xfrm>
          <a:prstGeom prst="rect">
            <a:avLst/>
          </a:prstGeom>
          <a:noFill/>
          <a:ln>
            <a:solidFill>
              <a:schemeClr val="tx1"/>
            </a:solidFill>
            <a:prstDash val="sysDot"/>
          </a:ln>
        </p:spPr>
        <p:txBody>
          <a:bodyPr wrap="square" rtlCol="0">
            <a:spAutoFit/>
          </a:bodyPr>
          <a:p>
            <a:pPr algn="l">
              <a:spcBef>
                <a:spcPts val="600"/>
              </a:spcBef>
            </a:pPr>
            <a:r>
              <a:rPr lang="zh-CN" altLang="en-US" sz="2800" b="1" dirty="0" smtClean="0">
                <a:ln>
                  <a:noFill/>
                </a:ln>
                <a:solidFill>
                  <a:srgbClr val="FF0000"/>
                </a:solidFill>
                <a:effectLst/>
                <a:latin typeface="文鼎中楷体" panose="03000600000000000000" charset="-122"/>
                <a:ea typeface="文鼎中楷体" panose="03000600000000000000" charset="-122"/>
                <a:cs typeface="文鼎中楷体" panose="03000600000000000000" charset="-122"/>
                <a:sym typeface="+mn-ea"/>
              </a:rPr>
              <a:t>材料二：</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那年上海的天气很热，企业为了不影响生产，采取降温措施。当时的降温措施比较简单，主要是风扇、鼓风机，但是</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企业即使采取这样的措施也没有主动权，要经过层层报批，当时经过</a:t>
            </a:r>
            <a:r>
              <a:rPr lang="en-US" altLang="zh-CN"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11</a:t>
            </a:r>
            <a:r>
              <a:rPr lang="zh-CN" altLang="en-US" sz="2800" b="1" dirty="0" smtClean="0">
                <a:solidFill>
                  <a:srgbClr val="FF0000"/>
                </a:solidFill>
                <a:latin typeface="文鼎中楷体" panose="03000600000000000000" charset="-122"/>
                <a:ea typeface="文鼎中楷体" panose="03000600000000000000" charset="-122"/>
                <a:cs typeface="文鼎中楷体" panose="03000600000000000000" charset="-122"/>
                <a:sym typeface="+mn-ea"/>
              </a:rPr>
              <a:t>个部门的审批</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，要盖</a:t>
            </a: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11</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个图章，等最后的图章盖完，夏天已经过去了。          </a:t>
            </a: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广州日报</a:t>
            </a:r>
            <a:endParaRPr lang="zh-CN" altLang="en-US" sz="2800" b="1" dirty="0" smtClean="0">
              <a:latin typeface="文鼎中楷体" panose="03000600000000000000" charset="-122"/>
              <a:ea typeface="文鼎中楷体" panose="03000600000000000000" charset="-122"/>
              <a:cs typeface="文鼎中楷体" panose="03000600000000000000" charset="-122"/>
            </a:endParaRPr>
          </a:p>
        </p:txBody>
      </p:sp>
      <p:sp>
        <p:nvSpPr>
          <p:cNvPr id="18" name="文本框 17"/>
          <p:cNvSpPr txBox="1"/>
          <p:nvPr/>
        </p:nvSpPr>
        <p:spPr>
          <a:xfrm>
            <a:off x="2963545" y="1757680"/>
            <a:ext cx="5759450" cy="583565"/>
          </a:xfrm>
          <a:prstGeom prst="rect">
            <a:avLst/>
          </a:prstGeom>
          <a:solidFill>
            <a:schemeClr val="bg2">
              <a:lumMod val="75000"/>
            </a:schemeClr>
          </a:solidFill>
        </p:spPr>
        <p:txBody>
          <a:bodyPr wrap="square" rtlCol="0">
            <a:spAutoFit/>
          </a:bodyPr>
          <a:p>
            <a:pPr algn="ctr"/>
            <a:r>
              <a:rPr lang="zh-CN" altLang="en-US" sz="3200" b="1" dirty="0" smtClean="0">
                <a:latin typeface="文鼎中楷体" panose="03000600000000000000" charset="-122"/>
                <a:ea typeface="文鼎中楷体" panose="03000600000000000000" charset="-122"/>
                <a:sym typeface="+mn-ea"/>
              </a:rPr>
              <a:t>工人生活水平下降，生活拮据</a:t>
            </a:r>
            <a:endParaRPr lang="zh-CN" altLang="en-US" sz="3200" b="1" dirty="0" smtClean="0">
              <a:latin typeface="文鼎中楷体" panose="03000600000000000000" charset="-122"/>
              <a:ea typeface="文鼎中楷体" panose="03000600000000000000" charset="-122"/>
              <a:sym typeface="+mn-ea"/>
            </a:endParaRPr>
          </a:p>
        </p:txBody>
      </p:sp>
      <p:sp>
        <p:nvSpPr>
          <p:cNvPr id="19" name="文本框 18"/>
          <p:cNvSpPr txBox="1"/>
          <p:nvPr/>
        </p:nvSpPr>
        <p:spPr>
          <a:xfrm>
            <a:off x="2963545" y="3184525"/>
            <a:ext cx="5771515" cy="583565"/>
          </a:xfrm>
          <a:prstGeom prst="rect">
            <a:avLst/>
          </a:prstGeom>
          <a:solidFill>
            <a:schemeClr val="bg2">
              <a:lumMod val="75000"/>
            </a:schemeClr>
          </a:solidFill>
        </p:spPr>
        <p:txBody>
          <a:bodyPr wrap="square" rtlCol="0">
            <a:spAutoFit/>
          </a:bodyPr>
          <a:p>
            <a:pPr algn="ctr"/>
            <a:r>
              <a:rPr lang="zh-CN" altLang="en-US" sz="3200" b="1">
                <a:latin typeface="文鼎中楷体" panose="03000600000000000000" charset="-122"/>
                <a:ea typeface="文鼎中楷体" panose="03000600000000000000" charset="-122"/>
                <a:sym typeface="+mn-ea"/>
              </a:rPr>
              <a:t>政企不分，企业没有自主权</a:t>
            </a:r>
            <a:endParaRPr lang="zh-CN" altLang="en-US" sz="3200" b="1">
              <a:latin typeface="文鼎中楷体" panose="03000600000000000000" charset="-122"/>
              <a:ea typeface="文鼎中楷体" panose="03000600000000000000" charset="-122"/>
              <a:sym typeface="+mn-ea"/>
            </a:endParaRPr>
          </a:p>
        </p:txBody>
      </p:sp>
      <p:sp>
        <p:nvSpPr>
          <p:cNvPr id="30" name="文本框 29"/>
          <p:cNvSpPr txBox="1"/>
          <p:nvPr/>
        </p:nvSpPr>
        <p:spPr>
          <a:xfrm>
            <a:off x="2963545" y="5001260"/>
            <a:ext cx="5881370" cy="583565"/>
          </a:xfrm>
          <a:prstGeom prst="rect">
            <a:avLst/>
          </a:prstGeom>
          <a:solidFill>
            <a:schemeClr val="bg2">
              <a:lumMod val="75000"/>
            </a:schemeClr>
          </a:solidFill>
        </p:spPr>
        <p:txBody>
          <a:bodyPr wrap="none" rtlCol="0">
            <a:spAutoFit/>
          </a:bodyPr>
          <a:p>
            <a:pPr algn="l"/>
            <a:r>
              <a:rPr lang="zh-CN" altLang="en-US" sz="3200" b="1">
                <a:latin typeface="文鼎中楷体" panose="03000600000000000000" charset="-122"/>
                <a:ea typeface="文鼎中楷体" panose="03000600000000000000" charset="-122"/>
                <a:cs typeface="文鼎中楷体" panose="03000600000000000000" charset="-122"/>
                <a:sym typeface="+mn-ea"/>
              </a:rPr>
              <a:t>吃“大锅饭”，职工没有积极性</a:t>
            </a:r>
            <a:endParaRPr lang="zh-CN" altLang="en-US" sz="3200" b="1">
              <a:latin typeface="文鼎中楷体" panose="03000600000000000000" charset="-122"/>
              <a:ea typeface="文鼎中楷体" panose="03000600000000000000" charset="-122"/>
              <a:cs typeface="文鼎中楷体" panose="03000600000000000000" charset="-122"/>
              <a:sym typeface="+mn-ea"/>
            </a:endParaRP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2" name="矩形 21"/>
          <p:cNvSpPr/>
          <p:nvPr/>
        </p:nvSpPr>
        <p:spPr>
          <a:xfrm>
            <a:off x="330845" y="1072393"/>
            <a:ext cx="16122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2</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、措施</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24589" name="文本框 3"/>
          <p:cNvSpPr txBox="1"/>
          <p:nvPr/>
        </p:nvSpPr>
        <p:spPr>
          <a:xfrm>
            <a:off x="330835" y="1656080"/>
            <a:ext cx="3500755" cy="521970"/>
          </a:xfrm>
          <a:prstGeom prst="rect">
            <a:avLst/>
          </a:prstGeom>
          <a:noFill/>
          <a:ln w="9525">
            <a:noFill/>
          </a:ln>
        </p:spPr>
        <p:txBody>
          <a:bodyPr wrap="square" anchor="t">
            <a:spAutoFit/>
          </a:bodyPr>
          <a:p>
            <a:pPr algn="l" eaLnBrk="0" hangingPunct="0">
              <a:spcBef>
                <a:spcPct val="20000"/>
              </a:spcBef>
            </a:pP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a:t>
            </a:r>
            <a:r>
              <a:rPr lang="en-US" altLang="zh-CN"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1</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）所有制形式：</a:t>
            </a:r>
            <a:endPar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endParaRPr>
          </a:p>
        </p:txBody>
      </p:sp>
      <p:sp>
        <p:nvSpPr>
          <p:cNvPr id="5" name="文本框 4"/>
          <p:cNvSpPr txBox="1"/>
          <p:nvPr/>
        </p:nvSpPr>
        <p:spPr>
          <a:xfrm>
            <a:off x="3307080" y="1656080"/>
            <a:ext cx="8677275" cy="953135"/>
          </a:xfrm>
          <a:prstGeom prst="rect">
            <a:avLst/>
          </a:prstGeom>
          <a:noFill/>
          <a:ln w="9525">
            <a:noFill/>
          </a:ln>
        </p:spPr>
        <p:txBody>
          <a:bodyPr wrap="square" anchor="t">
            <a:spAutoFit/>
          </a:bodyPr>
          <a:p>
            <a:r>
              <a:rPr lang="zh-CN" altLang="en-US" sz="2800" b="1" dirty="0">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把原来的单一的公有制经济，发展为以</a:t>
            </a:r>
            <a:r>
              <a:rPr lang="zh-CN" altLang="en-US" sz="2800" b="1" dirty="0">
                <a:solidFill>
                  <a:srgbClr val="C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公有制</a:t>
            </a:r>
            <a:r>
              <a:rPr lang="zh-CN" altLang="en-US" sz="2800" b="1" dirty="0">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经济为</a:t>
            </a:r>
            <a:r>
              <a:rPr lang="zh-CN" altLang="en-US" sz="2800" b="1" dirty="0">
                <a:solidFill>
                  <a:srgbClr val="C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主体</a:t>
            </a:r>
            <a:r>
              <a:rPr lang="zh-CN" altLang="en-US" sz="2800" b="1" dirty="0">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的</a:t>
            </a:r>
            <a:r>
              <a:rPr lang="zh-CN" altLang="en-US" sz="2800" b="1" dirty="0">
                <a:solidFill>
                  <a:srgbClr val="C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多种所有制经济</a:t>
            </a:r>
            <a:r>
              <a:rPr lang="zh-CN" altLang="en-US" sz="2800" dirty="0">
                <a:solidFill>
                  <a:srgbClr val="C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 </a:t>
            </a:r>
            <a:endParaRPr lang="zh-CN" altLang="en-US" sz="2800">
              <a:latin typeface="文鼎中楷体" panose="03000600000000000000" charset="-122"/>
              <a:ea typeface="文鼎中楷体" panose="03000600000000000000" charset="-122"/>
              <a:cs typeface="文鼎中楷体" panose="03000600000000000000" charset="-122"/>
            </a:endParaRPr>
          </a:p>
        </p:txBody>
      </p:sp>
      <p:pic>
        <p:nvPicPr>
          <p:cNvPr id="9" name="Picture 37" descr="20080221025552261"/>
          <p:cNvPicPr>
            <a:picLocks noChangeAspect="1"/>
          </p:cNvPicPr>
          <p:nvPr/>
        </p:nvPicPr>
        <p:blipFill>
          <a:blip r:embed="rId1">
            <a:clrChange>
              <a:clrFrom>
                <a:srgbClr val="FFFFFF"/>
              </a:clrFrom>
              <a:clrTo>
                <a:srgbClr val="FFFFFF">
                  <a:alpha val="0"/>
                </a:srgbClr>
              </a:clrTo>
            </a:clrChange>
          </a:blip>
          <a:stretch>
            <a:fillRect/>
          </a:stretch>
        </p:blipFill>
        <p:spPr>
          <a:xfrm>
            <a:off x="5776595" y="2971800"/>
            <a:ext cx="1657350" cy="3579813"/>
          </a:xfrm>
          <a:prstGeom prst="rect">
            <a:avLst/>
          </a:prstGeom>
          <a:noFill/>
          <a:ln w="9525">
            <a:noFill/>
          </a:ln>
        </p:spPr>
      </p:pic>
      <p:sp>
        <p:nvSpPr>
          <p:cNvPr id="21" name="虚尾箭头 33"/>
          <p:cNvSpPr/>
          <p:nvPr/>
        </p:nvSpPr>
        <p:spPr>
          <a:xfrm>
            <a:off x="7319010" y="4051935"/>
            <a:ext cx="653415" cy="1000125"/>
          </a:xfrm>
          <a:prstGeom prst="stripedRightArrow">
            <a:avLst/>
          </a:prstGeom>
          <a:solidFill>
            <a:srgbClr val="663300"/>
          </a:solidFill>
          <a:ln>
            <a:solidFill>
              <a:srgbClr val="99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100" b="0" i="0" u="none" strike="noStrike" kern="1200" cap="none" spc="0" normalizeH="0" baseline="0" noProof="0">
              <a:ln>
                <a:noFill/>
              </a:ln>
              <a:solidFill>
                <a:schemeClr val="lt1"/>
              </a:solidFill>
              <a:effectLst/>
              <a:uLnTx/>
              <a:uFillTx/>
              <a:latin typeface="+mn-lt"/>
              <a:ea typeface="+mn-ea"/>
              <a:cs typeface="+mn-cs"/>
            </a:endParaRPr>
          </a:p>
        </p:txBody>
      </p:sp>
      <p:pic>
        <p:nvPicPr>
          <p:cNvPr id="23" name="Picture 39" descr="未命名"/>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972425" y="2971800"/>
            <a:ext cx="3343910" cy="3755390"/>
          </a:xfrm>
          <a:prstGeom prst="rect">
            <a:avLst/>
          </a:prstGeom>
          <a:noFill/>
          <a:ln w="9525">
            <a:noFill/>
          </a:ln>
        </p:spPr>
      </p:pic>
      <p:sp>
        <p:nvSpPr>
          <p:cNvPr id="24" name="Text Box 43"/>
          <p:cNvSpPr txBox="1"/>
          <p:nvPr/>
        </p:nvSpPr>
        <p:spPr>
          <a:xfrm>
            <a:off x="10364153" y="4351338"/>
            <a:ext cx="1620837" cy="521970"/>
          </a:xfrm>
          <a:prstGeom prst="rect">
            <a:avLst/>
          </a:prstGeom>
          <a:noFill/>
          <a:ln w="9525">
            <a:noFill/>
          </a:ln>
        </p:spPr>
        <p:txBody>
          <a:bodyPr wrap="square" anchor="t">
            <a:spAutoFit/>
          </a:bodyPr>
          <a:p>
            <a:pPr eaLnBrk="0" hangingPunct="0"/>
            <a:r>
              <a:rPr lang="zh-CN" altLang="en-US" sz="2800" b="1">
                <a:solidFill>
                  <a:srgbClr val="0D0D0D"/>
                </a:solidFill>
                <a:latin typeface="文鼎中楷体" panose="03000600000000000000" charset="-122"/>
                <a:ea typeface="文鼎中楷体" panose="03000600000000000000" charset="-122"/>
              </a:rPr>
              <a:t>个体经济</a:t>
            </a:r>
            <a:endParaRPr lang="zh-CN" altLang="en-US" sz="2800" b="1">
              <a:solidFill>
                <a:srgbClr val="0D0D0D"/>
              </a:solidFill>
              <a:latin typeface="文鼎中楷体" panose="03000600000000000000" charset="-122"/>
              <a:ea typeface="文鼎中楷体" panose="03000600000000000000" charset="-122"/>
            </a:endParaRPr>
          </a:p>
        </p:txBody>
      </p:sp>
      <p:sp>
        <p:nvSpPr>
          <p:cNvPr id="25" name="Text Box 42"/>
          <p:cNvSpPr txBox="1"/>
          <p:nvPr/>
        </p:nvSpPr>
        <p:spPr>
          <a:xfrm>
            <a:off x="9867900" y="3909378"/>
            <a:ext cx="1620838" cy="521970"/>
          </a:xfrm>
          <a:prstGeom prst="rect">
            <a:avLst/>
          </a:prstGeom>
          <a:noFill/>
          <a:ln w="9525">
            <a:noFill/>
          </a:ln>
        </p:spPr>
        <p:txBody>
          <a:bodyPr wrap="square" anchor="t">
            <a:spAutoFit/>
          </a:bodyPr>
          <a:p>
            <a:pPr eaLnBrk="0" hangingPunct="0"/>
            <a:r>
              <a:rPr lang="zh-CN" altLang="en-US" sz="2800" b="1">
                <a:solidFill>
                  <a:srgbClr val="0D0D0D"/>
                </a:solidFill>
                <a:latin typeface="文鼎中楷体" panose="03000600000000000000" charset="-122"/>
                <a:ea typeface="文鼎中楷体" panose="03000600000000000000" charset="-122"/>
              </a:rPr>
              <a:t>私营经济</a:t>
            </a:r>
            <a:endParaRPr lang="zh-CN" altLang="en-US" sz="2800" b="1">
              <a:solidFill>
                <a:srgbClr val="0D0D0D"/>
              </a:solidFill>
              <a:latin typeface="文鼎中楷体" panose="03000600000000000000" charset="-122"/>
              <a:ea typeface="文鼎中楷体" panose="03000600000000000000" charset="-122"/>
            </a:endParaRPr>
          </a:p>
        </p:txBody>
      </p:sp>
      <p:sp>
        <p:nvSpPr>
          <p:cNvPr id="26" name="Text Box 41"/>
          <p:cNvSpPr txBox="1"/>
          <p:nvPr/>
        </p:nvSpPr>
        <p:spPr>
          <a:xfrm>
            <a:off x="9825990" y="3360738"/>
            <a:ext cx="1620838" cy="521970"/>
          </a:xfrm>
          <a:prstGeom prst="rect">
            <a:avLst/>
          </a:prstGeom>
          <a:noFill/>
          <a:ln w="9525">
            <a:noFill/>
          </a:ln>
        </p:spPr>
        <p:txBody>
          <a:bodyPr wrap="square" anchor="t">
            <a:spAutoFit/>
          </a:bodyPr>
          <a:p>
            <a:pPr eaLnBrk="0" hangingPunct="0"/>
            <a:r>
              <a:rPr lang="zh-CN" altLang="en-US" sz="2800" b="1">
                <a:solidFill>
                  <a:srgbClr val="0D0D0D"/>
                </a:solidFill>
                <a:latin typeface="文鼎中楷体" panose="03000600000000000000" charset="-122"/>
                <a:ea typeface="文鼎中楷体" panose="03000600000000000000" charset="-122"/>
              </a:rPr>
              <a:t>合资企业</a:t>
            </a:r>
            <a:endParaRPr lang="zh-CN" altLang="en-US" sz="2800" b="1">
              <a:solidFill>
                <a:srgbClr val="0D0D0D"/>
              </a:solidFill>
              <a:latin typeface="文鼎中楷体" panose="03000600000000000000" charset="-122"/>
              <a:ea typeface="文鼎中楷体" panose="03000600000000000000" charset="-122"/>
            </a:endParaRPr>
          </a:p>
        </p:txBody>
      </p:sp>
      <p:sp>
        <p:nvSpPr>
          <p:cNvPr id="27" name="Text Box 40"/>
          <p:cNvSpPr txBox="1"/>
          <p:nvPr/>
        </p:nvSpPr>
        <p:spPr>
          <a:xfrm>
            <a:off x="9824720" y="2838768"/>
            <a:ext cx="1622425" cy="521970"/>
          </a:xfrm>
          <a:prstGeom prst="rect">
            <a:avLst/>
          </a:prstGeom>
          <a:noFill/>
          <a:ln w="9525">
            <a:noFill/>
          </a:ln>
        </p:spPr>
        <p:txBody>
          <a:bodyPr wrap="square" anchor="t">
            <a:spAutoFit/>
          </a:bodyPr>
          <a:p>
            <a:pPr eaLnBrk="0" hangingPunct="0"/>
            <a:r>
              <a:rPr lang="zh-CN" altLang="en-US" sz="2800" b="1" dirty="0">
                <a:solidFill>
                  <a:srgbClr val="0D0D0D"/>
                </a:solidFill>
                <a:latin typeface="文鼎中楷体" panose="03000600000000000000" charset="-122"/>
                <a:ea typeface="文鼎中楷体" panose="03000600000000000000" charset="-122"/>
              </a:rPr>
              <a:t>外资企业</a:t>
            </a:r>
            <a:endParaRPr lang="zh-CN" altLang="en-US" sz="2800" b="1" dirty="0">
              <a:solidFill>
                <a:srgbClr val="0D0D0D"/>
              </a:solidFill>
              <a:latin typeface="文鼎中楷体" panose="03000600000000000000" charset="-122"/>
              <a:ea typeface="文鼎中楷体" panose="03000600000000000000" charset="-122"/>
            </a:endParaRPr>
          </a:p>
        </p:txBody>
      </p:sp>
      <p:sp>
        <p:nvSpPr>
          <p:cNvPr id="31" name="Text Box 44"/>
          <p:cNvSpPr txBox="1">
            <a:spLocks noChangeArrowheads="1"/>
          </p:cNvSpPr>
          <p:nvPr/>
        </p:nvSpPr>
        <p:spPr bwMode="auto">
          <a:xfrm>
            <a:off x="5697544" y="6335069"/>
            <a:ext cx="1607820" cy="521970"/>
          </a:xfrm>
          <a:prstGeom prst="rect">
            <a:avLst/>
          </a:prstGeom>
          <a:noFill/>
          <a:ln w="9525">
            <a:noFill/>
            <a:miter lim="800000"/>
          </a:ln>
          <a:effectLst/>
        </p:spPr>
        <p:txBody>
          <a:bodyPr wrap="none">
            <a:spAutoFit/>
          </a:bodyPr>
          <a:p>
            <a:r>
              <a:rPr kumimoji="1" lang="zh-CN" altLang="en-US" sz="2800" b="1" dirty="0">
                <a:solidFill>
                  <a:schemeClr val="tx1">
                    <a:lumMod val="95000"/>
                    <a:lumOff val="5000"/>
                  </a:schemeClr>
                </a:solidFill>
                <a:latin typeface="文鼎中楷体" panose="03000600000000000000" charset="-122"/>
                <a:ea typeface="文鼎中楷体" panose="03000600000000000000" charset="-122"/>
              </a:rPr>
              <a:t>集体经济</a:t>
            </a:r>
            <a:endParaRPr kumimoji="1" lang="zh-CN" altLang="en-US" sz="2800" b="1" dirty="0">
              <a:solidFill>
                <a:schemeClr val="tx1">
                  <a:lumMod val="95000"/>
                  <a:lumOff val="5000"/>
                </a:schemeClr>
              </a:solidFill>
              <a:latin typeface="文鼎中楷体" panose="03000600000000000000" charset="-122"/>
              <a:ea typeface="文鼎中楷体" panose="03000600000000000000" charset="-122"/>
            </a:endParaRPr>
          </a:p>
        </p:txBody>
      </p:sp>
      <p:pic>
        <p:nvPicPr>
          <p:cNvPr id="28" name="图片 2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56565" y="2520950"/>
            <a:ext cx="4938395" cy="4030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26" grpId="0"/>
      <p:bldP spid="27" grpId="0"/>
      <p:bldP spid="3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2" name="矩形 21"/>
          <p:cNvSpPr/>
          <p:nvPr/>
        </p:nvSpPr>
        <p:spPr>
          <a:xfrm>
            <a:off x="330845" y="1072393"/>
            <a:ext cx="20193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2</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、措施：</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24589" name="文本框 3"/>
          <p:cNvSpPr txBox="1"/>
          <p:nvPr/>
        </p:nvSpPr>
        <p:spPr>
          <a:xfrm>
            <a:off x="1943100" y="1103630"/>
            <a:ext cx="3500755" cy="521970"/>
          </a:xfrm>
          <a:prstGeom prst="rect">
            <a:avLst/>
          </a:prstGeom>
          <a:noFill/>
          <a:ln w="9525">
            <a:noFill/>
          </a:ln>
        </p:spPr>
        <p:txBody>
          <a:bodyPr wrap="square" anchor="t">
            <a:spAutoFit/>
          </a:bodyPr>
          <a:p>
            <a:pPr algn="l" eaLnBrk="0" hangingPunct="0">
              <a:spcBef>
                <a:spcPct val="20000"/>
              </a:spcBef>
            </a:pP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a:t>
            </a:r>
            <a:r>
              <a:rPr lang="en-US" altLang="zh-CN"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2</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）管理方式</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a:t>
            </a:r>
            <a:endPar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endParaRPr>
          </a:p>
        </p:txBody>
      </p:sp>
      <p:sp>
        <p:nvSpPr>
          <p:cNvPr id="5" name="文本框 4"/>
          <p:cNvSpPr txBox="1"/>
          <p:nvPr/>
        </p:nvSpPr>
        <p:spPr>
          <a:xfrm>
            <a:off x="4787265" y="991235"/>
            <a:ext cx="7197090" cy="953135"/>
          </a:xfrm>
          <a:prstGeom prst="rect">
            <a:avLst/>
          </a:prstGeom>
          <a:noFill/>
          <a:ln w="9525">
            <a:noFill/>
          </a:ln>
        </p:spPr>
        <p:txBody>
          <a:bodyPr wrap="square" anchor="t">
            <a:spAutoFit/>
          </a:bodyPr>
          <a:p>
            <a:r>
              <a:rPr lang="zh-CN" altLang="en-US" sz="2800" b="1" dirty="0">
                <a:latin typeface="文鼎中楷体" panose="03000600000000000000" charset="-122"/>
                <a:ea typeface="文鼎中楷体" panose="03000600000000000000" charset="-122"/>
              </a:rPr>
              <a:t>对国有企业实行</a:t>
            </a:r>
            <a:r>
              <a:rPr lang="zh-CN" altLang="en-US" sz="2800" b="1" dirty="0">
                <a:solidFill>
                  <a:srgbClr val="C00000"/>
                </a:solidFill>
                <a:latin typeface="文鼎中楷体" panose="03000600000000000000" charset="-122"/>
                <a:ea typeface="文鼎中楷体" panose="03000600000000000000" charset="-122"/>
              </a:rPr>
              <a:t>政企分开</a:t>
            </a:r>
            <a:r>
              <a:rPr lang="zh-CN" altLang="en-US" sz="2800" b="1" dirty="0">
                <a:latin typeface="文鼎中楷体" panose="03000600000000000000" charset="-122"/>
                <a:ea typeface="文鼎中楷体" panose="03000600000000000000" charset="-122"/>
              </a:rPr>
              <a:t>，逐步扩大企业的</a:t>
            </a:r>
            <a:r>
              <a:rPr lang="zh-CN" altLang="en-US" sz="2800" b="1" dirty="0">
                <a:solidFill>
                  <a:srgbClr val="C00000"/>
                </a:solidFill>
                <a:latin typeface="文鼎中楷体" panose="03000600000000000000" charset="-122"/>
                <a:ea typeface="文鼎中楷体" panose="03000600000000000000" charset="-122"/>
              </a:rPr>
              <a:t>生产经营自主权</a:t>
            </a:r>
            <a:r>
              <a:rPr lang="zh-CN" altLang="en-US" sz="2800" b="1" dirty="0">
                <a:latin typeface="文鼎中楷体" panose="03000600000000000000" charset="-122"/>
                <a:ea typeface="文鼎中楷体" panose="03000600000000000000" charset="-122"/>
              </a:rPr>
              <a:t>，实行</a:t>
            </a:r>
            <a:r>
              <a:rPr lang="zh-CN" altLang="en-US" sz="2800" b="1" dirty="0">
                <a:solidFill>
                  <a:srgbClr val="C00000"/>
                </a:solidFill>
                <a:latin typeface="文鼎中楷体" panose="03000600000000000000" charset="-122"/>
                <a:ea typeface="文鼎中楷体" panose="03000600000000000000" charset="-122"/>
              </a:rPr>
              <a:t>经营责任制</a:t>
            </a:r>
            <a:endParaRPr lang="zh-CN" altLang="en-US" sz="2800" b="1" dirty="0">
              <a:solidFill>
                <a:srgbClr val="C00000"/>
              </a:solidFill>
              <a:latin typeface="文鼎中楷体" panose="03000600000000000000" charset="-122"/>
              <a:ea typeface="文鼎中楷体" panose="03000600000000000000" charset="-122"/>
            </a:endParaRPr>
          </a:p>
        </p:txBody>
      </p:sp>
      <p:sp>
        <p:nvSpPr>
          <p:cNvPr id="21" name="文本框 20"/>
          <p:cNvSpPr txBox="1"/>
          <p:nvPr/>
        </p:nvSpPr>
        <p:spPr>
          <a:xfrm>
            <a:off x="481965" y="5701665"/>
            <a:ext cx="11503025" cy="953135"/>
          </a:xfrm>
          <a:prstGeom prst="rect">
            <a:avLst/>
          </a:prstGeom>
          <a:solidFill>
            <a:schemeClr val="bg1"/>
          </a:solidFill>
        </p:spPr>
        <p:txBody>
          <a:bodyPr wrap="square" rtlCol="0" anchor="t">
            <a:spAutoFit/>
          </a:bodyPr>
          <a:p>
            <a:r>
              <a:rPr lang="en-US" altLang="zh-CN" sz="2800" b="1">
                <a:latin typeface="楷体" panose="02010609060101010101" charset="-122"/>
                <a:ea typeface="楷体" panose="02010609060101010101" charset="-122"/>
                <a:cs typeface="楷体" panose="02010609060101010101" charset="-122"/>
              </a:rPr>
              <a:t>   </a:t>
            </a:r>
            <a:r>
              <a:rPr lang="zh-CN" altLang="en-US" sz="2800" b="1">
                <a:latin typeface="楷体" panose="02010609060101010101" charset="-122"/>
                <a:ea typeface="楷体" panose="02010609060101010101" charset="-122"/>
                <a:cs typeface="楷体" panose="02010609060101010101" charset="-122"/>
              </a:rPr>
              <a:t>1984年3月24日，福建省55位厂长（经理）向福建省委、省政府发出了《请给我们“</a:t>
            </a:r>
            <a:r>
              <a:rPr lang="zh-CN" altLang="en-US" sz="2800" b="1">
                <a:solidFill>
                  <a:srgbClr val="FF0000"/>
                </a:solidFill>
                <a:latin typeface="楷体" panose="02010609060101010101" charset="-122"/>
                <a:ea typeface="楷体" panose="02010609060101010101" charset="-122"/>
                <a:cs typeface="楷体" panose="02010609060101010101" charset="-122"/>
              </a:rPr>
              <a:t>松绑</a:t>
            </a:r>
            <a:r>
              <a:rPr lang="zh-CN" altLang="en-US" sz="2800" b="1">
                <a:latin typeface="楷体" panose="02010609060101010101" charset="-122"/>
                <a:ea typeface="楷体" panose="02010609060101010101" charset="-122"/>
                <a:cs typeface="楷体" panose="02010609060101010101" charset="-122"/>
              </a:rPr>
              <a:t>”放权》的呼吁书。</a:t>
            </a:r>
            <a:endParaRPr lang="zh-CN" altLang="en-US" sz="2800" b="1">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1158240" y="29927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插入纪录片《我们一起走过》企业改革情况</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2" name="矩形 21"/>
          <p:cNvSpPr/>
          <p:nvPr/>
        </p:nvSpPr>
        <p:spPr>
          <a:xfrm>
            <a:off x="330845" y="1072393"/>
            <a:ext cx="20193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2</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、措施：</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24589" name="文本框 3"/>
          <p:cNvSpPr txBox="1"/>
          <p:nvPr/>
        </p:nvSpPr>
        <p:spPr>
          <a:xfrm>
            <a:off x="1943100" y="1103630"/>
            <a:ext cx="3500755" cy="521970"/>
          </a:xfrm>
          <a:prstGeom prst="rect">
            <a:avLst/>
          </a:prstGeom>
          <a:noFill/>
          <a:ln w="9525">
            <a:noFill/>
          </a:ln>
        </p:spPr>
        <p:txBody>
          <a:bodyPr wrap="square" anchor="t">
            <a:spAutoFit/>
          </a:bodyPr>
          <a:p>
            <a:pPr algn="l" eaLnBrk="0" hangingPunct="0">
              <a:spcBef>
                <a:spcPct val="20000"/>
              </a:spcBef>
            </a:pP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a:t>
            </a:r>
            <a:r>
              <a:rPr lang="en-US" altLang="zh-CN"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3</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）分配</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方式</a:t>
            </a:r>
            <a:r>
              <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rPr>
              <a:t>：</a:t>
            </a:r>
            <a:endParaRPr lang="zh-CN" altLang="en-US" sz="2800" b="1">
              <a:solidFill>
                <a:srgbClr val="000000"/>
              </a:solidFill>
              <a:latin typeface="文鼎中楷体" panose="03000600000000000000" charset="-122"/>
              <a:ea typeface="文鼎中楷体" panose="03000600000000000000" charset="-122"/>
              <a:cs typeface="文鼎中楷体" panose="03000600000000000000" charset="-122"/>
              <a:sym typeface="宋体" panose="02010600030101010101" pitchFamily="2" charset="-122"/>
            </a:endParaRPr>
          </a:p>
        </p:txBody>
      </p:sp>
      <p:sp>
        <p:nvSpPr>
          <p:cNvPr id="5" name="文本框 4"/>
          <p:cNvSpPr txBox="1"/>
          <p:nvPr/>
        </p:nvSpPr>
        <p:spPr>
          <a:xfrm>
            <a:off x="4768215" y="1092200"/>
            <a:ext cx="6951345" cy="521970"/>
          </a:xfrm>
          <a:prstGeom prst="rect">
            <a:avLst/>
          </a:prstGeom>
          <a:noFill/>
          <a:ln w="9525">
            <a:noFill/>
          </a:ln>
        </p:spPr>
        <p:txBody>
          <a:bodyPr wrap="none" anchor="t">
            <a:spAutoFit/>
          </a:bodyPr>
          <a:p>
            <a:r>
              <a:rPr lang="zh-CN" altLang="en-US" sz="2800" b="1" dirty="0">
                <a:latin typeface="文鼎中楷体" panose="03000600000000000000" charset="-122"/>
                <a:ea typeface="文鼎中楷体" panose="03000600000000000000" charset="-122"/>
              </a:rPr>
              <a:t>以</a:t>
            </a:r>
            <a:r>
              <a:rPr lang="zh-CN" altLang="en-US" sz="2800" b="1" dirty="0">
                <a:solidFill>
                  <a:srgbClr val="C00000"/>
                </a:solidFill>
                <a:latin typeface="文鼎中楷体" panose="03000600000000000000" charset="-122"/>
                <a:ea typeface="文鼎中楷体" panose="03000600000000000000" charset="-122"/>
              </a:rPr>
              <a:t>按劳分配</a:t>
            </a:r>
            <a:r>
              <a:rPr lang="zh-CN" altLang="en-US" sz="2800" b="1" dirty="0">
                <a:latin typeface="文鼎中楷体" panose="03000600000000000000" charset="-122"/>
                <a:ea typeface="文鼎中楷体" panose="03000600000000000000" charset="-122"/>
              </a:rPr>
              <a:t>为主，</a:t>
            </a:r>
            <a:r>
              <a:rPr lang="zh-CN" altLang="en-US" sz="2800" b="1" dirty="0">
                <a:solidFill>
                  <a:srgbClr val="C00000"/>
                </a:solidFill>
                <a:latin typeface="文鼎中楷体" panose="03000600000000000000" charset="-122"/>
                <a:ea typeface="文鼎中楷体" panose="03000600000000000000" charset="-122"/>
              </a:rPr>
              <a:t>多种分配方式</a:t>
            </a:r>
            <a:r>
              <a:rPr lang="zh-CN" altLang="en-US" sz="2800" b="1" dirty="0">
                <a:latin typeface="文鼎中楷体" panose="03000600000000000000" charset="-122"/>
                <a:ea typeface="文鼎中楷体" panose="03000600000000000000" charset="-122"/>
              </a:rPr>
              <a:t>并存的制度</a:t>
            </a:r>
            <a:endParaRPr lang="zh-CN" altLang="en-US" sz="2800" b="1" dirty="0">
              <a:latin typeface="文鼎中楷体" panose="03000600000000000000" charset="-122"/>
              <a:ea typeface="文鼎中楷体" panose="03000600000000000000" charset="-122"/>
            </a:endParaRPr>
          </a:p>
        </p:txBody>
      </p:sp>
      <p:pic>
        <p:nvPicPr>
          <p:cNvPr id="9" name="图片 8"/>
          <p:cNvPicPr>
            <a:picLocks noChangeAspect="1"/>
          </p:cNvPicPr>
          <p:nvPr/>
        </p:nvPicPr>
        <p:blipFill>
          <a:blip r:embed="rId1"/>
          <a:stretch>
            <a:fillRect/>
          </a:stretch>
        </p:blipFill>
        <p:spPr>
          <a:xfrm>
            <a:off x="140970" y="1635125"/>
            <a:ext cx="3795395" cy="2893695"/>
          </a:xfrm>
          <a:prstGeom prst="rect">
            <a:avLst/>
          </a:prstGeom>
          <a:effectLst>
            <a:outerShdw blurRad="63500" sx="102000" sy="102000" algn="ctr" rotWithShape="0">
              <a:prstClr val="black">
                <a:alpha val="40000"/>
              </a:prstClr>
            </a:outerShdw>
          </a:effectLst>
        </p:spPr>
      </p:pic>
      <p:pic>
        <p:nvPicPr>
          <p:cNvPr id="21" name="图片 20"/>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011930" y="1614170"/>
            <a:ext cx="3961130" cy="2936240"/>
          </a:xfrm>
          <a:prstGeom prst="rect">
            <a:avLst/>
          </a:prstGeom>
          <a:solidFill>
            <a:schemeClr val="bg1"/>
          </a:solidFill>
          <a:effectLst>
            <a:outerShdw blurRad="63500" sx="102000" sy="102000" algn="ctr" rotWithShape="0">
              <a:prstClr val="black">
                <a:alpha val="40000"/>
              </a:prstClr>
            </a:outerShdw>
          </a:effectLst>
        </p:spPr>
      </p:pic>
      <p:pic>
        <p:nvPicPr>
          <p:cNvPr id="23" name="图片 22"/>
          <p:cNvPicPr>
            <a:picLocks noChangeAspect="1"/>
          </p:cNvPicPr>
          <p:nvPr/>
        </p:nvPicPr>
        <p:blipFill>
          <a:blip r:embed="rId3"/>
          <a:srcRect b="8438"/>
          <a:stretch>
            <a:fillRect/>
          </a:stretch>
        </p:blipFill>
        <p:spPr>
          <a:xfrm>
            <a:off x="8035925" y="1614170"/>
            <a:ext cx="4009390" cy="293497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a:clrChange>
              <a:clrFrom>
                <a:srgbClr val="F2F2F4">
                  <a:alpha val="100000"/>
                </a:srgbClr>
              </a:clrFrom>
              <a:clrTo>
                <a:srgbClr val="F2F2F4">
                  <a:alpha val="100000"/>
                  <a:alpha val="0"/>
                </a:srgbClr>
              </a:clrTo>
            </a:clrChange>
          </a:blip>
          <a:stretch>
            <a:fillRect/>
          </a:stretch>
        </p:blipFill>
        <p:spPr>
          <a:xfrm>
            <a:off x="7973060" y="4528820"/>
            <a:ext cx="4011930" cy="2437130"/>
          </a:xfrm>
          <a:prstGeom prst="rect">
            <a:avLst/>
          </a:prstGeom>
        </p:spPr>
      </p:pic>
      <p:pic>
        <p:nvPicPr>
          <p:cNvPr id="25" name="图片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38505" y="4528820"/>
            <a:ext cx="6899910" cy="2329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56"/>
          <p:cNvSpPr>
            <a:spLocks noChangeArrowheads="1"/>
          </p:cNvSpPr>
          <p:nvPr/>
        </p:nvSpPr>
        <p:spPr bwMode="auto">
          <a:xfrm>
            <a:off x="7167962" y="2408457"/>
            <a:ext cx="2568711" cy="1900482"/>
          </a:xfrm>
          <a:prstGeom prst="triangle">
            <a:avLst>
              <a:gd name="adj" fmla="val 50000"/>
            </a:avLst>
          </a:prstGeom>
          <a:solidFill>
            <a:srgbClr val="660033"/>
          </a:solidFill>
          <a:ln w="9525" algn="ctr">
            <a:noFill/>
            <a:miter lim="800000"/>
          </a:ln>
          <a:scene3d>
            <a:camera prst="orthographicFront"/>
            <a:lightRig rig="threePt" dir="t"/>
          </a:scene3d>
          <a:sp3d>
            <a:bevelT/>
          </a:sp3d>
        </p:spPr>
        <p:txBody>
          <a:bodyPr wrap="none" anchor="ctr"/>
          <a:lstStyle/>
          <a:p>
            <a:endParaRPr lang="zh-CN" altLang="en-US" sz="2800">
              <a:effectLst/>
              <a:latin typeface="文鼎中楷体" panose="03000600000000000000" charset="-122"/>
              <a:ea typeface="文鼎中楷体" panose="03000600000000000000" charset="-122"/>
            </a:endParaRPr>
          </a:p>
        </p:txBody>
      </p:sp>
      <p:sp>
        <p:nvSpPr>
          <p:cNvPr id="29" name="Text Box 57">
            <a:hlinkClick r:id="rId1" action="ppaction://hlinksldjump"/>
          </p:cNvPr>
          <p:cNvSpPr txBox="1">
            <a:spLocks noChangeArrowheads="1"/>
          </p:cNvSpPr>
          <p:nvPr/>
        </p:nvSpPr>
        <p:spPr bwMode="auto">
          <a:xfrm>
            <a:off x="8093300" y="2680602"/>
            <a:ext cx="613410" cy="1558790"/>
          </a:xfrm>
          <a:prstGeom prst="rect">
            <a:avLst/>
          </a:prstGeom>
          <a:noFill/>
          <a:ln w="9525">
            <a:noFill/>
            <a:miter lim="800000"/>
          </a:ln>
        </p:spPr>
        <p:txBody>
          <a:bodyPr vert="eaVert" wrap="square">
            <a:spAutoFit/>
          </a:bodyPr>
          <a:lstStyle/>
          <a:p>
            <a:pPr>
              <a:spcBef>
                <a:spcPct val="50000"/>
              </a:spcBef>
            </a:pPr>
            <a:r>
              <a:rPr lang="zh-CN" altLang="en-US" sz="2800" dirty="0">
                <a:solidFill>
                  <a:schemeClr val="bg1"/>
                </a:solidFill>
                <a:effectLst/>
                <a:latin typeface="文鼎中楷体" panose="03000600000000000000" charset="-122"/>
                <a:ea typeface="文鼎中楷体" panose="03000600000000000000" charset="-122"/>
              </a:rPr>
              <a:t>国有企业</a:t>
            </a:r>
            <a:endParaRPr lang="zh-CN" altLang="en-US" sz="2800" dirty="0">
              <a:solidFill>
                <a:schemeClr val="bg1"/>
              </a:solidFill>
              <a:effectLst/>
              <a:latin typeface="文鼎中楷体" panose="03000600000000000000" charset="-122"/>
              <a:ea typeface="文鼎中楷体" panose="03000600000000000000" charset="-122"/>
            </a:endParaRPr>
          </a:p>
        </p:txBody>
      </p:sp>
      <p:sp>
        <p:nvSpPr>
          <p:cNvPr id="30" name="Text Box 58"/>
          <p:cNvSpPr txBox="1">
            <a:spLocks noChangeArrowheads="1"/>
          </p:cNvSpPr>
          <p:nvPr/>
        </p:nvSpPr>
        <p:spPr bwMode="auto">
          <a:xfrm>
            <a:off x="7984397" y="1796131"/>
            <a:ext cx="1020543" cy="578224"/>
          </a:xfrm>
          <a:prstGeom prst="roundRect">
            <a:avLst/>
          </a:prstGeom>
          <a:solidFill>
            <a:srgbClr val="663300"/>
          </a:solidFill>
          <a:ln w="9525">
            <a:noFill/>
            <a:miter lim="800000"/>
          </a:ln>
          <a:scene3d>
            <a:camera prst="orthographicFront"/>
            <a:lightRig rig="threePt" dir="t"/>
          </a:scene3d>
          <a:sp3d>
            <a:bevelT/>
          </a:sp3d>
        </p:spPr>
        <p:txBody>
          <a:bodyPr wrap="square">
            <a:spAutoFit/>
          </a:bodyPr>
          <a:lstStyle/>
          <a:p>
            <a:pPr>
              <a:spcBef>
                <a:spcPct val="50000"/>
              </a:spcBef>
            </a:pPr>
            <a:r>
              <a:rPr lang="zh-CN" altLang="en-US" sz="2800" dirty="0">
                <a:solidFill>
                  <a:schemeClr val="bg1"/>
                </a:solidFill>
                <a:effectLst/>
                <a:latin typeface="文鼎中楷体" panose="03000600000000000000" charset="-122"/>
                <a:ea typeface="文鼎中楷体" panose="03000600000000000000" charset="-122"/>
              </a:rPr>
              <a:t>国家</a:t>
            </a:r>
            <a:endParaRPr lang="zh-CN" altLang="en-US" sz="2800" dirty="0">
              <a:solidFill>
                <a:schemeClr val="bg1"/>
              </a:solidFill>
              <a:effectLst/>
              <a:latin typeface="文鼎中楷体" panose="03000600000000000000" charset="-122"/>
              <a:ea typeface="文鼎中楷体" panose="03000600000000000000" charset="-122"/>
            </a:endParaRPr>
          </a:p>
        </p:txBody>
      </p:sp>
      <p:sp>
        <p:nvSpPr>
          <p:cNvPr id="32" name="Text Box 59"/>
          <p:cNvSpPr txBox="1">
            <a:spLocks noChangeArrowheads="1"/>
          </p:cNvSpPr>
          <p:nvPr/>
        </p:nvSpPr>
        <p:spPr bwMode="auto">
          <a:xfrm>
            <a:off x="6855033" y="4384515"/>
            <a:ext cx="1061328" cy="578224"/>
          </a:xfrm>
          <a:prstGeom prst="roundRect">
            <a:avLst/>
          </a:prstGeom>
          <a:solidFill>
            <a:schemeClr val="bg2">
              <a:lumMod val="25000"/>
            </a:schemeClr>
          </a:solidFill>
          <a:ln w="9525">
            <a:noFill/>
            <a:miter lim="800000"/>
          </a:ln>
          <a:scene3d>
            <a:camera prst="orthographicFront"/>
            <a:lightRig rig="threePt" dir="t"/>
          </a:scene3d>
          <a:sp3d>
            <a:bevelT/>
          </a:sp3d>
        </p:spPr>
        <p:txBody>
          <a:bodyPr wrap="square">
            <a:spAutoFit/>
          </a:bodyPr>
          <a:lstStyle/>
          <a:p>
            <a:pPr>
              <a:spcBef>
                <a:spcPct val="50000"/>
              </a:spcBef>
            </a:pPr>
            <a:r>
              <a:rPr lang="zh-CN" altLang="en-US" sz="2800" dirty="0">
                <a:solidFill>
                  <a:schemeClr val="bg1"/>
                </a:solidFill>
                <a:effectLst/>
                <a:latin typeface="文鼎中楷体" panose="03000600000000000000" charset="-122"/>
                <a:ea typeface="文鼎中楷体" panose="03000600000000000000" charset="-122"/>
              </a:rPr>
              <a:t>企业</a:t>
            </a:r>
            <a:endParaRPr lang="zh-CN" altLang="en-US" sz="2800" dirty="0">
              <a:solidFill>
                <a:schemeClr val="bg1"/>
              </a:solidFill>
              <a:effectLst/>
              <a:latin typeface="文鼎中楷体" panose="03000600000000000000" charset="-122"/>
              <a:ea typeface="文鼎中楷体" panose="03000600000000000000" charset="-122"/>
            </a:endParaRPr>
          </a:p>
        </p:txBody>
      </p:sp>
      <p:sp>
        <p:nvSpPr>
          <p:cNvPr id="33" name="Text Box 60"/>
          <p:cNvSpPr txBox="1">
            <a:spLocks noChangeArrowheads="1"/>
          </p:cNvSpPr>
          <p:nvPr/>
        </p:nvSpPr>
        <p:spPr bwMode="auto">
          <a:xfrm>
            <a:off x="9018535" y="4376955"/>
            <a:ext cx="960048" cy="578224"/>
          </a:xfrm>
          <a:prstGeom prst="roundRect">
            <a:avLst/>
          </a:prstGeom>
          <a:solidFill>
            <a:schemeClr val="accent2">
              <a:lumMod val="75000"/>
            </a:schemeClr>
          </a:solidFill>
          <a:ln w="9525">
            <a:noFill/>
            <a:miter lim="800000"/>
          </a:ln>
          <a:scene3d>
            <a:camera prst="orthographicFront"/>
            <a:lightRig rig="threePt" dir="t"/>
          </a:scene3d>
          <a:sp3d>
            <a:bevelT/>
          </a:sp3d>
        </p:spPr>
        <p:txBody>
          <a:bodyPr wrap="square">
            <a:spAutoFit/>
          </a:bodyPr>
          <a:lstStyle/>
          <a:p>
            <a:pPr>
              <a:spcBef>
                <a:spcPct val="50000"/>
              </a:spcBef>
            </a:pPr>
            <a:r>
              <a:rPr lang="zh-CN" altLang="en-US" sz="2800" dirty="0">
                <a:solidFill>
                  <a:schemeClr val="bg1"/>
                </a:solidFill>
                <a:effectLst/>
                <a:latin typeface="文鼎中楷体" panose="03000600000000000000" charset="-122"/>
                <a:ea typeface="文鼎中楷体" panose="03000600000000000000" charset="-122"/>
              </a:rPr>
              <a:t>工人</a:t>
            </a:r>
            <a:endParaRPr lang="zh-CN" altLang="en-US" sz="2800" dirty="0">
              <a:solidFill>
                <a:schemeClr val="bg1"/>
              </a:solidFill>
              <a:effectLst/>
              <a:latin typeface="文鼎中楷体" panose="03000600000000000000" charset="-122"/>
              <a:ea typeface="文鼎中楷体" panose="03000600000000000000" charset="-122"/>
            </a:endParaRPr>
          </a:p>
        </p:txBody>
      </p:sp>
      <p:sp>
        <p:nvSpPr>
          <p:cNvPr id="34" name="Text Box 61"/>
          <p:cNvSpPr txBox="1">
            <a:spLocks noChangeArrowheads="1"/>
          </p:cNvSpPr>
          <p:nvPr/>
        </p:nvSpPr>
        <p:spPr bwMode="auto">
          <a:xfrm>
            <a:off x="9141012" y="1660059"/>
            <a:ext cx="2009321" cy="953135"/>
          </a:xfrm>
          <a:prstGeom prst="rect">
            <a:avLst/>
          </a:prstGeom>
          <a:noFill/>
          <a:ln w="9525">
            <a:noFill/>
            <a:miter lim="800000"/>
          </a:ln>
        </p:spPr>
        <p:txBody>
          <a:bodyPr>
            <a:spAutoFit/>
          </a:bodyPr>
          <a:lstStyle/>
          <a:p>
            <a:pPr>
              <a:spcBef>
                <a:spcPct val="50000"/>
              </a:spcBef>
            </a:pPr>
            <a:r>
              <a:rPr lang="zh-CN" altLang="en-US" sz="2800" b="1" dirty="0">
                <a:solidFill>
                  <a:schemeClr val="tx1"/>
                </a:solidFill>
                <a:effectLst/>
                <a:latin typeface="文鼎中楷体" panose="03000600000000000000" charset="-122"/>
                <a:ea typeface="文鼎中楷体" panose="03000600000000000000" charset="-122"/>
              </a:rPr>
              <a:t>管得太多，太死</a:t>
            </a:r>
            <a:endParaRPr lang="zh-CN" altLang="en-US" sz="2800" b="1" dirty="0">
              <a:solidFill>
                <a:schemeClr val="tx1"/>
              </a:solidFill>
              <a:effectLst/>
              <a:latin typeface="文鼎中楷体" panose="03000600000000000000" charset="-122"/>
              <a:ea typeface="文鼎中楷体" panose="03000600000000000000" charset="-122"/>
            </a:endParaRPr>
          </a:p>
        </p:txBody>
      </p:sp>
      <p:sp>
        <p:nvSpPr>
          <p:cNvPr id="36" name="Text Box 62"/>
          <p:cNvSpPr txBox="1">
            <a:spLocks noChangeArrowheads="1"/>
          </p:cNvSpPr>
          <p:nvPr/>
        </p:nvSpPr>
        <p:spPr bwMode="auto">
          <a:xfrm>
            <a:off x="6582827" y="4993832"/>
            <a:ext cx="1782535" cy="1383665"/>
          </a:xfrm>
          <a:prstGeom prst="rect">
            <a:avLst/>
          </a:prstGeom>
          <a:noFill/>
          <a:ln w="9525">
            <a:noFill/>
            <a:miter lim="800000"/>
          </a:ln>
        </p:spPr>
        <p:txBody>
          <a:bodyPr>
            <a:spAutoFit/>
          </a:bodyPr>
          <a:lstStyle/>
          <a:p>
            <a:pPr>
              <a:spcBef>
                <a:spcPct val="50000"/>
              </a:spcBef>
            </a:pPr>
            <a:r>
              <a:rPr lang="zh-CN" altLang="en-US" sz="2800" b="1" dirty="0">
                <a:solidFill>
                  <a:schemeClr val="tx1"/>
                </a:solidFill>
                <a:effectLst/>
                <a:latin typeface="文鼎中楷体" panose="03000600000000000000" charset="-122"/>
                <a:ea typeface="文鼎中楷体" panose="03000600000000000000" charset="-122"/>
              </a:rPr>
              <a:t>没有生产自主权缺乏活力</a:t>
            </a:r>
            <a:endParaRPr lang="zh-CN" altLang="en-US" sz="2800" b="1" dirty="0">
              <a:solidFill>
                <a:schemeClr val="tx1"/>
              </a:solidFill>
              <a:effectLst/>
              <a:latin typeface="文鼎中楷体" panose="03000600000000000000" charset="-122"/>
              <a:ea typeface="文鼎中楷体" panose="03000600000000000000" charset="-122"/>
            </a:endParaRPr>
          </a:p>
        </p:txBody>
      </p:sp>
      <p:sp>
        <p:nvSpPr>
          <p:cNvPr id="37" name="Text Box 63"/>
          <p:cNvSpPr txBox="1">
            <a:spLocks noChangeArrowheads="1"/>
          </p:cNvSpPr>
          <p:nvPr/>
        </p:nvSpPr>
        <p:spPr bwMode="auto">
          <a:xfrm>
            <a:off x="8759985" y="5061869"/>
            <a:ext cx="1714500" cy="1383665"/>
          </a:xfrm>
          <a:prstGeom prst="rect">
            <a:avLst/>
          </a:prstGeom>
          <a:noFill/>
          <a:ln w="9525">
            <a:noFill/>
            <a:miter lim="800000"/>
          </a:ln>
        </p:spPr>
        <p:txBody>
          <a:bodyPr>
            <a:spAutoFit/>
          </a:bodyPr>
          <a:lstStyle/>
          <a:p>
            <a:pPr>
              <a:spcBef>
                <a:spcPct val="50000"/>
              </a:spcBef>
            </a:pPr>
            <a:r>
              <a:rPr lang="zh-CN" altLang="en-US" sz="2800" b="1" dirty="0">
                <a:solidFill>
                  <a:schemeClr val="tx1"/>
                </a:solidFill>
                <a:effectLst/>
                <a:latin typeface="文鼎中楷体" panose="03000600000000000000" charset="-122"/>
                <a:ea typeface="文鼎中楷体" panose="03000600000000000000" charset="-122"/>
              </a:rPr>
              <a:t>吃大锅饭，没有劳动积极性</a:t>
            </a:r>
            <a:endParaRPr lang="zh-CN" altLang="en-US" sz="2800" b="1" dirty="0">
              <a:solidFill>
                <a:schemeClr val="tx1"/>
              </a:solidFill>
              <a:effectLst/>
              <a:latin typeface="文鼎中楷体" panose="03000600000000000000" charset="-122"/>
              <a:ea typeface="文鼎中楷体" panose="03000600000000000000" charset="-122"/>
            </a:endParaRPr>
          </a:p>
        </p:txBody>
      </p:sp>
      <p:sp>
        <p:nvSpPr>
          <p:cNvPr id="38" name="Text Box 64"/>
          <p:cNvSpPr txBox="1">
            <a:spLocks noChangeArrowheads="1"/>
          </p:cNvSpPr>
          <p:nvPr/>
        </p:nvSpPr>
        <p:spPr bwMode="auto">
          <a:xfrm>
            <a:off x="9209048" y="1796131"/>
            <a:ext cx="2125738" cy="521970"/>
          </a:xfrm>
          <a:prstGeom prst="rect">
            <a:avLst/>
          </a:prstGeom>
          <a:noFill/>
          <a:ln w="9525">
            <a:noFill/>
            <a:miter lim="800000"/>
          </a:ln>
        </p:spPr>
        <p:txBody>
          <a:bodyPr>
            <a:spAutoFit/>
          </a:bodyPr>
          <a:lstStyle/>
          <a:p>
            <a:pPr>
              <a:spcBef>
                <a:spcPct val="50000"/>
              </a:spcBef>
            </a:pPr>
            <a:r>
              <a:rPr lang="zh-CN" altLang="en-US" sz="2800" b="1" dirty="0">
                <a:solidFill>
                  <a:srgbClr val="660033"/>
                </a:solidFill>
                <a:effectLst/>
                <a:latin typeface="文鼎中楷体" panose="03000600000000000000" charset="-122"/>
                <a:ea typeface="文鼎中楷体" panose="03000600000000000000" charset="-122"/>
              </a:rPr>
              <a:t>给企业松绑</a:t>
            </a:r>
            <a:endParaRPr lang="zh-CN" altLang="en-US" sz="2800" b="1" dirty="0">
              <a:solidFill>
                <a:srgbClr val="660033"/>
              </a:solidFill>
              <a:effectLst/>
              <a:latin typeface="文鼎中楷体" panose="03000600000000000000" charset="-122"/>
              <a:ea typeface="文鼎中楷体" panose="03000600000000000000" charset="-122"/>
            </a:endParaRPr>
          </a:p>
        </p:txBody>
      </p:sp>
      <p:sp>
        <p:nvSpPr>
          <p:cNvPr id="39" name="Text Box 65"/>
          <p:cNvSpPr txBox="1">
            <a:spLocks noChangeArrowheads="1"/>
          </p:cNvSpPr>
          <p:nvPr/>
        </p:nvSpPr>
        <p:spPr bwMode="auto">
          <a:xfrm>
            <a:off x="6582827" y="4993832"/>
            <a:ext cx="1644952" cy="1383665"/>
          </a:xfrm>
          <a:prstGeom prst="rect">
            <a:avLst/>
          </a:prstGeom>
          <a:noFill/>
          <a:ln w="9525">
            <a:noFill/>
            <a:miter lim="800000"/>
          </a:ln>
        </p:spPr>
        <p:txBody>
          <a:bodyPr>
            <a:spAutoFit/>
          </a:bodyPr>
          <a:lstStyle/>
          <a:p>
            <a:pPr>
              <a:spcBef>
                <a:spcPct val="50000"/>
              </a:spcBef>
            </a:pPr>
            <a:r>
              <a:rPr lang="zh-CN" altLang="en-US" sz="2800" b="1">
                <a:solidFill>
                  <a:srgbClr val="660033"/>
                </a:solidFill>
                <a:effectLst/>
                <a:latin typeface="文鼎中楷体" panose="03000600000000000000" charset="-122"/>
                <a:ea typeface="文鼎中楷体" panose="03000600000000000000" charset="-122"/>
              </a:rPr>
              <a:t>扩大自主权经营责任制</a:t>
            </a:r>
            <a:endParaRPr lang="zh-CN" altLang="en-US" sz="2800" b="1">
              <a:solidFill>
                <a:srgbClr val="660033"/>
              </a:solidFill>
              <a:effectLst/>
              <a:latin typeface="文鼎中楷体" panose="03000600000000000000" charset="-122"/>
              <a:ea typeface="文鼎中楷体" panose="03000600000000000000" charset="-122"/>
            </a:endParaRPr>
          </a:p>
        </p:txBody>
      </p:sp>
      <p:sp>
        <p:nvSpPr>
          <p:cNvPr id="40" name="Text Box 66"/>
          <p:cNvSpPr txBox="1">
            <a:spLocks noChangeArrowheads="1"/>
          </p:cNvSpPr>
          <p:nvPr/>
        </p:nvSpPr>
        <p:spPr bwMode="auto">
          <a:xfrm>
            <a:off x="8828021" y="5265977"/>
            <a:ext cx="1658559" cy="521970"/>
          </a:xfrm>
          <a:prstGeom prst="rect">
            <a:avLst/>
          </a:prstGeom>
          <a:noFill/>
          <a:ln w="9525">
            <a:noFill/>
            <a:miter lim="800000"/>
          </a:ln>
        </p:spPr>
        <p:txBody>
          <a:bodyPr>
            <a:spAutoFit/>
          </a:bodyPr>
          <a:lstStyle/>
          <a:p>
            <a:pPr>
              <a:spcBef>
                <a:spcPct val="50000"/>
              </a:spcBef>
            </a:pPr>
            <a:r>
              <a:rPr lang="zh-CN" altLang="en-US" sz="2800" b="1" dirty="0">
                <a:solidFill>
                  <a:srgbClr val="660033"/>
                </a:solidFill>
                <a:effectLst/>
                <a:latin typeface="文鼎中楷体" panose="03000600000000000000" charset="-122"/>
                <a:ea typeface="文鼎中楷体" panose="03000600000000000000" charset="-122"/>
              </a:rPr>
              <a:t>按劳分配</a:t>
            </a:r>
            <a:endParaRPr lang="zh-CN" altLang="en-US" sz="2800" b="1" dirty="0">
              <a:solidFill>
                <a:srgbClr val="660033"/>
              </a:solidFill>
              <a:effectLst/>
              <a:latin typeface="文鼎中楷体" panose="03000600000000000000" charset="-122"/>
              <a:ea typeface="文鼎中楷体" panose="03000600000000000000" charset="-122"/>
            </a:endParaRPr>
          </a:p>
        </p:txBody>
      </p:sp>
      <p:grpSp>
        <p:nvGrpSpPr>
          <p:cNvPr id="2" name="组合 1"/>
          <p:cNvGrpSpPr/>
          <p:nvPr/>
        </p:nvGrpSpPr>
        <p:grpSpPr>
          <a:xfrm>
            <a:off x="330835" y="1796415"/>
            <a:ext cx="5249545" cy="4519295"/>
            <a:chOff x="635" y="3870"/>
            <a:chExt cx="8680" cy="6513"/>
          </a:xfrm>
        </p:grpSpPr>
        <p:pic>
          <p:nvPicPr>
            <p:cNvPr id="41" name="图片 40" descr="42-1F4200J9105K.png"/>
            <p:cNvPicPr>
              <a:picLocks noChangeAspect="1"/>
            </p:cNvPicPr>
            <p:nvPr/>
          </p:nvPicPr>
          <p:blipFill>
            <a:blip r:embed="rId2">
              <a:clrChange>
                <a:clrFrom>
                  <a:srgbClr val="FFFFFF"/>
                </a:clrFrom>
                <a:clrTo>
                  <a:srgbClr val="FFFFFF">
                    <a:alpha val="0"/>
                  </a:srgbClr>
                </a:clrTo>
              </a:clrChange>
            </a:blip>
            <a:stretch>
              <a:fillRect/>
            </a:stretch>
          </p:blipFill>
          <p:spPr>
            <a:xfrm>
              <a:off x="635" y="3870"/>
              <a:ext cx="3700" cy="3263"/>
            </a:xfrm>
            <a:prstGeom prst="rect">
              <a:avLst/>
            </a:prstGeom>
          </p:spPr>
        </p:pic>
        <p:pic>
          <p:nvPicPr>
            <p:cNvPr id="47" name="图片 46" descr="d2ce40663b7445ca98546c435b7783f4_th.jpg"/>
            <p:cNvPicPr>
              <a:picLocks noChangeAspect="1"/>
            </p:cNvPicPr>
            <p:nvPr/>
          </p:nvPicPr>
          <p:blipFill>
            <a:blip r:embed="rId3">
              <a:clrChange>
                <a:clrFrom>
                  <a:srgbClr val="FEFEFE"/>
                </a:clrFrom>
                <a:clrTo>
                  <a:srgbClr val="FEFEFE">
                    <a:alpha val="0"/>
                  </a:srgbClr>
                </a:clrTo>
              </a:clrChange>
            </a:blip>
            <a:stretch>
              <a:fillRect/>
            </a:stretch>
          </p:blipFill>
          <p:spPr>
            <a:xfrm>
              <a:off x="860" y="7695"/>
              <a:ext cx="3300" cy="2475"/>
            </a:xfrm>
            <a:prstGeom prst="rect">
              <a:avLst/>
            </a:prstGeom>
          </p:spPr>
        </p:pic>
        <p:pic>
          <p:nvPicPr>
            <p:cNvPr id="48" name="图片 47" descr="t01928273c0b9fa5105.jpg"/>
            <p:cNvPicPr>
              <a:picLocks noChangeAspect="1"/>
            </p:cNvPicPr>
            <p:nvPr/>
          </p:nvPicPr>
          <p:blipFill>
            <a:blip r:embed="rId4">
              <a:clrChange>
                <a:clrFrom>
                  <a:srgbClr val="FFFFFF"/>
                </a:clrFrom>
                <a:clrTo>
                  <a:srgbClr val="FFFFFF">
                    <a:alpha val="0"/>
                  </a:srgbClr>
                </a:clrTo>
              </a:clrChange>
            </a:blip>
            <a:stretch>
              <a:fillRect/>
            </a:stretch>
          </p:blipFill>
          <p:spPr>
            <a:xfrm>
              <a:off x="4685" y="7583"/>
              <a:ext cx="4000" cy="2800"/>
            </a:xfrm>
            <a:prstGeom prst="rect">
              <a:avLst/>
            </a:prstGeom>
          </p:spPr>
        </p:pic>
        <p:pic>
          <p:nvPicPr>
            <p:cNvPr id="42" name="图片 41" descr="1487316749662792.jpg"/>
            <p:cNvPicPr>
              <a:picLocks noChangeAspect="1"/>
            </p:cNvPicPr>
            <p:nvPr/>
          </p:nvPicPr>
          <p:blipFill>
            <a:blip r:embed="rId5">
              <a:clrChange>
                <a:clrFrom>
                  <a:srgbClr val="FFFFFF"/>
                </a:clrFrom>
                <a:clrTo>
                  <a:srgbClr val="FFFFFF">
                    <a:alpha val="0"/>
                  </a:srgbClr>
                </a:clrTo>
              </a:clrChange>
            </a:blip>
            <a:stretch>
              <a:fillRect/>
            </a:stretch>
          </p:blipFill>
          <p:spPr>
            <a:xfrm>
              <a:off x="5135" y="3982"/>
              <a:ext cx="4180" cy="3263"/>
            </a:xfrm>
            <a:prstGeom prst="rect">
              <a:avLst/>
            </a:prstGeom>
          </p:spPr>
        </p:pic>
      </p:grpSp>
      <p:grpSp>
        <p:nvGrpSpPr>
          <p:cNvPr id="10" name="组合 9"/>
          <p:cNvGrpSpPr/>
          <p:nvPr/>
        </p:nvGrpSpPr>
        <p:grpSpPr>
          <a:xfrm>
            <a:off x="13335" y="-5270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3" name="组合 2"/>
            <p:cNvGrpSpPr/>
            <p:nvPr/>
          </p:nvGrpSpPr>
          <p:grpSpPr>
            <a:xfrm rot="10800000">
              <a:off x="18411" y="-26"/>
              <a:ext cx="782" cy="769"/>
              <a:chOff x="3980717" y="2299741"/>
              <a:chExt cx="470633" cy="444152"/>
            </a:xfrm>
          </p:grpSpPr>
          <p:cxnSp>
            <p:nvCxnSpPr>
              <p:cNvPr id="5" name="直接连接符 4"/>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9" name="矩形 8"/>
          <p:cNvSpPr/>
          <p:nvPr/>
        </p:nvSpPr>
        <p:spPr>
          <a:xfrm>
            <a:off x="330845" y="1072393"/>
            <a:ext cx="28340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defTabSz="960120" fontAlgn="base">
              <a:spcBef>
                <a:spcPct val="50000"/>
              </a:spcBef>
              <a:spcAft>
                <a:spcPct val="0"/>
              </a:spcAft>
            </a:pPr>
            <a:r>
              <a:rPr lang="en-US" altLang="zh-CN" sz="3200" b="1" dirty="0">
                <a:solidFill>
                  <a:prstClr val="black"/>
                </a:solidFill>
                <a:latin typeface="文鼎中楷体" panose="03000600000000000000" charset="-122"/>
                <a:ea typeface="文鼎中楷体" panose="03000600000000000000" charset="-122"/>
                <a:cs typeface="文鼎中楷体" panose="03000600000000000000" charset="-122"/>
              </a:rPr>
              <a:t>3</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、中心环节</a:t>
            </a:r>
            <a:r>
              <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rPr>
              <a:t>：</a:t>
            </a:r>
            <a:endParaRPr lang="zh-CN" altLang="en-US" sz="3200" b="1" dirty="0">
              <a:solidFill>
                <a:prstClr val="black"/>
              </a:solidFill>
              <a:latin typeface="文鼎中楷体" panose="03000600000000000000" charset="-122"/>
              <a:ea typeface="文鼎中楷体" panose="03000600000000000000" charset="-122"/>
              <a:cs typeface="文鼎中楷体" panose="03000600000000000000" charset="-122"/>
            </a:endParaRPr>
          </a:p>
        </p:txBody>
      </p:sp>
      <p:sp>
        <p:nvSpPr>
          <p:cNvPr id="21" name="TextBox 23"/>
          <p:cNvSpPr txBox="1"/>
          <p:nvPr/>
        </p:nvSpPr>
        <p:spPr>
          <a:xfrm>
            <a:off x="3105785" y="1072515"/>
            <a:ext cx="8879840" cy="583565"/>
          </a:xfrm>
          <a:prstGeom prst="rect">
            <a:avLst/>
          </a:prstGeom>
          <a:noFill/>
        </p:spPr>
        <p:txBody>
          <a:bodyPr wrap="square" rtlCol="0">
            <a:spAutoFit/>
          </a:bodyPr>
          <a:p>
            <a:r>
              <a:rPr lang="zh-CN" altLang="en-US" sz="3200" b="1" dirty="0">
                <a:latin typeface="文鼎中楷体" panose="03000600000000000000" charset="-122"/>
                <a:ea typeface="文鼎中楷体" panose="03000600000000000000" charset="-122"/>
              </a:rPr>
              <a:t>城市经济体制改革的中心环节是</a:t>
            </a:r>
            <a:r>
              <a:rPr lang="zh-CN" altLang="en-US" sz="3200" b="1" dirty="0">
                <a:solidFill>
                  <a:srgbClr val="C00000"/>
                </a:solidFill>
                <a:latin typeface="文鼎中楷体" panose="03000600000000000000" charset="-122"/>
                <a:ea typeface="文鼎中楷体" panose="03000600000000000000" charset="-122"/>
              </a:rPr>
              <a:t>增强企业活力</a:t>
            </a:r>
            <a:r>
              <a:rPr lang="zh-CN" altLang="en-US" sz="3200" b="1" dirty="0">
                <a:latin typeface="文鼎中楷体" panose="03000600000000000000" charset="-122"/>
                <a:ea typeface="文鼎中楷体" panose="03000600000000000000" charset="-122"/>
              </a:rPr>
              <a:t>。</a:t>
            </a:r>
            <a:endParaRPr lang="zh-CN" altLang="en-US" sz="3200" b="1" dirty="0">
              <a:latin typeface="文鼎中楷体" panose="03000600000000000000" charset="-122"/>
              <a:ea typeface="文鼎中楷体" panose="03000600000000000000" charset="-122"/>
            </a:endParaRPr>
          </a:p>
        </p:txBody>
      </p:sp>
      <p:sp>
        <p:nvSpPr>
          <p:cNvPr id="23" name="文本框 22"/>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dissolv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dissolv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16" fill="hold" grpId="1" nodeType="clickEffect">
                                  <p:stCondLst>
                                    <p:cond delay="0"/>
                                  </p:stCondLst>
                                  <p:childTnLst>
                                    <p:animEffect transition="out" filter="box(in)">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dissolv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dissolv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xit" presetSubtype="16" fill="hold" grpId="1" nodeType="clickEffect">
                                  <p:stCondLst>
                                    <p:cond delay="0"/>
                                  </p:stCondLst>
                                  <p:childTnLst>
                                    <p:animEffect transition="out" filter="box(in)">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dissolve">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dissolv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0" grpId="0" bldLvl="0" animBg="1"/>
      <p:bldP spid="32" grpId="0" bldLvl="0" animBg="1"/>
      <p:bldP spid="33" grpId="0" bldLvl="0" animBg="1"/>
      <p:bldP spid="34" grpId="0"/>
      <p:bldP spid="34" grpId="1"/>
      <p:bldP spid="36" grpId="0"/>
      <p:bldP spid="36" grpId="1"/>
      <p:bldP spid="37" grpId="0"/>
      <p:bldP spid="37" grpId="1"/>
      <p:bldP spid="38" grpId="0"/>
      <p:bldP spid="39" grpId="0"/>
      <p:bldP spid="4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52f0009e944fcfc45be.jpg"/>
          <p:cNvPicPr>
            <a:picLocks noChangeAspect="1"/>
          </p:cNvPicPr>
          <p:nvPr/>
        </p:nvPicPr>
        <p:blipFill>
          <a:blip r:embed="rId1"/>
          <a:stretch>
            <a:fillRect/>
          </a:stretch>
        </p:blipFill>
        <p:spPr>
          <a:xfrm>
            <a:off x="0" y="0"/>
            <a:ext cx="5504815" cy="6858000"/>
          </a:xfrm>
          <a:prstGeom prst="rect">
            <a:avLst/>
          </a:prstGeom>
          <a:ln>
            <a:noFill/>
          </a:ln>
          <a:effectLst>
            <a:outerShdw blurRad="292100" dist="139700" dir="2700000" algn="tl" rotWithShape="0">
              <a:srgbClr val="333333">
                <a:alpha val="65000"/>
              </a:srgbClr>
            </a:outerShdw>
          </a:effectLst>
        </p:spPr>
      </p:pic>
      <p:pic>
        <p:nvPicPr>
          <p:cNvPr id="26" name="Picture 16" descr="1984年创业初期海尔冰箱厂原貌"/>
          <p:cNvPicPr>
            <a:picLocks noChangeAspect="1" noChangeArrowheads="1"/>
          </p:cNvPicPr>
          <p:nvPr/>
        </p:nvPicPr>
        <p:blipFill>
          <a:blip r:embed="rId2"/>
          <a:srcRect/>
          <a:stretch>
            <a:fillRect/>
          </a:stretch>
        </p:blipFill>
        <p:spPr bwMode="auto">
          <a:xfrm>
            <a:off x="5504815" y="0"/>
            <a:ext cx="6687185" cy="2793365"/>
          </a:xfrm>
          <a:prstGeom prst="rect">
            <a:avLst/>
          </a:prstGeom>
          <a:noFill/>
        </p:spPr>
      </p:pic>
      <p:sp>
        <p:nvSpPr>
          <p:cNvPr id="27" name="Rectangle 17"/>
          <p:cNvSpPr>
            <a:spLocks noChangeArrowheads="1"/>
          </p:cNvSpPr>
          <p:nvPr/>
        </p:nvSpPr>
        <p:spPr bwMode="auto">
          <a:xfrm>
            <a:off x="6585680" y="2793120"/>
            <a:ext cx="5186680" cy="521970"/>
          </a:xfrm>
          <a:prstGeom prst="rect">
            <a:avLst/>
          </a:prstGeom>
          <a:noFill/>
          <a:ln w="9525" algn="ctr">
            <a:noFill/>
            <a:miter lim="800000"/>
          </a:ln>
          <a:effectLst/>
        </p:spPr>
        <p:txBody>
          <a:bodyPr wrap="none">
            <a:spAutoFit/>
          </a:bodyPr>
          <a:p>
            <a:r>
              <a:rPr lang="en-US" altLang="zh-CN" sz="2800" b="1" dirty="0">
                <a:latin typeface="文鼎中楷体" panose="03000600000000000000" charset="-122"/>
                <a:ea typeface="文鼎中楷体" panose="03000600000000000000" charset="-122"/>
                <a:cs typeface="文鼎中楷体" panose="03000600000000000000" charset="-122"/>
              </a:rPr>
              <a:t>1984</a:t>
            </a:r>
            <a:r>
              <a:rPr lang="zh-CN" altLang="en-US" sz="2800" b="1" dirty="0">
                <a:latin typeface="文鼎中楷体" panose="03000600000000000000" charset="-122"/>
                <a:ea typeface="文鼎中楷体" panose="03000600000000000000" charset="-122"/>
                <a:cs typeface="文鼎中楷体" panose="03000600000000000000" charset="-122"/>
              </a:rPr>
              <a:t>年创业初期海尔冰箱厂原貌</a:t>
            </a:r>
            <a:endParaRPr lang="zh-CN" altLang="en-US" sz="2800" b="1" dirty="0">
              <a:latin typeface="文鼎中楷体" panose="03000600000000000000" charset="-122"/>
              <a:ea typeface="文鼎中楷体" panose="03000600000000000000" charset="-122"/>
              <a:cs typeface="文鼎中楷体" panose="03000600000000000000" charset="-122"/>
            </a:endParaRPr>
          </a:p>
        </p:txBody>
      </p:sp>
      <p:sp>
        <p:nvSpPr>
          <p:cNvPr id="32" name="Rectangle 37"/>
          <p:cNvSpPr>
            <a:spLocks noChangeArrowheads="1"/>
          </p:cNvSpPr>
          <p:nvPr/>
        </p:nvSpPr>
        <p:spPr bwMode="auto">
          <a:xfrm>
            <a:off x="5714365" y="3935730"/>
            <a:ext cx="6268085" cy="2553335"/>
          </a:xfrm>
          <a:prstGeom prst="rect">
            <a:avLst/>
          </a:prstGeom>
          <a:noFill/>
          <a:ln w="9525" algn="ctr">
            <a:noFill/>
            <a:miter lim="800000"/>
          </a:ln>
          <a:effectLst/>
        </p:spPr>
        <p:txBody>
          <a:bodyPr wrap="square">
            <a:spAutoFit/>
          </a:bodyPr>
          <a:p>
            <a:r>
              <a:rPr lang="en-US" altLang="zh-CN" sz="3200" b="1" dirty="0">
                <a:latin typeface="文鼎中楷体" panose="03000600000000000000" charset="-122"/>
                <a:ea typeface="文鼎中楷体" panose="03000600000000000000" charset="-122"/>
                <a:cs typeface="文鼎中楷体" panose="03000600000000000000" charset="-122"/>
              </a:rPr>
              <a:t>2016</a:t>
            </a:r>
            <a:r>
              <a:rPr lang="zh-CN" altLang="en-US" sz="3200" b="1" dirty="0">
                <a:latin typeface="文鼎中楷体" panose="03000600000000000000" charset="-122"/>
                <a:ea typeface="文鼎中楷体" panose="03000600000000000000" charset="-122"/>
                <a:cs typeface="文鼎中楷体" panose="03000600000000000000" charset="-122"/>
              </a:rPr>
              <a:t>年年营业额突破千亿，是全球大型家电第一品牌。</a:t>
            </a:r>
            <a:r>
              <a:rPr lang="en-US" altLang="zh-CN" sz="3200" b="1" dirty="0">
                <a:latin typeface="文鼎中楷体" panose="03000600000000000000" charset="-122"/>
                <a:ea typeface="文鼎中楷体" panose="03000600000000000000" charset="-122"/>
                <a:cs typeface="文鼎中楷体" panose="03000600000000000000" charset="-122"/>
              </a:rPr>
              <a:t>2016</a:t>
            </a:r>
            <a:r>
              <a:rPr lang="zh-CN" altLang="en-US" sz="3200" b="1" dirty="0">
                <a:latin typeface="文鼎中楷体" panose="03000600000000000000" charset="-122"/>
                <a:ea typeface="文鼎中楷体" panose="03000600000000000000" charset="-122"/>
                <a:cs typeface="文鼎中楷体" panose="03000600000000000000" charset="-122"/>
              </a:rPr>
              <a:t>年</a:t>
            </a:r>
            <a:r>
              <a:rPr lang="en-US" altLang="zh-CN" sz="3200" b="1" dirty="0">
                <a:latin typeface="文鼎中楷体" panose="03000600000000000000" charset="-122"/>
                <a:ea typeface="文鼎中楷体" panose="03000600000000000000" charset="-122"/>
                <a:cs typeface="文鼎中楷体" panose="03000600000000000000" charset="-122"/>
              </a:rPr>
              <a:t>《</a:t>
            </a:r>
            <a:r>
              <a:rPr lang="zh-CN" altLang="en-US" sz="3200" b="1" dirty="0">
                <a:latin typeface="文鼎中楷体" panose="03000600000000000000" charset="-122"/>
                <a:ea typeface="文鼎中楷体" panose="03000600000000000000" charset="-122"/>
                <a:cs typeface="文鼎中楷体" panose="03000600000000000000" charset="-122"/>
              </a:rPr>
              <a:t>中国</a:t>
            </a:r>
            <a:r>
              <a:rPr lang="en-US" altLang="zh-CN" sz="3200" b="1" dirty="0">
                <a:latin typeface="文鼎中楷体" panose="03000600000000000000" charset="-122"/>
                <a:ea typeface="文鼎中楷体" panose="03000600000000000000" charset="-122"/>
                <a:cs typeface="文鼎中楷体" panose="03000600000000000000" charset="-122"/>
              </a:rPr>
              <a:t>500</a:t>
            </a:r>
            <a:r>
              <a:rPr lang="zh-CN" altLang="en-US" sz="3200" b="1" dirty="0">
                <a:latin typeface="文鼎中楷体" panose="03000600000000000000" charset="-122"/>
                <a:ea typeface="文鼎中楷体" panose="03000600000000000000" charset="-122"/>
                <a:cs typeface="文鼎中楷体" panose="03000600000000000000" charset="-122"/>
              </a:rPr>
              <a:t>最具价值品牌</a:t>
            </a:r>
            <a:r>
              <a:rPr lang="en-US" altLang="zh-CN" sz="3200" b="1" dirty="0">
                <a:latin typeface="文鼎中楷体" panose="03000600000000000000" charset="-122"/>
                <a:ea typeface="文鼎中楷体" panose="03000600000000000000" charset="-122"/>
                <a:cs typeface="文鼎中楷体" panose="03000600000000000000" charset="-122"/>
              </a:rPr>
              <a:t>》</a:t>
            </a:r>
            <a:r>
              <a:rPr lang="zh-CN" altLang="en-US" sz="3200" b="1" dirty="0">
                <a:latin typeface="文鼎中楷体" panose="03000600000000000000" charset="-122"/>
                <a:ea typeface="文鼎中楷体" panose="03000600000000000000" charset="-122"/>
                <a:cs typeface="文鼎中楷体" panose="03000600000000000000" charset="-122"/>
              </a:rPr>
              <a:t>排行榜，海尔集团连续十三年蝉联家电行业第一品牌。</a:t>
            </a:r>
            <a:endParaRPr lang="zh-CN" altLang="en-US" sz="3200" b="1" dirty="0">
              <a:solidFill>
                <a:schemeClr val="tx1"/>
              </a:solidFill>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改革的重点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83185" y="427355"/>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二</a:t>
            </a:r>
            <a:r>
              <a:rPr lang="zh-CN" altLang="en-US" sz="3600" b="1">
                <a:latin typeface="文鼎中楷体" panose="03000600000000000000" charset="-122"/>
                <a:ea typeface="文鼎中楷体" panose="03000600000000000000" charset="-122"/>
                <a:cs typeface="文鼎中楷体" panose="03000600000000000000" charset="-122"/>
              </a:rPr>
              <a:t>、改革的重点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城市国有企业</a:t>
            </a:r>
            <a:r>
              <a:rPr lang="zh-CN" altLang="en-US" sz="3600" b="1">
                <a:latin typeface="文鼎中楷体" panose="03000600000000000000" charset="-122"/>
                <a:ea typeface="文鼎中楷体" panose="03000600000000000000" charset="-122"/>
                <a:cs typeface="文鼎中楷体" panose="03000600000000000000" charset="-122"/>
              </a:rPr>
              <a:t>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pic>
        <p:nvPicPr>
          <p:cNvPr id="23" name="图片 22" descr="wKgSE1J5sLeACaH1AAAw8-lx5GI479.gif"/>
          <p:cNvPicPr>
            <a:picLocks noChangeAspect="1"/>
          </p:cNvPicPr>
          <p:nvPr/>
        </p:nvPicPr>
        <p:blipFill>
          <a:blip r:embed="rId1">
            <a:clrChange>
              <a:clrFrom>
                <a:srgbClr val="FFFFFF"/>
              </a:clrFrom>
              <a:clrTo>
                <a:srgbClr val="FFFFFF">
                  <a:alpha val="0"/>
                </a:srgbClr>
              </a:clrTo>
            </a:clrChange>
          </a:blip>
          <a:srcRect l="1552" t="2381" r="4119" b="4762"/>
          <a:stretch>
            <a:fillRect/>
          </a:stretch>
        </p:blipFill>
        <p:spPr>
          <a:xfrm>
            <a:off x="20955" y="2252980"/>
            <a:ext cx="5382895" cy="3992880"/>
          </a:xfrm>
          <a:prstGeom prst="rect">
            <a:avLst/>
          </a:prstGeom>
        </p:spPr>
      </p:pic>
      <p:pic>
        <p:nvPicPr>
          <p:cNvPr id="25" name="图片 24" descr="181976523.jpg"/>
          <p:cNvPicPr>
            <a:picLocks noChangeAspect="1"/>
          </p:cNvPicPr>
          <p:nvPr/>
        </p:nvPicPr>
        <p:blipFill>
          <a:blip r:embed="rId2">
            <a:clrChange>
              <a:clrFrom>
                <a:srgbClr val="FFFFFF"/>
              </a:clrFrom>
              <a:clrTo>
                <a:srgbClr val="FFFFFF">
                  <a:alpha val="0"/>
                </a:srgbClr>
              </a:clrTo>
            </a:clrChange>
          </a:blip>
          <a:stretch>
            <a:fillRect/>
          </a:stretch>
        </p:blipFill>
        <p:spPr>
          <a:xfrm>
            <a:off x="1362710" y="3174365"/>
            <a:ext cx="2129790" cy="1577340"/>
          </a:xfrm>
          <a:prstGeom prst="rect">
            <a:avLst/>
          </a:prstGeom>
        </p:spPr>
      </p:pic>
      <p:pic>
        <p:nvPicPr>
          <p:cNvPr id="31" name="图片 3"/>
          <p:cNvPicPr>
            <a:picLocks noChangeAspect="1"/>
          </p:cNvPicPr>
          <p:nvPr/>
        </p:nvPicPr>
        <p:blipFill>
          <a:blip r:embed="rId3">
            <a:clrChange>
              <a:clrFrom>
                <a:srgbClr val="FFFFFF"/>
              </a:clrFrom>
              <a:clrTo>
                <a:srgbClr val="FFFFFF">
                  <a:alpha val="0"/>
                </a:srgbClr>
              </a:clrTo>
            </a:clrChange>
          </a:blip>
          <a:srcRect l="4047" t="1081" r="1199" b="25903"/>
          <a:stretch>
            <a:fillRect/>
          </a:stretch>
        </p:blipFill>
        <p:spPr bwMode="auto">
          <a:xfrm>
            <a:off x="5403850" y="2528570"/>
            <a:ext cx="6974205" cy="3545205"/>
          </a:xfrm>
          <a:prstGeom prst="rect">
            <a:avLst/>
          </a:prstGeom>
          <a:noFill/>
          <a:ln w="9525">
            <a:noFill/>
            <a:miter lim="800000"/>
            <a:headEnd/>
            <a:tailEnd/>
          </a:ln>
        </p:spPr>
      </p:pic>
      <p:sp>
        <p:nvSpPr>
          <p:cNvPr id="24" name="TextBox 23"/>
          <p:cNvSpPr txBox="1"/>
          <p:nvPr/>
        </p:nvSpPr>
        <p:spPr>
          <a:xfrm>
            <a:off x="2263140" y="1054100"/>
            <a:ext cx="9721850" cy="1198880"/>
          </a:xfrm>
          <a:prstGeom prst="rect">
            <a:avLst/>
          </a:prstGeom>
          <a:noFill/>
        </p:spPr>
        <p:txBody>
          <a:bodyPr wrap="square" rtlCol="0">
            <a:spAutoFit/>
          </a:bodyPr>
          <a:p>
            <a:r>
              <a:rPr lang="zh-CN" altLang="en-US" sz="3600" dirty="0">
                <a:latin typeface="文鼎中楷体" panose="03000600000000000000" charset="-122"/>
                <a:ea typeface="文鼎中楷体" panose="03000600000000000000" charset="-122"/>
              </a:rPr>
              <a:t>大大调动了企业、职工的</a:t>
            </a:r>
            <a:r>
              <a:rPr lang="zh-CN" altLang="en-US" sz="3600" dirty="0">
                <a:solidFill>
                  <a:srgbClr val="C00000"/>
                </a:solidFill>
                <a:latin typeface="文鼎中楷体" panose="03000600000000000000" charset="-122"/>
                <a:ea typeface="文鼎中楷体" panose="03000600000000000000" charset="-122"/>
              </a:rPr>
              <a:t>积极性</a:t>
            </a:r>
            <a:r>
              <a:rPr lang="zh-CN" altLang="en-US" sz="3600" dirty="0">
                <a:latin typeface="文鼎中楷体" panose="03000600000000000000" charset="-122"/>
                <a:ea typeface="文鼎中楷体" panose="03000600000000000000" charset="-122"/>
              </a:rPr>
              <a:t>，增强了企业的</a:t>
            </a:r>
            <a:r>
              <a:rPr lang="zh-CN" altLang="en-US" sz="3600" dirty="0">
                <a:solidFill>
                  <a:srgbClr val="C00000"/>
                </a:solidFill>
                <a:latin typeface="文鼎中楷体" panose="03000600000000000000" charset="-122"/>
                <a:ea typeface="文鼎中楷体" panose="03000600000000000000" charset="-122"/>
              </a:rPr>
              <a:t>活力</a:t>
            </a:r>
            <a:r>
              <a:rPr lang="zh-CN" altLang="en-US" sz="3600" dirty="0">
                <a:latin typeface="文鼎中楷体" panose="03000600000000000000" charset="-122"/>
                <a:ea typeface="文鼎中楷体" panose="03000600000000000000" charset="-122"/>
              </a:rPr>
              <a:t>。</a:t>
            </a:r>
            <a:endParaRPr lang="zh-CN" altLang="en-US" sz="3600" dirty="0">
              <a:latin typeface="文鼎中楷体" panose="03000600000000000000" charset="-122"/>
              <a:ea typeface="文鼎中楷体" panose="03000600000000000000" charset="-122"/>
            </a:endParaRPr>
          </a:p>
        </p:txBody>
      </p:sp>
      <p:sp>
        <p:nvSpPr>
          <p:cNvPr id="22" name="矩形 21"/>
          <p:cNvSpPr/>
          <p:nvPr/>
        </p:nvSpPr>
        <p:spPr>
          <a:xfrm>
            <a:off x="209047" y="1072735"/>
            <a:ext cx="1788160" cy="783590"/>
          </a:xfrm>
          <a:prstGeom prst="rect">
            <a:avLst/>
          </a:prstGeom>
        </p:spPr>
        <p:txBody>
          <a:bodyPr wrap="none">
            <a:spAutoFit/>
          </a:bodyPr>
          <a:p>
            <a:pPr algn="ctr">
              <a:lnSpc>
                <a:spcPct val="125000"/>
              </a:lnSpc>
            </a:pPr>
            <a:r>
              <a:rPr lang="en-US" altLang="zh-CN" sz="3600" dirty="0">
                <a:latin typeface="文鼎中楷体" panose="03000600000000000000" charset="-122"/>
                <a:ea typeface="文鼎中楷体" panose="03000600000000000000" charset="-122"/>
                <a:cs typeface="文鼎中楷体" panose="03000600000000000000" charset="-122"/>
              </a:rPr>
              <a:t>4</a:t>
            </a:r>
            <a:r>
              <a:rPr lang="zh-CN" altLang="en-US" sz="3600" dirty="0">
                <a:latin typeface="文鼎中楷体" panose="03000600000000000000" charset="-122"/>
                <a:ea typeface="文鼎中楷体" panose="03000600000000000000" charset="-122"/>
                <a:cs typeface="文鼎中楷体" panose="03000600000000000000" charset="-122"/>
              </a:rPr>
              <a:t>、意义</a:t>
            </a:r>
            <a:endParaRPr lang="zh-CN" altLang="en-US" sz="3600" dirty="0">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d480c24a4be74189b129897ec2e02bc3[1]"/>
          <p:cNvPicPr>
            <a:picLocks noChangeAspect="1"/>
          </p:cNvPicPr>
          <p:nvPr/>
        </p:nvPicPr>
        <p:blipFill>
          <a:blip r:embed="rId1"/>
          <a:stretch>
            <a:fillRect/>
          </a:stretch>
        </p:blipFill>
        <p:spPr>
          <a:xfrm>
            <a:off x="0" y="-171450"/>
            <a:ext cx="12192000" cy="7029450"/>
          </a:xfrm>
          <a:prstGeom prst="rect">
            <a:avLst/>
          </a:prstGeom>
        </p:spPr>
      </p:pic>
      <p:sp>
        <p:nvSpPr>
          <p:cNvPr id="3" name="矩形 2"/>
          <p:cNvSpPr/>
          <p:nvPr/>
        </p:nvSpPr>
        <p:spPr>
          <a:xfrm>
            <a:off x="-295275" y="2312035"/>
            <a:ext cx="13037820" cy="2413000"/>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改革的焦点</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endParaRPr>
          </a:p>
          <a:p>
            <a:pPr algn="ctr"/>
            <a:r>
              <a:rPr lang="en-US" altLang="zh-CN" sz="6000" b="1">
                <a:solidFill>
                  <a:schemeClr val="tx1"/>
                </a:solidFill>
                <a:latin typeface="文鼎中楷体" panose="03000600000000000000" charset="-122"/>
                <a:ea typeface="文鼎中楷体" panose="03000600000000000000" charset="-122"/>
                <a:cs typeface="文鼎中楷体" panose="03000600000000000000" charset="-122"/>
                <a:sym typeface="+mn-ea"/>
              </a:rPr>
              <a:t>——</a:t>
            </a: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建立社会主义市场经济体制</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改革的焦点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36195" y="427355"/>
            <a:ext cx="10899140"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三、改革的焦点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建立社会主义市场经济体制</a:t>
            </a:r>
            <a:endParaRPr lang="zh-CN" altLang="en-US" sz="3600" b="1">
              <a:latin typeface="文鼎中楷体" panose="03000600000000000000" charset="-122"/>
              <a:ea typeface="文鼎中楷体" panose="03000600000000000000" charset="-122"/>
              <a:cs typeface="文鼎中楷体" panose="03000600000000000000" charset="-122"/>
            </a:endParaRPr>
          </a:p>
        </p:txBody>
      </p:sp>
      <p:pic>
        <p:nvPicPr>
          <p:cNvPr id="88067" name="Picture 3"/>
          <p:cNvPicPr>
            <a:picLocks noChangeAspect="1" noChangeArrowheads="1"/>
          </p:cNvPicPr>
          <p:nvPr/>
        </p:nvPicPr>
        <p:blipFill>
          <a:blip r:embed="rId1" cstate="print"/>
          <a:srcRect/>
          <a:stretch>
            <a:fillRect/>
          </a:stretch>
        </p:blipFill>
        <p:spPr bwMode="auto">
          <a:xfrm>
            <a:off x="4566920" y="1072515"/>
            <a:ext cx="7418070" cy="2927350"/>
          </a:xfrm>
          <a:prstGeom prst="rect">
            <a:avLst/>
          </a:prstGeom>
          <a:noFill/>
          <a:ln w="9525">
            <a:noFill/>
            <a:miter lim="800000"/>
            <a:headEnd/>
            <a:tailEnd/>
          </a:ln>
          <a:effectLst/>
        </p:spPr>
      </p:pic>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64" r="16682"/>
          <a:stretch>
            <a:fillRect/>
          </a:stretch>
        </p:blipFill>
        <p:spPr bwMode="auto">
          <a:xfrm>
            <a:off x="208915" y="1622425"/>
            <a:ext cx="3873500" cy="4398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文本框 4"/>
          <p:cNvSpPr txBox="1"/>
          <p:nvPr/>
        </p:nvSpPr>
        <p:spPr>
          <a:xfrm>
            <a:off x="4356100" y="3966210"/>
            <a:ext cx="7840345" cy="2891790"/>
          </a:xfrm>
          <a:prstGeom prst="rect">
            <a:avLst/>
          </a:prstGeom>
          <a:noFill/>
        </p:spPr>
        <p:txBody>
          <a:bodyPr wrap="square" rtlCol="0" anchor="t">
            <a:spAutoFit/>
          </a:bodyPr>
          <a:p>
            <a:pPr>
              <a:spcBef>
                <a:spcPct val="50000"/>
              </a:spcBef>
            </a:pPr>
            <a:r>
              <a:rPr lang="zh-CN" altLang="en-US" sz="2800" b="1" dirty="0">
                <a:latin typeface="文鼎中楷体" panose="03000600000000000000" charset="-122"/>
                <a:ea typeface="文鼎中楷体" panose="03000600000000000000" charset="-122"/>
                <a:cs typeface="文鼎中楷体" panose="03000600000000000000" charset="-122"/>
                <a:sym typeface="+mn-ea"/>
              </a:rPr>
              <a:t>计划多一点还是市场多一点，不是社会主义与资本主义的本质区别</a:t>
            </a:r>
            <a:r>
              <a:rPr lang="en-US" altLang="zh-CN" sz="2800" b="1" dirty="0">
                <a:latin typeface="文鼎中楷体" panose="03000600000000000000" charset="-122"/>
                <a:ea typeface="文鼎中楷体" panose="03000600000000000000" charset="-122"/>
                <a:cs typeface="文鼎中楷体" panose="03000600000000000000" charset="-122"/>
                <a:sym typeface="+mn-ea"/>
              </a:rPr>
              <a:t>…</a:t>
            </a:r>
            <a:r>
              <a:rPr lang="zh-CN" altLang="en-US" sz="2800" b="1" dirty="0">
                <a:latin typeface="文鼎中楷体" panose="03000600000000000000" charset="-122"/>
                <a:ea typeface="文鼎中楷体" panose="03000600000000000000" charset="-122"/>
                <a:cs typeface="文鼎中楷体" panose="03000600000000000000" charset="-122"/>
                <a:sym typeface="+mn-ea"/>
              </a:rPr>
              <a:t>计划经济不等于社会主义，资本主义也有计划；市场经济不等于资本主义，</a:t>
            </a:r>
            <a:r>
              <a:rPr lang="zh-CN" altLang="en-US" sz="2800" b="1" dirty="0">
                <a:solidFill>
                  <a:srgbClr val="FF0000"/>
                </a:solidFill>
                <a:latin typeface="文鼎中楷体" panose="03000600000000000000" charset="-122"/>
                <a:ea typeface="文鼎中楷体" panose="03000600000000000000" charset="-122"/>
                <a:cs typeface="文鼎中楷体" panose="03000600000000000000" charset="-122"/>
                <a:sym typeface="+mn-ea"/>
              </a:rPr>
              <a:t>社会主义也有市场，计划和市场都是手段</a:t>
            </a:r>
            <a:r>
              <a:rPr lang="zh-CN" altLang="en-US" sz="2800" b="1" dirty="0">
                <a:latin typeface="文鼎中楷体" panose="03000600000000000000" charset="-122"/>
                <a:ea typeface="文鼎中楷体" panose="03000600000000000000" charset="-122"/>
                <a:cs typeface="文鼎中楷体" panose="03000600000000000000" charset="-122"/>
                <a:sym typeface="+mn-ea"/>
              </a:rPr>
              <a:t>（不管黑猫白猫，抓到老鼠就是好猫）</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a:t>
            </a:r>
            <a:endParaRPr lang="en-US" altLang="zh-CN" sz="2800" b="1" dirty="0" smtClean="0">
              <a:latin typeface="文鼎中楷体" panose="03000600000000000000" charset="-122"/>
              <a:ea typeface="文鼎中楷体" panose="03000600000000000000" charset="-122"/>
              <a:cs typeface="文鼎中楷体" panose="03000600000000000000" charset="-122"/>
            </a:endParaRPr>
          </a:p>
          <a:p>
            <a:pPr>
              <a:spcBef>
                <a:spcPct val="50000"/>
              </a:spcBef>
            </a:pP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                        ——</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邓小平</a:t>
            </a:r>
            <a:r>
              <a:rPr lang="en-US" altLang="zh-CN" sz="2800" b="1" dirty="0" smtClean="0">
                <a:latin typeface="文鼎中楷体" panose="03000600000000000000" charset="-122"/>
                <a:ea typeface="文鼎中楷体" panose="03000600000000000000" charset="-122"/>
                <a:cs typeface="文鼎中楷体" panose="03000600000000000000" charset="-122"/>
                <a:sym typeface="+mn-ea"/>
              </a:rPr>
              <a:t>1992</a:t>
            </a:r>
            <a:r>
              <a:rPr lang="zh-CN" altLang="en-US" sz="2800" b="1" dirty="0" smtClean="0">
                <a:latin typeface="文鼎中楷体" panose="03000600000000000000" charset="-122"/>
                <a:ea typeface="文鼎中楷体" panose="03000600000000000000" charset="-122"/>
                <a:cs typeface="文鼎中楷体" panose="03000600000000000000" charset="-122"/>
                <a:sym typeface="+mn-ea"/>
              </a:rPr>
              <a:t>年南巡讲话</a:t>
            </a:r>
            <a:endParaRPr lang="zh-CN" altLang="en-US" sz="2800" b="1" dirty="0" smtClean="0">
              <a:latin typeface="文鼎中楷体" panose="03000600000000000000" charset="-122"/>
              <a:ea typeface="文鼎中楷体" panose="03000600000000000000" charset="-122"/>
              <a:cs typeface="文鼎中楷体" panose="03000600000000000000" charset="-122"/>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cdbe0681-4116-420c-a5ff-0e67c0079b7b[1]"/>
          <p:cNvPicPr>
            <a:picLocks noChangeAspect="1"/>
          </p:cNvPicPr>
          <p:nvPr/>
        </p:nvPicPr>
        <p:blipFill>
          <a:blip r:embed="rId1"/>
          <a:stretch>
            <a:fillRect/>
          </a:stretch>
        </p:blipFill>
        <p:spPr>
          <a:xfrm>
            <a:off x="400050" y="609600"/>
            <a:ext cx="3936365" cy="5394960"/>
          </a:xfrm>
          <a:prstGeom prst="rect">
            <a:avLst/>
          </a:prstGeom>
        </p:spPr>
      </p:pic>
      <p:pic>
        <p:nvPicPr>
          <p:cNvPr id="8" name="图片 7" descr="20020409581651[1]"/>
          <p:cNvPicPr>
            <a:picLocks noChangeAspect="1"/>
          </p:cNvPicPr>
          <p:nvPr/>
        </p:nvPicPr>
        <p:blipFill>
          <a:blip r:embed="rId2"/>
          <a:stretch>
            <a:fillRect/>
          </a:stretch>
        </p:blipFill>
        <p:spPr>
          <a:xfrm>
            <a:off x="4336415" y="648335"/>
            <a:ext cx="3835400" cy="5355590"/>
          </a:xfrm>
          <a:prstGeom prst="rect">
            <a:avLst/>
          </a:prstGeom>
        </p:spPr>
      </p:pic>
      <p:pic>
        <p:nvPicPr>
          <p:cNvPr id="10" name="图片 9" descr="df45a1171e324d2cb914bb5ea0c08d9a[1]"/>
          <p:cNvPicPr>
            <a:picLocks noChangeAspect="1"/>
          </p:cNvPicPr>
          <p:nvPr/>
        </p:nvPicPr>
        <p:blipFill>
          <a:blip r:embed="rId3"/>
          <a:stretch>
            <a:fillRect/>
          </a:stretch>
        </p:blipFill>
        <p:spPr>
          <a:xfrm>
            <a:off x="8171815" y="669925"/>
            <a:ext cx="3831590" cy="5334000"/>
          </a:xfrm>
          <a:prstGeom prst="rect">
            <a:avLst/>
          </a:prstGeom>
        </p:spPr>
      </p:pic>
      <p:pic>
        <p:nvPicPr>
          <p:cNvPr id="9" name="图片 8" descr="b4d1b2d424494444b14b354905eaad74[1]"/>
          <p:cNvPicPr>
            <a:picLocks noChangeAspect="1"/>
          </p:cNvPicPr>
          <p:nvPr/>
        </p:nvPicPr>
        <p:blipFill>
          <a:blip r:embed="rId4"/>
          <a:stretch>
            <a:fillRect/>
          </a:stretch>
        </p:blipFill>
        <p:spPr>
          <a:xfrm>
            <a:off x="400050" y="589280"/>
            <a:ext cx="11603355" cy="5414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77583" y="925985"/>
            <a:ext cx="2019300" cy="706755"/>
          </a:xfrm>
          <a:prstGeom prst="rect">
            <a:avLst/>
          </a:prstGeom>
        </p:spPr>
        <p:txBody>
          <a:bodyPr wrap="none">
            <a:spAutoFit/>
          </a:bodyPr>
          <a:lstStyle/>
          <a:p>
            <a:pPr algn="ctr">
              <a:lnSpc>
                <a:spcPct val="125000"/>
              </a:lnSpc>
            </a:pPr>
            <a:r>
              <a:rPr lang="en-US" altLang="zh-CN" sz="3200" b="1" dirty="0">
                <a:latin typeface="文鼎中楷体" panose="03000600000000000000" charset="-122"/>
                <a:ea typeface="文鼎中楷体" panose="03000600000000000000" charset="-122"/>
                <a:cs typeface="文鼎中楷体" panose="03000600000000000000" charset="-122"/>
              </a:rPr>
              <a:t>1</a:t>
            </a:r>
            <a:r>
              <a:rPr lang="zh-CN" altLang="en-US" sz="3200" b="1" dirty="0">
                <a:latin typeface="文鼎中楷体" panose="03000600000000000000" charset="-122"/>
                <a:ea typeface="文鼎中楷体" panose="03000600000000000000" charset="-122"/>
                <a:cs typeface="文鼎中楷体" panose="03000600000000000000" charset="-122"/>
              </a:rPr>
              <a:t>、提出：</a:t>
            </a:r>
            <a:endParaRPr lang="zh-CN" altLang="en-US" sz="3200" b="1" dirty="0">
              <a:latin typeface="文鼎中楷体" panose="03000600000000000000" charset="-122"/>
              <a:ea typeface="文鼎中楷体" panose="03000600000000000000" charset="-122"/>
              <a:cs typeface="文鼎中楷体" panose="03000600000000000000" charset="-122"/>
            </a:endParaRPr>
          </a:p>
        </p:txBody>
      </p:sp>
      <p:sp>
        <p:nvSpPr>
          <p:cNvPr id="24" name="TextBox 23"/>
          <p:cNvSpPr txBox="1"/>
          <p:nvPr/>
        </p:nvSpPr>
        <p:spPr>
          <a:xfrm>
            <a:off x="2543175" y="1030605"/>
            <a:ext cx="9357995" cy="1076325"/>
          </a:xfrm>
          <a:prstGeom prst="rect">
            <a:avLst/>
          </a:prstGeom>
          <a:noFill/>
        </p:spPr>
        <p:txBody>
          <a:bodyPr wrap="square" rtlCol="0">
            <a:spAutoFit/>
          </a:bodyPr>
          <a:lstStyle/>
          <a:p>
            <a:r>
              <a:rPr lang="en-US" altLang="zh-CN" sz="3200" b="1" dirty="0">
                <a:solidFill>
                  <a:srgbClr val="C00000"/>
                </a:solidFill>
                <a:latin typeface="文鼎中楷体" panose="03000600000000000000" charset="-122"/>
                <a:ea typeface="文鼎中楷体" panose="03000600000000000000" charset="-122"/>
                <a:cs typeface="文鼎中楷体" panose="03000600000000000000" charset="-122"/>
              </a:rPr>
              <a:t>1992</a:t>
            </a:r>
            <a:r>
              <a:rPr lang="zh-CN" altLang="en-US" sz="3200" b="1" dirty="0">
                <a:solidFill>
                  <a:srgbClr val="C00000"/>
                </a:solidFill>
                <a:latin typeface="文鼎中楷体" panose="03000600000000000000" charset="-122"/>
                <a:ea typeface="文鼎中楷体" panose="03000600000000000000" charset="-122"/>
                <a:cs typeface="文鼎中楷体" panose="03000600000000000000" charset="-122"/>
              </a:rPr>
              <a:t>年</a:t>
            </a:r>
            <a:r>
              <a:rPr lang="zh-CN" altLang="en-US" sz="3200" b="1" dirty="0">
                <a:latin typeface="文鼎中楷体" panose="03000600000000000000" charset="-122"/>
                <a:ea typeface="文鼎中楷体" panose="03000600000000000000" charset="-122"/>
                <a:cs typeface="文鼎中楷体" panose="03000600000000000000" charset="-122"/>
              </a:rPr>
              <a:t>，</a:t>
            </a:r>
            <a:r>
              <a:rPr lang="zh-CN" altLang="en-US" sz="3200" b="1" dirty="0">
                <a:solidFill>
                  <a:srgbClr val="C00000"/>
                </a:solidFill>
                <a:latin typeface="文鼎中楷体" panose="03000600000000000000" charset="-122"/>
                <a:ea typeface="文鼎中楷体" panose="03000600000000000000" charset="-122"/>
                <a:cs typeface="文鼎中楷体" panose="03000600000000000000" charset="-122"/>
              </a:rPr>
              <a:t>中共十四大</a:t>
            </a:r>
            <a:r>
              <a:rPr lang="zh-CN" altLang="en-US" sz="3200" b="1" dirty="0">
                <a:latin typeface="文鼎中楷体" panose="03000600000000000000" charset="-122"/>
                <a:ea typeface="文鼎中楷体" panose="03000600000000000000" charset="-122"/>
                <a:cs typeface="文鼎中楷体" panose="03000600000000000000" charset="-122"/>
              </a:rPr>
              <a:t>明确</a:t>
            </a:r>
            <a:r>
              <a:rPr lang="zh-CN" altLang="en-US" sz="3200" b="1" dirty="0">
                <a:solidFill>
                  <a:srgbClr val="C00000"/>
                </a:solidFill>
                <a:latin typeface="文鼎中楷体" panose="03000600000000000000" charset="-122"/>
                <a:ea typeface="文鼎中楷体" panose="03000600000000000000" charset="-122"/>
                <a:cs typeface="文鼎中楷体" panose="03000600000000000000" charset="-122"/>
              </a:rPr>
              <a:t>提出</a:t>
            </a:r>
            <a:r>
              <a:rPr lang="zh-CN" altLang="en-US" sz="3200" b="1" dirty="0">
                <a:latin typeface="文鼎中楷体" panose="03000600000000000000" charset="-122"/>
                <a:ea typeface="文鼎中楷体" panose="03000600000000000000" charset="-122"/>
                <a:cs typeface="文鼎中楷体" panose="03000600000000000000" charset="-122"/>
              </a:rPr>
              <a:t>要建立社会主义市场经济体制。</a:t>
            </a:r>
            <a:endParaRPr lang="zh-CN" altLang="en-US" sz="3200" b="1" dirty="0">
              <a:latin typeface="文鼎中楷体" panose="03000600000000000000" charset="-122"/>
              <a:ea typeface="文鼎中楷体" panose="03000600000000000000" charset="-122"/>
              <a:cs typeface="文鼎中楷体" panose="03000600000000000000" charset="-122"/>
            </a:endParaRPr>
          </a:p>
        </p:txBody>
      </p:sp>
      <p:pic>
        <p:nvPicPr>
          <p:cNvPr id="23" name="图片 22" descr="2016062318375412124.jpg"/>
          <p:cNvPicPr>
            <a:picLocks noChangeAspect="1"/>
          </p:cNvPicPr>
          <p:nvPr/>
        </p:nvPicPr>
        <p:blipFill>
          <a:blip r:embed="rId1"/>
          <a:stretch>
            <a:fillRect/>
          </a:stretch>
        </p:blipFill>
        <p:spPr>
          <a:xfrm>
            <a:off x="0" y="2113915"/>
            <a:ext cx="6215380" cy="4272915"/>
          </a:xfrm>
          <a:prstGeom prst="rect">
            <a:avLst/>
          </a:prstGeom>
        </p:spPr>
      </p:pic>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改革的焦点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36195" y="427355"/>
            <a:ext cx="10899140"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三、改革的焦点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建立社会主义市场经济体制</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1" name="文本框 20"/>
          <p:cNvSpPr txBox="1"/>
          <p:nvPr/>
        </p:nvSpPr>
        <p:spPr>
          <a:xfrm>
            <a:off x="6409055" y="2106930"/>
            <a:ext cx="5492115" cy="403098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1992年10月12日，中国共产党</a:t>
            </a:r>
            <a:r>
              <a:rPr lang="zh-CN" altLang="en-US" sz="3200" b="1">
                <a:solidFill>
                  <a:srgbClr val="FF0000"/>
                </a:solidFill>
                <a:latin typeface="楷体" panose="02010609060101010101" charset="-122"/>
                <a:ea typeface="楷体" panose="02010609060101010101" charset="-122"/>
                <a:cs typeface="楷体" panose="02010609060101010101" charset="-122"/>
              </a:rPr>
              <a:t>第十四次全国代表大会</a:t>
            </a:r>
            <a:r>
              <a:rPr lang="zh-CN" altLang="en-US" sz="3200" b="1">
                <a:latin typeface="楷体" panose="02010609060101010101" charset="-122"/>
                <a:ea typeface="楷体" panose="02010609060101010101" charset="-122"/>
                <a:cs typeface="楷体" panose="02010609060101010101" charset="-122"/>
              </a:rPr>
              <a:t>在北京召开。十四大报告明确提出，经济体制改革的目标，是在坚持公有制和按劳分配为主体、其他经济成分和分配方式为补充的基础上，</a:t>
            </a:r>
            <a:r>
              <a:rPr lang="zh-CN" altLang="en-US" sz="3200" b="1">
                <a:solidFill>
                  <a:srgbClr val="FF0000"/>
                </a:solidFill>
                <a:latin typeface="楷体" panose="02010609060101010101" charset="-122"/>
                <a:ea typeface="楷体" panose="02010609060101010101" charset="-122"/>
                <a:cs typeface="楷体" panose="02010609060101010101" charset="-122"/>
              </a:rPr>
              <a:t>建立和完善社会主义市场经济体制。</a:t>
            </a:r>
            <a:endParaRPr lang="zh-CN" altLang="en-US" sz="3200" b="1">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0537" y="976528"/>
            <a:ext cx="2019300" cy="706755"/>
          </a:xfrm>
          <a:prstGeom prst="rect">
            <a:avLst/>
          </a:prstGeom>
        </p:spPr>
        <p:txBody>
          <a:bodyPr wrap="none">
            <a:spAutoFit/>
          </a:bodyPr>
          <a:lstStyle/>
          <a:p>
            <a:pPr algn="ctr">
              <a:lnSpc>
                <a:spcPct val="125000"/>
              </a:lnSpc>
            </a:pPr>
            <a:r>
              <a:rPr lang="en-US" altLang="zh-CN" sz="3200" b="1" dirty="0">
                <a:latin typeface="文鼎中楷体" panose="03000600000000000000" charset="-122"/>
                <a:ea typeface="文鼎中楷体" panose="03000600000000000000" charset="-122"/>
                <a:cs typeface="文鼎中楷体" panose="03000600000000000000" charset="-122"/>
              </a:rPr>
              <a:t>2</a:t>
            </a:r>
            <a:r>
              <a:rPr lang="zh-CN" altLang="en-US" sz="3200" b="1" dirty="0">
                <a:latin typeface="文鼎中楷体" panose="03000600000000000000" charset="-122"/>
                <a:ea typeface="文鼎中楷体" panose="03000600000000000000" charset="-122"/>
                <a:cs typeface="文鼎中楷体" panose="03000600000000000000" charset="-122"/>
              </a:rPr>
              <a:t>、深化：</a:t>
            </a:r>
            <a:endParaRPr lang="zh-CN" altLang="en-US" sz="3200" b="1" dirty="0">
              <a:latin typeface="文鼎中楷体" panose="03000600000000000000" charset="-122"/>
              <a:ea typeface="文鼎中楷体" panose="03000600000000000000" charset="-122"/>
              <a:cs typeface="文鼎中楷体" panose="03000600000000000000" charset="-122"/>
            </a:endParaRPr>
          </a:p>
        </p:txBody>
      </p:sp>
      <p:sp>
        <p:nvSpPr>
          <p:cNvPr id="24" name="TextBox 23"/>
          <p:cNvSpPr txBox="1"/>
          <p:nvPr/>
        </p:nvSpPr>
        <p:spPr>
          <a:xfrm>
            <a:off x="2006600" y="1030605"/>
            <a:ext cx="9685020" cy="1076325"/>
          </a:xfrm>
          <a:prstGeom prst="rect">
            <a:avLst/>
          </a:prstGeom>
          <a:noFill/>
        </p:spPr>
        <p:txBody>
          <a:bodyPr wrap="square" rtlCol="0">
            <a:spAutoFit/>
          </a:bodyPr>
          <a:lstStyle/>
          <a:p>
            <a:r>
              <a:rPr lang="en-US" altLang="zh-CN" sz="3200" b="1" dirty="0">
                <a:latin typeface="文鼎中楷体" panose="03000600000000000000" charset="-122"/>
                <a:ea typeface="文鼎中楷体" panose="03000600000000000000" charset="-122"/>
                <a:cs typeface="文鼎中楷体" panose="03000600000000000000" charset="-122"/>
              </a:rPr>
              <a:t> </a:t>
            </a:r>
            <a:r>
              <a:rPr lang="en-US" altLang="zh-CN" sz="3200" b="1" dirty="0">
                <a:solidFill>
                  <a:srgbClr val="C00000"/>
                </a:solidFill>
                <a:latin typeface="文鼎中楷体" panose="03000600000000000000" charset="-122"/>
                <a:ea typeface="文鼎中楷体" panose="03000600000000000000" charset="-122"/>
                <a:cs typeface="文鼎中楷体" panose="03000600000000000000" charset="-122"/>
              </a:rPr>
              <a:t>1993</a:t>
            </a:r>
            <a:r>
              <a:rPr lang="zh-CN" altLang="en-US" sz="3200" b="1" dirty="0">
                <a:solidFill>
                  <a:srgbClr val="C00000"/>
                </a:solidFill>
                <a:latin typeface="文鼎中楷体" panose="03000600000000000000" charset="-122"/>
                <a:ea typeface="文鼎中楷体" panose="03000600000000000000" charset="-122"/>
                <a:cs typeface="文鼎中楷体" panose="03000600000000000000" charset="-122"/>
              </a:rPr>
              <a:t>年</a:t>
            </a:r>
            <a:r>
              <a:rPr lang="zh-CN" altLang="en-US" sz="3200" b="1" dirty="0">
                <a:latin typeface="文鼎中楷体" panose="03000600000000000000" charset="-122"/>
                <a:ea typeface="文鼎中楷体" panose="03000600000000000000" charset="-122"/>
                <a:cs typeface="文鼎中楷体" panose="03000600000000000000" charset="-122"/>
              </a:rPr>
              <a:t>，</a:t>
            </a:r>
            <a:r>
              <a:rPr lang="zh-CN" altLang="en-US" sz="3200" b="1" dirty="0">
                <a:solidFill>
                  <a:srgbClr val="C00000"/>
                </a:solidFill>
                <a:latin typeface="文鼎中楷体" panose="03000600000000000000" charset="-122"/>
                <a:ea typeface="文鼎中楷体" panose="03000600000000000000" charset="-122"/>
                <a:cs typeface="文鼎中楷体" panose="03000600000000000000" charset="-122"/>
              </a:rPr>
              <a:t>中共十四届三中全会</a:t>
            </a:r>
            <a:r>
              <a:rPr lang="zh-CN" altLang="en-US" sz="3200" b="1" dirty="0">
                <a:latin typeface="文鼎中楷体" panose="03000600000000000000" charset="-122"/>
                <a:ea typeface="文鼎中楷体" panose="03000600000000000000" charset="-122"/>
                <a:cs typeface="文鼎中楷体" panose="03000600000000000000" charset="-122"/>
              </a:rPr>
              <a:t>通过</a:t>
            </a:r>
            <a:r>
              <a:rPr lang="en-US" altLang="zh-CN" sz="3200" b="1" dirty="0">
                <a:latin typeface="文鼎中楷体" panose="03000600000000000000" charset="-122"/>
                <a:ea typeface="文鼎中楷体" panose="03000600000000000000" charset="-122"/>
                <a:cs typeface="文鼎中楷体" panose="03000600000000000000" charset="-122"/>
              </a:rPr>
              <a:t>《</a:t>
            </a:r>
            <a:r>
              <a:rPr lang="zh-CN" altLang="en-US" sz="3200" b="1" dirty="0">
                <a:latin typeface="文鼎中楷体" panose="03000600000000000000" charset="-122"/>
                <a:ea typeface="文鼎中楷体" panose="03000600000000000000" charset="-122"/>
                <a:cs typeface="文鼎中楷体" panose="03000600000000000000" charset="-122"/>
              </a:rPr>
              <a:t>中共中央关于建立社会主义市场经济体制若干问题的决定</a:t>
            </a:r>
            <a:r>
              <a:rPr lang="en-US" altLang="zh-CN" sz="3200" b="1" dirty="0">
                <a:latin typeface="文鼎中楷体" panose="03000600000000000000" charset="-122"/>
                <a:ea typeface="文鼎中楷体" panose="03000600000000000000" charset="-122"/>
                <a:cs typeface="文鼎中楷体" panose="03000600000000000000" charset="-122"/>
              </a:rPr>
              <a:t>》</a:t>
            </a:r>
            <a:endParaRPr lang="en-US" altLang="zh-CN" sz="3200" b="1" dirty="0">
              <a:latin typeface="文鼎中楷体" panose="03000600000000000000" charset="-122"/>
              <a:ea typeface="文鼎中楷体" panose="03000600000000000000" charset="-122"/>
              <a:cs typeface="文鼎中楷体" panose="03000600000000000000" charset="-122"/>
            </a:endParaRPr>
          </a:p>
        </p:txBody>
      </p:sp>
      <p:pic>
        <p:nvPicPr>
          <p:cNvPr id="25" name="图片 24" descr="201342015386.jpg"/>
          <p:cNvPicPr>
            <a:picLocks noChangeAspect="1"/>
          </p:cNvPicPr>
          <p:nvPr/>
        </p:nvPicPr>
        <p:blipFill>
          <a:blip r:embed="rId1"/>
          <a:stretch>
            <a:fillRect/>
          </a:stretch>
        </p:blipFill>
        <p:spPr>
          <a:xfrm>
            <a:off x="8973820" y="2106930"/>
            <a:ext cx="3218180" cy="4751705"/>
          </a:xfrm>
          <a:prstGeom prst="rect">
            <a:avLst/>
          </a:prstGeom>
        </p:spPr>
      </p:pic>
      <p:pic>
        <p:nvPicPr>
          <p:cNvPr id="26" name="图片 25" descr="90fba601220413878ce33b.jpg"/>
          <p:cNvPicPr>
            <a:picLocks noChangeAspect="1"/>
          </p:cNvPicPr>
          <p:nvPr/>
        </p:nvPicPr>
        <p:blipFill>
          <a:blip r:embed="rId2"/>
          <a:stretch>
            <a:fillRect/>
          </a:stretch>
        </p:blipFill>
        <p:spPr>
          <a:xfrm>
            <a:off x="5498465" y="2210435"/>
            <a:ext cx="3474720" cy="2143125"/>
          </a:xfrm>
          <a:prstGeom prst="rect">
            <a:avLst/>
          </a:prstGeom>
        </p:spPr>
      </p:pic>
      <p:pic>
        <p:nvPicPr>
          <p:cNvPr id="27" name="图片 26" descr="1383954589787.jpg"/>
          <p:cNvPicPr>
            <a:picLocks noChangeAspect="1"/>
          </p:cNvPicPr>
          <p:nvPr/>
        </p:nvPicPr>
        <p:blipFill>
          <a:blip r:embed="rId3"/>
          <a:stretch>
            <a:fillRect/>
          </a:stretch>
        </p:blipFill>
        <p:spPr>
          <a:xfrm>
            <a:off x="5498465" y="4353560"/>
            <a:ext cx="3475355" cy="2496185"/>
          </a:xfrm>
          <a:prstGeom prst="rect">
            <a:avLst/>
          </a:prstGeom>
        </p:spPr>
      </p:pic>
      <p:sp>
        <p:nvSpPr>
          <p:cNvPr id="29" name="TextBox 28"/>
          <p:cNvSpPr txBox="1"/>
          <p:nvPr/>
        </p:nvSpPr>
        <p:spPr>
          <a:xfrm>
            <a:off x="36195" y="4604385"/>
            <a:ext cx="5645785" cy="2245360"/>
          </a:xfrm>
          <a:prstGeom prst="rect">
            <a:avLst/>
          </a:prstGeom>
          <a:noFill/>
        </p:spPr>
        <p:txBody>
          <a:bodyPr wrap="square" rtlCol="0">
            <a:spAutoFit/>
          </a:bodyPr>
          <a:lstStyle/>
          <a:p>
            <a:r>
              <a:rPr lang="zh-CN" altLang="en-US" sz="2800" b="1" dirty="0">
                <a:latin typeface="文鼎中楷体" panose="03000600000000000000" charset="-122"/>
                <a:ea typeface="文鼎中楷体" panose="03000600000000000000" charset="-122"/>
              </a:rPr>
              <a:t>社会主义市场经济体制是同社会主义基本制度结合在一起的，建立</a:t>
            </a:r>
            <a:r>
              <a:rPr lang="zh-CN" altLang="en-US" sz="2800" b="1" dirty="0">
                <a:solidFill>
                  <a:srgbClr val="C00000"/>
                </a:solidFill>
                <a:latin typeface="文鼎中楷体" panose="03000600000000000000" charset="-122"/>
                <a:ea typeface="文鼎中楷体" panose="03000600000000000000" charset="-122"/>
              </a:rPr>
              <a:t>社会主义市场经济体制</a:t>
            </a:r>
            <a:r>
              <a:rPr lang="zh-CN" altLang="en-US" sz="2800" b="1" dirty="0">
                <a:latin typeface="文鼎中楷体" panose="03000600000000000000" charset="-122"/>
                <a:ea typeface="文鼎中楷体" panose="03000600000000000000" charset="-122"/>
              </a:rPr>
              <a:t>，就是要使</a:t>
            </a:r>
            <a:r>
              <a:rPr lang="zh-CN" altLang="en-US" sz="2800" b="1" dirty="0">
                <a:solidFill>
                  <a:srgbClr val="C00000"/>
                </a:solidFill>
                <a:latin typeface="文鼎中楷体" panose="03000600000000000000" charset="-122"/>
                <a:ea typeface="文鼎中楷体" panose="03000600000000000000" charset="-122"/>
              </a:rPr>
              <a:t>市场</a:t>
            </a:r>
            <a:r>
              <a:rPr lang="zh-CN" altLang="en-US" sz="2800" b="1" dirty="0">
                <a:latin typeface="文鼎中楷体" panose="03000600000000000000" charset="-122"/>
                <a:ea typeface="文鼎中楷体" panose="03000600000000000000" charset="-122"/>
              </a:rPr>
              <a:t>在国家宏观调控下对资源配置起</a:t>
            </a:r>
            <a:r>
              <a:rPr lang="zh-CN" altLang="en-US" sz="2800" b="1" dirty="0">
                <a:solidFill>
                  <a:srgbClr val="C00000"/>
                </a:solidFill>
                <a:latin typeface="文鼎中楷体" panose="03000600000000000000" charset="-122"/>
                <a:ea typeface="文鼎中楷体" panose="03000600000000000000" charset="-122"/>
              </a:rPr>
              <a:t>基础性作用</a:t>
            </a:r>
            <a:r>
              <a:rPr lang="zh-CN" altLang="en-US" sz="2800" b="1" dirty="0">
                <a:latin typeface="文鼎中楷体" panose="03000600000000000000" charset="-122"/>
                <a:ea typeface="文鼎中楷体" panose="03000600000000000000" charset="-122"/>
              </a:rPr>
              <a:t>。</a:t>
            </a:r>
            <a:endParaRPr lang="zh-CN" altLang="en-US" sz="2800" b="1" dirty="0">
              <a:latin typeface="文鼎中楷体" panose="03000600000000000000" charset="-122"/>
              <a:ea typeface="文鼎中楷体" panose="03000600000000000000" charset="-122"/>
            </a:endParaRPr>
          </a:p>
        </p:txBody>
      </p:sp>
      <p:pic>
        <p:nvPicPr>
          <p:cNvPr id="34" name="图片 33" descr="t012cbbbcb56602c0f5.jpg"/>
          <p:cNvPicPr>
            <a:picLocks noChangeAspect="1"/>
          </p:cNvPicPr>
          <p:nvPr/>
        </p:nvPicPr>
        <p:blipFill>
          <a:blip r:embed="rId4">
            <a:clrChange>
              <a:clrFrom>
                <a:srgbClr val="FFFFFF"/>
              </a:clrFrom>
              <a:clrTo>
                <a:srgbClr val="FFFFFF">
                  <a:alpha val="0"/>
                </a:srgbClr>
              </a:clrTo>
            </a:clrChange>
          </a:blip>
          <a:stretch>
            <a:fillRect/>
          </a:stretch>
        </p:blipFill>
        <p:spPr>
          <a:xfrm>
            <a:off x="36195" y="1261745"/>
            <a:ext cx="5092065" cy="3658870"/>
          </a:xfrm>
          <a:prstGeom prst="rect">
            <a:avLst/>
          </a:prstGeom>
        </p:spPr>
      </p:pic>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改革的焦点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grpSp>
      <p:sp>
        <p:nvSpPr>
          <p:cNvPr id="40" name="文本框 39"/>
          <p:cNvSpPr txBox="1"/>
          <p:nvPr/>
        </p:nvSpPr>
        <p:spPr>
          <a:xfrm>
            <a:off x="36195" y="427355"/>
            <a:ext cx="10899140"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三、改革的焦点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建立社会主义市场经济体制</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改革的起点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改革的焦点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grpSp>
      <p:sp>
        <p:nvSpPr>
          <p:cNvPr id="5" name="文本框 4"/>
          <p:cNvSpPr txBox="1"/>
          <p:nvPr/>
        </p:nvSpPr>
        <p:spPr>
          <a:xfrm>
            <a:off x="36195" y="427355"/>
            <a:ext cx="10899140"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三、改革的焦点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建立社会主义市场经济体制</a:t>
            </a:r>
            <a:endParaRPr lang="zh-CN" altLang="en-US" sz="3600" b="1">
              <a:latin typeface="文鼎中楷体" panose="03000600000000000000" charset="-122"/>
              <a:ea typeface="文鼎中楷体" panose="03000600000000000000" charset="-122"/>
              <a:cs typeface="文鼎中楷体" panose="03000600000000000000" charset="-122"/>
            </a:endParaRPr>
          </a:p>
        </p:txBody>
      </p:sp>
      <p:pic>
        <p:nvPicPr>
          <p:cNvPr id="25" name="图片 24" descr="136692672_15084554011191n.jpg"/>
          <p:cNvPicPr>
            <a:picLocks noChangeAspect="1"/>
          </p:cNvPicPr>
          <p:nvPr/>
        </p:nvPicPr>
        <p:blipFill>
          <a:blip r:embed="rId1">
            <a:clrChange>
              <a:clrFrom>
                <a:srgbClr val="FFFFFF"/>
              </a:clrFrom>
              <a:clrTo>
                <a:srgbClr val="FFFFFF">
                  <a:alpha val="0"/>
                </a:srgbClr>
              </a:clrTo>
            </a:clrChange>
          </a:blip>
          <a:srcRect l="3846" t="3659" r="3846" b="10359"/>
          <a:stretch>
            <a:fillRect/>
          </a:stretch>
        </p:blipFill>
        <p:spPr>
          <a:xfrm>
            <a:off x="0" y="1109345"/>
            <a:ext cx="5871845" cy="5748655"/>
          </a:xfrm>
          <a:prstGeom prst="rect">
            <a:avLst/>
          </a:prstGeom>
        </p:spPr>
      </p:pic>
      <p:pic>
        <p:nvPicPr>
          <p:cNvPr id="26" name="图片 25" descr="0019b916ac0a13f7a40301.jpg"/>
          <p:cNvPicPr>
            <a:picLocks noChangeAspect="1"/>
          </p:cNvPicPr>
          <p:nvPr/>
        </p:nvPicPr>
        <p:blipFill>
          <a:blip r:embed="rId2"/>
          <a:srcRect t="6000" r="28819"/>
          <a:stretch>
            <a:fillRect/>
          </a:stretch>
        </p:blipFill>
        <p:spPr>
          <a:xfrm>
            <a:off x="5303520" y="3146425"/>
            <a:ext cx="6888480" cy="3711575"/>
          </a:xfrm>
          <a:prstGeom prst="rect">
            <a:avLst/>
          </a:prstGeom>
          <a:ln>
            <a:noFill/>
          </a:ln>
          <a:effectLst>
            <a:outerShdw blurRad="292100" dist="139700" dir="2700000" algn="tl" rotWithShape="0">
              <a:srgbClr val="333333">
                <a:alpha val="65000"/>
              </a:srgbClr>
            </a:outerShdw>
          </a:effectLst>
        </p:spPr>
      </p:pic>
      <p:sp>
        <p:nvSpPr>
          <p:cNvPr id="22" name="矩形 21"/>
          <p:cNvSpPr/>
          <p:nvPr/>
        </p:nvSpPr>
        <p:spPr>
          <a:xfrm>
            <a:off x="5871570" y="1072413"/>
            <a:ext cx="2019935" cy="706755"/>
          </a:xfrm>
          <a:prstGeom prst="rect">
            <a:avLst/>
          </a:prstGeom>
        </p:spPr>
        <p:txBody>
          <a:bodyPr wrap="none">
            <a:spAutoFit/>
          </a:bodyPr>
          <a:p>
            <a:pPr algn="ctr">
              <a:lnSpc>
                <a:spcPct val="125000"/>
              </a:lnSpc>
            </a:pPr>
            <a:r>
              <a:rPr lang="en-US" altLang="zh-CN" sz="3200" b="1" dirty="0">
                <a:latin typeface="文鼎中楷体" panose="03000600000000000000" charset="-122"/>
                <a:ea typeface="文鼎中楷体" panose="03000600000000000000" charset="-122"/>
                <a:cs typeface="文鼎中楷体" panose="03000600000000000000" charset="-122"/>
              </a:rPr>
              <a:t>3</a:t>
            </a:r>
            <a:r>
              <a:rPr lang="zh-CN" altLang="en-US" sz="3200" b="1" dirty="0">
                <a:latin typeface="文鼎中楷体" panose="03000600000000000000" charset="-122"/>
                <a:ea typeface="文鼎中楷体" panose="03000600000000000000" charset="-122"/>
                <a:cs typeface="文鼎中楷体" panose="03000600000000000000" charset="-122"/>
              </a:rPr>
              <a:t>、意义</a:t>
            </a:r>
            <a:r>
              <a:rPr lang="zh-CN" altLang="en-US" sz="3200" b="1" dirty="0">
                <a:latin typeface="文鼎中楷体" panose="03000600000000000000" charset="-122"/>
                <a:ea typeface="文鼎中楷体" panose="03000600000000000000" charset="-122"/>
                <a:cs typeface="文鼎中楷体" panose="03000600000000000000" charset="-122"/>
              </a:rPr>
              <a:t>：</a:t>
            </a:r>
            <a:endParaRPr lang="zh-CN" altLang="en-US" sz="3200" b="1" dirty="0">
              <a:latin typeface="文鼎中楷体" panose="03000600000000000000" charset="-122"/>
              <a:ea typeface="文鼎中楷体" panose="03000600000000000000" charset="-122"/>
              <a:cs typeface="文鼎中楷体" panose="03000600000000000000" charset="-122"/>
            </a:endParaRPr>
          </a:p>
        </p:txBody>
      </p:sp>
      <p:sp>
        <p:nvSpPr>
          <p:cNvPr id="23" name="文本框 22"/>
          <p:cNvSpPr txBox="1"/>
          <p:nvPr/>
        </p:nvSpPr>
        <p:spPr>
          <a:xfrm>
            <a:off x="5871845" y="1779270"/>
            <a:ext cx="6113145" cy="1383665"/>
          </a:xfrm>
          <a:prstGeom prst="rect">
            <a:avLst/>
          </a:prstGeom>
          <a:noFill/>
        </p:spPr>
        <p:txBody>
          <a:bodyPr wrap="square" rtlCol="0" anchor="t">
            <a:spAutoFit/>
          </a:bodyPr>
          <a:p>
            <a:r>
              <a:rPr lang="zh-CN" altLang="en-US" sz="2800" b="1">
                <a:latin typeface="文鼎中楷体" panose="03000600000000000000" charset="-122"/>
                <a:ea typeface="文鼎中楷体" panose="03000600000000000000" charset="-122"/>
                <a:cs typeface="文鼎中楷体" panose="03000600000000000000" charset="-122"/>
              </a:rPr>
              <a:t>有利于实现经济的协调发展和稳定高速  增长，对现代化建设有巨大推动作用，使中国 的经济实力明显增强。</a:t>
            </a:r>
            <a:endParaRPr lang="zh-CN" altLang="en-US" sz="28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17550" y="2923540"/>
            <a:ext cx="10899140" cy="645160"/>
          </a:xfrm>
          <a:prstGeom prst="rect">
            <a:avLst/>
          </a:prstGeom>
          <a:noFill/>
        </p:spPr>
        <p:txBody>
          <a:bodyPr wrap="square" rtlCol="0">
            <a:spAutoFit/>
          </a:bodyPr>
          <a:p>
            <a:pPr algn="ctr"/>
            <a:r>
              <a:rPr lang="zh-CN" altLang="en-US" sz="3600" b="1">
                <a:latin typeface="文鼎中楷体" panose="03000600000000000000" charset="-122"/>
                <a:ea typeface="文鼎中楷体" panose="03000600000000000000" charset="-122"/>
                <a:cs typeface="文鼎中楷体" panose="03000600000000000000" charset="-122"/>
              </a:rPr>
              <a:t>插入《</a:t>
            </a:r>
            <a:r>
              <a:rPr lang="en-US" altLang="zh-CN" sz="3600" b="1">
                <a:latin typeface="文鼎中楷体" panose="03000600000000000000" charset="-122"/>
                <a:ea typeface="文鼎中楷体" panose="03000600000000000000" charset="-122"/>
                <a:cs typeface="文鼎中楷体" panose="03000600000000000000" charset="-122"/>
              </a:rPr>
              <a:t>150</a:t>
            </a:r>
            <a:r>
              <a:rPr lang="zh-CN" altLang="en-US" sz="3600" b="1">
                <a:latin typeface="文鼎中楷体" panose="03000600000000000000" charset="-122"/>
                <a:ea typeface="文鼎中楷体" panose="03000600000000000000" charset="-122"/>
                <a:cs typeface="文鼎中楷体" panose="03000600000000000000" charset="-122"/>
              </a:rPr>
              <a:t>秒看改革开放</a:t>
            </a:r>
            <a:r>
              <a:rPr lang="en-US" altLang="zh-CN" sz="3600" b="1">
                <a:latin typeface="文鼎中楷体" panose="03000600000000000000" charset="-122"/>
                <a:ea typeface="文鼎中楷体" panose="03000600000000000000" charset="-122"/>
                <a:cs typeface="文鼎中楷体" panose="03000600000000000000" charset="-122"/>
              </a:rPr>
              <a:t>40</a:t>
            </a:r>
            <a:r>
              <a:rPr lang="zh-CN" altLang="en-US" sz="3600" b="1">
                <a:latin typeface="文鼎中楷体" panose="03000600000000000000" charset="-122"/>
                <a:ea typeface="文鼎中楷体" panose="03000600000000000000" charset="-122"/>
                <a:cs typeface="文鼎中楷体" panose="03000600000000000000" charset="-122"/>
              </a:rPr>
              <a:t>年伟大历程》</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3850c0e-989a-4b8e-92bd-7e5dfb8eec3c[1]"/>
          <p:cNvPicPr>
            <a:picLocks noChangeAspect="1"/>
          </p:cNvPicPr>
          <p:nvPr/>
        </p:nvPicPr>
        <p:blipFill>
          <a:blip r:embed="rId1"/>
          <a:stretch>
            <a:fillRect/>
          </a:stretch>
        </p:blipFill>
        <p:spPr>
          <a:xfrm>
            <a:off x="0" y="-15875"/>
            <a:ext cx="12191365" cy="6890385"/>
          </a:xfrm>
          <a:prstGeom prst="rect">
            <a:avLst/>
          </a:prstGeom>
        </p:spPr>
      </p:pic>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309237" y="1353945"/>
            <a:ext cx="9572255" cy="2158369"/>
          </a:xfrm>
          <a:prstGeom prst="rect">
            <a:avLst/>
          </a:prstGeom>
        </p:spPr>
      </p:pic>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3905501" y="292141"/>
            <a:ext cx="4126998" cy="1576983"/>
          </a:xfrm>
          <a:prstGeom prst="rect">
            <a:avLst/>
          </a:prstGeom>
          <a:noFill/>
        </p:spPr>
      </p:pic>
      <p:pic>
        <p:nvPicPr>
          <p:cNvPr id="6" name="图片 5" descr="改革开放4"/>
          <p:cNvPicPr>
            <a:picLocks noChangeAspect="1"/>
          </p:cNvPicPr>
          <p:nvPr/>
        </p:nvPicPr>
        <p:blipFill rotWithShape="1">
          <a:blip r:embed="rId6"/>
          <a:srcRect t="15309" b="28717"/>
          <a:stretch>
            <a:fillRect/>
          </a:stretch>
        </p:blipFill>
        <p:spPr>
          <a:xfrm>
            <a:off x="2576754" y="5847209"/>
            <a:ext cx="7496175" cy="10492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inhu"/>
          <p:cNvPicPr>
            <a:picLocks noChangeAspect="1"/>
          </p:cNvPicPr>
          <p:nvPr/>
        </p:nvPicPr>
        <p:blipFill>
          <a:blip r:embed="rId1"/>
          <a:stretch>
            <a:fillRect/>
          </a:stretch>
        </p:blipFill>
        <p:spPr>
          <a:xfrm>
            <a:off x="-60960" y="-54610"/>
            <a:ext cx="12307570" cy="6998970"/>
          </a:xfrm>
          <a:prstGeom prst="rect">
            <a:avLst/>
          </a:prstGeom>
          <a:solidFill>
            <a:srgbClr val="FFFFFF">
              <a:alpha val="69000"/>
            </a:srgbClr>
          </a:solidFill>
        </p:spPr>
      </p:pic>
      <p:sp>
        <p:nvSpPr>
          <p:cNvPr id="4" name="矩形 3"/>
          <p:cNvSpPr/>
          <p:nvPr/>
        </p:nvSpPr>
        <p:spPr>
          <a:xfrm>
            <a:off x="-60960" y="-54610"/>
            <a:ext cx="12307570" cy="699897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梯形 25"/>
          <p:cNvSpPr/>
          <p:nvPr/>
        </p:nvSpPr>
        <p:spPr>
          <a:xfrm rot="5400000">
            <a:off x="-1341755" y="1224280"/>
            <a:ext cx="6999605" cy="4439920"/>
          </a:xfrm>
          <a:custGeom>
            <a:avLst/>
            <a:gdLst>
              <a:gd name="connsiteX0" fmla="*/ 0 w 9022415"/>
              <a:gd name="connsiteY0" fmla="*/ 4367211 h 4367211"/>
              <a:gd name="connsiteX1" fmla="*/ 1590757 w 9022415"/>
              <a:gd name="connsiteY1" fmla="*/ 0 h 4367211"/>
              <a:gd name="connsiteX2" fmla="*/ 7431658 w 9022415"/>
              <a:gd name="connsiteY2" fmla="*/ 0 h 4367211"/>
              <a:gd name="connsiteX3" fmla="*/ 9022415 w 9022415"/>
              <a:gd name="connsiteY3" fmla="*/ 4367211 h 4367211"/>
              <a:gd name="connsiteX4" fmla="*/ 0 w 9022415"/>
              <a:gd name="connsiteY4" fmla="*/ 4367211 h 4367211"/>
              <a:gd name="connsiteX0-1" fmla="*/ 0 w 9022415"/>
              <a:gd name="connsiteY0-2" fmla="*/ 5488088 h 5488088"/>
              <a:gd name="connsiteX1-3" fmla="*/ 2829621 w 9022415"/>
              <a:gd name="connsiteY1-4" fmla="*/ 0 h 5488088"/>
              <a:gd name="connsiteX2-5" fmla="*/ 7431658 w 9022415"/>
              <a:gd name="connsiteY2-6" fmla="*/ 1120877 h 5488088"/>
              <a:gd name="connsiteX3-7" fmla="*/ 9022415 w 9022415"/>
              <a:gd name="connsiteY3-8" fmla="*/ 5488088 h 5488088"/>
              <a:gd name="connsiteX4-9" fmla="*/ 0 w 9022415"/>
              <a:gd name="connsiteY4-10" fmla="*/ 5488088 h 5488088"/>
              <a:gd name="connsiteX0-11" fmla="*/ 0 w 9671344"/>
              <a:gd name="connsiteY0-12" fmla="*/ 5547085 h 5547085"/>
              <a:gd name="connsiteX1-13" fmla="*/ 3478550 w 9671344"/>
              <a:gd name="connsiteY1-14" fmla="*/ 0 h 5547085"/>
              <a:gd name="connsiteX2-15" fmla="*/ 8080587 w 9671344"/>
              <a:gd name="connsiteY2-16" fmla="*/ 1120877 h 5547085"/>
              <a:gd name="connsiteX3-17" fmla="*/ 9671344 w 9671344"/>
              <a:gd name="connsiteY3-18" fmla="*/ 5488088 h 5547085"/>
              <a:gd name="connsiteX4-19" fmla="*/ 0 w 9671344"/>
              <a:gd name="connsiteY4-20" fmla="*/ 5547085 h 5547085"/>
              <a:gd name="connsiteX0-21" fmla="*/ 0 w 9671344"/>
              <a:gd name="connsiteY0-22" fmla="*/ 5547085 h 5547085"/>
              <a:gd name="connsiteX1-23" fmla="*/ 3478550 w 9671344"/>
              <a:gd name="connsiteY1-24" fmla="*/ 0 h 5547085"/>
              <a:gd name="connsiteX2-25" fmla="*/ 7697132 w 9671344"/>
              <a:gd name="connsiteY2-26" fmla="*/ 206477 h 5547085"/>
              <a:gd name="connsiteX3-27" fmla="*/ 9671344 w 9671344"/>
              <a:gd name="connsiteY3-28" fmla="*/ 5488088 h 5547085"/>
              <a:gd name="connsiteX4-29" fmla="*/ 0 w 9671344"/>
              <a:gd name="connsiteY4-30" fmla="*/ 5547085 h 55470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71344" h="5547085">
                <a:moveTo>
                  <a:pt x="0" y="5547085"/>
                </a:moveTo>
                <a:lnTo>
                  <a:pt x="3478550" y="0"/>
                </a:lnTo>
                <a:lnTo>
                  <a:pt x="7697132" y="206477"/>
                </a:lnTo>
                <a:lnTo>
                  <a:pt x="9671344" y="5488088"/>
                </a:lnTo>
                <a:lnTo>
                  <a:pt x="0" y="5547085"/>
                </a:lnTo>
                <a:close/>
              </a:path>
            </a:pathLst>
          </a:custGeom>
          <a:solidFill>
            <a:schemeClr val="bg1"/>
          </a:solidFill>
          <a:ln w="38100">
            <a:solidFill>
              <a:srgbClr val="B68253"/>
            </a:solidFill>
          </a:ln>
          <a:effectLst>
            <a:outerShdw blurRad="317500" dist="254000" dir="24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p:nvSpPr>
        <p:spPr>
          <a:xfrm>
            <a:off x="2701164" y="2128207"/>
            <a:ext cx="1106170" cy="3554086"/>
          </a:xfrm>
          <a:prstGeom prst="rect">
            <a:avLst/>
          </a:prstGeom>
          <a:noFill/>
          <a:ln w="25400">
            <a:solidFill>
              <a:schemeClr val="accent4">
                <a:lumMod val="75000"/>
              </a:schemeClr>
            </a:solidFill>
            <a:prstDash val="dash"/>
          </a:ln>
          <a:effectLst>
            <a:outerShdw blurRad="228600" sx="39000" sy="39000" algn="ctr" rotWithShape="0">
              <a:prstClr val="black">
                <a:alpha val="40000"/>
              </a:prstClr>
            </a:outerShdw>
          </a:effectLst>
        </p:spPr>
        <p:txBody>
          <a:bodyPr vert="eaVert" wrap="square" rtlCol="0">
            <a:spAutoFit/>
          </a:bodyPr>
          <a:lstStyle/>
          <a:p>
            <a:pPr algn="ctr"/>
            <a:r>
              <a:rPr lang="zh-CN" altLang="en-US" sz="6000" dirty="0">
                <a:solidFill>
                  <a:srgbClr val="663D09"/>
                </a:solidFill>
                <a:latin typeface="方正铁筋隶书繁体" panose="03000509000000000000" pitchFamily="65" charset="-122"/>
                <a:ea typeface="方正铁筋隶书繁体" panose="03000509000000000000" pitchFamily="65" charset="-122"/>
              </a:rPr>
              <a:t>第</a:t>
            </a:r>
            <a:r>
              <a:rPr lang="en-US" altLang="zh-CN" sz="6000" dirty="0">
                <a:solidFill>
                  <a:srgbClr val="663D09"/>
                </a:solidFill>
                <a:latin typeface="方正铁筋隶书繁体" panose="03000509000000000000" pitchFamily="65" charset="-122"/>
                <a:ea typeface="方正铁筋隶书繁体" panose="03000509000000000000" pitchFamily="65" charset="-122"/>
              </a:rPr>
              <a:t>8</a:t>
            </a:r>
            <a:r>
              <a:rPr lang="zh-CN" altLang="en-US" sz="6000" dirty="0">
                <a:solidFill>
                  <a:srgbClr val="663D09"/>
                </a:solidFill>
                <a:latin typeface="方正铁筋隶书繁体" panose="03000509000000000000" pitchFamily="65" charset="-122"/>
                <a:ea typeface="方正铁筋隶书繁体" panose="03000509000000000000" pitchFamily="65" charset="-122"/>
              </a:rPr>
              <a:t>课</a:t>
            </a:r>
            <a:endParaRPr lang="zh-CN" altLang="en-US" sz="6000" dirty="0">
              <a:solidFill>
                <a:srgbClr val="663D09"/>
              </a:solidFill>
              <a:latin typeface="方正铁筋隶书繁体" panose="03000509000000000000" pitchFamily="65" charset="-122"/>
              <a:ea typeface="方正铁筋隶书繁体" panose="03000509000000000000" pitchFamily="65" charset="-122"/>
            </a:endParaRPr>
          </a:p>
        </p:txBody>
      </p:sp>
      <p:sp>
        <p:nvSpPr>
          <p:cNvPr id="12" name="文本框 11"/>
          <p:cNvSpPr txBox="1"/>
          <p:nvPr/>
        </p:nvSpPr>
        <p:spPr>
          <a:xfrm>
            <a:off x="70822" y="314098"/>
            <a:ext cx="1413510" cy="6261100"/>
          </a:xfrm>
          <a:prstGeom prst="rect">
            <a:avLst/>
          </a:prstGeom>
          <a:noFill/>
        </p:spPr>
        <p:txBody>
          <a:bodyPr vert="eaVert" wrap="square" rtlCol="0">
            <a:spAutoFit/>
          </a:bodyPr>
          <a:lstStyle/>
          <a:p>
            <a:pPr algn="ctr"/>
            <a:r>
              <a:rPr lang="zh-CN" altLang="en-US" sz="8000" dirty="0">
                <a:latin typeface="钟齐志莽行书" panose="02010600030101010101" pitchFamily="2" charset="-122"/>
                <a:ea typeface="钟齐志莽行书" panose="02010600030101010101" pitchFamily="2" charset="-122"/>
              </a:rPr>
              <a:t>经济体制改革</a:t>
            </a:r>
            <a:endParaRPr lang="zh-CN" altLang="en-US" sz="8000" dirty="0">
              <a:latin typeface="钟齐志莽行书" panose="02010600030101010101" pitchFamily="2" charset="-122"/>
              <a:ea typeface="钟齐志莽行书" panose="02010600030101010101" pitchFamily="2" charset="-122"/>
            </a:endParaRPr>
          </a:p>
        </p:txBody>
      </p:sp>
      <p:cxnSp>
        <p:nvCxnSpPr>
          <p:cNvPr id="13" name="直接连接符 12"/>
          <p:cNvCxnSpPr/>
          <p:nvPr/>
        </p:nvCxnSpPr>
        <p:spPr>
          <a:xfrm flipH="1">
            <a:off x="1993900" y="1122680"/>
            <a:ext cx="17145" cy="5136515"/>
          </a:xfrm>
          <a:prstGeom prst="line">
            <a:avLst/>
          </a:prstGeom>
          <a:ln w="4127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descr="校徽"/>
          <p:cNvPicPr>
            <a:picLocks noChangeAspect="1"/>
          </p:cNvPicPr>
          <p:nvPr/>
        </p:nvPicPr>
        <p:blipFill>
          <a:blip r:embed="rId2"/>
          <a:stretch>
            <a:fillRect/>
          </a:stretch>
        </p:blipFill>
        <p:spPr>
          <a:xfrm>
            <a:off x="11233785" y="76835"/>
            <a:ext cx="776605" cy="776605"/>
          </a:xfrm>
          <a:prstGeom prst="ellipse">
            <a:avLst/>
          </a:prstGeom>
        </p:spPr>
      </p:pic>
      <p:sp>
        <p:nvSpPr>
          <p:cNvPr id="8" name="文本框 7"/>
          <p:cNvSpPr txBox="1"/>
          <p:nvPr/>
        </p:nvSpPr>
        <p:spPr>
          <a:xfrm>
            <a:off x="8935720" y="6015990"/>
            <a:ext cx="3147060" cy="521970"/>
          </a:xfrm>
          <a:prstGeom prst="rect">
            <a:avLst/>
          </a:prstGeom>
          <a:solidFill>
            <a:schemeClr val="bg1"/>
          </a:solidFill>
        </p:spPr>
        <p:txBody>
          <a:bodyPr wrap="square" rtlCol="0">
            <a:spAutoFit/>
          </a:bodyPr>
          <a:p>
            <a:r>
              <a:rPr lang="zh-CN" altLang="en-US" sz="2800" b="1">
                <a:latin typeface="微软雅黑" panose="020B0503020204020204" charset="-122"/>
                <a:ea typeface="微软雅黑" panose="020B0503020204020204" charset="-122"/>
                <a:cs typeface="楷体" panose="02010609060101010101" charset="-122"/>
              </a:rPr>
              <a:t>讲课教师：李林甫</a:t>
            </a:r>
            <a:endParaRPr lang="zh-CN" altLang="en-US" sz="2800" b="1">
              <a:latin typeface="微软雅黑" panose="020B0503020204020204" charset="-122"/>
              <a:ea typeface="微软雅黑" panose="020B0503020204020204" charset="-122"/>
              <a:cs typeface="楷体" panose="02010609060101010101" charset="-122"/>
            </a:endParaRPr>
          </a:p>
        </p:txBody>
      </p:sp>
      <p:pic>
        <p:nvPicPr>
          <p:cNvPr id="2" name="图片 1" descr="mmexport1583559032345"/>
          <p:cNvPicPr>
            <a:picLocks noChangeAspect="1"/>
          </p:cNvPicPr>
          <p:nvPr/>
        </p:nvPicPr>
        <p:blipFill>
          <a:blip r:embed="rId3"/>
          <a:stretch>
            <a:fillRect/>
          </a:stretch>
        </p:blipFill>
        <p:spPr>
          <a:xfrm>
            <a:off x="4378325" y="1222375"/>
            <a:ext cx="7632065" cy="4412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3195" y="1905635"/>
            <a:ext cx="8752205" cy="3046095"/>
          </a:xfrm>
          <a:prstGeom prst="rect">
            <a:avLst/>
          </a:prstGeom>
          <a:noFill/>
        </p:spPr>
        <p:txBody>
          <a:bodyPr wrap="square" rtlCol="0" anchor="t">
            <a:spAutoFit/>
          </a:bodyPr>
          <a:p>
            <a:r>
              <a:rPr lang="en-US" altLang="zh-CN" sz="3200" dirty="0">
                <a:latin typeface="文鼎中楷体" panose="03000600000000000000" charset="-122"/>
                <a:ea typeface="文鼎中楷体" panose="03000600000000000000" charset="-122"/>
                <a:cs typeface="文鼎中楷体" panose="03000600000000000000" charset="-122"/>
                <a:sym typeface="+mn-ea"/>
              </a:rPr>
              <a:t>      </a:t>
            </a:r>
            <a:r>
              <a:rPr lang="zh-CN" altLang="en-US" sz="3200" dirty="0">
                <a:latin typeface="文鼎中楷体" panose="03000600000000000000" charset="-122"/>
                <a:ea typeface="文鼎中楷体" panose="03000600000000000000" charset="-122"/>
                <a:cs typeface="文鼎中楷体" panose="03000600000000000000" charset="-122"/>
                <a:sym typeface="+mn-ea"/>
              </a:rPr>
              <a:t>“改革从农村开始，是由</a:t>
            </a:r>
            <a:r>
              <a:rPr lang="zh-CN" altLang="en-US" sz="3200" dirty="0">
                <a:solidFill>
                  <a:srgbClr val="FF0000"/>
                </a:solidFill>
                <a:latin typeface="文鼎中楷体" panose="03000600000000000000" charset="-122"/>
                <a:ea typeface="文鼎中楷体" panose="03000600000000000000" charset="-122"/>
                <a:cs typeface="文鼎中楷体" panose="03000600000000000000" charset="-122"/>
                <a:sym typeface="+mn-ea"/>
              </a:rPr>
              <a:t>我国基本国情和当时农村的困境决定的</a:t>
            </a:r>
            <a:r>
              <a:rPr lang="en-US" altLang="zh-CN" sz="3200" dirty="0">
                <a:latin typeface="文鼎中楷体" panose="03000600000000000000" charset="-122"/>
                <a:ea typeface="文鼎中楷体" panose="03000600000000000000" charset="-122"/>
                <a:cs typeface="文鼎中楷体" panose="03000600000000000000" charset="-122"/>
                <a:sym typeface="+mn-ea"/>
              </a:rPr>
              <a:t>……</a:t>
            </a:r>
            <a:r>
              <a:rPr lang="zh-CN" altLang="en-US" sz="3200" dirty="0">
                <a:latin typeface="文鼎中楷体" panose="03000600000000000000" charset="-122"/>
                <a:ea typeface="文鼎中楷体" panose="03000600000000000000" charset="-122"/>
                <a:cs typeface="文鼎中楷体" panose="03000600000000000000" charset="-122"/>
                <a:sym typeface="+mn-ea"/>
              </a:rPr>
              <a:t>当时有二亿五千万人吃不饱肚子，吃饭问题成为最紧迫的大事，不改革已经没有出路了。” </a:t>
            </a:r>
            <a:endParaRPr lang="zh-CN" altLang="en-US" sz="3200" dirty="0">
              <a:latin typeface="文鼎中楷体" panose="03000600000000000000" charset="-122"/>
              <a:ea typeface="文鼎中楷体" panose="03000600000000000000" charset="-122"/>
              <a:cs typeface="文鼎中楷体" panose="03000600000000000000" charset="-122"/>
              <a:sym typeface="+mn-ea"/>
            </a:endParaRPr>
          </a:p>
          <a:p>
            <a:r>
              <a:rPr lang="zh-CN" altLang="en-US" sz="3200" dirty="0">
                <a:latin typeface="文鼎中楷体" panose="03000600000000000000" charset="-122"/>
                <a:ea typeface="文鼎中楷体" panose="03000600000000000000" charset="-122"/>
                <a:cs typeface="文鼎中楷体" panose="03000600000000000000" charset="-122"/>
                <a:sym typeface="+mn-ea"/>
              </a:rPr>
              <a:t>  </a:t>
            </a:r>
            <a:endParaRPr lang="zh-CN" altLang="en-US" sz="3200" dirty="0">
              <a:latin typeface="文鼎中楷体" panose="03000600000000000000" charset="-122"/>
              <a:ea typeface="文鼎中楷体" panose="03000600000000000000" charset="-122"/>
              <a:cs typeface="文鼎中楷体" panose="03000600000000000000" charset="-122"/>
              <a:sym typeface="+mn-ea"/>
            </a:endParaRPr>
          </a:p>
          <a:p>
            <a:r>
              <a:rPr lang="zh-CN" altLang="en-US" sz="3200" dirty="0">
                <a:latin typeface="文鼎中楷体" panose="03000600000000000000" charset="-122"/>
                <a:ea typeface="文鼎中楷体" panose="03000600000000000000" charset="-122"/>
                <a:cs typeface="文鼎中楷体" panose="03000600000000000000" charset="-122"/>
                <a:sym typeface="+mn-ea"/>
              </a:rPr>
              <a:t>          </a:t>
            </a:r>
            <a:r>
              <a:rPr lang="en-US" altLang="zh-CN" sz="3200" dirty="0">
                <a:latin typeface="文鼎中楷体" panose="03000600000000000000" charset="-122"/>
                <a:ea typeface="文鼎中楷体" panose="03000600000000000000" charset="-122"/>
                <a:cs typeface="文鼎中楷体" panose="03000600000000000000" charset="-122"/>
                <a:sym typeface="+mn-ea"/>
              </a:rPr>
              <a:t>——1998</a:t>
            </a:r>
            <a:r>
              <a:rPr lang="zh-CN" altLang="en-US" sz="3200" dirty="0">
                <a:latin typeface="文鼎中楷体" panose="03000600000000000000" charset="-122"/>
                <a:ea typeface="文鼎中楷体" panose="03000600000000000000" charset="-122"/>
                <a:cs typeface="文鼎中楷体" panose="03000600000000000000" charset="-122"/>
                <a:sym typeface="+mn-ea"/>
              </a:rPr>
              <a:t>年江泽民在安徽农村考察时讲话</a:t>
            </a:r>
            <a:endParaRPr lang="zh-CN" altLang="en-US" sz="3200" dirty="0">
              <a:latin typeface="文鼎中楷体" panose="03000600000000000000" charset="-122"/>
              <a:ea typeface="文鼎中楷体" panose="03000600000000000000" charset="-122"/>
              <a:cs typeface="文鼎中楷体" panose="03000600000000000000" charset="-122"/>
              <a:sym typeface="+mn-ea"/>
            </a:endParaRPr>
          </a:p>
        </p:txBody>
      </p:sp>
      <p:pic>
        <p:nvPicPr>
          <p:cNvPr id="3" name="图片 2" descr="Img4624804_n[1]"/>
          <p:cNvPicPr>
            <a:picLocks noChangeAspect="1"/>
          </p:cNvPicPr>
          <p:nvPr>
            <p:custDataLst>
              <p:tags r:id="rId1"/>
            </p:custDataLst>
          </p:nvPr>
        </p:nvPicPr>
        <p:blipFill>
          <a:blip r:embed="rId2"/>
          <a:stretch>
            <a:fillRect/>
          </a:stretch>
        </p:blipFill>
        <p:spPr>
          <a:xfrm>
            <a:off x="8915400" y="1273810"/>
            <a:ext cx="2286000" cy="3250565"/>
          </a:xfrm>
          <a:prstGeom prst="ellipse">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mmexport1583559032345"/>
          <p:cNvPicPr>
            <a:picLocks noChangeAspect="1"/>
          </p:cNvPicPr>
          <p:nvPr/>
        </p:nvPicPr>
        <p:blipFill>
          <a:blip r:embed="rId1"/>
          <a:stretch>
            <a:fillRect/>
          </a:stretch>
        </p:blipFill>
        <p:spPr>
          <a:xfrm>
            <a:off x="0" y="0"/>
            <a:ext cx="12171045" cy="7037070"/>
          </a:xfrm>
          <a:prstGeom prst="rect">
            <a:avLst/>
          </a:prstGeom>
        </p:spPr>
      </p:pic>
      <p:sp>
        <p:nvSpPr>
          <p:cNvPr id="3" name="矩形 2"/>
          <p:cNvSpPr/>
          <p:nvPr/>
        </p:nvSpPr>
        <p:spPr>
          <a:xfrm>
            <a:off x="-295275" y="2312035"/>
            <a:ext cx="13037820" cy="2413000"/>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改革的起点</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endParaRPr>
          </a:p>
          <a:p>
            <a:pPr algn="ctr"/>
            <a:r>
              <a:rPr lang="en-US" altLang="zh-CN" sz="6000" b="1">
                <a:solidFill>
                  <a:schemeClr val="tx1"/>
                </a:solidFill>
                <a:latin typeface="文鼎中楷体" panose="03000600000000000000" charset="-122"/>
                <a:ea typeface="文鼎中楷体" panose="03000600000000000000" charset="-122"/>
                <a:cs typeface="文鼎中楷体" panose="03000600000000000000" charset="-122"/>
                <a:sym typeface="+mn-ea"/>
              </a:rPr>
              <a:t>——</a:t>
            </a:r>
            <a:r>
              <a:rPr lang="zh-CN" altLang="en-US" sz="6000" b="1">
                <a:solidFill>
                  <a:schemeClr val="tx1"/>
                </a:solidFill>
                <a:latin typeface="文鼎中楷体" panose="03000600000000000000" charset="-122"/>
                <a:ea typeface="文鼎中楷体" panose="03000600000000000000" charset="-122"/>
                <a:cs typeface="文鼎中楷体" panose="03000600000000000000" charset="-122"/>
                <a:sym typeface="+mn-ea"/>
              </a:rPr>
              <a:t>农村经济体制改革</a:t>
            </a:r>
            <a:endParaRPr lang="zh-CN" altLang="en-US" sz="6000" b="1">
              <a:solidFill>
                <a:schemeClr val="tx1"/>
              </a:solidFill>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lstStyle/>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2" name="组合 1"/>
            <p:cNvGrpSpPr/>
            <p:nvPr/>
          </p:nvGrpSpPr>
          <p:grpSpPr>
            <a:xfrm rot="10800000">
              <a:off x="18411" y="-26"/>
              <a:ext cx="782" cy="769"/>
              <a:chOff x="3980717" y="2299741"/>
              <a:chExt cx="470633" cy="444152"/>
            </a:xfrm>
          </p:grpSpPr>
          <p:cxnSp>
            <p:nvCxnSpPr>
              <p:cNvPr id="3" name="直接连接符 2"/>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6" name="文本框 5"/>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7" name="文本框 6"/>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8" name="文本框 7"/>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1" name="文本框 20"/>
          <p:cNvSpPr txBox="1"/>
          <p:nvPr/>
        </p:nvSpPr>
        <p:spPr>
          <a:xfrm>
            <a:off x="301625" y="622300"/>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2" name="文本框 21"/>
          <p:cNvSpPr txBox="1"/>
          <p:nvPr/>
        </p:nvSpPr>
        <p:spPr>
          <a:xfrm>
            <a:off x="456565" y="1371600"/>
            <a:ext cx="3022600" cy="583565"/>
          </a:xfrm>
          <a:prstGeom prst="rect">
            <a:avLst/>
          </a:prstGeom>
          <a:noFill/>
        </p:spPr>
        <p:txBody>
          <a:bodyPr wrap="square" rtlCol="0">
            <a:spAutoFit/>
          </a:bodyPr>
          <a:p>
            <a:r>
              <a:rPr lang="en-US" altLang="zh-CN" sz="3200" b="1">
                <a:latin typeface="文鼎中楷体" panose="03000600000000000000" charset="-122"/>
                <a:ea typeface="文鼎中楷体" panose="03000600000000000000" charset="-122"/>
                <a:cs typeface="文鼎中楷体" panose="03000600000000000000" charset="-122"/>
              </a:rPr>
              <a:t>1</a:t>
            </a:r>
            <a:r>
              <a:rPr lang="zh-CN" altLang="en-US" sz="3200" b="1">
                <a:latin typeface="文鼎中楷体" panose="03000600000000000000" charset="-122"/>
                <a:ea typeface="文鼎中楷体" panose="03000600000000000000" charset="-122"/>
                <a:cs typeface="文鼎中楷体" panose="03000600000000000000" charset="-122"/>
              </a:rPr>
              <a:t>、改革的原因</a:t>
            </a:r>
            <a:endParaRPr lang="zh-CN" altLang="en-US" sz="3200" b="1">
              <a:latin typeface="文鼎中楷体" panose="03000600000000000000" charset="-122"/>
              <a:ea typeface="文鼎中楷体" panose="03000600000000000000" charset="-122"/>
              <a:cs typeface="文鼎中楷体" panose="03000600000000000000" charset="-122"/>
            </a:endParaRPr>
          </a:p>
        </p:txBody>
      </p:sp>
      <p:sp>
        <p:nvSpPr>
          <p:cNvPr id="23" name="文本框 22"/>
          <p:cNvSpPr txBox="1"/>
          <p:nvPr/>
        </p:nvSpPr>
        <p:spPr>
          <a:xfrm>
            <a:off x="262255" y="1955165"/>
            <a:ext cx="11683365" cy="3476625"/>
          </a:xfrm>
          <a:prstGeom prst="rect">
            <a:avLst/>
          </a:prstGeom>
          <a:noFill/>
          <a:ln>
            <a:solidFill>
              <a:schemeClr val="tx1"/>
            </a:solidFill>
            <a:prstDash val="sysDot"/>
          </a:ln>
        </p:spPr>
        <p:txBody>
          <a:bodyPr wrap="square" rtlCol="0" anchor="t">
            <a:spAutoFit/>
          </a:bodyPr>
          <a:p>
            <a:r>
              <a:rPr lang="en-US" altLang="zh-CN" sz="2800" b="1">
                <a:latin typeface="文鼎中楷体" panose="03000600000000000000" charset="-122"/>
                <a:ea typeface="文鼎中楷体" panose="03000600000000000000" charset="-122"/>
                <a:cs typeface="文鼎中楷体" panose="03000600000000000000" charset="-122"/>
              </a:rPr>
              <a:t>       </a:t>
            </a:r>
            <a:r>
              <a:rPr lang="zh-CN" altLang="en-US" sz="2800" b="1">
                <a:latin typeface="文鼎中楷体" panose="03000600000000000000" charset="-122"/>
                <a:ea typeface="文鼎中楷体" panose="03000600000000000000" charset="-122"/>
                <a:cs typeface="文鼎中楷体" panose="03000600000000000000" charset="-122"/>
              </a:rPr>
              <a:t>农村改革率先突破有其特殊的历史原因。从农业全盘集体化之时起，农民中就存在一种离心倾向。……其直接原因有三条：一是高级社没有实现让入社农民增加收入的承诺，相反许多地区的农民减少了收入。二是农民失去了传统的自由。既不能向外流动，搞点副业也受到限制。……三是干部滥用权力。……强迫命令、瞎指挥……。于是，一些地方搞起了包产到户。</a:t>
            </a:r>
            <a:endParaRPr lang="zh-CN" altLang="en-US" sz="2800" b="1">
              <a:latin typeface="文鼎中楷体" panose="03000600000000000000" charset="-122"/>
              <a:ea typeface="文鼎中楷体" panose="03000600000000000000" charset="-122"/>
              <a:cs typeface="文鼎中楷体" panose="03000600000000000000" charset="-122"/>
            </a:endParaRPr>
          </a:p>
          <a:p>
            <a:endParaRPr lang="zh-CN" altLang="en-US" sz="2800" b="1">
              <a:latin typeface="文鼎中楷体" panose="03000600000000000000" charset="-122"/>
              <a:ea typeface="文鼎中楷体" panose="03000600000000000000" charset="-122"/>
              <a:cs typeface="文鼎中楷体" panose="03000600000000000000" charset="-122"/>
            </a:endParaRPr>
          </a:p>
          <a:p>
            <a:r>
              <a:rPr lang="zh-CN" altLang="en-US" sz="2400" b="1">
                <a:latin typeface="文鼎中楷体" panose="03000600000000000000" charset="-122"/>
                <a:ea typeface="文鼎中楷体" panose="03000600000000000000" charset="-122"/>
                <a:cs typeface="文鼎中楷体" panose="03000600000000000000" charset="-122"/>
              </a:rPr>
              <a:t>    ——萧冬连：《农民的选择成就了中国改革——从历史视角看农村改革的全局意义》</a:t>
            </a:r>
            <a:endParaRPr lang="zh-CN" altLang="en-US" sz="2400" b="1">
              <a:latin typeface="文鼎中楷体" panose="03000600000000000000" charset="-122"/>
              <a:ea typeface="文鼎中楷体" panose="03000600000000000000" charset="-122"/>
              <a:cs typeface="文鼎中楷体" panose="03000600000000000000" charset="-122"/>
            </a:endParaRPr>
          </a:p>
        </p:txBody>
      </p:sp>
      <p:sp>
        <p:nvSpPr>
          <p:cNvPr id="7196" name="Text Box 10"/>
          <p:cNvSpPr txBox="1">
            <a:spLocks noChangeArrowheads="1"/>
          </p:cNvSpPr>
          <p:nvPr/>
        </p:nvSpPr>
        <p:spPr bwMode="auto">
          <a:xfrm>
            <a:off x="262255" y="5431790"/>
            <a:ext cx="117221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60120" fontAlgn="base">
              <a:spcBef>
                <a:spcPct val="50000"/>
              </a:spcBef>
              <a:spcAft>
                <a:spcPct val="0"/>
              </a:spcAft>
              <a:defRPr sz="2800">
                <a:latin typeface="黑体" panose="02010609060101010101" pitchFamily="49" charset="-122"/>
                <a:ea typeface="黑体" panose="02010609060101010101" pitchFamily="49" charset="-122"/>
              </a:defRPr>
            </a:lvl1pPr>
            <a:lvl2pPr marL="742950" indent="-285750" eaLnBrk="0" hangingPunct="0">
              <a:defRPr sz="2400">
                <a:latin typeface="Arial" panose="020B0604020202020204" pitchFamily="34" charset="0"/>
                <a:ea typeface="宋体" panose="02010600030101010101" pitchFamily="2" charset="-122"/>
              </a:defRPr>
            </a:lvl2pPr>
            <a:lvl3pPr marL="1143000" indent="-228600" eaLnBrk="0" hangingPunct="0">
              <a:defRPr sz="2400">
                <a:latin typeface="Arial" panose="020B0604020202020204" pitchFamily="34" charset="0"/>
                <a:ea typeface="宋体" panose="02010600030101010101" pitchFamily="2" charset="-122"/>
              </a:defRPr>
            </a:lvl3pPr>
            <a:lvl4pPr marL="1600200" indent="-228600" eaLnBrk="0" hangingPunct="0">
              <a:defRPr sz="2400">
                <a:latin typeface="Arial" panose="020B0604020202020204" pitchFamily="34" charset="0"/>
                <a:ea typeface="宋体" panose="02010600030101010101" pitchFamily="2" charset="-122"/>
              </a:defRPr>
            </a:lvl4pPr>
            <a:lvl5pPr marL="2057400" indent="-228600" eaLnBrk="0" hangingPunct="0">
              <a:defRPr sz="24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latin typeface="Arial" panose="020B0604020202020204" pitchFamily="34" charset="0"/>
                <a:ea typeface="宋体" panose="02010600030101010101" pitchFamily="2" charset="-122"/>
              </a:defRPr>
            </a:lvl9pPr>
          </a:lstStyle>
          <a:p>
            <a:pPr>
              <a:lnSpc>
                <a:spcPct val="150000"/>
              </a:lnSpc>
              <a:spcBef>
                <a:spcPts val="0"/>
              </a:spcBef>
            </a:pPr>
            <a:r>
              <a:rPr lang="en-US" altLang="zh-CN" dirty="0"/>
              <a:t>①</a:t>
            </a:r>
            <a:r>
              <a:rPr lang="zh-CN" altLang="en-US" dirty="0"/>
              <a:t>农业是国民经济发展的基础；</a:t>
            </a:r>
            <a:r>
              <a:rPr lang="en-US" altLang="zh-CN" dirty="0"/>
              <a:t>②</a:t>
            </a:r>
            <a:r>
              <a:rPr lang="zh-CN" altLang="en-US" dirty="0"/>
              <a:t>农村的稳定是中国稳定的基础；</a:t>
            </a:r>
            <a:endParaRPr lang="en-US" altLang="zh-CN" dirty="0"/>
          </a:p>
          <a:p>
            <a:pPr>
              <a:lnSpc>
                <a:spcPct val="150000"/>
              </a:lnSpc>
              <a:spcBef>
                <a:spcPts val="0"/>
              </a:spcBef>
            </a:pPr>
            <a:r>
              <a:rPr lang="en-US" altLang="zh-CN" dirty="0"/>
              <a:t>③</a:t>
            </a:r>
            <a:r>
              <a:rPr lang="zh-CN" altLang="en-US" dirty="0"/>
              <a:t>人民公社体制挫伤了农民的生产积极性。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96">
                                            <p:txEl>
                                              <p:pRg st="0" end="0"/>
                                            </p:txEl>
                                          </p:spTgt>
                                        </p:tgtEl>
                                        <p:attrNameLst>
                                          <p:attrName>style.visibility</p:attrName>
                                        </p:attrNameLst>
                                      </p:cBhvr>
                                      <p:to>
                                        <p:strVal val="visible"/>
                                      </p:to>
                                    </p:set>
                                    <p:animEffect transition="in" filter="randombar(horizontal)">
                                      <p:cBhvr>
                                        <p:cTn id="7" dur="500"/>
                                        <p:tgtEl>
                                          <p:spTgt spid="71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96">
                                            <p:txEl>
                                              <p:pRg st="1" end="1"/>
                                            </p:txEl>
                                          </p:spTgt>
                                        </p:tgtEl>
                                        <p:attrNameLst>
                                          <p:attrName>style.visibility</p:attrName>
                                        </p:attrNameLst>
                                      </p:cBhvr>
                                      <p:to>
                                        <p:strVal val="visible"/>
                                      </p:to>
                                    </p:set>
                                    <p:animEffect transition="in" filter="randombar(horizontal)">
                                      <p:cBhvr>
                                        <p:cTn id="12" dur="500"/>
                                        <p:tgtEl>
                                          <p:spTgt spid="7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2" name="文本框 21"/>
          <p:cNvSpPr txBox="1"/>
          <p:nvPr/>
        </p:nvSpPr>
        <p:spPr>
          <a:xfrm>
            <a:off x="301625" y="622300"/>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4" name="文本框 23"/>
          <p:cNvSpPr txBox="1"/>
          <p:nvPr/>
        </p:nvSpPr>
        <p:spPr>
          <a:xfrm>
            <a:off x="456565" y="1371600"/>
            <a:ext cx="3022600" cy="583565"/>
          </a:xfrm>
          <a:prstGeom prst="rect">
            <a:avLst/>
          </a:prstGeom>
          <a:noFill/>
        </p:spPr>
        <p:txBody>
          <a:bodyPr wrap="square" rtlCol="0">
            <a:spAutoFit/>
          </a:bodyPr>
          <a:p>
            <a:r>
              <a:rPr lang="en-US" altLang="zh-CN" sz="3200" b="1">
                <a:latin typeface="文鼎中楷体" panose="03000600000000000000" charset="-122"/>
                <a:ea typeface="文鼎中楷体" panose="03000600000000000000" charset="-122"/>
                <a:cs typeface="文鼎中楷体" panose="03000600000000000000" charset="-122"/>
              </a:rPr>
              <a:t>2</a:t>
            </a:r>
            <a:r>
              <a:rPr lang="zh-CN" altLang="en-US" sz="3200" b="1">
                <a:latin typeface="文鼎中楷体" panose="03000600000000000000" charset="-122"/>
                <a:ea typeface="文鼎中楷体" panose="03000600000000000000" charset="-122"/>
                <a:cs typeface="文鼎中楷体" panose="03000600000000000000" charset="-122"/>
              </a:rPr>
              <a:t>、改革的过程</a:t>
            </a:r>
            <a:endParaRPr lang="zh-CN" altLang="en-US" sz="3200" b="1">
              <a:latin typeface="文鼎中楷体" panose="03000600000000000000" charset="-122"/>
              <a:ea typeface="文鼎中楷体" panose="03000600000000000000" charset="-122"/>
              <a:cs typeface="文鼎中楷体" panose="03000600000000000000" charset="-122"/>
            </a:endParaRPr>
          </a:p>
        </p:txBody>
      </p:sp>
      <p:sp>
        <p:nvSpPr>
          <p:cNvPr id="4" name="文本框 3"/>
          <p:cNvSpPr txBox="1"/>
          <p:nvPr/>
        </p:nvSpPr>
        <p:spPr>
          <a:xfrm>
            <a:off x="3105785" y="3312795"/>
            <a:ext cx="7111365" cy="583565"/>
          </a:xfrm>
          <a:prstGeom prst="rect">
            <a:avLst/>
          </a:prstGeom>
          <a:noFill/>
        </p:spPr>
        <p:txBody>
          <a:bodyPr wrap="square" rtlCol="0">
            <a:spAutoFit/>
          </a:bodyPr>
          <a:p>
            <a:r>
              <a:rPr lang="zh-CN" altLang="en-US" sz="3200" b="1">
                <a:latin typeface="文鼎中楷体" panose="03000600000000000000" charset="-122"/>
                <a:ea typeface="文鼎中楷体" panose="03000600000000000000" charset="-122"/>
                <a:cs typeface="文鼎中楷体" panose="03000600000000000000" charset="-122"/>
              </a:rPr>
              <a:t>插入纪录片《必由之路》小岗村改革</a:t>
            </a:r>
            <a:endParaRPr lang="zh-CN" altLang="en-US" sz="3200" b="1">
              <a:latin typeface="文鼎中楷体" panose="03000600000000000000" charset="-122"/>
              <a:ea typeface="文鼎中楷体" panose="03000600000000000000" charset="-122"/>
              <a:cs typeface="文鼎中楷体" panose="03000600000000000000"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07255" y="1371600"/>
            <a:ext cx="5210175" cy="58356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en-US" altLang="zh-CN" sz="3200" b="1" dirty="0">
                <a:latin typeface="文鼎中楷体" panose="03000600000000000000" charset="-122"/>
                <a:ea typeface="文鼎中楷体" panose="03000600000000000000" charset="-122"/>
                <a:cs typeface="文鼎中楷体" panose="03000600000000000000" charset="-122"/>
                <a:sym typeface="+mn-ea"/>
              </a:rPr>
              <a:t>1978</a:t>
            </a:r>
            <a:r>
              <a:rPr lang="zh-CN" altLang="en-US" sz="3200" b="1" dirty="0">
                <a:latin typeface="文鼎中楷体" panose="03000600000000000000" charset="-122"/>
                <a:ea typeface="文鼎中楷体" panose="03000600000000000000" charset="-122"/>
                <a:cs typeface="文鼎中楷体" panose="03000600000000000000" charset="-122"/>
                <a:sym typeface="+mn-ea"/>
              </a:rPr>
              <a:t>年、</a:t>
            </a:r>
            <a:r>
              <a:rPr lang="zh-CN" altLang="en-US" sz="3200" b="1" dirty="0">
                <a:solidFill>
                  <a:schemeClr val="tx1"/>
                </a:solidFill>
                <a:latin typeface="文鼎中楷体" panose="03000600000000000000" charset="-122"/>
                <a:ea typeface="文鼎中楷体" panose="03000600000000000000" charset="-122"/>
                <a:cs typeface="文鼎中楷体" panose="03000600000000000000" charset="-122"/>
              </a:rPr>
              <a:t>安徽凤阳小岗村</a:t>
            </a:r>
            <a:endParaRPr lang="zh-CN" altLang="en-US" sz="3200" b="1" dirty="0">
              <a:solidFill>
                <a:schemeClr val="tx1"/>
              </a:solidFill>
              <a:latin typeface="文鼎中楷体" panose="03000600000000000000" charset="-122"/>
              <a:ea typeface="文鼎中楷体" panose="03000600000000000000" charset="-122"/>
              <a:cs typeface="文鼎中楷体" panose="03000600000000000000" charset="-122"/>
            </a:endParaRPr>
          </a:p>
        </p:txBody>
      </p:sp>
      <p:grpSp>
        <p:nvGrpSpPr>
          <p:cNvPr id="10" name="组合 9"/>
          <p:cNvGrpSpPr/>
          <p:nvPr/>
        </p:nvGrpSpPr>
        <p:grpSpPr>
          <a:xfrm>
            <a:off x="20955" y="-22225"/>
            <a:ext cx="12166600" cy="494665"/>
            <a:chOff x="33" y="-35"/>
            <a:chExt cx="19160" cy="779"/>
          </a:xfrm>
        </p:grpSpPr>
        <p:sp>
          <p:nvSpPr>
            <p:cNvPr id="16" name="矩形 15"/>
            <p:cNvSpPr/>
            <p:nvPr/>
          </p:nvSpPr>
          <p:spPr>
            <a:xfrm>
              <a:off x="33" y="20"/>
              <a:ext cx="19134" cy="724"/>
            </a:xfrm>
            <a:prstGeom prst="rect">
              <a:avLst/>
            </a:prstGeom>
            <a:solidFill>
              <a:srgbClr val="E8E8E8"/>
            </a:solidFill>
            <a:ln w="19050">
              <a:solidFill>
                <a:schemeClr val="bg1">
                  <a:lumMod val="50000"/>
                </a:schemeClr>
              </a:solidFill>
              <a:prstDash val="sysDot"/>
            </a:ln>
            <a:effectLst/>
          </p:spPr>
          <p:style>
            <a:lnRef idx="1">
              <a:schemeClr val="dk1"/>
            </a:lnRef>
            <a:fillRef idx="3">
              <a:schemeClr val="dk1"/>
            </a:fillRef>
            <a:effectRef idx="2">
              <a:schemeClr val="dk1"/>
            </a:effectRef>
            <a:fontRef idx="minor">
              <a:schemeClr val="lt1"/>
            </a:fontRef>
          </p:style>
          <p:txBody>
            <a:bodyPr rtlCol="0" anchor="ctr"/>
            <a:p>
              <a:pPr lvl="0" algn="ctr"/>
              <a:endParaRPr lang="en-US" sz="1800">
                <a:effectLst>
                  <a:outerShdw blurRad="50800" dist="38100" dir="8100000" algn="tr" rotWithShape="0">
                    <a:prstClr val="black">
                      <a:alpha val="40000"/>
                    </a:prstClr>
                  </a:outerShdw>
                </a:effectLst>
              </a:endParaRPr>
            </a:p>
          </p:txBody>
        </p:sp>
        <p:cxnSp>
          <p:nvCxnSpPr>
            <p:cNvPr id="17" name="直接连接符 16"/>
            <p:cNvCxnSpPr/>
            <p:nvPr/>
          </p:nvCxnSpPr>
          <p:spPr>
            <a:xfrm>
              <a:off x="6034" y="10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3705" y="43"/>
              <a:ext cx="19" cy="641"/>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3" y="-35"/>
              <a:ext cx="726" cy="763"/>
              <a:chOff x="3980717" y="2299741"/>
              <a:chExt cx="470633" cy="444152"/>
            </a:xfrm>
          </p:grpSpPr>
          <p:cxnSp>
            <p:nvCxnSpPr>
              <p:cNvPr id="12" name="直接连接符 11"/>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grpSp>
          <p:nvGrpSpPr>
            <p:cNvPr id="6" name="组合 5"/>
            <p:cNvGrpSpPr/>
            <p:nvPr/>
          </p:nvGrpSpPr>
          <p:grpSpPr>
            <a:xfrm rot="10800000">
              <a:off x="18411" y="-26"/>
              <a:ext cx="782" cy="769"/>
              <a:chOff x="3980717" y="2299741"/>
              <a:chExt cx="470633" cy="444152"/>
            </a:xfrm>
          </p:grpSpPr>
          <p:cxnSp>
            <p:nvCxnSpPr>
              <p:cNvPr id="7" name="直接连接符 6"/>
              <p:cNvCxnSpPr/>
              <p:nvPr userDrawn="1"/>
            </p:nvCxnSpPr>
            <p:spPr>
              <a:xfrm>
                <a:off x="3980717" y="2323553"/>
                <a:ext cx="192033" cy="0"/>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userDrawn="1"/>
            </p:nvCxnSpPr>
            <p:spPr>
              <a:xfrm>
                <a:off x="3996592" y="2299741"/>
                <a:ext cx="0" cy="444152"/>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980717" y="2718493"/>
                <a:ext cx="47063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4425462" y="2567319"/>
                <a:ext cx="0" cy="173399"/>
              </a:xfrm>
              <a:prstGeom prst="line">
                <a:avLst/>
              </a:prstGeom>
              <a:ln w="57150" cap="flat">
                <a:solidFill>
                  <a:schemeClr val="accent2">
                    <a:lumMod val="75000"/>
                  </a:schemeClr>
                </a:solidFill>
              </a:ln>
            </p:spPr>
            <p:style>
              <a:lnRef idx="1">
                <a:schemeClr val="dk1"/>
              </a:lnRef>
              <a:fillRef idx="0">
                <a:schemeClr val="dk1"/>
              </a:fillRef>
              <a:effectRef idx="0">
                <a:schemeClr val="dk1"/>
              </a:effectRef>
              <a:fontRef idx="minor">
                <a:schemeClr val="tx1"/>
              </a:fontRef>
            </p:style>
          </p:cxnSp>
        </p:grpSp>
        <p:sp>
          <p:nvSpPr>
            <p:cNvPr id="8" name="文本框 7"/>
            <p:cNvSpPr txBox="1"/>
            <p:nvPr/>
          </p:nvSpPr>
          <p:spPr>
            <a:xfrm>
              <a:off x="57" y="-4"/>
              <a:ext cx="4834" cy="725"/>
            </a:xfrm>
            <a:prstGeom prst="rect">
              <a:avLst/>
            </a:prstGeom>
            <a:noFill/>
          </p:spPr>
          <p:txBody>
            <a:bodyPr wrap="square" rtlCol="0">
              <a:spAutoFit/>
            </a:bodyPr>
            <a:p>
              <a:pPr marL="0" algn="ctr" defTabSz="914400" rtl="0" eaLnBrk="1" latinLnBrk="0" hangingPunct="1"/>
              <a:r>
                <a:rPr lang="zh-CN" altLang="en-US" sz="2400" kern="1200" dirty="0">
                  <a:solidFill>
                    <a:srgbClr val="FF0000"/>
                  </a:solidFill>
                  <a:latin typeface="微软雅黑" panose="020B0503020204020204" charset="-122"/>
                  <a:ea typeface="微软雅黑" panose="020B0503020204020204" charset="-122"/>
                  <a:cs typeface="+mn-cs"/>
                </a:rPr>
                <a:t>改革的起点</a:t>
              </a:r>
              <a:endParaRPr lang="zh-CN" altLang="en-US" sz="2400" kern="1200" dirty="0">
                <a:solidFill>
                  <a:srgbClr val="FF0000"/>
                </a:solidFill>
                <a:latin typeface="微软雅黑" panose="020B0503020204020204" charset="-122"/>
                <a:ea typeface="微软雅黑" panose="020B0503020204020204" charset="-122"/>
                <a:cs typeface="+mn-cs"/>
              </a:endParaRPr>
            </a:p>
          </p:txBody>
        </p:sp>
        <p:sp>
          <p:nvSpPr>
            <p:cNvPr id="9" name="文本框 8"/>
            <p:cNvSpPr txBox="1"/>
            <p:nvPr/>
          </p:nvSpPr>
          <p:spPr>
            <a:xfrm>
              <a:off x="7195"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改革的重点</a:t>
              </a:r>
              <a:endParaRPr lang="zh-CN" altLang="en-US" sz="2400" kern="1200" dirty="0">
                <a:solidFill>
                  <a:schemeClr val="tx1"/>
                </a:solidFill>
                <a:latin typeface="微软雅黑" panose="020B0503020204020204" charset="-122"/>
                <a:ea typeface="微软雅黑" panose="020B0503020204020204" charset="-122"/>
                <a:cs typeface="+mn-cs"/>
              </a:endParaRPr>
            </a:p>
          </p:txBody>
        </p:sp>
        <p:sp>
          <p:nvSpPr>
            <p:cNvPr id="21" name="文本框 20"/>
            <p:cNvSpPr txBox="1"/>
            <p:nvPr/>
          </p:nvSpPr>
          <p:spPr>
            <a:xfrm>
              <a:off x="14333" y="-4"/>
              <a:ext cx="4834" cy="725"/>
            </a:xfrm>
            <a:prstGeom prst="rect">
              <a:avLst/>
            </a:prstGeom>
            <a:noFill/>
          </p:spPr>
          <p:txBody>
            <a:bodyPr wrap="square" rtlCol="0">
              <a:spAutoFit/>
            </a:bodyPr>
            <a:p>
              <a:pPr marL="0" algn="ctr" defTabSz="914400" rtl="0" eaLnBrk="1" latinLnBrk="0" hangingPunct="1"/>
              <a:r>
                <a:rPr lang="zh-CN" altLang="en-US" sz="2400" kern="1200" dirty="0">
                  <a:solidFill>
                    <a:schemeClr val="tx1"/>
                  </a:solidFill>
                  <a:latin typeface="微软雅黑" panose="020B0503020204020204" charset="-122"/>
                  <a:ea typeface="微软雅黑" panose="020B0503020204020204" charset="-122"/>
                  <a:cs typeface="+mn-cs"/>
                </a:rPr>
                <a:t>改革的焦点</a:t>
              </a:r>
              <a:endParaRPr lang="zh-CN" altLang="en-US" sz="2400" kern="1200" dirty="0">
                <a:solidFill>
                  <a:schemeClr val="tx1"/>
                </a:solidFill>
                <a:latin typeface="微软雅黑" panose="020B0503020204020204" charset="-122"/>
                <a:ea typeface="微软雅黑" panose="020B0503020204020204" charset="-122"/>
                <a:cs typeface="+mn-cs"/>
              </a:endParaRPr>
            </a:p>
          </p:txBody>
        </p:sp>
      </p:grpSp>
      <p:sp>
        <p:nvSpPr>
          <p:cNvPr id="22" name="文本框 21"/>
          <p:cNvSpPr txBox="1"/>
          <p:nvPr/>
        </p:nvSpPr>
        <p:spPr>
          <a:xfrm>
            <a:off x="301625" y="622300"/>
            <a:ext cx="8952865" cy="645160"/>
          </a:xfrm>
          <a:prstGeom prst="rect">
            <a:avLst/>
          </a:prstGeom>
          <a:noFill/>
        </p:spPr>
        <p:txBody>
          <a:bodyPr wrap="square" rtlCol="0">
            <a:spAutoFit/>
          </a:bodyPr>
          <a:p>
            <a:r>
              <a:rPr lang="zh-CN" altLang="en-US" sz="3600" b="1">
                <a:latin typeface="文鼎中楷体" panose="03000600000000000000" charset="-122"/>
                <a:ea typeface="文鼎中楷体" panose="03000600000000000000" charset="-122"/>
                <a:cs typeface="文鼎中楷体" panose="03000600000000000000" charset="-122"/>
              </a:rPr>
              <a:t>一、改革的起点</a:t>
            </a:r>
            <a:r>
              <a:rPr lang="en-US" altLang="zh-CN" sz="3600" b="1">
                <a:latin typeface="文鼎中楷体" panose="03000600000000000000" charset="-122"/>
                <a:ea typeface="文鼎中楷体" panose="03000600000000000000" charset="-122"/>
                <a:cs typeface="文鼎中楷体" panose="03000600000000000000" charset="-122"/>
              </a:rPr>
              <a:t>——</a:t>
            </a:r>
            <a:r>
              <a:rPr lang="zh-CN" altLang="en-US" sz="3600" b="1">
                <a:latin typeface="文鼎中楷体" panose="03000600000000000000" charset="-122"/>
                <a:ea typeface="文鼎中楷体" panose="03000600000000000000" charset="-122"/>
                <a:cs typeface="文鼎中楷体" panose="03000600000000000000" charset="-122"/>
              </a:rPr>
              <a:t>农村经济体制改革</a:t>
            </a:r>
            <a:endParaRPr lang="zh-CN" altLang="en-US" sz="3600" b="1">
              <a:latin typeface="文鼎中楷体" panose="03000600000000000000" charset="-122"/>
              <a:ea typeface="文鼎中楷体" panose="03000600000000000000" charset="-122"/>
              <a:cs typeface="文鼎中楷体" panose="03000600000000000000" charset="-122"/>
            </a:endParaRPr>
          </a:p>
        </p:txBody>
      </p:sp>
      <p:sp>
        <p:nvSpPr>
          <p:cNvPr id="24" name="文本框 23"/>
          <p:cNvSpPr txBox="1"/>
          <p:nvPr/>
        </p:nvSpPr>
        <p:spPr>
          <a:xfrm>
            <a:off x="456565" y="1371600"/>
            <a:ext cx="4397375" cy="583565"/>
          </a:xfrm>
          <a:prstGeom prst="rect">
            <a:avLst/>
          </a:prstGeom>
          <a:noFill/>
        </p:spPr>
        <p:txBody>
          <a:bodyPr wrap="square" rtlCol="0">
            <a:spAutoFit/>
          </a:bodyPr>
          <a:p>
            <a:r>
              <a:rPr lang="en-US" altLang="zh-CN" sz="3200" b="1">
                <a:latin typeface="文鼎中楷体" panose="03000600000000000000" charset="-122"/>
                <a:ea typeface="文鼎中楷体" panose="03000600000000000000" charset="-122"/>
                <a:cs typeface="文鼎中楷体" panose="03000600000000000000" charset="-122"/>
              </a:rPr>
              <a:t>2</a:t>
            </a:r>
            <a:r>
              <a:rPr lang="zh-CN" altLang="en-US" sz="3200" b="1">
                <a:latin typeface="文鼎中楷体" panose="03000600000000000000" charset="-122"/>
                <a:ea typeface="文鼎中楷体" panose="03000600000000000000" charset="-122"/>
                <a:cs typeface="文鼎中楷体" panose="03000600000000000000" charset="-122"/>
              </a:rPr>
              <a:t>、改革的时间、地点：</a:t>
            </a:r>
            <a:endParaRPr lang="zh-CN" altLang="en-US" sz="3200" b="1">
              <a:latin typeface="文鼎中楷体" panose="03000600000000000000" charset="-122"/>
              <a:ea typeface="文鼎中楷体" panose="03000600000000000000" charset="-122"/>
              <a:cs typeface="文鼎中楷体" panose="03000600000000000000" charset="-122"/>
            </a:endParaRPr>
          </a:p>
        </p:txBody>
      </p:sp>
      <p:pic>
        <p:nvPicPr>
          <p:cNvPr id="25" name="图片 24" descr="CggYHVbOskWAHrSwAAaza7RhamI597_R_1024_10000_Q90[1]"/>
          <p:cNvPicPr>
            <a:picLocks noChangeAspect="1"/>
          </p:cNvPicPr>
          <p:nvPr/>
        </p:nvPicPr>
        <p:blipFill>
          <a:blip r:embed="rId1"/>
          <a:srcRect r="590" b="5839"/>
          <a:stretch>
            <a:fillRect/>
          </a:stretch>
        </p:blipFill>
        <p:spPr>
          <a:xfrm>
            <a:off x="208915" y="2483485"/>
            <a:ext cx="5248275" cy="3963670"/>
          </a:xfrm>
          <a:prstGeom prst="rect">
            <a:avLst/>
          </a:prstGeom>
        </p:spPr>
      </p:pic>
      <p:pic>
        <p:nvPicPr>
          <p:cNvPr id="26" name="图片 25" descr="000d87ad444e0a908e753e[1]"/>
          <p:cNvPicPr>
            <a:picLocks noChangeAspect="1"/>
          </p:cNvPicPr>
          <p:nvPr/>
        </p:nvPicPr>
        <p:blipFill>
          <a:blip r:embed="rId2"/>
          <a:stretch>
            <a:fillRect/>
          </a:stretch>
        </p:blipFill>
        <p:spPr>
          <a:xfrm>
            <a:off x="5457190" y="2475230"/>
            <a:ext cx="6110605" cy="3971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REFSHAPE" val="620189156"/>
  <p:tag name="KSO_WM_UNIT_PLACING_PICTURE_USER_VIEWPORT" val="{&quot;height&quot;:5119,&quot;width&quot;:3600}"/>
</p:tagLst>
</file>

<file path=ppt/tags/tag63.xml><?xml version="1.0" encoding="utf-8"?>
<p:tagLst xmlns:p="http://schemas.openxmlformats.org/presentationml/2006/main">
  <p:tag name="REFSHAPE" val="1148792132"/>
</p:tagLst>
</file>

<file path=ppt/tags/tag64.xml><?xml version="1.0" encoding="utf-8"?>
<p:tagLst xmlns:p="http://schemas.openxmlformats.org/presentationml/2006/main">
  <p:tag name="KSO_WM_UNIT_NOCLEAR" val="0"/>
  <p:tag name="KSO_WM_UNIT_VALUE" val="7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87588_3*m_h_f*1_1_1"/>
  <p:tag name="KSO_WM_TEMPLATE_CATEGORY" val="diagram"/>
  <p:tag name="KSO_WM_TEMPLATE_INDEX" val="20187588"/>
  <p:tag name="KSO_WM_UNIT_LAYERLEVEL" val="1_1_1"/>
  <p:tag name="KSO_WM_TAG_VERSION" val="1.0"/>
  <p:tag name="KSO_WM_BEAUTIFY_FLAG" val="#wm#"/>
  <p:tag name="KSO_WM_UNIT_PRESET_TEXT" val="单击此处添加文本具体内容，简明扼要的阐述您的观点。"/>
  <p:tag name="KSO_WM_UNIT_FILL_FORE_SCHEMECOLOR_INDEX" val="14"/>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87588_3*m_h_i*1_1_1"/>
  <p:tag name="KSO_WM_TEMPLATE_CATEGORY" val="diagram"/>
  <p:tag name="KSO_WM_TEMPLATE_INDEX" val="2018758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66.xml><?xml version="1.0" encoding="utf-8"?>
<p:tagLst xmlns:p="http://schemas.openxmlformats.org/presentationml/2006/main">
  <p:tag name="KSO_WM_UNIT_NOCLEAR" val="0"/>
  <p:tag name="KSO_WM_UNIT_VALUE" val="7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87588_3*m_h_f*1_2_1"/>
  <p:tag name="KSO_WM_TEMPLATE_CATEGORY" val="diagram"/>
  <p:tag name="KSO_WM_TEMPLATE_INDEX" val="20187588"/>
  <p:tag name="KSO_WM_UNIT_LAYERLEVEL" val="1_1_1"/>
  <p:tag name="KSO_WM_TAG_VERSION" val="1.0"/>
  <p:tag name="KSO_WM_BEAUTIFY_FLAG" val="#wm#"/>
  <p:tag name="KSO_WM_UNIT_PRESET_TEXT" val="单击此处添加文本具体内容，简明扼要的阐述您的观点。"/>
  <p:tag name="KSO_WM_UNIT_FILL_FORE_SCHEMECOLOR_INDEX" val="14"/>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87588_3*m_h_i*1_2_1"/>
  <p:tag name="KSO_WM_TEMPLATE_CATEGORY" val="diagram"/>
  <p:tag name="KSO_WM_TEMPLATE_INDEX" val="2018758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6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87588_3*m_h_i*1_2_2"/>
  <p:tag name="KSO_WM_TEMPLATE_CATEGORY" val="diagram"/>
  <p:tag name="KSO_WM_TEMPLATE_INDEX" val="20187588"/>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69.xml><?xml version="1.0" encoding="utf-8"?>
<p:tagLst xmlns:p="http://schemas.openxmlformats.org/presentationml/2006/main">
  <p:tag name="KSO_WM_UNIT_NOCLEAR" val="0"/>
  <p:tag name="KSO_WM_UNIT_VALUE" val="7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87588_3*m_h_f*1_3_1"/>
  <p:tag name="KSO_WM_TEMPLATE_CATEGORY" val="diagram"/>
  <p:tag name="KSO_WM_TEMPLATE_INDEX" val="20187588"/>
  <p:tag name="KSO_WM_UNIT_LAYERLEVEL" val="1_1_1"/>
  <p:tag name="KSO_WM_TAG_VERSION" val="1.0"/>
  <p:tag name="KSO_WM_BEAUTIFY_FLAG" val="#wm#"/>
  <p:tag name="KSO_WM_UNIT_PRESET_TEXT" val="单击此处添加文本具体内容，简明扼要的阐述您的观点。"/>
  <p:tag name="KSO_WM_UNIT_FILL_FORE_SCHEMECOLOR_INDEX" val="14"/>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87588_3*m_h_i*1_3_1"/>
  <p:tag name="KSO_WM_TEMPLATE_CATEGORY" val="diagram"/>
  <p:tag name="KSO_WM_TEMPLATE_INDEX" val="2018758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1"/>
</p:tagLst>
</file>

<file path=ppt/tags/tag7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87588_3*m_h_i*1_3_2"/>
  <p:tag name="KSO_WM_TEMPLATE_CATEGORY" val="diagram"/>
  <p:tag name="KSO_WM_TEMPLATE_INDEX" val="20187588"/>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72.xml><?xml version="1.0" encoding="utf-8"?>
<p:tagLst xmlns:p="http://schemas.openxmlformats.org/presentationml/2006/main">
  <p:tag name="KSO_WM_UNIT_NOCLEAR" val="0"/>
  <p:tag name="KSO_WM_UNIT_VALUE" val="7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87588_3*m_h_f*1_4_1"/>
  <p:tag name="KSO_WM_TEMPLATE_CATEGORY" val="diagram"/>
  <p:tag name="KSO_WM_TEMPLATE_INDEX" val="20187588"/>
  <p:tag name="KSO_WM_UNIT_LAYERLEVEL" val="1_1_1"/>
  <p:tag name="KSO_WM_TAG_VERSION" val="1.0"/>
  <p:tag name="KSO_WM_BEAUTIFY_FLAG" val="#wm#"/>
  <p:tag name="KSO_WM_UNIT_PRESET_TEXT" val="单击此处添加文本具体内容，简明扼要的阐述您的观点。"/>
  <p:tag name="KSO_WM_UNIT_FILL_FORE_SCHEMECOLOR_INDEX" val="14"/>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87588_3*m_h_i*1_4_1"/>
  <p:tag name="KSO_WM_TEMPLATE_CATEGORY" val="diagram"/>
  <p:tag name="KSO_WM_TEMPLATE_INDEX" val="2018758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USESOURCEFORMAT_APPLY" val="1"/>
</p:tagLst>
</file>

<file path=ppt/tags/tag7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87588_3*m_h_i*1_4_2"/>
  <p:tag name="KSO_WM_TEMPLATE_CATEGORY" val="diagram"/>
  <p:tag name="KSO_WM_TEMPLATE_INDEX" val="20187588"/>
  <p:tag name="KSO_WM_UNIT_LAYERLEVEL" val="1_1_1"/>
  <p:tag name="KSO_WM_TAG_VERSION" val="1.0"/>
  <p:tag name="KSO_WM_BEAUTIFY_FLAG" val="#wm#"/>
  <p:tag name="KSO_WM_UNIT_TEXT_FILL_FORE_SCHEMECOLOR_INDEX" val="8"/>
  <p:tag name="KSO_WM_UNIT_TEXT_FILL_TYPE" val="1"/>
  <p:tag name="KSO_WM_UNIT_USESOURCEFORMAT_APPLY" val="1"/>
</p:tagLst>
</file>

<file path=ppt/tags/tag7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87588_3*m_h_i*1_1_2"/>
  <p:tag name="KSO_WM_TEMPLATE_CATEGORY" val="diagram"/>
  <p:tag name="KSO_WM_TEMPLATE_INDEX" val="20187588"/>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76.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87588_3*m_h_a*1_1_1"/>
  <p:tag name="KSO_WM_TEMPLATE_CATEGORY" val="diagram"/>
  <p:tag name="KSO_WM_TEMPLATE_INDEX" val="2018758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77.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87588_3*m_h_a*1_2_1"/>
  <p:tag name="KSO_WM_TEMPLATE_CATEGORY" val="diagram"/>
  <p:tag name="KSO_WM_TEMPLATE_INDEX" val="2018758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78.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87588_3*m_h_a*1_3_1"/>
  <p:tag name="KSO_WM_TEMPLATE_CATEGORY" val="diagram"/>
  <p:tag name="KSO_WM_TEMPLATE_INDEX" val="2018758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79.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87588_3*m_h_a*1_4_1"/>
  <p:tag name="KSO_WM_TEMPLATE_CATEGORY" val="diagram"/>
  <p:tag name="KSO_WM_TEMPLATE_INDEX" val="2018758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REFSHAPE" val="1148792132"/>
</p:tagLst>
</file>

<file path=ppt/tags/tag81.xml><?xml version="1.0" encoding="utf-8"?>
<p:tagLst xmlns:p="http://schemas.openxmlformats.org/presentationml/2006/main">
  <p:tag name="KSO_WM_SLIDE_ID" val="diagram20187588_3"/>
  <p:tag name="KSO_WM_TEMPLATE_SUBCATEGORY" val="0"/>
  <p:tag name="KSO_WM_SLIDE_TYPE" val="text"/>
  <p:tag name="KSO_WM_SLIDE_SUBTYPE" val="diag"/>
  <p:tag name="KSO_WM_SLIDE_ITEM_CNT" val="4"/>
  <p:tag name="KSO_WM_SLIDE_INDEX" val="3"/>
  <p:tag name="KSO_WM_SLIDE_SIZE" val="829.755*255.045"/>
  <p:tag name="KSO_WM_SLIDE_POSITION" val="65.1224*142.478"/>
  <p:tag name="KSO_WM_DIAGRAM_GROUP_CODE" val="m1-1"/>
  <p:tag name="KSO_WM_SLIDE_DIAGTYPE" val="m"/>
  <p:tag name="KSO_WM_TAG_VERSION" val="1.0"/>
  <p:tag name="KSO_WM_BEAUTIFY_FLAG" val="#wm#"/>
  <p:tag name="KSO_WM_TEMPLATE_CATEGORY" val="diagram"/>
  <p:tag name="KSO_WM_TEMPLATE_INDEX" val="20187588"/>
  <p:tag name="KSO_WM_SLIDE_LAYOUT" val="m"/>
  <p:tag name="KSO_WM_SLIDE_LAYOUT_CNT" val="1"/>
</p:tagLst>
</file>

<file path=ppt/tags/tag82.xml><?xml version="1.0" encoding="utf-8"?>
<p:tagLst xmlns:p="http://schemas.openxmlformats.org/presentationml/2006/main">
  <p:tag name="KSO_WM_TEMPLATE_CATEGORY" val="diagram"/>
  <p:tag name="KSO_WM_TEMPLATE_INDEX" val="20178798"/>
  <p:tag name="KSO_WM_UNIT_TYPE" val="m_i"/>
  <p:tag name="KSO_WM_UNIT_INDEX" val="1_3"/>
  <p:tag name="KSO_WM_UNIT_ID" val="diagram20178798_1*m_i*1_3"/>
  <p:tag name="KSO_WM_UNIT_LAYERLEVEL" val="1_1"/>
  <p:tag name="KSO_WM_BEAUTIFY_FLAG" val="#wm#"/>
  <p:tag name="KSO_WM_TAG_VERSION" val="1.0"/>
  <p:tag name="KSO_WM_DIAGRAM_GROUP_CODE" val="m1-1"/>
  <p:tag name="KSO_WM_UNIT_FILL_FORE_SCHEMECOLOR_INDEX" val="5"/>
  <p:tag name="KSO_WM_UNIT_FILL_TYPE" val="1"/>
</p:tagLst>
</file>

<file path=ppt/tags/tag83.xml><?xml version="1.0" encoding="utf-8"?>
<p:tagLst xmlns:p="http://schemas.openxmlformats.org/presentationml/2006/main">
  <p:tag name="KSO_WM_TEMPLATE_CATEGORY" val="diagram"/>
  <p:tag name="KSO_WM_TEMPLATE_INDEX" val="20178798"/>
  <p:tag name="KSO_WM_UNIT_TYPE" val="m_i"/>
  <p:tag name="KSO_WM_UNIT_INDEX" val="1_1"/>
  <p:tag name="KSO_WM_UNIT_ID" val="diagram20178798_1*m_i*1_1"/>
  <p:tag name="KSO_WM_UNIT_LAYERLEVEL" val="1_1"/>
  <p:tag name="KSO_WM_BEAUTIFY_FLAG" val="#wm#"/>
  <p:tag name="KSO_WM_TAG_VERSION" val="1.0"/>
  <p:tag name="KSO_WM_DIAGRAM_GROUP_CODE" val="m1-1"/>
  <p:tag name="KSO_WM_UNIT_FILL_FORE_SCHEMECOLOR_INDEX" val="5"/>
  <p:tag name="KSO_WM_UNIT_FILL_TYPE" val="1"/>
</p:tagLst>
</file>

<file path=ppt/tags/tag84.xml><?xml version="1.0" encoding="utf-8"?>
<p:tagLst xmlns:p="http://schemas.openxmlformats.org/presentationml/2006/main">
  <p:tag name="KSO_WM_TEMPLATE_CATEGORY" val="diagram"/>
  <p:tag name="KSO_WM_TEMPLATE_INDEX" val="20178798"/>
  <p:tag name="KSO_WM_UNIT_TYPE" val="m_i"/>
  <p:tag name="KSO_WM_UNIT_INDEX" val="1_2"/>
  <p:tag name="KSO_WM_UNIT_ID" val="diagram20178798_1*m_i*1_2"/>
  <p:tag name="KSO_WM_UNIT_LAYERLEVEL" val="1_1"/>
  <p:tag name="KSO_WM_BEAUTIFY_FLAG" val="#wm#"/>
  <p:tag name="KSO_WM_TAG_VERSION" val="1.0"/>
  <p:tag name="KSO_WM_DIAGRAM_GROUP_CODE" val="m1-1"/>
  <p:tag name="KSO_WM_UNIT_FILL_FORE_SCHEMECOLOR_INDEX" val="5"/>
  <p:tag name="KSO_WM_UNIT_FILL_TYPE" val="1"/>
</p:tagLst>
</file>

<file path=ppt/tags/tag85.xml><?xml version="1.0" encoding="utf-8"?>
<p:tagLst xmlns:p="http://schemas.openxmlformats.org/presentationml/2006/main">
  <p:tag name="KSO_WM_TEMPLATE_CATEGORY" val="diagram"/>
  <p:tag name="KSO_WM_TEMPLATE_INDEX" val="20178798"/>
  <p:tag name="KSO_WM_UNIT_TYPE" val="m_i"/>
  <p:tag name="KSO_WM_UNIT_INDEX" val="1_4"/>
  <p:tag name="KSO_WM_UNIT_ID" val="diagram20178798_1*m_i*1_4"/>
  <p:tag name="KSO_WM_UNIT_LAYERLEVEL" val="1_1"/>
  <p:tag name="KSO_WM_BEAUTIFY_FLAG" val="#wm#"/>
  <p:tag name="KSO_WM_TAG_VERSION" val="1.0"/>
  <p:tag name="KSO_WM_DIAGRAM_GROUP_CODE" val="m1-1"/>
  <p:tag name="KSO_WM_UNIT_FILL_FORE_SCHEMECOLOR_INDEX" val="5"/>
  <p:tag name="KSO_WM_UNIT_FILL_TYPE" val="1"/>
</p:tagLst>
</file>

<file path=ppt/tags/tag86.xml><?xml version="1.0" encoding="utf-8"?>
<p:tagLst xmlns:p="http://schemas.openxmlformats.org/presentationml/2006/main">
  <p:tag name="KSO_WM_TEMPLATE_CATEGORY" val="diagram"/>
  <p:tag name="KSO_WM_TEMPLATE_INDEX" val="20178798"/>
  <p:tag name="KSO_WM_UNIT_TYPE" val="m_i"/>
  <p:tag name="KSO_WM_UNIT_INDEX" val="1_5"/>
  <p:tag name="KSO_WM_UNIT_ID" val="diagram20178798_1*m_i*1_5"/>
  <p:tag name="KSO_WM_UNIT_LAYERLEVEL" val="1_1"/>
  <p:tag name="KSO_WM_BEAUTIFY_FLAG" val="#wm#"/>
  <p:tag name="KSO_WM_TAG_VERSION" val="1.0"/>
  <p:tag name="KSO_WM_DIAGRAM_GROUP_CODE" val="m1-1"/>
  <p:tag name="KSO_WM_UNIT_FILL_FORE_SCHEMECOLOR_INDEX" val="5"/>
  <p:tag name="KSO_WM_UNIT_FILL_TYPE" val="1"/>
</p:tagLst>
</file>

<file path=ppt/tags/tag87.xml><?xml version="1.0" encoding="utf-8"?>
<p:tagLst xmlns:p="http://schemas.openxmlformats.org/presentationml/2006/main">
  <p:tag name="KSO_WM_TEMPLATE_CATEGORY" val="diagram"/>
  <p:tag name="KSO_WM_TEMPLATE_INDEX" val="20178798"/>
  <p:tag name="KSO_WM_UNIT_TYPE" val="m_i"/>
  <p:tag name="KSO_WM_UNIT_INDEX" val="1_6"/>
  <p:tag name="KSO_WM_UNIT_ID" val="diagram20178798_1*m_i*1_6"/>
  <p:tag name="KSO_WM_UNIT_LAYERLEVEL" val="1_1"/>
  <p:tag name="KSO_WM_BEAUTIFY_FLAG" val="#wm#"/>
  <p:tag name="KSO_WM_TAG_VERSION" val="1.0"/>
  <p:tag name="KSO_WM_DIAGRAM_GROUP_CODE" val="m1-1"/>
  <p:tag name="KSO_WM_UNIT_FILL_FORE_SCHEMECOLOR_INDEX" val="5"/>
  <p:tag name="KSO_WM_UNIT_FILL_TYPE" val="1"/>
</p:tagLst>
</file>

<file path=ppt/tags/tag88.xml><?xml version="1.0" encoding="utf-8"?>
<p:tagLst xmlns:p="http://schemas.openxmlformats.org/presentationml/2006/main">
  <p:tag name="KSO_WM_TEMPLATE_CATEGORY" val="diagram"/>
  <p:tag name="KSO_WM_TEMPLATE_INDEX" val="20178798"/>
  <p:tag name="KSO_WM_UNIT_TYPE" val="m_i"/>
  <p:tag name="KSO_WM_UNIT_INDEX" val="1_7"/>
  <p:tag name="KSO_WM_UNIT_ID" val="diagram20178798_1*m_i*1_7"/>
  <p:tag name="KSO_WM_UNIT_LAYERLEVEL" val="1_1"/>
  <p:tag name="KSO_WM_BEAUTIFY_FLAG" val="#wm#"/>
  <p:tag name="KSO_WM_TAG_VERSION" val="1.0"/>
  <p:tag name="KSO_WM_DIAGRAM_GROUP_CODE" val="m1-1"/>
  <p:tag name="KSO_WM_UNIT_FILL_FORE_SCHEMECOLOR_INDEX" val="5"/>
  <p:tag name="KSO_WM_UNIT_FILL_TYPE" val="1"/>
</p:tagLst>
</file>

<file path=ppt/tags/tag89.xml><?xml version="1.0" encoding="utf-8"?>
<p:tagLst xmlns:p="http://schemas.openxmlformats.org/presentationml/2006/main">
  <p:tag name="KSO_WM_TEMPLATE_CATEGORY" val="diagram"/>
  <p:tag name="KSO_WM_TEMPLATE_INDEX" val="20178798"/>
  <p:tag name="KSO_WM_UNIT_TYPE" val="m_i"/>
  <p:tag name="KSO_WM_UNIT_INDEX" val="1_8"/>
  <p:tag name="KSO_WM_UNIT_ID" val="diagram20178798_1*m_i*1_8"/>
  <p:tag name="KSO_WM_UNIT_LAYERLEVEL" val="1_1"/>
  <p:tag name="KSO_WM_BEAUTIFY_FLAG" val="#wm#"/>
  <p:tag name="KSO_WM_TAG_VERSION" val="1.0"/>
  <p:tag name="KSO_WM_DIAGRAM_GROUP_CODE" val="m1-1"/>
  <p:tag name="KSO_WM_UNIT_FILL_FORE_SCHEMECOLOR_INDEX" val="5"/>
  <p:tag name="KSO_WM_UNI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TEMPLATE_CATEGORY" val="diagram"/>
  <p:tag name="KSO_WM_TEMPLATE_INDEX" val="20178798"/>
  <p:tag name="KSO_WM_UNIT_TYPE" val="m_i"/>
  <p:tag name="KSO_WM_UNIT_INDEX" val="1_9"/>
  <p:tag name="KSO_WM_UNIT_ID" val="diagram20178798_1*m_i*1_9"/>
  <p:tag name="KSO_WM_UNIT_LAYERLEVEL" val="1_1"/>
  <p:tag name="KSO_WM_BEAUTIFY_FLAG" val="#wm#"/>
  <p:tag name="KSO_WM_TAG_VERSION" val="1.0"/>
  <p:tag name="KSO_WM_DIAGRAM_GROUP_CODE" val="m1-1"/>
  <p:tag name="KSO_WM_UNIT_FILL_FORE_SCHEMECOLOR_INDEX" val="5"/>
  <p:tag name="KSO_WM_UNIT_FILL_TYPE" val="1"/>
</p:tagLst>
</file>

<file path=ppt/tags/tag91.xml><?xml version="1.0" encoding="utf-8"?>
<p:tagLst xmlns:p="http://schemas.openxmlformats.org/presentationml/2006/main">
  <p:tag name="KSO_WM_TEMPLATE_CATEGORY" val="diagram"/>
  <p:tag name="KSO_WM_TEMPLATE_INDEX" val="20178798"/>
  <p:tag name="KSO_WM_UNIT_TYPE" val="m_i"/>
  <p:tag name="KSO_WM_UNIT_INDEX" val="1_10"/>
  <p:tag name="KSO_WM_UNIT_ID" val="diagram20178798_1*m_i*1_10"/>
  <p:tag name="KSO_WM_UNIT_LAYERLEVEL" val="1_1"/>
  <p:tag name="KSO_WM_BEAUTIFY_FLAG" val="#wm#"/>
  <p:tag name="KSO_WM_TAG_VERSION" val="1.0"/>
  <p:tag name="KSO_WM_DIAGRAM_GROUP_CODE" val="m1-1"/>
  <p:tag name="KSO_WM_UNIT_FILL_FORE_SCHEMECOLOR_INDEX" val="5"/>
  <p:tag name="KSO_WM_UNIT_FILL_TYPE" val="1"/>
</p:tagLst>
</file>

<file path=ppt/tags/tag92.xml><?xml version="1.0" encoding="utf-8"?>
<p:tagLst xmlns:p="http://schemas.openxmlformats.org/presentationml/2006/main">
  <p:tag name="KSO_WM_TEMPLATE_CATEGORY" val="diagram"/>
  <p:tag name="KSO_WM_TEMPLATE_INDEX" val="20178798"/>
  <p:tag name="KSO_WM_UNIT_TYPE" val="m_i"/>
  <p:tag name="KSO_WM_UNIT_INDEX" val="1_11"/>
  <p:tag name="KSO_WM_UNIT_ID" val="diagram20178798_1*m_i*1_11"/>
  <p:tag name="KSO_WM_UNIT_LAYERLEVEL" val="1_1"/>
  <p:tag name="KSO_WM_BEAUTIFY_FLAG" val="#wm#"/>
  <p:tag name="KSO_WM_TAG_VERSION" val="1.0"/>
  <p:tag name="KSO_WM_DIAGRAM_GROUP_CODE" val="m1-1"/>
  <p:tag name="KSO_WM_UNIT_FILL_FORE_SCHEMECOLOR_INDEX" val="5"/>
  <p:tag name="KSO_WM_UNIT_FILL_TYPE" val="1"/>
</p:tagLst>
</file>

<file path=ppt/tags/tag93.xml><?xml version="1.0" encoding="utf-8"?>
<p:tagLst xmlns:p="http://schemas.openxmlformats.org/presentationml/2006/main">
  <p:tag name="KSO_WM_TEMPLATE_CATEGORY" val="diagram"/>
  <p:tag name="KSO_WM_TEMPLATE_INDEX" val="20178798"/>
  <p:tag name="KSO_WM_UNIT_TYPE" val="m_h_i"/>
  <p:tag name="KSO_WM_UNIT_INDEX" val="1_1_1"/>
  <p:tag name="KSO_WM_UNIT_ID" val="diagram20178798_1*m_h_i*1_1_1"/>
  <p:tag name="KSO_WM_UNIT_LAYERLEVEL" val="1_1_1"/>
  <p:tag name="KSO_WM_BEAUTIFY_FLAG" val="#wm#"/>
  <p:tag name="KSO_WM_TAG_VERSION" val="1.0"/>
  <p:tag name="KSO_WM_DIAGRAM_GROUP_CODE" val="m1-1"/>
  <p:tag name="KSO_WM_UNIT_FILL_FORE_SCHEMECOLOR_INDEX" val="5"/>
  <p:tag name="KSO_WM_UNIT_FILL_TYPE" val="1"/>
</p:tagLst>
</file>

<file path=ppt/tags/tag94.xml><?xml version="1.0" encoding="utf-8"?>
<p:tagLst xmlns:p="http://schemas.openxmlformats.org/presentationml/2006/main">
  <p:tag name="KSO_WM_TEMPLATE_CATEGORY" val="diagram"/>
  <p:tag name="KSO_WM_TEMPLATE_INDEX" val="20178798"/>
  <p:tag name="KSO_WM_UNIT_TYPE" val="m_h_a"/>
  <p:tag name="KSO_WM_UNIT_INDEX" val="1_1_1"/>
  <p:tag name="KSO_WM_UNIT_ID" val="diagram20178798_1*m_h_a*1_1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单击此处添加文字"/>
  <p:tag name="KSO_WM_UNIT_TEXT_FILL_FORE_SCHEMECOLOR_INDEX" val="2"/>
  <p:tag name="KSO_WM_UNIT_TEXT_FILL_TYPE" val="1"/>
</p:tagLst>
</file>

<file path=ppt/tags/tag95.xml><?xml version="1.0" encoding="utf-8"?>
<p:tagLst xmlns:p="http://schemas.openxmlformats.org/presentationml/2006/main">
  <p:tag name="KSO_WM_TEMPLATE_CATEGORY" val="diagram"/>
  <p:tag name="KSO_WM_TEMPLATE_INDEX" val="20178798"/>
  <p:tag name="KSO_WM_UNIT_TYPE" val="m_h_i"/>
  <p:tag name="KSO_WM_UNIT_INDEX" val="1_2_1"/>
  <p:tag name="KSO_WM_UNIT_ID" val="diagram20178798_1*m_h_i*1_2_1"/>
  <p:tag name="KSO_WM_UNIT_LAYERLEVEL" val="1_1_1"/>
  <p:tag name="KSO_WM_BEAUTIFY_FLAG" val="#wm#"/>
  <p:tag name="KSO_WM_TAG_VERSION" val="1.0"/>
  <p:tag name="KSO_WM_DIAGRAM_GROUP_CODE" val="m1-1"/>
  <p:tag name="KSO_WM_UNIT_FILL_FORE_SCHEMECOLOR_INDEX" val="7"/>
  <p:tag name="KSO_WM_UNIT_FILL_TYPE" val="1"/>
</p:tagLst>
</file>

<file path=ppt/tags/tag96.xml><?xml version="1.0" encoding="utf-8"?>
<p:tagLst xmlns:p="http://schemas.openxmlformats.org/presentationml/2006/main">
  <p:tag name="KSO_WM_TEMPLATE_CATEGORY" val="diagram"/>
  <p:tag name="KSO_WM_TEMPLATE_INDEX" val="20178798"/>
  <p:tag name="KSO_WM_UNIT_TYPE" val="m_h_a"/>
  <p:tag name="KSO_WM_UNIT_INDEX" val="1_2_1"/>
  <p:tag name="KSO_WM_UNIT_ID" val="diagram20178798_1*m_h_a*1_2_1"/>
  <p:tag name="KSO_WM_UNIT_LAYERLEVEL" val="1_1_1"/>
  <p:tag name="KSO_WM_UNIT_VALUE" val="8"/>
  <p:tag name="KSO_WM_UNIT_HIGHLIGHT" val="0"/>
  <p:tag name="KSO_WM_UNIT_COMPATIBLE" val="0"/>
  <p:tag name="KSO_WM_UNIT_CLEAR" val="0"/>
  <p:tag name="KSO_WM_BEAUTIFY_FLAG" val="#wm#"/>
  <p:tag name="KSO_WM_TAG_VERSION" val="1.0"/>
  <p:tag name="KSO_WM_DIAGRAM_GROUP_CODE" val="m1-1"/>
  <p:tag name="KSO_WM_UNIT_PRESET_TEXT" val="单击此处添加文字"/>
  <p:tag name="KSO_WM_UNIT_TEXT_FILL_FORE_SCHEMECOLOR_INDEX" val="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0TGp_BizCom_bl">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3640</Words>
  <Application>WPS 演示</Application>
  <PresentationFormat>宽屏</PresentationFormat>
  <Paragraphs>415</Paragraphs>
  <Slides>34</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34</vt:i4>
      </vt:variant>
    </vt:vector>
  </HeadingPairs>
  <TitlesOfParts>
    <vt:vector size="50" baseType="lpstr">
      <vt:lpstr>Arial</vt:lpstr>
      <vt:lpstr>宋体</vt:lpstr>
      <vt:lpstr>Wingdings</vt:lpstr>
      <vt:lpstr>微软雅黑</vt:lpstr>
      <vt:lpstr>方正铁筋隶书繁体</vt:lpstr>
      <vt:lpstr>钟齐志莽行书</vt:lpstr>
      <vt:lpstr>楷体</vt:lpstr>
      <vt:lpstr>文鼎中楷体</vt:lpstr>
      <vt:lpstr>黑体</vt:lpstr>
      <vt:lpstr>Calibri</vt:lpstr>
      <vt:lpstr>Arial Unicode MS</vt:lpstr>
      <vt:lpstr>华文新魏</vt:lpstr>
      <vt:lpstr>Calibri</vt:lpstr>
      <vt:lpstr>Calibri Light</vt:lpstr>
      <vt:lpstr>Office 主题​​</vt:lpstr>
      <vt:lpstr>010TGp_BizCom_bl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请不要对我左耳说话</cp:lastModifiedBy>
  <cp:revision>31</cp:revision>
  <dcterms:created xsi:type="dcterms:W3CDTF">2019-06-19T02:08:00Z</dcterms:created>
  <dcterms:modified xsi:type="dcterms:W3CDTF">2020-03-12T05:27:35Z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