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9" r:id="rId4"/>
    <p:sldId id="272" r:id="rId5"/>
    <p:sldId id="266" r:id="rId6"/>
    <p:sldId id="281" r:id="rId7"/>
    <p:sldId id="263" r:id="rId8"/>
    <p:sldId id="28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DED"/>
    <a:srgbClr val="E0DEE6"/>
    <a:srgbClr val="4D8765"/>
    <a:srgbClr val="FCE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38" y="-86"/>
      </p:cViewPr>
      <p:guideLst>
        <p:guide orient="horz" pos="2024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95D52-BF6D-4C36-A1B6-3DFCE5718348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78792-DDCE-473D-8C58-DA3689DC0F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2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78792-DDCE-473D-8C58-DA3689DC0F1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78792-DDCE-473D-8C58-DA3689DC0F1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78792-DDCE-473D-8C58-DA3689DC0F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78792-DDCE-473D-8C58-DA3689DC0F1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78792-DDCE-473D-8C58-DA3689DC0F1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78792-DDCE-473D-8C58-DA3689DC0F1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78792-DDCE-473D-8C58-DA3689DC0F1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78792-DDCE-473D-8C58-DA3689DC0F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AAD7-4DDC-4488-8C03-4FBCF66812CE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B8B1-EE79-4C9E-94F6-1B41DD590F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120993" y="-62287"/>
            <a:ext cx="12192000" cy="6920285"/>
          </a:xfrm>
          <a:prstGeom prst="rect">
            <a:avLst/>
          </a:prstGeom>
          <a:solidFill>
            <a:srgbClr val="FCE3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40798" y="513184"/>
            <a:ext cx="9968069" cy="17354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804216" y="4069773"/>
            <a:ext cx="9563457" cy="3276546"/>
            <a:chOff x="1471266" y="3451123"/>
            <a:chExt cx="9563457" cy="327654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35009" r="76945" b="57618"/>
            <a:stretch>
              <a:fillRect/>
            </a:stretch>
          </p:blipFill>
          <p:spPr>
            <a:xfrm rot="6436650" flipV="1">
              <a:off x="8919151" y="4262500"/>
              <a:ext cx="2019692" cy="2211452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 rot="10800000">
              <a:off x="1471266" y="3451123"/>
              <a:ext cx="9064272" cy="3276546"/>
              <a:chOff x="1739664" y="-505304"/>
              <a:chExt cx="8588023" cy="2935855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333"/>
              <a:stretch>
                <a:fillRect/>
              </a:stretch>
            </p:blipFill>
            <p:spPr>
              <a:xfrm>
                <a:off x="1739664" y="-16046"/>
                <a:ext cx="5293520" cy="2446597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6" t="35009" r="76945" b="57618"/>
              <a:stretch>
                <a:fillRect/>
              </a:stretch>
            </p:blipFill>
            <p:spPr>
              <a:xfrm rot="3821915" flipH="1" flipV="1">
                <a:off x="8934146" y="-48577"/>
                <a:ext cx="1371439" cy="141564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333"/>
              <a:stretch>
                <a:fillRect/>
              </a:stretch>
            </p:blipFill>
            <p:spPr>
              <a:xfrm flipH="1">
                <a:off x="6277094" y="0"/>
                <a:ext cx="3612493" cy="1750581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6" t="35009" r="76945" b="57618"/>
              <a:stretch>
                <a:fillRect/>
              </a:stretch>
            </p:blipFill>
            <p:spPr>
              <a:xfrm rot="8517625" flipV="1">
                <a:off x="4546587" y="-505304"/>
                <a:ext cx="1572811" cy="1300472"/>
              </a:xfrm>
              <a:prstGeom prst="rect">
                <a:avLst/>
              </a:prstGeom>
            </p:spPr>
          </p:pic>
        </p:grp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t="28764" r="62418" b="66140"/>
          <a:stretch>
            <a:fillRect/>
          </a:stretch>
        </p:blipFill>
        <p:spPr>
          <a:xfrm>
            <a:off x="10378542" y="1678791"/>
            <a:ext cx="1592825" cy="157807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0753" r="69945" b="61075"/>
          <a:stretch>
            <a:fillRect/>
          </a:stretch>
        </p:blipFill>
        <p:spPr>
          <a:xfrm>
            <a:off x="10080985" y="890461"/>
            <a:ext cx="2152480" cy="210970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42182" y="890461"/>
            <a:ext cx="94388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zh-CN" altLang="zh-CN" sz="4800" b="1" dirty="0" smtClean="0"/>
              <a:t>童心</a:t>
            </a:r>
            <a:r>
              <a:rPr lang="zh-CN" altLang="zh-CN" sz="4800" b="1" dirty="0"/>
              <a:t>抗疫，给心灵也戴上“口罩”</a:t>
            </a:r>
          </a:p>
          <a:p>
            <a:pPr algn="ctr"/>
            <a:endParaRPr lang="en-US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4" y="2706618"/>
            <a:ext cx="5093566" cy="38109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4493" y="3397855"/>
            <a:ext cx="67469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“黄金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萍市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高级班主任成长营”成员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8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常州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市新北区薛家中心小学  徐娟萍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255" y="-2"/>
            <a:ext cx="12343616" cy="6857999"/>
          </a:xfrm>
          <a:prstGeom prst="rect">
            <a:avLst/>
          </a:prstGeom>
          <a:solidFill>
            <a:srgbClr val="FCE3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050659" y="1120432"/>
            <a:ext cx="77648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 </a:t>
            </a:r>
            <a:r>
              <a:rPr lang="en-US" altLang="zh-CN" sz="1600" dirty="0" smtClean="0"/>
              <a:t>        </a:t>
            </a:r>
            <a:r>
              <a:rPr lang="zh-CN" altLang="zh-CN" sz="2400" b="1" dirty="0" smtClean="0"/>
              <a:t>冠</a:t>
            </a:r>
            <a:r>
              <a:rPr lang="zh-CN" altLang="zh-CN" sz="2400" b="1" dirty="0"/>
              <a:t>状病毒，顾名思义，就是一种看起来像戴了王冠的病毒，并且这种病毒，是一个庞大的家族，这一次发现的新型冠状病毒，就是这个大家族中的一员。人感染了冠状病毒后，会呼吸道发炎、发热、咳嗽、气促和呼吸困难，发展得较严重，可导致肺炎、肾衰竭，甚至死亡。虽然有些症状和感冒很像，比如发烧、咳嗽，但是它跟感冒不一样的地方在于它的传染性比较厉害。由于新型冠状病毒，是以前从未在人体中发现的新毒株，来势汹汹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t="28764" r="62418" b="66140"/>
          <a:stretch>
            <a:fillRect/>
          </a:stretch>
        </p:blipFill>
        <p:spPr>
          <a:xfrm>
            <a:off x="9089919" y="5279919"/>
            <a:ext cx="1592825" cy="15780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4" t="29247" r="5751" b="57850"/>
          <a:stretch>
            <a:fillRect/>
          </a:stretch>
        </p:blipFill>
        <p:spPr>
          <a:xfrm rot="14817626">
            <a:off x="-476304" y="550282"/>
            <a:ext cx="1543044" cy="17264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35009" r="76945" b="57618"/>
          <a:stretch>
            <a:fillRect/>
          </a:stretch>
        </p:blipFill>
        <p:spPr>
          <a:xfrm rot="8037039" flipV="1">
            <a:off x="10562451" y="5093019"/>
            <a:ext cx="2019692" cy="22114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t="28764" r="62418" b="66140"/>
          <a:stretch>
            <a:fillRect/>
          </a:stretch>
        </p:blipFill>
        <p:spPr>
          <a:xfrm>
            <a:off x="456582" y="746982"/>
            <a:ext cx="1592825" cy="15780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2" t="27953" r="23498" b="58913"/>
          <a:stretch>
            <a:fillRect/>
          </a:stretch>
        </p:blipFill>
        <p:spPr>
          <a:xfrm>
            <a:off x="1204353" y="404840"/>
            <a:ext cx="1108541" cy="11311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07535" y="565152"/>
            <a:ext cx="67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 </a:t>
            </a:r>
            <a:r>
              <a:rPr lang="zh-CN" altLang="zh-CN" sz="3200" b="1" dirty="0" smtClean="0"/>
              <a:t>一</a:t>
            </a:r>
            <a:r>
              <a:rPr lang="zh-CN" altLang="zh-CN" sz="3200" b="1" dirty="0"/>
              <a:t>、我们一起来正确认识新冠病毒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82" y="3021106"/>
            <a:ext cx="4052047" cy="37442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60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3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3"/>
          <a:stretch>
            <a:fillRect/>
          </a:stretch>
        </p:blipFill>
        <p:spPr>
          <a:xfrm rot="16200000" flipH="1">
            <a:off x="-1381712" y="2246978"/>
            <a:ext cx="5521136" cy="2757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79076" y="572877"/>
            <a:ext cx="553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二、我们一起来防御新冠病毒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94" y="1100990"/>
            <a:ext cx="4051365" cy="2860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52" y="1100990"/>
            <a:ext cx="4294691" cy="28602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80" y="3961254"/>
            <a:ext cx="4587611" cy="28207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5" y="3876317"/>
            <a:ext cx="4070267" cy="29057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501">
        <p:blinds dir="vert"/>
      </p:transition>
    </mc:Choice>
    <mc:Fallback xmlns="">
      <p:transition spd="slow" advClick="0" advTm="650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3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964337" y="-3297"/>
            <a:ext cx="6026140" cy="957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314270" y="3416545"/>
            <a:ext cx="9563457" cy="3276546"/>
            <a:chOff x="1471266" y="3451123"/>
            <a:chExt cx="9563457" cy="327654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35009" r="76945" b="57618"/>
            <a:stretch>
              <a:fillRect/>
            </a:stretch>
          </p:blipFill>
          <p:spPr>
            <a:xfrm rot="6436650" flipV="1">
              <a:off x="8919151" y="4262500"/>
              <a:ext cx="2019692" cy="2211452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 rot="10800000">
              <a:off x="1471266" y="3451123"/>
              <a:ext cx="9064272" cy="3276546"/>
              <a:chOff x="1739664" y="-505304"/>
              <a:chExt cx="8588023" cy="2935855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333"/>
              <a:stretch>
                <a:fillRect/>
              </a:stretch>
            </p:blipFill>
            <p:spPr>
              <a:xfrm>
                <a:off x="1739664" y="-16046"/>
                <a:ext cx="5293520" cy="2446597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6" t="35009" r="76945" b="57618"/>
              <a:stretch>
                <a:fillRect/>
              </a:stretch>
            </p:blipFill>
            <p:spPr>
              <a:xfrm rot="3821915" flipH="1" flipV="1">
                <a:off x="8934146" y="-48577"/>
                <a:ext cx="1371439" cy="141564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333"/>
              <a:stretch>
                <a:fillRect/>
              </a:stretch>
            </p:blipFill>
            <p:spPr>
              <a:xfrm flipH="1">
                <a:off x="6277094" y="0"/>
                <a:ext cx="3612493" cy="1750581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6" t="35009" r="76945" b="57618"/>
              <a:stretch>
                <a:fillRect/>
              </a:stretch>
            </p:blipFill>
            <p:spPr>
              <a:xfrm rot="8517625" flipV="1">
                <a:off x="4546587" y="-505304"/>
                <a:ext cx="1572811" cy="1300472"/>
              </a:xfrm>
              <a:prstGeom prst="rect">
                <a:avLst/>
              </a:prstGeom>
            </p:spPr>
          </p:pic>
        </p:grp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t="28764" r="62418" b="66140"/>
          <a:stretch>
            <a:fillRect/>
          </a:stretch>
        </p:blipFill>
        <p:spPr>
          <a:xfrm>
            <a:off x="8566335" y="1156277"/>
            <a:ext cx="1592825" cy="157807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0753" r="69945" b="61075"/>
          <a:stretch>
            <a:fillRect/>
          </a:stretch>
        </p:blipFill>
        <p:spPr>
          <a:xfrm>
            <a:off x="8006680" y="624646"/>
            <a:ext cx="2152480" cy="210970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098146" y="182831"/>
            <a:ext cx="575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三、我们一起来冥想！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0" y="767606"/>
            <a:ext cx="10870163" cy="609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55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053" y="-9246"/>
            <a:ext cx="12192000" cy="6858000"/>
          </a:xfrm>
          <a:prstGeom prst="rect">
            <a:avLst/>
          </a:prstGeom>
          <a:solidFill>
            <a:srgbClr val="FCE3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65845"/>
          <a:stretch>
            <a:fillRect/>
          </a:stretch>
        </p:blipFill>
        <p:spPr>
          <a:xfrm rot="10800000">
            <a:off x="-109787" y="0"/>
            <a:ext cx="3667356" cy="3008786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6096000" y="2527112"/>
            <a:ext cx="1647571" cy="168616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51771" y="2961075"/>
            <a:ext cx="885671" cy="874847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202779" y="2378420"/>
            <a:ext cx="2148199" cy="210115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0" t="28764" r="62418" b="66140"/>
          <a:stretch>
            <a:fillRect/>
          </a:stretch>
        </p:blipFill>
        <p:spPr>
          <a:xfrm flipH="1">
            <a:off x="10978551" y="4160640"/>
            <a:ext cx="1213449" cy="26973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2356338" y="1021241"/>
            <a:ext cx="87747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四</a:t>
            </a:r>
            <a:r>
              <a:rPr lang="zh-CN" altLang="zh-CN" sz="3200" b="1" dirty="0" smtClean="0"/>
              <a:t>、</a:t>
            </a:r>
            <a:r>
              <a:rPr lang="zh-CN" altLang="zh-CN" sz="3200" b="1" dirty="0"/>
              <a:t>我们一起来做</a:t>
            </a:r>
            <a:r>
              <a:rPr lang="zh-CN" altLang="zh-CN" sz="3200" b="1" dirty="0" smtClean="0"/>
              <a:t>运动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    </a:t>
            </a:r>
            <a:r>
              <a:rPr lang="zh-CN" altLang="zh-CN" sz="2400" b="1" dirty="0" smtClean="0"/>
              <a:t>运动</a:t>
            </a:r>
            <a:r>
              <a:rPr lang="zh-CN" altLang="zh-CN" sz="2400" b="1" dirty="0"/>
              <a:t>可以帮我们减少精神上的紧张，增加心血管机能，增加自我效能，提高自信心，降低沮丧，可以很好地调整心态。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9" y="2961075"/>
            <a:ext cx="3656520" cy="3656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81" y="2648773"/>
            <a:ext cx="4402180" cy="31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90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787662"/>
          </a:xfrm>
          <a:prstGeom prst="rect">
            <a:avLst/>
          </a:prstGeom>
          <a:solidFill>
            <a:srgbClr val="FCE3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6" t="65845"/>
          <a:stretch>
            <a:fillRect/>
          </a:stretch>
        </p:blipFill>
        <p:spPr>
          <a:xfrm rot="10800000" flipV="1">
            <a:off x="0" y="3514725"/>
            <a:ext cx="4172973" cy="33284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0" t="28764" r="62418" b="66140"/>
          <a:stretch>
            <a:fillRect/>
          </a:stretch>
        </p:blipFill>
        <p:spPr>
          <a:xfrm rot="5400000">
            <a:off x="9587107" y="-760795"/>
            <a:ext cx="1175770" cy="26973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92118" y="469953"/>
            <a:ext cx="889043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五</a:t>
            </a:r>
            <a:r>
              <a:rPr lang="zh-CN" altLang="zh-CN" sz="3200" b="1" dirty="0" smtClean="0"/>
              <a:t>、</a:t>
            </a:r>
            <a:r>
              <a:rPr lang="zh-CN" altLang="zh-CN" sz="3200" b="1" dirty="0"/>
              <a:t>我们一起来游戏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 smtClean="0"/>
              <a:t>游戏</a:t>
            </a:r>
            <a:r>
              <a:rPr lang="zh-CN" altLang="zh-CN" sz="2400" b="1" dirty="0"/>
              <a:t>名称：信任盲行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游戏方法：两人一组（如妈妈和孩子）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妈妈先闭上眼将手交给孩子，孩子可以虚构家里任何路线，甚至跨越障碍物，并口述注意事项指引妈妈前行。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比如：向前走、迈台阶、跨东西、向左或右拐等。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然后交换角色，孩子闭眼，妈妈指引孩子。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然后讨论分析每一个家庭成员的感受。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通过这种体验，让一家人体会信任与被信任、爱与被爱的幸福与快乐。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80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36"/>
            <a:ext cx="12192000" cy="6858000"/>
          </a:xfrm>
          <a:prstGeom prst="rect">
            <a:avLst/>
          </a:prstGeom>
          <a:solidFill>
            <a:srgbClr val="FCE3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0" t="28764" r="62418" b="66140"/>
          <a:stretch>
            <a:fillRect/>
          </a:stretch>
        </p:blipFill>
        <p:spPr>
          <a:xfrm>
            <a:off x="0" y="695110"/>
            <a:ext cx="1342489" cy="26973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t="28764" r="62418" b="66140"/>
          <a:stretch>
            <a:fillRect/>
          </a:stretch>
        </p:blipFill>
        <p:spPr>
          <a:xfrm>
            <a:off x="10831677" y="5016066"/>
            <a:ext cx="1099158" cy="108898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4" t="31158" r="26290" b="59905"/>
          <a:stretch>
            <a:fillRect/>
          </a:stretch>
        </p:blipFill>
        <p:spPr>
          <a:xfrm>
            <a:off x="10597846" y="1142004"/>
            <a:ext cx="1061884" cy="106188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05609" y="382236"/>
            <a:ext cx="9530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       </a:t>
            </a:r>
            <a:r>
              <a:rPr lang="zh-CN" altLang="zh-CN" sz="3200" b="1" dirty="0" smtClean="0"/>
              <a:t>习爷爷</a:t>
            </a:r>
            <a:r>
              <a:rPr lang="zh-CN" altLang="zh-CN" sz="3200" b="1" dirty="0"/>
              <a:t>说：中华民族历史上经历过很多磨难，但从来没有被压垮过，而是愈挫愈勇，不断在磨难中成长、从磨难中奋起。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76" y="2597236"/>
            <a:ext cx="3844070" cy="4267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23" y="2576260"/>
            <a:ext cx="3661629" cy="426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850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3D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567354" y="2471970"/>
            <a:ext cx="2917708" cy="9570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314270" y="3416545"/>
            <a:ext cx="9563457" cy="3276546"/>
            <a:chOff x="1471266" y="3451123"/>
            <a:chExt cx="9563457" cy="327654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35009" r="76945" b="57618"/>
            <a:stretch>
              <a:fillRect/>
            </a:stretch>
          </p:blipFill>
          <p:spPr>
            <a:xfrm rot="6436650" flipV="1">
              <a:off x="8919151" y="4262500"/>
              <a:ext cx="2019692" cy="2211452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 rot="10800000">
              <a:off x="1471266" y="3451123"/>
              <a:ext cx="9064272" cy="3276546"/>
              <a:chOff x="1739664" y="-505304"/>
              <a:chExt cx="8588023" cy="2935855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333"/>
              <a:stretch>
                <a:fillRect/>
              </a:stretch>
            </p:blipFill>
            <p:spPr>
              <a:xfrm>
                <a:off x="1739664" y="-16046"/>
                <a:ext cx="5293520" cy="2446597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6" t="35009" r="76945" b="57618"/>
              <a:stretch>
                <a:fillRect/>
              </a:stretch>
            </p:blipFill>
            <p:spPr>
              <a:xfrm rot="3821915" flipH="1" flipV="1">
                <a:off x="8934146" y="-48577"/>
                <a:ext cx="1371439" cy="141564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333"/>
              <a:stretch>
                <a:fillRect/>
              </a:stretch>
            </p:blipFill>
            <p:spPr>
              <a:xfrm flipH="1">
                <a:off x="6277094" y="0"/>
                <a:ext cx="3612493" cy="1750581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6" t="35009" r="76945" b="57618"/>
              <a:stretch>
                <a:fillRect/>
              </a:stretch>
            </p:blipFill>
            <p:spPr>
              <a:xfrm rot="8517625" flipV="1">
                <a:off x="4546587" y="-505304"/>
                <a:ext cx="1572811" cy="1300472"/>
              </a:xfrm>
              <a:prstGeom prst="rect">
                <a:avLst/>
              </a:prstGeom>
            </p:spPr>
          </p:pic>
        </p:grp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4" t="28764" r="62418" b="66140"/>
          <a:stretch>
            <a:fillRect/>
          </a:stretch>
        </p:blipFill>
        <p:spPr>
          <a:xfrm>
            <a:off x="8566335" y="1156277"/>
            <a:ext cx="1592825" cy="157807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0753" r="69945" b="61075"/>
          <a:stretch>
            <a:fillRect/>
          </a:stretch>
        </p:blipFill>
        <p:spPr>
          <a:xfrm>
            <a:off x="8006680" y="624646"/>
            <a:ext cx="2152480" cy="210970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807812" y="2471970"/>
            <a:ext cx="3967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谢   谢   ！</a:t>
            </a:r>
            <a:endParaRPr lang="zh-CN" altLang="en-US" sz="4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922626"/>
      </p:ext>
    </p:extLst>
  </p:cSld>
  <p:clrMapOvr>
    <a:masterClrMapping/>
  </p:clrMapOvr>
  <p:transition spd="slow" advClick="0" advTm="55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E82C1A1-D80F-4619-BC98-0AC03D8929B6}"/>
  <p:tag name="GENSWF_ADVANCE_TIME" val="9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7010189-40C5-4C92-A2AF-47D0679696AC}"/>
  <p:tag name="GENSWF_ADVANCE_TIME" val="6.001"/>
  <p:tag name="TIMING" val="|0.001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20DFDAA-BBD3-4E0C-8637-DE4DF39A9C86}"/>
  <p:tag name="GENSWF_ADVANCE_TIME" val="6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E9D7FC4-BBE2-48A8-85F4-B931E80722D5}"/>
  <p:tag name="GENSWF_ADVANCE_TIME" val="5.501"/>
  <p:tag name="TIMING" val="|0.001|0.5|2|2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D3CF22A-F706-43DB-946C-4A1811F39C97}"/>
  <p:tag name="GENSWF_ADVANCE_TIME" val="19.001"/>
  <p:tag name="TIMING" val="|0.001|1|1|1|1|1|1|1|1|1|1|1|1|1|1|1|1|1|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24C26BE-4D55-410B-A188-751925E18588}"/>
  <p:tag name="GENSWF_ADVANCE_TIME" val="8.001"/>
  <p:tag name="TIMING" val="|0.001|1|1|0.5|1|0.5|1|0.5|1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8E98C5D-744E-449B-95CE-93A2C6219C18}"/>
  <p:tag name="GENSWF_ADVANCE_TIME" val="8.501"/>
  <p:tag name="TIMING" val="|0.001|1|1|2|1|2|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E9D7FC4-BBE2-48A8-85F4-B931E80722D5}"/>
  <p:tag name="GENSWF_ADVANCE_TIME" val="5.501"/>
  <p:tag name="TIMING" val="|0.001|0.5|2|2"/>
  <p:tag name="ISPRING_CUSTOM_TIMING_US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254</Words>
  <Application>Microsoft Office PowerPoint</Application>
  <PresentationFormat>自定义</PresentationFormat>
  <Paragraphs>27</Paragraphs>
  <Slides>8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粉红</dc:title>
  <dc:creator>Administrator</dc:creator>
  <cp:lastModifiedBy>Administrator</cp:lastModifiedBy>
  <cp:revision>66</cp:revision>
  <dcterms:created xsi:type="dcterms:W3CDTF">2017-06-07T09:02:00Z</dcterms:created>
  <dcterms:modified xsi:type="dcterms:W3CDTF">2020-03-15T05:46:50Z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