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359" r:id="rId3"/>
    <p:sldId id="3360" r:id="rId4"/>
    <p:sldId id="3387" r:id="rId5"/>
    <p:sldId id="3405" r:id="rId6"/>
    <p:sldId id="3390" r:id="rId7"/>
    <p:sldId id="3389" r:id="rId8"/>
    <p:sldId id="3391" r:id="rId9"/>
    <p:sldId id="3392" r:id="rId10"/>
    <p:sldId id="3398" r:id="rId11"/>
    <p:sldId id="3407" r:id="rId12"/>
    <p:sldId id="3406" r:id="rId13"/>
    <p:sldId id="3394" r:id="rId14"/>
    <p:sldId id="3401" r:id="rId15"/>
    <p:sldId id="3408" r:id="rId16"/>
    <p:sldId id="3396" r:id="rId17"/>
    <p:sldId id="3393" r:id="rId18"/>
    <p:sldId id="3404" r:id="rId19"/>
    <p:sldId id="3399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CAEE"/>
    <a:srgbClr val="FF66FF"/>
    <a:srgbClr val="57C9EC"/>
    <a:srgbClr val="F3E751"/>
    <a:srgbClr val="86592D"/>
    <a:srgbClr val="C4F162"/>
    <a:srgbClr val="E7381B"/>
    <a:srgbClr val="EC910B"/>
    <a:srgbClr val="4EB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90" autoAdjust="0"/>
    <p:restoredTop sz="92681" autoAdjust="0"/>
  </p:normalViewPr>
  <p:slideViewPr>
    <p:cSldViewPr snapToGrid="0">
      <p:cViewPr varScale="1">
        <p:scale>
          <a:sx n="62" d="100"/>
          <a:sy n="62" d="100"/>
        </p:scale>
        <p:origin x="6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组员概况</a:t>
            </a:r>
          </a:p>
        </c:rich>
      </c:tx>
      <c:overlay val="0"/>
      <c:spPr>
        <a:solidFill>
          <a:schemeClr val="accent1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荆亚琴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教龄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D-415F-9485-3440668C2B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何玲洁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教龄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D-415F-9485-3440668C2B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孙秀娟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教龄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D-415F-9485-3440668C2B3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王妍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教龄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CD-415F-9485-3440668C2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411448"/>
        <c:axId val="483410808"/>
      </c:barChart>
      <c:catAx>
        <c:axId val="48341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83410808"/>
        <c:crosses val="autoZero"/>
        <c:auto val="1"/>
        <c:lblAlgn val="ctr"/>
        <c:lblOffset val="100"/>
        <c:noMultiLvlLbl val="0"/>
      </c:catAx>
      <c:valAx>
        <c:axId val="483410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83411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星球体W" panose="00020600040101010101" pitchFamily="18" charset="-122"/>
                <a:ea typeface="汉仪星球体W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星球体W" panose="00020600040101010101" pitchFamily="18" charset="-122"/>
                <a:ea typeface="汉仪星球体W" panose="00020600040101010101" pitchFamily="18" charset="-122"/>
              </a:defRPr>
            </a:lvl1pPr>
          </a:lstStyle>
          <a:p>
            <a:fld id="{E5975A8F-AA95-496F-9DC0-A3C59B3B2D14}" type="datetimeFigureOut">
              <a:rPr lang="zh-CN" altLang="en-US" smtClean="0"/>
              <a:pPr/>
              <a:t>2020/3/6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星球体W" panose="00020600040101010101" pitchFamily="18" charset="-122"/>
                <a:ea typeface="汉仪星球体W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星球体W" panose="00020600040101010101" pitchFamily="18" charset="-122"/>
                <a:ea typeface="汉仪星球体W" panose="00020600040101010101" pitchFamily="18" charset="-122"/>
              </a:defRPr>
            </a:lvl1pPr>
          </a:lstStyle>
          <a:p>
            <a:fld id="{F8430674-3B13-481E-B26C-7A3FF04E97C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79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星球体W" panose="00020600040101010101" pitchFamily="18" charset="-122"/>
        <a:ea typeface="汉仪星球体W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星球体W" panose="00020600040101010101" pitchFamily="18" charset="-122"/>
        <a:ea typeface="汉仪星球体W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星球体W" panose="00020600040101010101" pitchFamily="18" charset="-122"/>
        <a:ea typeface="汉仪星球体W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星球体W" panose="00020600040101010101" pitchFamily="18" charset="-122"/>
        <a:ea typeface="汉仪星球体W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星球体W" panose="00020600040101010101" pitchFamily="18" charset="-122"/>
        <a:ea typeface="汉仪星球体W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30674-3B13-481E-B26C-7A3FF04E97CF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783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9A7CFD-4D48-404F-B2CD-8A81388830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8" y="1649"/>
            <a:ext cx="12188761" cy="685537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2A10097-D7F4-4459-BAD1-A1498C443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A2B9E7B-0934-4741-92BC-543C08A1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C19B38-BC2E-4120-991B-023F355B4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BC9-50E3-4BF3-83AF-4F4D3EC19C1D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9C3383-66BD-4939-B72F-1DC5AF32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1663BC-8D09-4452-A1B5-C7D0A167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4D1B-80CA-4F41-B578-847C21012F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03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A139B0-78F8-413B-B38E-5A6092C24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0FC7C0-AD7B-4DA9-A73C-B218317CA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4F3647-11C3-4CBF-9001-C7C749A93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BC9-50E3-4BF3-83AF-4F4D3EC19C1D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78889F-D9DB-43D9-96E3-7A1E9CFE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264701-8365-4E1B-9E3E-74B98F36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4D1B-80CA-4F41-B578-847C21012F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38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B5CD0CF-D3E5-4DA0-8534-77AB60910F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47176B0-FC35-4C70-8DE2-FDE398F58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32F440-4B01-4B27-9B1B-250F8A0A4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BC9-50E3-4BF3-83AF-4F4D3EC19C1D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0172FC-6723-4434-BA5B-59E60B2E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AC9BDA-CE6D-4E2F-A20A-ACB642FC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4D1B-80CA-4F41-B578-847C21012F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89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DA666F-11F0-4621-B00D-71796C73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67D7DB-4B7B-4849-BF79-052A912E5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D495A6-0C8B-456C-A73B-4BB35044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BC9-50E3-4BF3-83AF-4F4D3EC19C1D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F37B24-57CD-425D-A73B-E28FED97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EC44E4-CD29-41AF-8DC6-2C9836B7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4D1B-80CA-4F41-B578-847C21012F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0EC9A6-5E26-4650-B2C0-FFB52D28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2E6E65-05A7-4ACF-8CA0-7F8124183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D880CB-AEC8-43C3-90EB-5C095E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BC9-50E3-4BF3-83AF-4F4D3EC19C1D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F2F875-5CF9-4441-9BDB-20DA93ED9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A5C703-6967-4903-BD6D-E75EBDFC9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4D1B-80CA-4F41-B578-847C21012F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4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83ACE1-4521-498A-BBD0-982291AE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A7E07C-C8B9-4186-8D91-26F229423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2630F4-90AA-49FA-83C1-A9D11496B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B677A6-BCBB-465C-AC5D-6A84C23C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BC9-50E3-4BF3-83AF-4F4D3EC19C1D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59D75D-4F28-499D-8223-ECC729DE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08D749-546A-4B16-BB60-3F37489B8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4D1B-80CA-4F41-B578-847C21012F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88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2AC8E7-ABD0-40A8-863E-C96338E2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9295B3-5717-41F5-B6EB-CC5795D41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502A66-1922-4DA0-B2D8-F810EE88F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ABF2D85-E36C-4392-90D4-A4D8A7EA7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CA02847-DAE8-4EA5-B09F-0AD0EC363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C5CEA7-EE98-489F-AFC0-D1BC06E7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BC9-50E3-4BF3-83AF-4F4D3EC19C1D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72DD8BE-99E7-4D64-AED6-44ADC23D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52DFD03-DC92-4ACF-B12B-DE1909F4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4D1B-80CA-4F41-B578-847C21012F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93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2BAAB73-8A3D-4C65-B2DC-61C6F5B497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8" y="1649"/>
            <a:ext cx="12188761" cy="685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30D486-7222-469F-B6C1-94C3A74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BC9-50E3-4BF3-83AF-4F4D3EC19C1D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E910C08-A4FA-4AA5-9E3B-E0364C15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0519E5-0AEB-4D31-B4F5-4A43E5D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4D1B-80CA-4F41-B578-847C21012F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8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F7156E-315F-4DC3-BA28-CE9B9191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58E892-1CA0-4AFA-BBF8-7BD1C5417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C202DE9-BD6C-4B09-8695-EAA7F8F2D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CD29FD-D992-4C42-8228-CA957104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BC9-50E3-4BF3-83AF-4F4D3EC19C1D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340388-F40D-408B-963A-BE37D14DE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D3468-20E2-4743-B8A3-0A39984DC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4D1B-80CA-4F41-B578-847C21012F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61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4B998E-20D8-460E-B497-D27DF473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8E46F3D-46D7-4682-9200-C8E0AB66D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170584-78F1-43C1-8650-B47AF4D42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35FB1D-7257-4154-870C-DCA542DD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BC9-50E3-4BF3-83AF-4F4D3EC19C1D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C14B83-7D15-4B90-94B7-57F78BDB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69841C-CB2E-4FEC-966E-E90CDE7F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4D1B-80CA-4F41-B578-847C21012F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6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D63D697-EE01-4D8E-83DC-546C603D987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8" y="1649"/>
            <a:ext cx="12188761" cy="6855372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6EB689-CFD4-48E3-8F38-BEDD14E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D38DFE-5C54-46E0-8AAB-9D5AE4502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1AE424-A61E-4FDC-B36B-B34806F86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汉仪星球体W" panose="00020600040101010101" pitchFamily="18" charset="-122"/>
                <a:ea typeface="汉仪星球体W" panose="00020600040101010101" pitchFamily="18" charset="-122"/>
              </a:defRPr>
            </a:lvl1pPr>
          </a:lstStyle>
          <a:p>
            <a:fld id="{AF6D4BC9-50E3-4BF3-83AF-4F4D3EC19C1D}" type="datetimeFigureOut">
              <a:rPr lang="zh-CN" altLang="en-US" smtClean="0"/>
              <a:pPr/>
              <a:t>2020/3/6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7A5570-FBA0-4854-B44F-F0069070F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汉仪星球体W" panose="00020600040101010101" pitchFamily="18" charset="-122"/>
                <a:ea typeface="汉仪星球体W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9780B9-C0A8-43E9-8B15-EE0E4897E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汉仪星球体W" panose="00020600040101010101" pitchFamily="18" charset="-122"/>
                <a:ea typeface="汉仪星球体W" panose="00020600040101010101" pitchFamily="18" charset="-122"/>
              </a:defRPr>
            </a:lvl1pPr>
          </a:lstStyle>
          <a:p>
            <a:fld id="{1DED4D1B-80CA-4F41-B578-847C21012F0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A-图片 5">
            <a:extLst>
              <a:ext uri="{FF2B5EF4-FFF2-40B4-BE49-F238E27FC236}">
                <a16:creationId xmlns:a16="http://schemas.microsoft.com/office/drawing/2014/main" id="{DEEE463A-3FD7-4085-9E17-73859AD4E2D0}"/>
              </a:ext>
            </a:extLst>
          </p:cNvPr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25" r="6563" b="1"/>
          <a:stretch/>
        </p:blipFill>
        <p:spPr>
          <a:xfrm>
            <a:off x="-590550" y="5078102"/>
            <a:ext cx="6686550" cy="1790032"/>
          </a:xfrm>
          <a:prstGeom prst="rect">
            <a:avLst/>
          </a:prstGeom>
        </p:spPr>
      </p:pic>
      <p:pic>
        <p:nvPicPr>
          <p:cNvPr id="9" name="PA-图片 11">
            <a:extLst>
              <a:ext uri="{FF2B5EF4-FFF2-40B4-BE49-F238E27FC236}">
                <a16:creationId xmlns:a16="http://schemas.microsoft.com/office/drawing/2014/main" id="{DEB3C701-D399-42E0-9A17-0ECF1E612EE4}"/>
              </a:ext>
            </a:extLst>
          </p:cNvPr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9" t="4996" r="4219" b="68196"/>
          <a:stretch/>
        </p:blipFill>
        <p:spPr>
          <a:xfrm>
            <a:off x="9705974" y="342900"/>
            <a:ext cx="1971675" cy="1838326"/>
          </a:xfrm>
          <a:prstGeom prst="rect">
            <a:avLst/>
          </a:prstGeom>
        </p:spPr>
      </p:pic>
      <p:pic>
        <p:nvPicPr>
          <p:cNvPr id="10" name="PA-图片 19">
            <a:extLst>
              <a:ext uri="{FF2B5EF4-FFF2-40B4-BE49-F238E27FC236}">
                <a16:creationId xmlns:a16="http://schemas.microsoft.com/office/drawing/2014/main" id="{2B3986A6-D85C-40EF-827C-80CC40D97398}"/>
              </a:ext>
            </a:extLst>
          </p:cNvPr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363">
            <a:off x="4497023" y="-838200"/>
            <a:ext cx="3038475" cy="3038475"/>
          </a:xfrm>
          <a:prstGeom prst="rect">
            <a:avLst/>
          </a:prstGeom>
        </p:spPr>
      </p:pic>
      <p:pic>
        <p:nvPicPr>
          <p:cNvPr id="11" name="PA-图片 5">
            <a:extLst>
              <a:ext uri="{FF2B5EF4-FFF2-40B4-BE49-F238E27FC236}">
                <a16:creationId xmlns:a16="http://schemas.microsoft.com/office/drawing/2014/main" id="{908366B9-EDCC-49F9-B1FE-8F524647D6C1}"/>
              </a:ext>
            </a:extLst>
          </p:cNvPr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25" r="6563" b="1"/>
          <a:stretch/>
        </p:blipFill>
        <p:spPr>
          <a:xfrm flipH="1">
            <a:off x="6016261" y="5078102"/>
            <a:ext cx="6686550" cy="17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3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汉仪星球体W" panose="00020600040101010101" pitchFamily="18" charset="-122"/>
          <a:ea typeface="汉仪星球体W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汉仪星球体W" panose="00020600040101010101" pitchFamily="18" charset="-122"/>
          <a:ea typeface="汉仪星球体W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汉仪星球体W" panose="00020600040101010101" pitchFamily="18" charset="-122"/>
          <a:ea typeface="汉仪星球体W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汉仪星球体W" panose="00020600040101010101" pitchFamily="18" charset="-122"/>
          <a:ea typeface="汉仪星球体W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星球体W" panose="00020600040101010101" pitchFamily="18" charset="-122"/>
          <a:ea typeface="汉仪星球体W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星球体W" panose="00020600040101010101" pitchFamily="18" charset="-122"/>
          <a:ea typeface="汉仪星球体W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3.png"/><Relationship Id="rId2" Type="http://schemas.openxmlformats.org/officeDocument/2006/relationships/tags" Target="../tags/tag6.xml"/><Relationship Id="rId16" Type="http://schemas.openxmlformats.org/officeDocument/2006/relationships/image" Target="../media/image2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-图片 5">
            <a:extLst>
              <a:ext uri="{FF2B5EF4-FFF2-40B4-BE49-F238E27FC236}">
                <a16:creationId xmlns:a16="http://schemas.microsoft.com/office/drawing/2014/main" id="{D3E551DC-E159-4A23-92DD-624BBEC1F8A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9" r="6563"/>
          <a:stretch/>
        </p:blipFill>
        <p:spPr>
          <a:xfrm>
            <a:off x="336960" y="3429000"/>
            <a:ext cx="11391900" cy="3562416"/>
          </a:xfrm>
          <a:prstGeom prst="rect">
            <a:avLst/>
          </a:prstGeom>
        </p:spPr>
      </p:pic>
      <p:pic>
        <p:nvPicPr>
          <p:cNvPr id="12" name="PA-图片 11">
            <a:extLst>
              <a:ext uri="{FF2B5EF4-FFF2-40B4-BE49-F238E27FC236}">
                <a16:creationId xmlns:a16="http://schemas.microsoft.com/office/drawing/2014/main" id="{659DA765-BD20-4DB1-AFB9-AAE39C04684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9" t="4996" r="4219" b="68196"/>
          <a:stretch/>
        </p:blipFill>
        <p:spPr>
          <a:xfrm>
            <a:off x="10004797" y="166993"/>
            <a:ext cx="1971675" cy="1838326"/>
          </a:xfrm>
          <a:prstGeom prst="rect">
            <a:avLst/>
          </a:prstGeom>
        </p:spPr>
      </p:pic>
      <p:grpSp>
        <p:nvGrpSpPr>
          <p:cNvPr id="22" name="PA-组合 21">
            <a:extLst>
              <a:ext uri="{FF2B5EF4-FFF2-40B4-BE49-F238E27FC236}">
                <a16:creationId xmlns:a16="http://schemas.microsoft.com/office/drawing/2014/main" id="{3B7287CF-714D-4E29-AA0D-21BA13DF13D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775887" y="1466710"/>
            <a:ext cx="3211493" cy="1198652"/>
            <a:chOff x="4746410" y="1342133"/>
            <a:chExt cx="3211493" cy="1198652"/>
          </a:xfrm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5" name="PA-文本框 24">
              <a:extLst>
                <a:ext uri="{FF2B5EF4-FFF2-40B4-BE49-F238E27FC236}">
                  <a16:creationId xmlns:a16="http://schemas.microsoft.com/office/drawing/2014/main" id="{415FDA34-83F6-4A01-ADE1-FD643D1E77E6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4746410" y="1342133"/>
              <a:ext cx="18473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6400" dirty="0">
                <a:solidFill>
                  <a:schemeClr val="bg1"/>
                </a:solidFill>
                <a:latin typeface="HYXingQiuTi"/>
                <a:ea typeface="汉仪星球体W" panose="00020600040101010101" pitchFamily="18" charset="-122"/>
                <a:sym typeface="HYXingQiuTi"/>
              </a:endParaRPr>
            </a:p>
          </p:txBody>
        </p:sp>
        <p:sp>
          <p:nvSpPr>
            <p:cNvPr id="27" name="PA-文本框 26">
              <a:extLst>
                <a:ext uri="{FF2B5EF4-FFF2-40B4-BE49-F238E27FC236}">
                  <a16:creationId xmlns:a16="http://schemas.microsoft.com/office/drawing/2014/main" id="{752C81CE-12B8-4B96-B224-22D5624B5B13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6709996" y="1463567"/>
              <a:ext cx="18473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6400" dirty="0">
                <a:solidFill>
                  <a:schemeClr val="bg1"/>
                </a:solidFill>
                <a:latin typeface="HYXingQiuTi"/>
                <a:ea typeface="汉仪星球体W" panose="00020600040101010101" pitchFamily="18" charset="-122"/>
                <a:sym typeface="HYXingQiuTi"/>
              </a:endParaRPr>
            </a:p>
          </p:txBody>
        </p:sp>
        <p:sp>
          <p:nvSpPr>
            <p:cNvPr id="28" name="PA-文本框 27">
              <a:extLst>
                <a:ext uri="{FF2B5EF4-FFF2-40B4-BE49-F238E27FC236}">
                  <a16:creationId xmlns:a16="http://schemas.microsoft.com/office/drawing/2014/main" id="{913EBDBD-53DF-4ED1-90B2-1A7002606C20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7773172" y="1388062"/>
              <a:ext cx="18473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6400" dirty="0">
                <a:solidFill>
                  <a:schemeClr val="bg1"/>
                </a:solidFill>
                <a:latin typeface="HYXingQiuTi"/>
                <a:ea typeface="汉仪星球体W" panose="00020600040101010101" pitchFamily="18" charset="-122"/>
                <a:sym typeface="HYXingQiuTi"/>
              </a:endParaRPr>
            </a:p>
          </p:txBody>
        </p:sp>
      </p:grpSp>
      <p:sp>
        <p:nvSpPr>
          <p:cNvPr id="13" name="PA-文本框 12">
            <a:extLst>
              <a:ext uri="{FF2B5EF4-FFF2-40B4-BE49-F238E27FC236}">
                <a16:creationId xmlns:a16="http://schemas.microsoft.com/office/drawing/2014/main" id="{79BF0FD8-BFDA-460A-9C37-26F62AB61E7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03403" y="1019400"/>
            <a:ext cx="1192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FFC000"/>
                </a:solidFill>
                <a:latin typeface="Aa小星星拼音体 (非商业使用)" panose="02010600010101010101" pitchFamily="2" charset="-122"/>
                <a:ea typeface="Aa小星星拼音体 (非商业使用)" panose="02010600010101010101" pitchFamily="2" charset="-122"/>
                <a:sym typeface="HYXingQiuTi"/>
              </a:rPr>
              <a:t>固</a:t>
            </a:r>
          </a:p>
        </p:txBody>
      </p:sp>
      <p:sp>
        <p:nvSpPr>
          <p:cNvPr id="14" name="PA-文本框 13">
            <a:extLst>
              <a:ext uri="{FF2B5EF4-FFF2-40B4-BE49-F238E27FC236}">
                <a16:creationId xmlns:a16="http://schemas.microsoft.com/office/drawing/2014/main" id="{94BB8D43-10B4-424B-8D10-2F0066A3D96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679504" y="1044544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rgbClr val="FFC000"/>
                </a:solidFill>
                <a:latin typeface="Aa小星星拼音体 (非商业使用)" panose="02010600010101010101" pitchFamily="2" charset="-122"/>
                <a:ea typeface="Aa小星星拼音体 (非商业使用)" panose="02010600010101010101" pitchFamily="2" charset="-122"/>
                <a:sym typeface="HYXingQiuTi"/>
              </a:rPr>
              <a:t>本</a:t>
            </a:r>
          </a:p>
        </p:txBody>
      </p:sp>
      <p:sp>
        <p:nvSpPr>
          <p:cNvPr id="15" name="PA-文本框 14">
            <a:extLst>
              <a:ext uri="{FF2B5EF4-FFF2-40B4-BE49-F238E27FC236}">
                <a16:creationId xmlns:a16="http://schemas.microsoft.com/office/drawing/2014/main" id="{0AED2E02-8371-436A-BA52-749F1F1D231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078652" y="1023345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rgbClr val="FFC000"/>
                </a:solidFill>
                <a:latin typeface="Aa小星星拼音体 (非商业使用)" panose="02010600010101010101" pitchFamily="2" charset="-122"/>
                <a:ea typeface="Aa小星星拼音体 (非商业使用)" panose="02010600010101010101" pitchFamily="2" charset="-122"/>
                <a:sym typeface="HYXingQiuTi"/>
              </a:rPr>
              <a:t>丰</a:t>
            </a:r>
          </a:p>
        </p:txBody>
      </p:sp>
      <p:sp>
        <p:nvSpPr>
          <p:cNvPr id="16" name="PA-文本框 15">
            <a:extLst>
              <a:ext uri="{FF2B5EF4-FFF2-40B4-BE49-F238E27FC236}">
                <a16:creationId xmlns:a16="http://schemas.microsoft.com/office/drawing/2014/main" id="{095C6C55-D955-4B1F-B231-8BA1D7C63B9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477800" y="1058014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rgbClr val="FFC000"/>
                </a:solidFill>
                <a:latin typeface="Aa小星星拼音体 (非商业使用)" panose="02010600010101010101" pitchFamily="2" charset="-122"/>
                <a:ea typeface="Aa小星星拼音体 (非商业使用)" panose="02010600010101010101" pitchFamily="2" charset="-122"/>
                <a:sym typeface="HYXingQiuTi"/>
              </a:rPr>
              <a:t>茎</a:t>
            </a:r>
          </a:p>
        </p:txBody>
      </p:sp>
      <p:sp>
        <p:nvSpPr>
          <p:cNvPr id="17" name="PA-文本框 16">
            <a:extLst>
              <a:ext uri="{FF2B5EF4-FFF2-40B4-BE49-F238E27FC236}">
                <a16:creationId xmlns:a16="http://schemas.microsoft.com/office/drawing/2014/main" id="{8633010C-C961-4571-8DCC-5C5D9DDAF7B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729108" y="2543928"/>
            <a:ext cx="10195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C4F162"/>
                </a:solidFill>
                <a:latin typeface="Aa小星星拼音体 (非商业使用)" panose="02010600010101010101" pitchFamily="2" charset="-122"/>
                <a:ea typeface="Aa小星星拼音体 (非商业使用)" panose="02010600010101010101" pitchFamily="2" charset="-122"/>
                <a:sym typeface="HYXingQiuTi"/>
              </a:rPr>
              <a:t>行</a:t>
            </a:r>
            <a:endParaRPr lang="en-US" altLang="zh-CN" sz="9600" dirty="0">
              <a:solidFill>
                <a:srgbClr val="C4F162"/>
              </a:solidFill>
              <a:latin typeface="Aa小星星拼音体 (非商业使用)" panose="02010600010101010101" pitchFamily="2" charset="-122"/>
              <a:ea typeface="Aa小星星拼音体 (非商业使用)" panose="02010600010101010101" pitchFamily="2" charset="-122"/>
              <a:sym typeface="HYXingQiuTi"/>
            </a:endParaRPr>
          </a:p>
          <a:p>
            <a:endParaRPr lang="zh-CN" altLang="en-US" sz="6400" dirty="0">
              <a:solidFill>
                <a:srgbClr val="57C9EC"/>
              </a:solidFill>
              <a:latin typeface="HYXingQiuTi"/>
              <a:ea typeface="汉仪星球体W" panose="00020600040101010101" pitchFamily="18" charset="-122"/>
              <a:sym typeface="HYXingQiuTi"/>
            </a:endParaRPr>
          </a:p>
        </p:txBody>
      </p:sp>
      <p:sp>
        <p:nvSpPr>
          <p:cNvPr id="18" name="PA-文本框 17">
            <a:extLst>
              <a:ext uri="{FF2B5EF4-FFF2-40B4-BE49-F238E27FC236}">
                <a16:creationId xmlns:a16="http://schemas.microsoft.com/office/drawing/2014/main" id="{302F1401-EB59-4B7E-BF36-C80A2CE5D6D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109871" y="2543928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rgbClr val="C4F162"/>
                </a:solidFill>
                <a:latin typeface="Aa小星星拼音体 (非商业使用)" panose="02010600010101010101" pitchFamily="2" charset="-122"/>
                <a:ea typeface="Aa小星星拼音体 (非商业使用)" panose="02010600010101010101" pitchFamily="2" charset="-122"/>
                <a:sym typeface="HYXingQiuTi"/>
              </a:rPr>
              <a:t>稳</a:t>
            </a:r>
          </a:p>
        </p:txBody>
      </p:sp>
      <p:sp>
        <p:nvSpPr>
          <p:cNvPr id="35" name="PA-文本框 17">
            <a:extLst>
              <a:ext uri="{FF2B5EF4-FFF2-40B4-BE49-F238E27FC236}">
                <a16:creationId xmlns:a16="http://schemas.microsoft.com/office/drawing/2014/main" id="{7F7A2D59-1A87-4ACD-BCF4-7A35DD8BADF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524704" y="2543928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rgbClr val="C4F162"/>
                </a:solidFill>
                <a:latin typeface="Aa小星星拼音体 (非商业使用)" panose="02010600010101010101" pitchFamily="2" charset="-122"/>
                <a:ea typeface="Aa小星星拼音体 (非商业使用)" panose="02010600010101010101" pitchFamily="2" charset="-122"/>
                <a:sym typeface="HYXingQiuTi"/>
              </a:rPr>
              <a:t>致</a:t>
            </a:r>
          </a:p>
        </p:txBody>
      </p:sp>
      <p:sp>
        <p:nvSpPr>
          <p:cNvPr id="39" name="PA-文本框 17">
            <a:extLst>
              <a:ext uri="{FF2B5EF4-FFF2-40B4-BE49-F238E27FC236}">
                <a16:creationId xmlns:a16="http://schemas.microsoft.com/office/drawing/2014/main" id="{ED27E6E3-4B10-4B97-B585-ED7F0653062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987380" y="2543928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rgbClr val="C4F162"/>
                </a:solidFill>
                <a:latin typeface="Aa小星星拼音体 (非商业使用)" panose="02010600010101010101" pitchFamily="2" charset="-122"/>
                <a:ea typeface="Aa小星星拼音体 (非商业使用)" panose="02010600010101010101" pitchFamily="2" charset="-122"/>
                <a:sym typeface="HYXingQiuTi"/>
              </a:rPr>
              <a:t>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BB32ABD-C451-438D-A408-22C55F905500}"/>
              </a:ext>
            </a:extLst>
          </p:cNvPr>
          <p:cNvSpPr txBox="1"/>
          <p:nvPr/>
        </p:nvSpPr>
        <p:spPr>
          <a:xfrm>
            <a:off x="5886130" y="4374775"/>
            <a:ext cx="492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----2019-2020</a:t>
            </a:r>
            <a:r>
              <a:rPr lang="zh-CN" altLang="en-US" dirty="0">
                <a:solidFill>
                  <a:schemeClr val="bg1"/>
                </a:solidFill>
              </a:rPr>
              <a:t>学年第二学期二数教研计划</a:t>
            </a:r>
          </a:p>
        </p:txBody>
      </p:sp>
    </p:spTree>
    <p:extLst>
      <p:ext uri="{BB962C8B-B14F-4D97-AF65-F5344CB8AC3E}">
        <p14:creationId xmlns:p14="http://schemas.microsoft.com/office/powerpoint/2010/main" val="296369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-图片 5">
            <a:extLst>
              <a:ext uri="{FF2B5EF4-FFF2-40B4-BE49-F238E27FC236}">
                <a16:creationId xmlns:a16="http://schemas.microsoft.com/office/drawing/2014/main" id="{396B1AC9-9891-4111-A0FB-947D39BBBA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9" r="6563"/>
          <a:stretch/>
        </p:blipFill>
        <p:spPr>
          <a:xfrm>
            <a:off x="0" y="3203387"/>
            <a:ext cx="11391900" cy="3761785"/>
          </a:xfrm>
          <a:prstGeom prst="rect">
            <a:avLst/>
          </a:prstGeom>
        </p:spPr>
      </p:pic>
      <p:pic>
        <p:nvPicPr>
          <p:cNvPr id="4" name="PA-图片 11">
            <a:extLst>
              <a:ext uri="{FF2B5EF4-FFF2-40B4-BE49-F238E27FC236}">
                <a16:creationId xmlns:a16="http://schemas.microsoft.com/office/drawing/2014/main" id="{B1309F81-89E8-4A78-A87E-4405A8ECB5F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9" t="4996" r="4219" b="68196"/>
          <a:stretch/>
        </p:blipFill>
        <p:spPr>
          <a:xfrm>
            <a:off x="9705974" y="381000"/>
            <a:ext cx="1971675" cy="183832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6F7AE44-804D-471F-9362-FC6894246235}"/>
              </a:ext>
            </a:extLst>
          </p:cNvPr>
          <p:cNvGrpSpPr/>
          <p:nvPr/>
        </p:nvGrpSpPr>
        <p:grpSpPr>
          <a:xfrm>
            <a:off x="3114448" y="805560"/>
            <a:ext cx="5341257" cy="3036664"/>
            <a:chOff x="2166602" y="644493"/>
            <a:chExt cx="4005943" cy="2277499"/>
          </a:xfrm>
        </p:grpSpPr>
        <p:sp>
          <p:nvSpPr>
            <p:cNvPr id="8" name="文本框 7" descr="章节序号1">
              <a:extLst>
                <a:ext uri="{FF2B5EF4-FFF2-40B4-BE49-F238E27FC236}">
                  <a16:creationId xmlns:a16="http://schemas.microsoft.com/office/drawing/2014/main" id="{2A2F2E29-EB4C-4A85-BDB6-A67ED865377F}"/>
                </a:ext>
              </a:extLst>
            </p:cNvPr>
            <p:cNvSpPr txBox="1"/>
            <p:nvPr/>
          </p:nvSpPr>
          <p:spPr>
            <a:xfrm>
              <a:off x="2970616" y="644493"/>
              <a:ext cx="2264228" cy="68475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49F"/>
                  </a:solidFill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HYXingQiuTi"/>
                </a:rPr>
                <a:t>03</a:t>
              </a:r>
              <a:endParaRPr kumimoji="0" lang="zh-CN" alt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FFF49F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</p:txBody>
        </p:sp>
        <p:sp>
          <p:nvSpPr>
            <p:cNvPr id="9" name="文本框 8" descr="章节标题1">
              <a:extLst>
                <a:ext uri="{FF2B5EF4-FFF2-40B4-BE49-F238E27FC236}">
                  <a16:creationId xmlns:a16="http://schemas.microsoft.com/office/drawing/2014/main" id="{C042070A-5006-4F33-8985-C1E62F091873}"/>
                </a:ext>
              </a:extLst>
            </p:cNvPr>
            <p:cNvSpPr txBox="1"/>
            <p:nvPr/>
          </p:nvSpPr>
          <p:spPr>
            <a:xfrm>
              <a:off x="2166602" y="1329248"/>
              <a:ext cx="4005943" cy="159274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lvl="0" algn="ctr" defTabSz="1219170"/>
              <a:r>
                <a:rPr lang="zh-CN" altLang="en-US" sz="6600" b="1" spc="1067" dirty="0">
                  <a:solidFill>
                    <a:srgbClr val="FFF49F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HYXingQiuTi"/>
                </a:rPr>
                <a:t>重点事件</a:t>
              </a:r>
              <a:endParaRPr kumimoji="0" lang="en-US" altLang="zh-CN" sz="6600" b="1" i="0" u="none" strike="noStrike" kern="1200" cap="none" spc="1067" normalizeH="0" baseline="0" noProof="0" dirty="0">
                <a:ln>
                  <a:noFill/>
                </a:ln>
                <a:solidFill>
                  <a:srgbClr val="FFF49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  <a:p>
              <a:pPr lvl="0" algn="ctr" defTabSz="1219170"/>
              <a:endParaRPr kumimoji="0" lang="zh-CN" altLang="en-US" sz="6600" b="1" i="0" u="none" strike="noStrike" kern="1200" cap="none" spc="1067" normalizeH="0" baseline="0" noProof="0" dirty="0">
                <a:ln>
                  <a:noFill/>
                </a:ln>
                <a:solidFill>
                  <a:srgbClr val="FFF49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896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origami"/>
      </p:transition>
    </mc:Choice>
    <mc:Fallback xmlns=""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">
            <a:extLst>
              <a:ext uri="{FF2B5EF4-FFF2-40B4-BE49-F238E27FC236}">
                <a16:creationId xmlns:a16="http://schemas.microsoft.com/office/drawing/2014/main" id="{C0F85FBD-1D55-40B7-952F-B665D65F3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493" y="803388"/>
            <a:ext cx="10928061" cy="464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3E751"/>
                </a:solidFill>
              </a:rPr>
              <a:t>1</a:t>
            </a:r>
            <a:r>
              <a:rPr lang="zh-CN" altLang="en-US" sz="2400" dirty="0">
                <a:solidFill>
                  <a:srgbClr val="F3E751"/>
                </a:solidFill>
              </a:rPr>
              <a:t>、积极备战校区级</a:t>
            </a:r>
            <a:r>
              <a:rPr lang="zh-CN" altLang="en-US" sz="2400" u="sng" dirty="0">
                <a:solidFill>
                  <a:srgbClr val="F3E751"/>
                </a:solidFill>
              </a:rPr>
              <a:t>基本功比赛</a:t>
            </a:r>
            <a:r>
              <a:rPr lang="zh-CN" altLang="en-US" sz="2400" dirty="0">
                <a:solidFill>
                  <a:srgbClr val="F3E751"/>
                </a:solidFill>
              </a:rPr>
              <a:t>及</a:t>
            </a:r>
            <a:r>
              <a:rPr lang="zh-CN" altLang="en-US" sz="2400" u="sng" dirty="0">
                <a:solidFill>
                  <a:srgbClr val="F3E751"/>
                </a:solidFill>
              </a:rPr>
              <a:t>评优课</a:t>
            </a:r>
            <a:r>
              <a:rPr lang="zh-CN" altLang="en-US" sz="2400" dirty="0">
                <a:solidFill>
                  <a:srgbClr val="F3E751"/>
                </a:solidFill>
              </a:rPr>
              <a:t>活动，严训实练，争取有突破，赛中提升专业发展能力。</a:t>
            </a:r>
            <a:endParaRPr lang="en-US" altLang="zh-CN" sz="2400" dirty="0">
              <a:solidFill>
                <a:srgbClr val="F3E751"/>
              </a:solidFill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rgbClr val="F3E751"/>
              </a:solidFill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3E751"/>
                </a:solidFill>
              </a:rPr>
              <a:t>2</a:t>
            </a:r>
            <a:r>
              <a:rPr lang="zh-CN" altLang="en-US" sz="2400" dirty="0">
                <a:solidFill>
                  <a:srgbClr val="F3E751"/>
                </a:solidFill>
              </a:rPr>
              <a:t>、积极参加</a:t>
            </a:r>
            <a:r>
              <a:rPr lang="zh-CN" altLang="en-US" sz="2400" u="sng" dirty="0">
                <a:solidFill>
                  <a:srgbClr val="F3E751"/>
                </a:solidFill>
              </a:rPr>
              <a:t>联合教研</a:t>
            </a:r>
            <a:r>
              <a:rPr lang="zh-CN" altLang="en-US" sz="2400" dirty="0">
                <a:solidFill>
                  <a:srgbClr val="F3E751"/>
                </a:solidFill>
              </a:rPr>
              <a:t>活动、鼓励组内老师在本组内进行两</a:t>
            </a:r>
            <a:r>
              <a:rPr lang="en-US" altLang="zh-CN" sz="2400" dirty="0">
                <a:solidFill>
                  <a:srgbClr val="F3E751"/>
                </a:solidFill>
              </a:rPr>
              <a:t>-</a:t>
            </a:r>
            <a:r>
              <a:rPr lang="zh-CN" altLang="en-US" sz="2400" dirty="0">
                <a:solidFill>
                  <a:srgbClr val="F3E751"/>
                </a:solidFill>
              </a:rPr>
              <a:t>三种</a:t>
            </a:r>
            <a:r>
              <a:rPr lang="zh-CN" altLang="en-US" sz="2400" u="sng" dirty="0">
                <a:solidFill>
                  <a:srgbClr val="F3E751"/>
                </a:solidFill>
              </a:rPr>
              <a:t>课型的研究</a:t>
            </a:r>
            <a:r>
              <a:rPr lang="zh-CN" altLang="en-US" sz="2400" dirty="0">
                <a:solidFill>
                  <a:srgbClr val="F3E751"/>
                </a:solidFill>
              </a:rPr>
              <a:t>，同时结合教研活动和月调研分层推进学生常规、教师常规的培养。</a:t>
            </a:r>
            <a:endParaRPr lang="en-US" altLang="zh-CN" sz="2400" dirty="0">
              <a:solidFill>
                <a:srgbClr val="F3E751"/>
              </a:solidFill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rgbClr val="F3E751"/>
              </a:solidFill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3E751"/>
                </a:solidFill>
              </a:rPr>
              <a:t>3</a:t>
            </a:r>
            <a:r>
              <a:rPr lang="zh-CN" altLang="en-US" sz="2400" dirty="0">
                <a:solidFill>
                  <a:srgbClr val="F3E751"/>
                </a:solidFill>
              </a:rPr>
              <a:t>、在课堂实践中不断完善对</a:t>
            </a:r>
            <a:r>
              <a:rPr lang="zh-CN" altLang="en-US" sz="2400" u="sng" dirty="0">
                <a:solidFill>
                  <a:srgbClr val="F3E751"/>
                </a:solidFill>
              </a:rPr>
              <a:t>“板书”的思考</a:t>
            </a:r>
            <a:r>
              <a:rPr lang="zh-CN" altLang="en-US" sz="2400" dirty="0">
                <a:solidFill>
                  <a:srgbClr val="F3E751"/>
                </a:solidFill>
              </a:rPr>
              <a:t>，同时对于二年级</a:t>
            </a:r>
            <a:r>
              <a:rPr lang="zh-CN" altLang="en-US" sz="2400" u="sng" dirty="0">
                <a:solidFill>
                  <a:srgbClr val="F3E751"/>
                </a:solidFill>
              </a:rPr>
              <a:t>数学绘本</a:t>
            </a:r>
            <a:r>
              <a:rPr lang="zh-CN" altLang="en-US" sz="2400" dirty="0">
                <a:solidFill>
                  <a:srgbClr val="F3E751"/>
                </a:solidFill>
              </a:rPr>
              <a:t>进行开发与研究，争取在年底形成有序化、有推进的教学成果</a:t>
            </a:r>
            <a:endParaRPr lang="zh-CN" altLang="en-US" sz="2800" dirty="0">
              <a:solidFill>
                <a:srgbClr val="F3E7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-图片 5">
            <a:extLst>
              <a:ext uri="{FF2B5EF4-FFF2-40B4-BE49-F238E27FC236}">
                <a16:creationId xmlns:a16="http://schemas.microsoft.com/office/drawing/2014/main" id="{396B1AC9-9891-4111-A0FB-947D39BBBA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9" r="6563"/>
          <a:stretch/>
        </p:blipFill>
        <p:spPr>
          <a:xfrm>
            <a:off x="0" y="3203387"/>
            <a:ext cx="11391900" cy="3761785"/>
          </a:xfrm>
          <a:prstGeom prst="rect">
            <a:avLst/>
          </a:prstGeom>
        </p:spPr>
      </p:pic>
      <p:pic>
        <p:nvPicPr>
          <p:cNvPr id="4" name="PA-图片 11">
            <a:extLst>
              <a:ext uri="{FF2B5EF4-FFF2-40B4-BE49-F238E27FC236}">
                <a16:creationId xmlns:a16="http://schemas.microsoft.com/office/drawing/2014/main" id="{B1309F81-89E8-4A78-A87E-4405A8ECB5F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9" t="4996" r="4219" b="68196"/>
          <a:stretch/>
        </p:blipFill>
        <p:spPr>
          <a:xfrm>
            <a:off x="9705974" y="381000"/>
            <a:ext cx="1971675" cy="183832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6F7AE44-804D-471F-9362-FC6894246235}"/>
              </a:ext>
            </a:extLst>
          </p:cNvPr>
          <p:cNvGrpSpPr/>
          <p:nvPr/>
        </p:nvGrpSpPr>
        <p:grpSpPr>
          <a:xfrm>
            <a:off x="3114448" y="805560"/>
            <a:ext cx="5341257" cy="4052328"/>
            <a:chOff x="2166602" y="644493"/>
            <a:chExt cx="4005943" cy="3039247"/>
          </a:xfrm>
        </p:grpSpPr>
        <p:sp>
          <p:nvSpPr>
            <p:cNvPr id="8" name="文本框 7" descr="章节序号1">
              <a:extLst>
                <a:ext uri="{FF2B5EF4-FFF2-40B4-BE49-F238E27FC236}">
                  <a16:creationId xmlns:a16="http://schemas.microsoft.com/office/drawing/2014/main" id="{2A2F2E29-EB4C-4A85-BDB6-A67ED865377F}"/>
                </a:ext>
              </a:extLst>
            </p:cNvPr>
            <p:cNvSpPr txBox="1"/>
            <p:nvPr/>
          </p:nvSpPr>
          <p:spPr>
            <a:xfrm>
              <a:off x="2970616" y="644493"/>
              <a:ext cx="2264228" cy="68475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49F"/>
                  </a:solidFill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HYXingQiuTi"/>
                </a:rPr>
                <a:t>04</a:t>
              </a:r>
              <a:endParaRPr kumimoji="0" lang="zh-CN" alt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FFF49F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</p:txBody>
        </p:sp>
        <p:sp>
          <p:nvSpPr>
            <p:cNvPr id="9" name="文本框 8" descr="章节标题1">
              <a:extLst>
                <a:ext uri="{FF2B5EF4-FFF2-40B4-BE49-F238E27FC236}">
                  <a16:creationId xmlns:a16="http://schemas.microsoft.com/office/drawing/2014/main" id="{C042070A-5006-4F33-8985-C1E62F091873}"/>
                </a:ext>
              </a:extLst>
            </p:cNvPr>
            <p:cNvSpPr txBox="1"/>
            <p:nvPr/>
          </p:nvSpPr>
          <p:spPr>
            <a:xfrm>
              <a:off x="2166602" y="1329248"/>
              <a:ext cx="4005943" cy="235449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lvl="0" algn="ctr" defTabSz="1219170"/>
              <a:r>
                <a:rPr lang="zh-CN" altLang="en-US" sz="6600" b="1" spc="1067" dirty="0">
                  <a:solidFill>
                    <a:srgbClr val="FFF49F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HYXingQiuTi"/>
                </a:rPr>
                <a:t>实施策略</a:t>
              </a:r>
              <a:endParaRPr kumimoji="0" lang="en-US" altLang="zh-CN" sz="6600" b="1" i="0" u="none" strike="noStrike" kern="1200" cap="none" spc="1067" normalizeH="0" baseline="0" noProof="0" dirty="0">
                <a:ln>
                  <a:noFill/>
                </a:ln>
                <a:solidFill>
                  <a:srgbClr val="FFF49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  <a:p>
              <a:pPr lvl="0" algn="ctr" defTabSz="1219170"/>
              <a:endParaRPr kumimoji="0" lang="en-US" altLang="zh-CN" sz="6600" b="1" i="0" u="none" strike="noStrike" kern="1200" cap="none" spc="1067" normalizeH="0" baseline="0" noProof="0" dirty="0">
                <a:ln>
                  <a:noFill/>
                </a:ln>
                <a:solidFill>
                  <a:srgbClr val="FFF49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  <a:p>
              <a:pPr lvl="0" algn="ctr" defTabSz="1219170"/>
              <a:endParaRPr kumimoji="0" lang="zh-CN" altLang="en-US" sz="6600" b="1" i="0" u="none" strike="noStrike" kern="1200" cap="none" spc="1067" normalizeH="0" baseline="0" noProof="0" dirty="0">
                <a:ln>
                  <a:noFill/>
                </a:ln>
                <a:solidFill>
                  <a:srgbClr val="FFF49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323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origami"/>
      </p:transition>
    </mc:Choice>
    <mc:Fallback xmlns="">
      <p:transition spd="slow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BA9CCAA-34BE-4126-8D34-912C9751F8B8}"/>
              </a:ext>
            </a:extLst>
          </p:cNvPr>
          <p:cNvSpPr/>
          <p:nvPr/>
        </p:nvSpPr>
        <p:spPr>
          <a:xfrm>
            <a:off x="2321531" y="341785"/>
            <a:ext cx="8103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FFC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理论学习厚底蓄能 提升教师发展自觉</a:t>
            </a:r>
            <a:endParaRPr lang="en-US" altLang="zh-CN" sz="2800" b="1" dirty="0">
              <a:solidFill>
                <a:srgbClr val="FFC000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FFC4689-ACA4-4BF5-BC52-F6DAC9E58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063093"/>
              </p:ext>
            </p:extLst>
          </p:nvPr>
        </p:nvGraphicFramePr>
        <p:xfrm>
          <a:off x="2168250" y="1791946"/>
          <a:ext cx="8152772" cy="39545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6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5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6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7865">
                <a:tc rowSpan="2">
                  <a:txBody>
                    <a:bodyPr/>
                    <a:lstStyle/>
                    <a:p>
                      <a:r>
                        <a:rPr lang="zh-CN" altLang="en-US" dirty="0"/>
                        <a:t>  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 教师姓名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altLang="zh-CN" dirty="0"/>
                        <a:t>                                    </a:t>
                      </a:r>
                      <a:r>
                        <a:rPr lang="zh-CN" altLang="en-US" dirty="0"/>
                        <a:t>发展目标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99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</a:t>
                      </a:r>
                      <a:r>
                        <a:rPr lang="zh-CN" altLang="en-US" dirty="0"/>
                        <a:t>文章（至少）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</a:t>
                      </a:r>
                      <a:r>
                        <a:rPr lang="zh-CN" altLang="en-US" dirty="0"/>
                        <a:t>公开课（至少）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</a:t>
                      </a:r>
                      <a:r>
                        <a:rPr lang="zh-CN" altLang="en-US" dirty="0"/>
                        <a:t>课题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</a:t>
                      </a:r>
                      <a:r>
                        <a:rPr lang="zh-CN" altLang="en-US" dirty="0"/>
                        <a:t>理论学习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237">
                <a:tc>
                  <a:txBody>
                    <a:bodyPr/>
                    <a:lstStyle/>
                    <a:p>
                      <a:r>
                        <a:rPr lang="zh-CN" altLang="en-US" dirty="0"/>
                        <a:t>荆亚琴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1</a:t>
                      </a:r>
                      <a:endParaRPr lang="zh-CN" altLang="en-US" dirty="0"/>
                    </a:p>
                    <a:p>
                      <a:r>
                        <a:rPr lang="en-US" altLang="zh-CN" dirty="0"/>
                        <a:t>      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1</a:t>
                      </a:r>
                      <a:endParaRPr lang="zh-CN" altLang="en-US" dirty="0"/>
                    </a:p>
                    <a:p>
                      <a:r>
                        <a:rPr lang="en-US" altLang="zh-CN" dirty="0"/>
                        <a:t>      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1</a:t>
                      </a:r>
                      <a:endParaRPr lang="zh-CN" altLang="en-US" dirty="0"/>
                    </a:p>
                    <a:p>
                      <a:r>
                        <a:rPr lang="en-US" altLang="zh-CN" dirty="0"/>
                        <a:t>      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 </a:t>
                      </a:r>
                      <a:r>
                        <a:rPr lang="en-US" altLang="zh-CN" sz="1400" kern="1200" dirty="0"/>
                        <a:t>《</a:t>
                      </a:r>
                      <a:r>
                        <a:rPr lang="zh-CN" altLang="en-US" sz="1400" kern="1200" dirty="0"/>
                        <a:t>教材的专业化解读</a:t>
                      </a:r>
                      <a:r>
                        <a:rPr lang="en-US" altLang="zh-CN" sz="1400" kern="1200" dirty="0"/>
                        <a:t>》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r>
                        <a:rPr lang="zh-CN" altLang="en-US" dirty="0"/>
                        <a:t>何玲洁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1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/>
                        <a:t>《</a:t>
                      </a:r>
                      <a:r>
                        <a:rPr lang="zh-CN" altLang="en-US" sz="1400" kern="1200" dirty="0"/>
                        <a:t>中小学数学教学课型研究</a:t>
                      </a:r>
                      <a:r>
                        <a:rPr lang="en-US" altLang="zh-CN" sz="1400" kern="1200" dirty="0"/>
                        <a:t>》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5730">
                <a:tc>
                  <a:txBody>
                    <a:bodyPr/>
                    <a:lstStyle/>
                    <a:p>
                      <a:r>
                        <a:rPr lang="zh-CN" altLang="en-US" dirty="0"/>
                        <a:t>王妍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1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 </a:t>
                      </a:r>
                      <a:r>
                        <a:rPr lang="en-US" altLang="zh-CN" sz="1400" kern="1200" dirty="0"/>
                        <a:t>《</a:t>
                      </a:r>
                      <a:r>
                        <a:rPr lang="zh-CN" altLang="en-US" sz="1400" kern="1200" dirty="0"/>
                        <a:t>教材的专业化解读</a:t>
                      </a:r>
                      <a:r>
                        <a:rPr lang="en-US" altLang="zh-CN" sz="1400" kern="1200" dirty="0"/>
                        <a:t>》</a:t>
                      </a:r>
                      <a:endParaRPr lang="zh-CN" altLang="en-US" sz="1400" dirty="0"/>
                    </a:p>
                    <a:p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328">
                <a:tc>
                  <a:txBody>
                    <a:bodyPr/>
                    <a:lstStyle/>
                    <a:p>
                      <a:r>
                        <a:rPr lang="zh-CN" altLang="en-US" dirty="0"/>
                        <a:t>孙秀娟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/>
                        <a:t>《</a:t>
                      </a:r>
                      <a:r>
                        <a:rPr lang="zh-CN" altLang="en-US" sz="1400" kern="1200" dirty="0"/>
                        <a:t>中小学数学教学课型研究</a:t>
                      </a:r>
                      <a:r>
                        <a:rPr lang="en-US" altLang="zh-CN" sz="1400" kern="1200" dirty="0"/>
                        <a:t>》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9" name="组合 8">
            <a:extLst>
              <a:ext uri="{FF2B5EF4-FFF2-40B4-BE49-F238E27FC236}">
                <a16:creationId xmlns:a16="http://schemas.microsoft.com/office/drawing/2014/main" id="{57DDD4FD-6DEA-417F-BB5C-73F61D9FB74D}"/>
              </a:ext>
            </a:extLst>
          </p:cNvPr>
          <p:cNvGrpSpPr/>
          <p:nvPr/>
        </p:nvGrpSpPr>
        <p:grpSpPr>
          <a:xfrm>
            <a:off x="85918" y="222302"/>
            <a:ext cx="1866450" cy="1713178"/>
            <a:chOff x="85918" y="222302"/>
            <a:chExt cx="1866450" cy="171317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76C58177-3BFC-4C37-9146-8755DA2EA0B6}"/>
                </a:ext>
              </a:extLst>
            </p:cNvPr>
            <p:cNvSpPr/>
            <p:nvPr/>
          </p:nvSpPr>
          <p:spPr>
            <a:xfrm>
              <a:off x="85918" y="222302"/>
              <a:ext cx="1866450" cy="1713178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2" rIns="91426" bIns="45712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TextBox 28">
              <a:extLst>
                <a:ext uri="{FF2B5EF4-FFF2-40B4-BE49-F238E27FC236}">
                  <a16:creationId xmlns:a16="http://schemas.microsoft.com/office/drawing/2014/main" id="{3DD934AC-85FE-42E2-9DB3-C3D2E36BE40E}"/>
                </a:ext>
              </a:extLst>
            </p:cNvPr>
            <p:cNvSpPr txBox="1"/>
            <p:nvPr/>
          </p:nvSpPr>
          <p:spPr>
            <a:xfrm>
              <a:off x="639606" y="222302"/>
              <a:ext cx="792088" cy="1569644"/>
            </a:xfrm>
            <a:prstGeom prst="rect">
              <a:avLst/>
            </a:prstGeom>
            <a:noFill/>
          </p:spPr>
          <p:txBody>
            <a:bodyPr wrap="square" lIns="91426" tIns="45712" rIns="91426" bIns="45712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新蒂黑板报" panose="03000600000000000000" pitchFamily="66" charset="-122"/>
                  <a:ea typeface="新蒂黑板报" panose="03000600000000000000" pitchFamily="66" charset="-122"/>
                </a:rPr>
                <a:t>教师发展</a:t>
              </a:r>
              <a:endParaRPr lang="en-US" altLang="zh-CN" sz="24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04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B9775182-1B05-45BE-96E8-0B8EC626CC0E}"/>
              </a:ext>
            </a:extLst>
          </p:cNvPr>
          <p:cNvGrpSpPr/>
          <p:nvPr/>
        </p:nvGrpSpPr>
        <p:grpSpPr>
          <a:xfrm>
            <a:off x="85918" y="222302"/>
            <a:ext cx="1866450" cy="1713178"/>
            <a:chOff x="85918" y="222302"/>
            <a:chExt cx="1866450" cy="1713178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9C8D3D3F-906F-4CA2-8AAA-0146F91B70D1}"/>
                </a:ext>
              </a:extLst>
            </p:cNvPr>
            <p:cNvSpPr/>
            <p:nvPr/>
          </p:nvSpPr>
          <p:spPr>
            <a:xfrm>
              <a:off x="85918" y="222302"/>
              <a:ext cx="1866450" cy="1713178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2" rIns="91426" bIns="45712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" name="TextBox 28">
              <a:extLst>
                <a:ext uri="{FF2B5EF4-FFF2-40B4-BE49-F238E27FC236}">
                  <a16:creationId xmlns:a16="http://schemas.microsoft.com/office/drawing/2014/main" id="{DB98D5A9-8504-4570-A660-EB346BA8C992}"/>
                </a:ext>
              </a:extLst>
            </p:cNvPr>
            <p:cNvSpPr txBox="1"/>
            <p:nvPr/>
          </p:nvSpPr>
          <p:spPr>
            <a:xfrm>
              <a:off x="639606" y="222302"/>
              <a:ext cx="792088" cy="1569644"/>
            </a:xfrm>
            <a:prstGeom prst="rect">
              <a:avLst/>
            </a:prstGeom>
            <a:noFill/>
          </p:spPr>
          <p:txBody>
            <a:bodyPr wrap="square" lIns="91426" tIns="45712" rIns="91426" bIns="45712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新蒂黑板报" panose="03000600000000000000" pitchFamily="66" charset="-122"/>
                  <a:ea typeface="新蒂黑板报" panose="03000600000000000000" pitchFamily="66" charset="-122"/>
                </a:rPr>
                <a:t>教师发展</a:t>
              </a:r>
              <a:endParaRPr lang="en-US" altLang="zh-CN" sz="24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459AD9E8-7A91-4E94-8C7A-6C79045B7FE4}"/>
              </a:ext>
            </a:extLst>
          </p:cNvPr>
          <p:cNvSpPr/>
          <p:nvPr/>
        </p:nvSpPr>
        <p:spPr>
          <a:xfrm>
            <a:off x="2225803" y="324058"/>
            <a:ext cx="8103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FFC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教学研究扎实推进 落实有效练习设计</a:t>
            </a:r>
            <a:endParaRPr lang="en-US" altLang="zh-CN" sz="2800" b="1" dirty="0">
              <a:solidFill>
                <a:srgbClr val="FFC000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42352D43-7ED6-4FB4-A095-33A0B57E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382" y="1237956"/>
            <a:ext cx="9721454" cy="512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3E751"/>
                </a:solidFill>
              </a:rPr>
              <a:t>首先</a:t>
            </a:r>
            <a:r>
              <a:rPr lang="zh-CN" altLang="en-US" sz="2000" dirty="0">
                <a:solidFill>
                  <a:srgbClr val="F3E751"/>
                </a:solidFill>
              </a:rPr>
              <a:t>，合理利用已有文本资源，对二下教学内容以专题的形式进行单元目标体系、知识结构、校本拓展、典型习题等的梳理，做到内容的清晰化和结构化，特别是习题、错题、教学策略等环节尽量来源于平时的课堂生成，在平时教学中不断完善。对于教学中的出现的重难点、错题尝试以绘本的形式进行开发与研究。</a:t>
            </a:r>
            <a:r>
              <a:rPr lang="zh-CN" altLang="en-US" sz="2000" b="1" dirty="0">
                <a:solidFill>
                  <a:srgbClr val="F3E751"/>
                </a:solidFill>
              </a:rPr>
              <a:t>其次</a:t>
            </a:r>
            <a:r>
              <a:rPr lang="zh-CN" altLang="en-US" sz="2000" dirty="0">
                <a:solidFill>
                  <a:srgbClr val="F3E751"/>
                </a:solidFill>
              </a:rPr>
              <a:t>，结合二年级课标，整体理解两种课型：“形概念”、“统计与概率”特别是形概念教学，梳理已研究过的课型，结合本班级学生情况，老师们进行合理地先模仿后创造性的实践，并及时以文本的形式做好反思与总结。对没有研究过的练习专题，有经验的老师可以试水，争取在组内取得突破性的进展，同样形成具体案例供大家讨论和学习。</a:t>
            </a:r>
            <a:r>
              <a:rPr lang="zh-CN" altLang="en-US" sz="2000" b="1" dirty="0">
                <a:solidFill>
                  <a:srgbClr val="F3E751"/>
                </a:solidFill>
              </a:rPr>
              <a:t>再次</a:t>
            </a:r>
            <a:r>
              <a:rPr lang="zh-CN" altLang="en-US" sz="2000" dirty="0">
                <a:solidFill>
                  <a:srgbClr val="F3E751"/>
                </a:solidFill>
              </a:rPr>
              <a:t>，本学期，继续基于教材，对原有练习进行补充完善，我们将重点关注有效练习设计中的一周一练，每周围绕教学内容对学生进行学科关键能力过关，形成一周练笔电子稿，期中、期末复习时用于辅助资源并适当调整与完善，到学期末，形成文本集保存下来。</a:t>
            </a:r>
            <a:endParaRPr lang="zh-CN" altLang="en-US" sz="2400" dirty="0">
              <a:solidFill>
                <a:srgbClr val="F3E7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31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4">
            <a:extLst>
              <a:ext uri="{FF2B5EF4-FFF2-40B4-BE49-F238E27FC236}">
                <a16:creationId xmlns:a16="http://schemas.microsoft.com/office/drawing/2014/main" id="{B6C98DB2-6F89-4C53-913B-CCBB9DB6F394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8514493" y="1442925"/>
            <a:ext cx="462489" cy="492555"/>
          </a:xfrm>
          <a:custGeom>
            <a:avLst/>
            <a:gdLst>
              <a:gd name="T0" fmla="*/ 127 w 358"/>
              <a:gd name="T1" fmla="*/ 292 h 382"/>
              <a:gd name="T2" fmla="*/ 322 w 358"/>
              <a:gd name="T3" fmla="*/ 63 h 382"/>
              <a:gd name="T4" fmla="*/ 333 w 358"/>
              <a:gd name="T5" fmla="*/ 113 h 382"/>
              <a:gd name="T6" fmla="*/ 336 w 358"/>
              <a:gd name="T7" fmla="*/ 178 h 382"/>
              <a:gd name="T8" fmla="*/ 338 w 358"/>
              <a:gd name="T9" fmla="*/ 245 h 382"/>
              <a:gd name="T10" fmla="*/ 321 w 358"/>
              <a:gd name="T11" fmla="*/ 314 h 382"/>
              <a:gd name="T12" fmla="*/ 271 w 358"/>
              <a:gd name="T13" fmla="*/ 382 h 382"/>
              <a:gd name="T14" fmla="*/ 172 w 358"/>
              <a:gd name="T15" fmla="*/ 226 h 382"/>
              <a:gd name="T16" fmla="*/ 123 w 358"/>
              <a:gd name="T17" fmla="*/ 197 h 382"/>
              <a:gd name="T18" fmla="*/ 125 w 358"/>
              <a:gd name="T19" fmla="*/ 208 h 382"/>
              <a:gd name="T20" fmla="*/ 174 w 358"/>
              <a:gd name="T21" fmla="*/ 236 h 382"/>
              <a:gd name="T22" fmla="*/ 172 w 358"/>
              <a:gd name="T23" fmla="*/ 226 h 382"/>
              <a:gd name="T24" fmla="*/ 288 w 358"/>
              <a:gd name="T25" fmla="*/ 136 h 382"/>
              <a:gd name="T26" fmla="*/ 263 w 358"/>
              <a:gd name="T27" fmla="*/ 125 h 382"/>
              <a:gd name="T28" fmla="*/ 171 w 358"/>
              <a:gd name="T29" fmla="*/ 70 h 382"/>
              <a:gd name="T30" fmla="*/ 148 w 358"/>
              <a:gd name="T31" fmla="*/ 54 h 382"/>
              <a:gd name="T32" fmla="*/ 171 w 358"/>
              <a:gd name="T33" fmla="*/ 70 h 382"/>
              <a:gd name="T34" fmla="*/ 204 w 358"/>
              <a:gd name="T35" fmla="*/ 39 h 382"/>
              <a:gd name="T36" fmla="*/ 193 w 358"/>
              <a:gd name="T37" fmla="*/ 64 h 382"/>
              <a:gd name="T38" fmla="*/ 258 w 358"/>
              <a:gd name="T39" fmla="*/ 103 h 382"/>
              <a:gd name="T40" fmla="*/ 274 w 358"/>
              <a:gd name="T41" fmla="*/ 80 h 382"/>
              <a:gd name="T42" fmla="*/ 258 w 358"/>
              <a:gd name="T43" fmla="*/ 103 h 382"/>
              <a:gd name="T44" fmla="*/ 249 w 358"/>
              <a:gd name="T45" fmla="*/ 55 h 382"/>
              <a:gd name="T46" fmla="*/ 226 w 358"/>
              <a:gd name="T47" fmla="*/ 71 h 382"/>
              <a:gd name="T48" fmla="*/ 182 w 358"/>
              <a:gd name="T49" fmla="*/ 209 h 382"/>
              <a:gd name="T50" fmla="*/ 133 w 358"/>
              <a:gd name="T51" fmla="*/ 180 h 382"/>
              <a:gd name="T52" fmla="*/ 135 w 358"/>
              <a:gd name="T53" fmla="*/ 190 h 382"/>
              <a:gd name="T54" fmla="*/ 184 w 358"/>
              <a:gd name="T55" fmla="*/ 219 h 382"/>
              <a:gd name="T56" fmla="*/ 182 w 358"/>
              <a:gd name="T57" fmla="*/ 209 h 382"/>
              <a:gd name="T58" fmla="*/ 157 w 358"/>
              <a:gd name="T59" fmla="*/ 104 h 382"/>
              <a:gd name="T60" fmla="*/ 186 w 358"/>
              <a:gd name="T61" fmla="*/ 195 h 382"/>
              <a:gd name="T62" fmla="*/ 222 w 358"/>
              <a:gd name="T63" fmla="*/ 90 h 382"/>
              <a:gd name="T64" fmla="*/ 136 w 358"/>
              <a:gd name="T65" fmla="*/ 238 h 382"/>
              <a:gd name="T66" fmla="*/ 129 w 358"/>
              <a:gd name="T67" fmla="*/ 21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18A11B2-AA5D-409E-B8F2-461DC0063056}"/>
              </a:ext>
            </a:extLst>
          </p:cNvPr>
          <p:cNvSpPr txBox="1"/>
          <p:nvPr/>
        </p:nvSpPr>
        <p:spPr>
          <a:xfrm>
            <a:off x="9218984" y="1335259"/>
            <a:ext cx="222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</a:rPr>
              <a:t>集体备课</a:t>
            </a:r>
            <a:endParaRPr lang="en-US" altLang="zh-CN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</a:rPr>
              <a:t>线上教研</a:t>
            </a:r>
          </a:p>
        </p:txBody>
      </p:sp>
      <p:sp>
        <p:nvSpPr>
          <p:cNvPr id="10" name="Freeform 48">
            <a:extLst>
              <a:ext uri="{FF2B5EF4-FFF2-40B4-BE49-F238E27FC236}">
                <a16:creationId xmlns:a16="http://schemas.microsoft.com/office/drawing/2014/main" id="{B056209F-D09A-4604-8F43-098504DF55A5}"/>
              </a:ext>
            </a:extLst>
          </p:cNvPr>
          <p:cNvSpPr>
            <a:spLocks noEditPoints="1"/>
          </p:cNvSpPr>
          <p:nvPr/>
        </p:nvSpPr>
        <p:spPr bwMode="auto">
          <a:xfrm>
            <a:off x="8585470" y="4021524"/>
            <a:ext cx="538130" cy="441626"/>
          </a:xfrm>
          <a:custGeom>
            <a:avLst/>
            <a:gdLst>
              <a:gd name="T0" fmla="*/ 33 w 139"/>
              <a:gd name="T1" fmla="*/ 79 h 114"/>
              <a:gd name="T2" fmla="*/ 49 w 139"/>
              <a:gd name="T3" fmla="*/ 87 h 114"/>
              <a:gd name="T4" fmla="*/ 0 w 139"/>
              <a:gd name="T5" fmla="*/ 105 h 114"/>
              <a:gd name="T6" fmla="*/ 18 w 139"/>
              <a:gd name="T7" fmla="*/ 85 h 114"/>
              <a:gd name="T8" fmla="*/ 14 w 139"/>
              <a:gd name="T9" fmla="*/ 72 h 114"/>
              <a:gd name="T10" fmla="*/ 13 w 139"/>
              <a:gd name="T11" fmla="*/ 45 h 114"/>
              <a:gd name="T12" fmla="*/ 44 w 139"/>
              <a:gd name="T13" fmla="*/ 72 h 114"/>
              <a:gd name="T14" fmla="*/ 87 w 139"/>
              <a:gd name="T15" fmla="*/ 40 h 114"/>
              <a:gd name="T16" fmla="*/ 98 w 139"/>
              <a:gd name="T17" fmla="*/ 39 h 114"/>
              <a:gd name="T18" fmla="*/ 96 w 139"/>
              <a:gd name="T19" fmla="*/ 28 h 114"/>
              <a:gd name="T20" fmla="*/ 93 w 139"/>
              <a:gd name="T21" fmla="*/ 21 h 114"/>
              <a:gd name="T22" fmla="*/ 94 w 139"/>
              <a:gd name="T23" fmla="*/ 20 h 114"/>
              <a:gd name="T24" fmla="*/ 97 w 139"/>
              <a:gd name="T25" fmla="*/ 5 h 114"/>
              <a:gd name="T26" fmla="*/ 123 w 139"/>
              <a:gd name="T27" fmla="*/ 19 h 114"/>
              <a:gd name="T28" fmla="*/ 124 w 139"/>
              <a:gd name="T29" fmla="*/ 20 h 114"/>
              <a:gd name="T30" fmla="*/ 123 w 139"/>
              <a:gd name="T31" fmla="*/ 25 h 114"/>
              <a:gd name="T32" fmla="*/ 118 w 139"/>
              <a:gd name="T33" fmla="*/ 34 h 114"/>
              <a:gd name="T34" fmla="*/ 124 w 139"/>
              <a:gd name="T35" fmla="*/ 40 h 114"/>
              <a:gd name="T36" fmla="*/ 139 w 139"/>
              <a:gd name="T37" fmla="*/ 66 h 114"/>
              <a:gd name="T38" fmla="*/ 87 w 139"/>
              <a:gd name="T39" fmla="*/ 40 h 114"/>
              <a:gd name="T40" fmla="*/ 106 w 139"/>
              <a:gd name="T41" fmla="*/ 44 h 114"/>
              <a:gd name="T42" fmla="*/ 104 w 139"/>
              <a:gd name="T43" fmla="*/ 62 h 114"/>
              <a:gd name="T44" fmla="*/ 109 w 139"/>
              <a:gd name="T45" fmla="*/ 66 h 114"/>
              <a:gd name="T46" fmla="*/ 110 w 139"/>
              <a:gd name="T47" fmla="*/ 66 h 114"/>
              <a:gd name="T48" fmla="*/ 115 w 139"/>
              <a:gd name="T49" fmla="*/ 62 h 114"/>
              <a:gd name="T50" fmla="*/ 113 w 139"/>
              <a:gd name="T51" fmla="*/ 44 h 114"/>
              <a:gd name="T52" fmla="*/ 110 w 139"/>
              <a:gd name="T53" fmla="*/ 41 h 114"/>
              <a:gd name="T54" fmla="*/ 68 w 139"/>
              <a:gd name="T55" fmla="*/ 114 h 114"/>
              <a:gd name="T56" fmla="*/ 88 w 139"/>
              <a:gd name="T57" fmla="*/ 83 h 114"/>
              <a:gd name="T58" fmla="*/ 110 w 139"/>
              <a:gd name="T59" fmla="*/ 85 h 114"/>
              <a:gd name="T60" fmla="*/ 117 w 139"/>
              <a:gd name="T61" fmla="*/ 80 h 114"/>
              <a:gd name="T62" fmla="*/ 73 w 139"/>
              <a:gd name="T63" fmla="*/ 106 h 114"/>
              <a:gd name="T64" fmla="*/ 72 w 139"/>
              <a:gd name="T65" fmla="*/ 1 h 114"/>
              <a:gd name="T66" fmla="*/ 28 w 139"/>
              <a:gd name="T67" fmla="*/ 19 h 114"/>
              <a:gd name="T68" fmla="*/ 27 w 139"/>
              <a:gd name="T69" fmla="*/ 37 h 114"/>
              <a:gd name="T70" fmla="*/ 58 w 139"/>
              <a:gd name="T71" fmla="*/ 23 h 114"/>
              <a:gd name="T72" fmla="*/ 83 w 139"/>
              <a:gd name="T73" fmla="*/ 2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9" h="114">
                <a:moveTo>
                  <a:pt x="39" y="72"/>
                </a:moveTo>
                <a:cubicBezTo>
                  <a:pt x="37" y="75"/>
                  <a:pt x="35" y="77"/>
                  <a:pt x="33" y="79"/>
                </a:cubicBezTo>
                <a:cubicBezTo>
                  <a:pt x="33" y="82"/>
                  <a:pt x="34" y="83"/>
                  <a:pt x="35" y="85"/>
                </a:cubicBezTo>
                <a:cubicBezTo>
                  <a:pt x="36" y="85"/>
                  <a:pt x="48" y="85"/>
                  <a:pt x="49" y="87"/>
                </a:cubicBezTo>
                <a:cubicBezTo>
                  <a:pt x="53" y="92"/>
                  <a:pt x="53" y="101"/>
                  <a:pt x="52" y="105"/>
                </a:cubicBezTo>
                <a:cubicBezTo>
                  <a:pt x="40" y="111"/>
                  <a:pt x="13" y="111"/>
                  <a:pt x="0" y="105"/>
                </a:cubicBezTo>
                <a:cubicBezTo>
                  <a:pt x="0" y="101"/>
                  <a:pt x="0" y="92"/>
                  <a:pt x="4" y="87"/>
                </a:cubicBezTo>
                <a:cubicBezTo>
                  <a:pt x="5" y="85"/>
                  <a:pt x="16" y="85"/>
                  <a:pt x="18" y="85"/>
                </a:cubicBezTo>
                <a:cubicBezTo>
                  <a:pt x="19" y="83"/>
                  <a:pt x="19" y="81"/>
                  <a:pt x="19" y="79"/>
                </a:cubicBezTo>
                <a:cubicBezTo>
                  <a:pt x="17" y="77"/>
                  <a:pt x="15" y="75"/>
                  <a:pt x="14" y="72"/>
                </a:cubicBezTo>
                <a:cubicBezTo>
                  <a:pt x="12" y="72"/>
                  <a:pt x="9" y="72"/>
                  <a:pt x="8" y="72"/>
                </a:cubicBezTo>
                <a:cubicBezTo>
                  <a:pt x="7" y="62"/>
                  <a:pt x="9" y="48"/>
                  <a:pt x="13" y="45"/>
                </a:cubicBezTo>
                <a:cubicBezTo>
                  <a:pt x="19" y="40"/>
                  <a:pt x="33" y="40"/>
                  <a:pt x="39" y="44"/>
                </a:cubicBezTo>
                <a:cubicBezTo>
                  <a:pt x="43" y="47"/>
                  <a:pt x="46" y="63"/>
                  <a:pt x="44" y="72"/>
                </a:cubicBezTo>
                <a:cubicBezTo>
                  <a:pt x="44" y="72"/>
                  <a:pt x="39" y="72"/>
                  <a:pt x="39" y="72"/>
                </a:cubicBezTo>
                <a:close/>
                <a:moveTo>
                  <a:pt x="87" y="40"/>
                </a:moveTo>
                <a:cubicBezTo>
                  <a:pt x="89" y="40"/>
                  <a:pt x="92" y="40"/>
                  <a:pt x="94" y="40"/>
                </a:cubicBezTo>
                <a:cubicBezTo>
                  <a:pt x="96" y="41"/>
                  <a:pt x="97" y="40"/>
                  <a:pt x="98" y="39"/>
                </a:cubicBezTo>
                <a:cubicBezTo>
                  <a:pt x="99" y="38"/>
                  <a:pt x="99" y="36"/>
                  <a:pt x="100" y="34"/>
                </a:cubicBezTo>
                <a:cubicBezTo>
                  <a:pt x="98" y="32"/>
                  <a:pt x="97" y="30"/>
                  <a:pt x="96" y="28"/>
                </a:cubicBezTo>
                <a:cubicBezTo>
                  <a:pt x="95" y="27"/>
                  <a:pt x="94" y="26"/>
                  <a:pt x="94" y="25"/>
                </a:cubicBezTo>
                <a:cubicBezTo>
                  <a:pt x="94" y="24"/>
                  <a:pt x="93" y="22"/>
                  <a:pt x="93" y="21"/>
                </a:cubicBezTo>
                <a:cubicBezTo>
                  <a:pt x="93" y="20"/>
                  <a:pt x="93" y="20"/>
                  <a:pt x="93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3" y="11"/>
                  <a:pt x="94" y="8"/>
                  <a:pt x="97" y="5"/>
                </a:cubicBezTo>
                <a:cubicBezTo>
                  <a:pt x="103" y="0"/>
                  <a:pt x="113" y="0"/>
                  <a:pt x="119" y="4"/>
                </a:cubicBezTo>
                <a:cubicBezTo>
                  <a:pt x="123" y="7"/>
                  <a:pt x="124" y="12"/>
                  <a:pt x="123" y="19"/>
                </a:cubicBezTo>
                <a:cubicBezTo>
                  <a:pt x="123" y="19"/>
                  <a:pt x="123" y="19"/>
                  <a:pt x="123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24" y="22"/>
                  <a:pt x="124" y="24"/>
                  <a:pt x="123" y="25"/>
                </a:cubicBezTo>
                <a:cubicBezTo>
                  <a:pt x="123" y="26"/>
                  <a:pt x="122" y="27"/>
                  <a:pt x="121" y="28"/>
                </a:cubicBezTo>
                <a:cubicBezTo>
                  <a:pt x="121" y="30"/>
                  <a:pt x="119" y="32"/>
                  <a:pt x="118" y="34"/>
                </a:cubicBezTo>
                <a:cubicBezTo>
                  <a:pt x="118" y="36"/>
                  <a:pt x="119" y="38"/>
                  <a:pt x="120" y="40"/>
                </a:cubicBezTo>
                <a:cubicBezTo>
                  <a:pt x="121" y="40"/>
                  <a:pt x="123" y="40"/>
                  <a:pt x="124" y="40"/>
                </a:cubicBezTo>
                <a:cubicBezTo>
                  <a:pt x="126" y="40"/>
                  <a:pt x="128" y="40"/>
                  <a:pt x="130" y="40"/>
                </a:cubicBezTo>
                <a:cubicBezTo>
                  <a:pt x="136" y="45"/>
                  <a:pt x="139" y="58"/>
                  <a:pt x="139" y="66"/>
                </a:cubicBezTo>
                <a:cubicBezTo>
                  <a:pt x="129" y="72"/>
                  <a:pt x="85" y="73"/>
                  <a:pt x="79" y="66"/>
                </a:cubicBezTo>
                <a:cubicBezTo>
                  <a:pt x="79" y="59"/>
                  <a:pt x="80" y="47"/>
                  <a:pt x="87" y="40"/>
                </a:cubicBezTo>
                <a:close/>
                <a:moveTo>
                  <a:pt x="108" y="41"/>
                </a:moveTo>
                <a:cubicBezTo>
                  <a:pt x="106" y="44"/>
                  <a:pt x="106" y="44"/>
                  <a:pt x="106" y="44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41"/>
                  <a:pt x="108" y="41"/>
                  <a:pt x="108" y="41"/>
                </a:cubicBezTo>
                <a:close/>
                <a:moveTo>
                  <a:pt x="68" y="114"/>
                </a:moveTo>
                <a:cubicBezTo>
                  <a:pt x="57" y="86"/>
                  <a:pt x="57" y="86"/>
                  <a:pt x="57" y="86"/>
                </a:cubicBezTo>
                <a:cubicBezTo>
                  <a:pt x="88" y="83"/>
                  <a:pt x="88" y="83"/>
                  <a:pt x="88" y="83"/>
                </a:cubicBezTo>
                <a:cubicBezTo>
                  <a:pt x="82" y="92"/>
                  <a:pt x="82" y="92"/>
                  <a:pt x="82" y="92"/>
                </a:cubicBezTo>
                <a:cubicBezTo>
                  <a:pt x="92" y="97"/>
                  <a:pt x="103" y="94"/>
                  <a:pt x="110" y="85"/>
                </a:cubicBezTo>
                <a:cubicBezTo>
                  <a:pt x="111" y="83"/>
                  <a:pt x="112" y="81"/>
                  <a:pt x="112" y="78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5"/>
                  <a:pt x="115" y="91"/>
                  <a:pt x="112" y="96"/>
                </a:cubicBezTo>
                <a:cubicBezTo>
                  <a:pt x="103" y="109"/>
                  <a:pt x="86" y="113"/>
                  <a:pt x="73" y="106"/>
                </a:cubicBezTo>
                <a:cubicBezTo>
                  <a:pt x="68" y="114"/>
                  <a:pt x="68" y="114"/>
                  <a:pt x="68" y="114"/>
                </a:cubicBezTo>
                <a:close/>
                <a:moveTo>
                  <a:pt x="72" y="1"/>
                </a:moveTo>
                <a:cubicBezTo>
                  <a:pt x="67" y="9"/>
                  <a:pt x="67" y="9"/>
                  <a:pt x="67" y="9"/>
                </a:cubicBezTo>
                <a:cubicBezTo>
                  <a:pt x="53" y="2"/>
                  <a:pt x="36" y="6"/>
                  <a:pt x="28" y="19"/>
                </a:cubicBezTo>
                <a:cubicBezTo>
                  <a:pt x="24" y="24"/>
                  <a:pt x="23" y="30"/>
                  <a:pt x="23" y="35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4"/>
                  <a:pt x="29" y="32"/>
                  <a:pt x="30" y="30"/>
                </a:cubicBezTo>
                <a:cubicBezTo>
                  <a:pt x="36" y="21"/>
                  <a:pt x="48" y="18"/>
                  <a:pt x="58" y="23"/>
                </a:cubicBezTo>
                <a:cubicBezTo>
                  <a:pt x="51" y="32"/>
                  <a:pt x="51" y="32"/>
                  <a:pt x="51" y="32"/>
                </a:cubicBezTo>
                <a:cubicBezTo>
                  <a:pt x="83" y="29"/>
                  <a:pt x="83" y="29"/>
                  <a:pt x="83" y="29"/>
                </a:cubicBezTo>
                <a:lnTo>
                  <a:pt x="72" y="1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8B26868-3213-4985-8E3C-6927DE49B492}"/>
              </a:ext>
            </a:extLst>
          </p:cNvPr>
          <p:cNvSpPr txBox="1"/>
          <p:nvPr/>
        </p:nvSpPr>
        <p:spPr>
          <a:xfrm>
            <a:off x="8999613" y="4021524"/>
            <a:ext cx="316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</a:t>
            </a:r>
            <a:r>
              <a:rPr lang="zh-CN" altLang="en-US" sz="2000" dirty="0">
                <a:solidFill>
                  <a:srgbClr val="C4F162"/>
                </a:solidFill>
              </a:rPr>
              <a:t>校、区级比赛平台</a:t>
            </a:r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id="{95A91566-FF50-4353-BB50-76EC07038D45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8514002" y="2633522"/>
            <a:ext cx="551210" cy="520173"/>
          </a:xfrm>
          <a:custGeom>
            <a:avLst/>
            <a:gdLst>
              <a:gd name="T0" fmla="*/ 90 w 376"/>
              <a:gd name="T1" fmla="*/ 52 h 355"/>
              <a:gd name="T2" fmla="*/ 37 w 376"/>
              <a:gd name="T3" fmla="*/ 264 h 355"/>
              <a:gd name="T4" fmla="*/ 118 w 376"/>
              <a:gd name="T5" fmla="*/ 310 h 355"/>
              <a:gd name="T6" fmla="*/ 134 w 376"/>
              <a:gd name="T7" fmla="*/ 310 h 355"/>
              <a:gd name="T8" fmla="*/ 215 w 376"/>
              <a:gd name="T9" fmla="*/ 264 h 355"/>
              <a:gd name="T10" fmla="*/ 241 w 376"/>
              <a:gd name="T11" fmla="*/ 310 h 355"/>
              <a:gd name="T12" fmla="*/ 255 w 376"/>
              <a:gd name="T13" fmla="*/ 287 h 355"/>
              <a:gd name="T14" fmla="*/ 358 w 376"/>
              <a:gd name="T15" fmla="*/ 287 h 355"/>
              <a:gd name="T16" fmla="*/ 371 w 376"/>
              <a:gd name="T17" fmla="*/ 310 h 355"/>
              <a:gd name="T18" fmla="*/ 371 w 376"/>
              <a:gd name="T19" fmla="*/ 323 h 355"/>
              <a:gd name="T20" fmla="*/ 358 w 376"/>
              <a:gd name="T21" fmla="*/ 355 h 355"/>
              <a:gd name="T22" fmla="*/ 250 w 376"/>
              <a:gd name="T23" fmla="*/ 323 h 355"/>
              <a:gd name="T24" fmla="*/ 237 w 376"/>
              <a:gd name="T25" fmla="*/ 355 h 355"/>
              <a:gd name="T26" fmla="*/ 131 w 376"/>
              <a:gd name="T27" fmla="*/ 323 h 355"/>
              <a:gd name="T28" fmla="*/ 118 w 376"/>
              <a:gd name="T29" fmla="*/ 355 h 355"/>
              <a:gd name="T30" fmla="*/ 0 w 376"/>
              <a:gd name="T31" fmla="*/ 323 h 355"/>
              <a:gd name="T32" fmla="*/ 14 w 376"/>
              <a:gd name="T33" fmla="*/ 287 h 355"/>
              <a:gd name="T34" fmla="*/ 336 w 376"/>
              <a:gd name="T35" fmla="*/ 248 h 355"/>
              <a:gd name="T36" fmla="*/ 279 w 376"/>
              <a:gd name="T37" fmla="*/ 248 h 355"/>
              <a:gd name="T38" fmla="*/ 215 w 376"/>
              <a:gd name="T39" fmla="*/ 248 h 355"/>
              <a:gd name="T40" fmla="*/ 158 w 376"/>
              <a:gd name="T41" fmla="*/ 248 h 355"/>
              <a:gd name="T42" fmla="*/ 95 w 376"/>
              <a:gd name="T43" fmla="*/ 248 h 355"/>
              <a:gd name="T44" fmla="*/ 38 w 376"/>
              <a:gd name="T45" fmla="*/ 248 h 355"/>
              <a:gd name="T46" fmla="*/ 307 w 376"/>
              <a:gd name="T47" fmla="*/ 147 h 355"/>
              <a:gd name="T48" fmla="*/ 289 w 376"/>
              <a:gd name="T49" fmla="*/ 201 h 355"/>
              <a:gd name="T50" fmla="*/ 201 w 376"/>
              <a:gd name="T51" fmla="*/ 201 h 355"/>
              <a:gd name="T52" fmla="*/ 181 w 376"/>
              <a:gd name="T53" fmla="*/ 147 h 355"/>
              <a:gd name="T54" fmla="*/ 180 w 376"/>
              <a:gd name="T55" fmla="*/ 16 h 355"/>
              <a:gd name="T56" fmla="*/ 161 w 376"/>
              <a:gd name="T57" fmla="*/ 35 h 355"/>
              <a:gd name="T58" fmla="*/ 155 w 376"/>
              <a:gd name="T59" fmla="*/ 67 h 355"/>
              <a:gd name="T60" fmla="*/ 66 w 376"/>
              <a:gd name="T61" fmla="*/ 55 h 355"/>
              <a:gd name="T62" fmla="*/ 66 w 376"/>
              <a:gd name="T63" fmla="*/ 122 h 355"/>
              <a:gd name="T64" fmla="*/ 69 w 376"/>
              <a:gd name="T65" fmla="*/ 122 h 355"/>
              <a:gd name="T66" fmla="*/ 87 w 376"/>
              <a:gd name="T67" fmla="*/ 199 h 355"/>
              <a:gd name="T68" fmla="*/ 91 w 376"/>
              <a:gd name="T69" fmla="*/ 199 h 355"/>
              <a:gd name="T70" fmla="*/ 109 w 376"/>
              <a:gd name="T71" fmla="*/ 132 h 355"/>
              <a:gd name="T72" fmla="*/ 109 w 376"/>
              <a:gd name="T73" fmla="*/ 75 h 355"/>
              <a:gd name="T74" fmla="*/ 155 w 376"/>
              <a:gd name="T75" fmla="*/ 80 h 355"/>
              <a:gd name="T76" fmla="*/ 166 w 376"/>
              <a:gd name="T77" fmla="*/ 120 h 355"/>
              <a:gd name="T78" fmla="*/ 180 w 376"/>
              <a:gd name="T79" fmla="*/ 126 h 355"/>
              <a:gd name="T80" fmla="*/ 317 w 376"/>
              <a:gd name="T81" fmla="*/ 120 h 355"/>
              <a:gd name="T82" fmla="*/ 317 w 376"/>
              <a:gd name="T83" fmla="*/ 21 h 355"/>
              <a:gd name="T84" fmla="*/ 304 w 376"/>
              <a:gd name="T85" fmla="*/ 31 h 355"/>
              <a:gd name="T86" fmla="*/ 308 w 376"/>
              <a:gd name="T87" fmla="*/ 107 h 355"/>
              <a:gd name="T88" fmla="*/ 304 w 376"/>
              <a:gd name="T89" fmla="*/ 111 h 355"/>
              <a:gd name="T90" fmla="*/ 177 w 376"/>
              <a:gd name="T91" fmla="*/ 109 h 355"/>
              <a:gd name="T92" fmla="*/ 238 w 376"/>
              <a:gd name="T93" fmla="*/ 63 h 355"/>
              <a:gd name="T94" fmla="*/ 176 w 376"/>
              <a:gd name="T95" fmla="*/ 35 h 355"/>
              <a:gd name="T96" fmla="*/ 180 w 376"/>
              <a:gd name="T97" fmla="*/ 31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6" h="355">
                <a:moveTo>
                  <a:pt x="90" y="0"/>
                </a:moveTo>
                <a:cubicBezTo>
                  <a:pt x="104" y="0"/>
                  <a:pt x="115" y="12"/>
                  <a:pt x="115" y="26"/>
                </a:cubicBezTo>
                <a:cubicBezTo>
                  <a:pt x="115" y="40"/>
                  <a:pt x="104" y="52"/>
                  <a:pt x="90" y="52"/>
                </a:cubicBezTo>
                <a:cubicBezTo>
                  <a:pt x="75" y="52"/>
                  <a:pt x="64" y="40"/>
                  <a:pt x="64" y="26"/>
                </a:cubicBezTo>
                <a:cubicBezTo>
                  <a:pt x="64" y="12"/>
                  <a:pt x="75" y="0"/>
                  <a:pt x="90" y="0"/>
                </a:cubicBezTo>
                <a:close/>
                <a:moveTo>
                  <a:pt x="37" y="264"/>
                </a:moveTo>
                <a:cubicBezTo>
                  <a:pt x="95" y="264"/>
                  <a:pt x="95" y="264"/>
                  <a:pt x="95" y="264"/>
                </a:cubicBezTo>
                <a:cubicBezTo>
                  <a:pt x="108" y="264"/>
                  <a:pt x="118" y="274"/>
                  <a:pt x="118" y="287"/>
                </a:cubicBezTo>
                <a:cubicBezTo>
                  <a:pt x="118" y="310"/>
                  <a:pt x="118" y="310"/>
                  <a:pt x="118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31" y="310"/>
                  <a:pt x="131" y="310"/>
                  <a:pt x="131" y="310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87"/>
                  <a:pt x="134" y="287"/>
                  <a:pt x="134" y="287"/>
                </a:cubicBezTo>
                <a:cubicBezTo>
                  <a:pt x="134" y="274"/>
                  <a:pt x="144" y="264"/>
                  <a:pt x="156" y="264"/>
                </a:cubicBezTo>
                <a:cubicBezTo>
                  <a:pt x="215" y="264"/>
                  <a:pt x="215" y="264"/>
                  <a:pt x="215" y="264"/>
                </a:cubicBezTo>
                <a:cubicBezTo>
                  <a:pt x="227" y="264"/>
                  <a:pt x="237" y="274"/>
                  <a:pt x="237" y="287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41" y="310"/>
                  <a:pt x="241" y="310"/>
                  <a:pt x="241" y="310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5" y="310"/>
                  <a:pt x="255" y="310"/>
                  <a:pt x="255" y="310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274"/>
                  <a:pt x="265" y="264"/>
                  <a:pt x="278" y="264"/>
                </a:cubicBezTo>
                <a:cubicBezTo>
                  <a:pt x="336" y="264"/>
                  <a:pt x="336" y="264"/>
                  <a:pt x="336" y="264"/>
                </a:cubicBezTo>
                <a:cubicBezTo>
                  <a:pt x="348" y="264"/>
                  <a:pt x="358" y="274"/>
                  <a:pt x="358" y="287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62" y="310"/>
                  <a:pt x="362" y="310"/>
                  <a:pt x="362" y="310"/>
                </a:cubicBezTo>
                <a:cubicBezTo>
                  <a:pt x="371" y="310"/>
                  <a:pt x="371" y="310"/>
                  <a:pt x="371" y="310"/>
                </a:cubicBezTo>
                <a:cubicBezTo>
                  <a:pt x="376" y="310"/>
                  <a:pt x="376" y="310"/>
                  <a:pt x="376" y="310"/>
                </a:cubicBezTo>
                <a:cubicBezTo>
                  <a:pt x="376" y="323"/>
                  <a:pt x="376" y="323"/>
                  <a:pt x="376" y="323"/>
                </a:cubicBezTo>
                <a:cubicBezTo>
                  <a:pt x="371" y="323"/>
                  <a:pt x="371" y="323"/>
                  <a:pt x="371" y="323"/>
                </a:cubicBezTo>
                <a:cubicBezTo>
                  <a:pt x="362" y="323"/>
                  <a:pt x="362" y="323"/>
                  <a:pt x="362" y="323"/>
                </a:cubicBezTo>
                <a:cubicBezTo>
                  <a:pt x="358" y="323"/>
                  <a:pt x="358" y="323"/>
                  <a:pt x="358" y="323"/>
                </a:cubicBezTo>
                <a:cubicBezTo>
                  <a:pt x="358" y="355"/>
                  <a:pt x="358" y="355"/>
                  <a:pt x="358" y="355"/>
                </a:cubicBezTo>
                <a:cubicBezTo>
                  <a:pt x="255" y="355"/>
                  <a:pt x="255" y="355"/>
                  <a:pt x="255" y="355"/>
                </a:cubicBezTo>
                <a:cubicBezTo>
                  <a:pt x="255" y="323"/>
                  <a:pt x="255" y="323"/>
                  <a:pt x="255" y="323"/>
                </a:cubicBezTo>
                <a:cubicBezTo>
                  <a:pt x="250" y="323"/>
                  <a:pt x="250" y="323"/>
                  <a:pt x="250" y="323"/>
                </a:cubicBezTo>
                <a:cubicBezTo>
                  <a:pt x="241" y="323"/>
                  <a:pt x="241" y="323"/>
                  <a:pt x="241" y="323"/>
                </a:cubicBezTo>
                <a:cubicBezTo>
                  <a:pt x="237" y="323"/>
                  <a:pt x="237" y="323"/>
                  <a:pt x="237" y="323"/>
                </a:cubicBezTo>
                <a:cubicBezTo>
                  <a:pt x="237" y="355"/>
                  <a:pt x="237" y="355"/>
                  <a:pt x="237" y="355"/>
                </a:cubicBezTo>
                <a:cubicBezTo>
                  <a:pt x="134" y="355"/>
                  <a:pt x="134" y="355"/>
                  <a:pt x="134" y="355"/>
                </a:cubicBezTo>
                <a:cubicBezTo>
                  <a:pt x="134" y="323"/>
                  <a:pt x="134" y="323"/>
                  <a:pt x="134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20" y="323"/>
                  <a:pt x="120" y="323"/>
                  <a:pt x="120" y="323"/>
                </a:cubicBezTo>
                <a:cubicBezTo>
                  <a:pt x="118" y="323"/>
                  <a:pt x="118" y="323"/>
                  <a:pt x="118" y="323"/>
                </a:cubicBezTo>
                <a:cubicBezTo>
                  <a:pt x="118" y="355"/>
                  <a:pt x="118" y="355"/>
                  <a:pt x="118" y="355"/>
                </a:cubicBezTo>
                <a:cubicBezTo>
                  <a:pt x="14" y="355"/>
                  <a:pt x="14" y="355"/>
                  <a:pt x="14" y="355"/>
                </a:cubicBezTo>
                <a:cubicBezTo>
                  <a:pt x="14" y="323"/>
                  <a:pt x="14" y="323"/>
                  <a:pt x="14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10"/>
                  <a:pt x="0" y="310"/>
                  <a:pt x="0" y="310"/>
                </a:cubicBezTo>
                <a:cubicBezTo>
                  <a:pt x="14" y="310"/>
                  <a:pt x="14" y="310"/>
                  <a:pt x="14" y="310"/>
                </a:cubicBezTo>
                <a:cubicBezTo>
                  <a:pt x="14" y="287"/>
                  <a:pt x="14" y="287"/>
                  <a:pt x="14" y="287"/>
                </a:cubicBezTo>
                <a:cubicBezTo>
                  <a:pt x="14" y="274"/>
                  <a:pt x="24" y="264"/>
                  <a:pt x="37" y="264"/>
                </a:cubicBezTo>
                <a:close/>
                <a:moveTo>
                  <a:pt x="307" y="220"/>
                </a:moveTo>
                <a:cubicBezTo>
                  <a:pt x="323" y="220"/>
                  <a:pt x="336" y="232"/>
                  <a:pt x="336" y="248"/>
                </a:cubicBezTo>
                <a:cubicBezTo>
                  <a:pt x="336" y="251"/>
                  <a:pt x="335" y="255"/>
                  <a:pt x="334" y="258"/>
                </a:cubicBezTo>
                <a:cubicBezTo>
                  <a:pt x="281" y="258"/>
                  <a:pt x="281" y="258"/>
                  <a:pt x="281" y="258"/>
                </a:cubicBezTo>
                <a:cubicBezTo>
                  <a:pt x="280" y="255"/>
                  <a:pt x="279" y="251"/>
                  <a:pt x="279" y="248"/>
                </a:cubicBezTo>
                <a:cubicBezTo>
                  <a:pt x="279" y="232"/>
                  <a:pt x="292" y="220"/>
                  <a:pt x="307" y="220"/>
                </a:cubicBezTo>
                <a:close/>
                <a:moveTo>
                  <a:pt x="186" y="220"/>
                </a:moveTo>
                <a:cubicBezTo>
                  <a:pt x="202" y="220"/>
                  <a:pt x="215" y="232"/>
                  <a:pt x="215" y="248"/>
                </a:cubicBezTo>
                <a:cubicBezTo>
                  <a:pt x="215" y="251"/>
                  <a:pt x="214" y="255"/>
                  <a:pt x="213" y="258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159" y="255"/>
                  <a:pt x="158" y="251"/>
                  <a:pt x="158" y="248"/>
                </a:cubicBezTo>
                <a:cubicBezTo>
                  <a:pt x="158" y="232"/>
                  <a:pt x="171" y="220"/>
                  <a:pt x="186" y="220"/>
                </a:cubicBezTo>
                <a:close/>
                <a:moveTo>
                  <a:pt x="67" y="220"/>
                </a:moveTo>
                <a:cubicBezTo>
                  <a:pt x="82" y="220"/>
                  <a:pt x="95" y="232"/>
                  <a:pt x="95" y="248"/>
                </a:cubicBezTo>
                <a:cubicBezTo>
                  <a:pt x="95" y="251"/>
                  <a:pt x="94" y="255"/>
                  <a:pt x="93" y="258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39" y="255"/>
                  <a:pt x="38" y="251"/>
                  <a:pt x="38" y="248"/>
                </a:cubicBezTo>
                <a:cubicBezTo>
                  <a:pt x="38" y="232"/>
                  <a:pt x="51" y="220"/>
                  <a:pt x="67" y="220"/>
                </a:cubicBezTo>
                <a:close/>
                <a:moveTo>
                  <a:pt x="307" y="130"/>
                </a:moveTo>
                <a:cubicBezTo>
                  <a:pt x="307" y="147"/>
                  <a:pt x="307" y="147"/>
                  <a:pt x="307" y="147"/>
                </a:cubicBezTo>
                <a:cubicBezTo>
                  <a:pt x="293" y="147"/>
                  <a:pt x="293" y="147"/>
                  <a:pt x="293" y="147"/>
                </a:cubicBezTo>
                <a:cubicBezTo>
                  <a:pt x="308" y="201"/>
                  <a:pt x="308" y="201"/>
                  <a:pt x="308" y="201"/>
                </a:cubicBezTo>
                <a:cubicBezTo>
                  <a:pt x="289" y="201"/>
                  <a:pt x="289" y="201"/>
                  <a:pt x="289" y="201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16" y="147"/>
                  <a:pt x="216" y="147"/>
                  <a:pt x="216" y="147"/>
                </a:cubicBezTo>
                <a:cubicBezTo>
                  <a:pt x="201" y="201"/>
                  <a:pt x="201" y="201"/>
                  <a:pt x="201" y="201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97" y="147"/>
                  <a:pt x="197" y="147"/>
                  <a:pt x="197" y="14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307" y="130"/>
                  <a:pt x="307" y="130"/>
                  <a:pt x="307" y="130"/>
                </a:cubicBezTo>
                <a:close/>
                <a:moveTo>
                  <a:pt x="180" y="16"/>
                </a:moveTo>
                <a:cubicBezTo>
                  <a:pt x="175" y="16"/>
                  <a:pt x="170" y="18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3" y="25"/>
                  <a:pt x="161" y="30"/>
                  <a:pt x="161" y="35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63" y="55"/>
                  <a:pt x="117" y="55"/>
                  <a:pt x="66" y="55"/>
                </a:cubicBezTo>
                <a:cubicBezTo>
                  <a:pt x="57" y="55"/>
                  <a:pt x="50" y="63"/>
                  <a:pt x="50" y="7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6" y="85"/>
                  <a:pt x="66" y="85"/>
                  <a:pt x="66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9" y="199"/>
                  <a:pt x="69" y="199"/>
                  <a:pt x="69" y="199"/>
                </a:cubicBezTo>
                <a:cubicBezTo>
                  <a:pt x="87" y="199"/>
                  <a:pt x="87" y="199"/>
                  <a:pt x="87" y="199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99"/>
                  <a:pt x="91" y="199"/>
                  <a:pt x="91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1" y="107"/>
                  <a:pt x="161" y="107"/>
                  <a:pt x="161" y="107"/>
                </a:cubicBezTo>
                <a:cubicBezTo>
                  <a:pt x="161" y="112"/>
                  <a:pt x="163" y="117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70" y="124"/>
                  <a:pt x="175" y="126"/>
                  <a:pt x="180" y="126"/>
                </a:cubicBezTo>
                <a:cubicBezTo>
                  <a:pt x="304" y="126"/>
                  <a:pt x="304" y="126"/>
                  <a:pt x="304" y="126"/>
                </a:cubicBezTo>
                <a:cubicBezTo>
                  <a:pt x="309" y="126"/>
                  <a:pt x="314" y="124"/>
                  <a:pt x="317" y="120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21" y="117"/>
                  <a:pt x="323" y="112"/>
                  <a:pt x="323" y="107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23" y="30"/>
                  <a:pt x="321" y="25"/>
                  <a:pt x="317" y="21"/>
                </a:cubicBezTo>
                <a:cubicBezTo>
                  <a:pt x="314" y="18"/>
                  <a:pt x="309" y="16"/>
                  <a:pt x="304" y="16"/>
                </a:cubicBezTo>
                <a:cubicBezTo>
                  <a:pt x="180" y="16"/>
                  <a:pt x="180" y="16"/>
                  <a:pt x="180" y="16"/>
                </a:cubicBezTo>
                <a:close/>
                <a:moveTo>
                  <a:pt x="304" y="31"/>
                </a:moveTo>
                <a:cubicBezTo>
                  <a:pt x="305" y="31"/>
                  <a:pt x="306" y="31"/>
                  <a:pt x="307" y="32"/>
                </a:cubicBezTo>
                <a:cubicBezTo>
                  <a:pt x="307" y="33"/>
                  <a:pt x="308" y="34"/>
                  <a:pt x="308" y="35"/>
                </a:cubicBezTo>
                <a:cubicBezTo>
                  <a:pt x="308" y="107"/>
                  <a:pt x="308" y="107"/>
                  <a:pt x="308" y="107"/>
                </a:cubicBezTo>
                <a:cubicBezTo>
                  <a:pt x="308" y="108"/>
                  <a:pt x="307" y="109"/>
                  <a:pt x="307" y="109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5" y="111"/>
                  <a:pt x="304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79" y="111"/>
                  <a:pt x="178" y="110"/>
                  <a:pt x="177" y="11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6" y="109"/>
                  <a:pt x="176" y="108"/>
                  <a:pt x="176" y="107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238" y="63"/>
                  <a:pt x="238" y="63"/>
                  <a:pt x="238" y="63"/>
                </a:cubicBezTo>
                <a:cubicBezTo>
                  <a:pt x="237" y="62"/>
                  <a:pt x="237" y="62"/>
                  <a:pt x="237" y="62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4"/>
                  <a:pt x="176" y="33"/>
                  <a:pt x="177" y="32"/>
                </a:cubicBezTo>
                <a:cubicBezTo>
                  <a:pt x="177" y="32"/>
                  <a:pt x="177" y="32"/>
                  <a:pt x="177" y="32"/>
                </a:cubicBezTo>
                <a:cubicBezTo>
                  <a:pt x="178" y="31"/>
                  <a:pt x="179" y="31"/>
                  <a:pt x="180" y="31"/>
                </a:cubicBezTo>
                <a:lnTo>
                  <a:pt x="304" y="31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64F9111-88E0-4CD3-902D-6E8CE974D51E}"/>
              </a:ext>
            </a:extLst>
          </p:cNvPr>
          <p:cNvSpPr txBox="1"/>
          <p:nvPr/>
        </p:nvSpPr>
        <p:spPr>
          <a:xfrm>
            <a:off x="9218984" y="2633522"/>
            <a:ext cx="273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66FF"/>
                </a:solidFill>
              </a:rPr>
              <a:t>组、校、区级展示课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59AD9E8-7A91-4E94-8C7A-6C79045B7FE4}"/>
              </a:ext>
            </a:extLst>
          </p:cNvPr>
          <p:cNvSpPr/>
          <p:nvPr/>
        </p:nvSpPr>
        <p:spPr>
          <a:xfrm>
            <a:off x="961228" y="164149"/>
            <a:ext cx="8103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FFC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每周行事历</a:t>
            </a:r>
            <a:endParaRPr lang="en-US" altLang="zh-CN" sz="2800" b="1" dirty="0">
              <a:solidFill>
                <a:srgbClr val="FFC000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413734E-5242-4B1A-8DC2-F3681FB988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" y="739139"/>
            <a:ext cx="4440874" cy="3282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BF2736E-7DA5-488C-A077-30FBA0FD3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69" y="667629"/>
            <a:ext cx="3715829" cy="552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836FC65-47B7-4E0D-8064-7794C6225F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8" y="4421634"/>
            <a:ext cx="4325935" cy="1518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8395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74A0886-0A76-4C47-BF5C-E2924B667FCC}"/>
              </a:ext>
            </a:extLst>
          </p:cNvPr>
          <p:cNvSpPr/>
          <p:nvPr/>
        </p:nvSpPr>
        <p:spPr>
          <a:xfrm>
            <a:off x="2210932" y="356835"/>
            <a:ext cx="7682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>
                <a:solidFill>
                  <a:srgbClr val="FFC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课题思考有序推进 促进师生共成长</a:t>
            </a:r>
            <a:endParaRPr lang="en-US" altLang="zh-CN" sz="3200" b="1" dirty="0">
              <a:solidFill>
                <a:srgbClr val="FFC000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F6D6529-D870-435E-8143-4D197672E73C}"/>
              </a:ext>
            </a:extLst>
          </p:cNvPr>
          <p:cNvSpPr/>
          <p:nvPr/>
        </p:nvSpPr>
        <p:spPr>
          <a:xfrm>
            <a:off x="3226709" y="1259505"/>
            <a:ext cx="6380929" cy="2252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小学数学课堂</a:t>
            </a:r>
            <a:r>
              <a:rPr lang="zh-CN" altLang="en-US" sz="2400" b="1" kern="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板书</a:t>
            </a:r>
            <a:r>
              <a:rPr lang="zh-CN" altLang="en-US" sz="2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教学实践研究</a:t>
            </a:r>
            <a:endParaRPr lang="en-US" altLang="zh-CN" sz="24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</a:t>
            </a:r>
            <a:r>
              <a:rPr lang="zh-CN" altLang="en-US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课题成员：孙秀娟、何玲洁、王妍、荆亚琴</a:t>
            </a:r>
            <a:endParaRPr lang="en-US" altLang="zh-CN" sz="2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zh-CN" sz="2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zh-CN" sz="2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CD563AC-1308-41A8-B901-8CC2B5912D26}"/>
              </a:ext>
            </a:extLst>
          </p:cNvPr>
          <p:cNvGrpSpPr>
            <a:grpSpLocks/>
          </p:cNvGrpSpPr>
          <p:nvPr/>
        </p:nvGrpSpPr>
        <p:grpSpPr bwMode="auto">
          <a:xfrm>
            <a:off x="2293259" y="1189696"/>
            <a:ext cx="933450" cy="947737"/>
            <a:chOff x="0" y="0"/>
            <a:chExt cx="933965" cy="947732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20B99A0-B38A-4E5F-A779-C9566880A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33965" cy="947732"/>
            </a:xfrm>
            <a:custGeom>
              <a:avLst/>
              <a:gdLst>
                <a:gd name="T0" fmla="*/ 855072108 w 172"/>
                <a:gd name="T1" fmla="*/ 997181948 h 175"/>
                <a:gd name="T2" fmla="*/ 1031982455 w 172"/>
                <a:gd name="T3" fmla="*/ 2147483646 h 175"/>
                <a:gd name="T4" fmla="*/ 2147483646 w 172"/>
                <a:gd name="T5" fmla="*/ 2147483646 h 175"/>
                <a:gd name="T6" fmla="*/ 2147483646 w 172"/>
                <a:gd name="T7" fmla="*/ 850538022 h 175"/>
                <a:gd name="T8" fmla="*/ 855072108 w 172"/>
                <a:gd name="T9" fmla="*/ 997181948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175">
                  <a:moveTo>
                    <a:pt x="29" y="34"/>
                  </a:moveTo>
                  <a:cubicBezTo>
                    <a:pt x="0" y="66"/>
                    <a:pt x="3" y="115"/>
                    <a:pt x="35" y="143"/>
                  </a:cubicBezTo>
                  <a:cubicBezTo>
                    <a:pt x="70" y="175"/>
                    <a:pt x="130" y="159"/>
                    <a:pt x="169" y="160"/>
                  </a:cubicBezTo>
                  <a:cubicBezTo>
                    <a:pt x="163" y="121"/>
                    <a:pt x="172" y="59"/>
                    <a:pt x="138" y="29"/>
                  </a:cubicBezTo>
                  <a:cubicBezTo>
                    <a:pt x="106" y="0"/>
                    <a:pt x="57" y="3"/>
                    <a:pt x="29" y="34"/>
                  </a:cubicBezTo>
                  <a:close/>
                </a:path>
              </a:pathLst>
            </a:cu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TextBox 77">
              <a:extLst>
                <a:ext uri="{FF2B5EF4-FFF2-40B4-BE49-F238E27FC236}">
                  <a16:creationId xmlns:a16="http://schemas.microsoft.com/office/drawing/2014/main" id="{78AD83D3-FF7A-4EE0-AD6B-4B0162870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8" y="345856"/>
              <a:ext cx="785709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7595A0A6-154D-4BB7-B4DE-FE1CFD9506C6}"/>
              </a:ext>
            </a:extLst>
          </p:cNvPr>
          <p:cNvSpPr txBox="1"/>
          <p:nvPr/>
        </p:nvSpPr>
        <p:spPr>
          <a:xfrm>
            <a:off x="613951" y="2357558"/>
            <a:ext cx="15969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E7381B"/>
                </a:solidFill>
                <a:latin typeface="+mn-ea"/>
              </a:rPr>
              <a:t>人  人</a:t>
            </a:r>
            <a:endParaRPr lang="en-US" altLang="zh-CN" sz="3200" b="1" dirty="0">
              <a:solidFill>
                <a:srgbClr val="E7381B"/>
              </a:solidFill>
              <a:latin typeface="+mn-ea"/>
            </a:endParaRPr>
          </a:p>
          <a:p>
            <a:r>
              <a:rPr lang="zh-CN" altLang="en-US" sz="3200" b="1" dirty="0">
                <a:solidFill>
                  <a:srgbClr val="E7381B"/>
                </a:solidFill>
                <a:latin typeface="+mn-ea"/>
              </a:rPr>
              <a:t>人  人</a:t>
            </a:r>
            <a:endParaRPr lang="en-US" altLang="zh-CN" sz="3200" b="1" dirty="0">
              <a:solidFill>
                <a:srgbClr val="E7381B"/>
              </a:solidFill>
              <a:latin typeface="+mn-ea"/>
            </a:endParaRPr>
          </a:p>
          <a:p>
            <a:r>
              <a:rPr lang="zh-CN" altLang="en-US" sz="3200" b="1" dirty="0">
                <a:solidFill>
                  <a:srgbClr val="E7381B"/>
                </a:solidFill>
                <a:latin typeface="+mn-ea"/>
              </a:rPr>
              <a:t>有  有</a:t>
            </a:r>
            <a:endParaRPr lang="en-US" altLang="zh-CN" sz="3200" b="1" dirty="0">
              <a:solidFill>
                <a:srgbClr val="E7381B"/>
              </a:solidFill>
              <a:latin typeface="+mn-ea"/>
            </a:endParaRPr>
          </a:p>
          <a:p>
            <a:r>
              <a:rPr lang="zh-CN" altLang="en-US" sz="3200" b="1" dirty="0">
                <a:solidFill>
                  <a:srgbClr val="E7381B"/>
                </a:solidFill>
                <a:latin typeface="+mn-ea"/>
              </a:rPr>
              <a:t>课  研</a:t>
            </a:r>
            <a:endParaRPr lang="en-US" altLang="zh-CN" sz="3200" b="1" dirty="0">
              <a:solidFill>
                <a:srgbClr val="E7381B"/>
              </a:solidFill>
              <a:latin typeface="+mn-ea"/>
            </a:endParaRPr>
          </a:p>
          <a:p>
            <a:r>
              <a:rPr lang="zh-CN" altLang="en-US" sz="3200" b="1" dirty="0">
                <a:solidFill>
                  <a:srgbClr val="E7381B"/>
                </a:solidFill>
                <a:latin typeface="+mn-ea"/>
              </a:rPr>
              <a:t>题  究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2778BD4-A10C-4BC4-8F66-BD5B988343BF}"/>
              </a:ext>
            </a:extLst>
          </p:cNvPr>
          <p:cNvGrpSpPr/>
          <p:nvPr/>
        </p:nvGrpSpPr>
        <p:grpSpPr>
          <a:xfrm>
            <a:off x="91440" y="78769"/>
            <a:ext cx="1981200" cy="1879572"/>
            <a:chOff x="91440" y="78769"/>
            <a:chExt cx="1981200" cy="1879572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1B5873B3-2842-4FBE-AA63-DD77CCDDBBF9}"/>
                </a:ext>
              </a:extLst>
            </p:cNvPr>
            <p:cNvSpPr/>
            <p:nvPr/>
          </p:nvSpPr>
          <p:spPr>
            <a:xfrm>
              <a:off x="91440" y="78769"/>
              <a:ext cx="1981200" cy="1879572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2" rIns="91426" bIns="45712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F845D0B2-4787-454B-8E89-0EF853B5530C}"/>
                </a:ext>
              </a:extLst>
            </p:cNvPr>
            <p:cNvSpPr txBox="1"/>
            <p:nvPr/>
          </p:nvSpPr>
          <p:spPr>
            <a:xfrm>
              <a:off x="685996" y="289598"/>
              <a:ext cx="792088" cy="1569644"/>
            </a:xfrm>
            <a:prstGeom prst="rect">
              <a:avLst/>
            </a:prstGeom>
            <a:noFill/>
          </p:spPr>
          <p:txBody>
            <a:bodyPr wrap="square" lIns="91426" tIns="45712" rIns="91426" bIns="45712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新蒂黑板报" panose="03000600000000000000" pitchFamily="66" charset="-122"/>
                  <a:ea typeface="新蒂黑板报" panose="03000600000000000000" pitchFamily="66" charset="-122"/>
                </a:rPr>
                <a:t>课题研究</a:t>
              </a:r>
              <a:endParaRPr lang="en-US" altLang="zh-CN" sz="24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9F279795-C11A-4FD6-B2C5-5150018C0359}"/>
              </a:ext>
            </a:extLst>
          </p:cNvPr>
          <p:cNvSpPr/>
          <p:nvPr/>
        </p:nvSpPr>
        <p:spPr>
          <a:xfrm>
            <a:off x="3144382" y="3322493"/>
            <a:ext cx="5396961" cy="506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等线" panose="02010600030101010101" pitchFamily="2" charset="-122"/>
              </a:rPr>
              <a:t>每天板书一解说（说设计想法）</a:t>
            </a:r>
          </a:p>
        </p:txBody>
      </p:sp>
      <p:sp>
        <p:nvSpPr>
          <p:cNvPr id="31" name="矩形 130">
            <a:extLst>
              <a:ext uri="{FF2B5EF4-FFF2-40B4-BE49-F238E27FC236}">
                <a16:creationId xmlns:a16="http://schemas.microsoft.com/office/drawing/2014/main" id="{91813562-E12D-47C3-B3C6-6C147785E780}"/>
              </a:ext>
            </a:extLst>
          </p:cNvPr>
          <p:cNvSpPr>
            <a:spLocks noChangeArrowheads="1"/>
          </p:cNvSpPr>
          <p:nvPr/>
        </p:nvSpPr>
        <p:spPr bwMode="auto">
          <a:xfrm rot="2670473">
            <a:off x="2641863" y="3426223"/>
            <a:ext cx="542844" cy="511805"/>
          </a:xfrm>
          <a:prstGeom prst="rect">
            <a:avLst/>
          </a:prstGeom>
          <a:solidFill>
            <a:srgbClr val="1AADA9"/>
          </a:solidFill>
          <a:ln w="57150">
            <a:solidFill>
              <a:srgbClr val="F5F5E2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矩形 122">
            <a:extLst>
              <a:ext uri="{FF2B5EF4-FFF2-40B4-BE49-F238E27FC236}">
                <a16:creationId xmlns:a16="http://schemas.microsoft.com/office/drawing/2014/main" id="{1C85D835-801C-4F14-9E80-109C6C518A47}"/>
              </a:ext>
            </a:extLst>
          </p:cNvPr>
          <p:cNvSpPr>
            <a:spLocks noChangeArrowheads="1"/>
          </p:cNvSpPr>
          <p:nvPr/>
        </p:nvSpPr>
        <p:spPr bwMode="auto">
          <a:xfrm rot="2670473">
            <a:off x="2628900" y="4602085"/>
            <a:ext cx="581811" cy="472166"/>
          </a:xfrm>
          <a:prstGeom prst="rect">
            <a:avLst/>
          </a:prstGeom>
          <a:solidFill>
            <a:srgbClr val="9CB81F"/>
          </a:solidFill>
          <a:ln w="57150">
            <a:solidFill>
              <a:srgbClr val="F5F5E2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11A46B8-F668-4182-8691-D60171048FCC}"/>
              </a:ext>
            </a:extLst>
          </p:cNvPr>
          <p:cNvSpPr/>
          <p:nvPr/>
        </p:nvSpPr>
        <p:spPr>
          <a:xfrm>
            <a:off x="3502279" y="4588118"/>
            <a:ext cx="6699959" cy="950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等线" panose="02010600030101010101" pitchFamily="2" charset="-122"/>
              </a:rPr>
              <a:t>每周板书一梳理（同一课型、不同课型的板书结构分类）</a:t>
            </a:r>
          </a:p>
        </p:txBody>
      </p:sp>
    </p:spTree>
    <p:extLst>
      <p:ext uri="{BB962C8B-B14F-4D97-AF65-F5344CB8AC3E}">
        <p14:creationId xmlns:p14="http://schemas.microsoft.com/office/powerpoint/2010/main" val="2292534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FD980BC0-A351-44D8-888B-BE074CFE3FE7}"/>
              </a:ext>
            </a:extLst>
          </p:cNvPr>
          <p:cNvSpPr/>
          <p:nvPr/>
        </p:nvSpPr>
        <p:spPr>
          <a:xfrm>
            <a:off x="239347" y="124488"/>
            <a:ext cx="1833293" cy="174241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TextBox 28">
            <a:extLst>
              <a:ext uri="{FF2B5EF4-FFF2-40B4-BE49-F238E27FC236}">
                <a16:creationId xmlns:a16="http://schemas.microsoft.com/office/drawing/2014/main" id="{84CF07F2-9B31-4D2C-8688-34878F4AD04D}"/>
              </a:ext>
            </a:extLst>
          </p:cNvPr>
          <p:cNvSpPr txBox="1"/>
          <p:nvPr/>
        </p:nvSpPr>
        <p:spPr>
          <a:xfrm>
            <a:off x="759949" y="210872"/>
            <a:ext cx="792088" cy="156964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学生发展</a:t>
            </a:r>
            <a:endParaRPr lang="en-US" altLang="zh-CN" sz="24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C7A56E6-023C-4CB2-859C-446A1B7DA836}"/>
              </a:ext>
            </a:extLst>
          </p:cNvPr>
          <p:cNvSpPr/>
          <p:nvPr/>
        </p:nvSpPr>
        <p:spPr>
          <a:xfrm>
            <a:off x="2081444" y="250330"/>
            <a:ext cx="9741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>
                <a:solidFill>
                  <a:srgbClr val="FFC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课堂常规养成常态化 促进学生学科关键能力的提升</a:t>
            </a:r>
            <a:endParaRPr lang="en-US" altLang="zh-CN" sz="3200" b="1" dirty="0">
              <a:solidFill>
                <a:srgbClr val="FFC000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graphicFrame>
        <p:nvGraphicFramePr>
          <p:cNvPr id="35" name="表格 34">
            <a:extLst>
              <a:ext uri="{FF2B5EF4-FFF2-40B4-BE49-F238E27FC236}">
                <a16:creationId xmlns:a16="http://schemas.microsoft.com/office/drawing/2014/main" id="{588CFFD2-1899-4977-BC4E-33E5EE723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360316"/>
              </p:ext>
            </p:extLst>
          </p:nvPr>
        </p:nvGraphicFramePr>
        <p:xfrm>
          <a:off x="2399942" y="910476"/>
          <a:ext cx="8596081" cy="5697194"/>
        </p:xfrm>
        <a:graphic>
          <a:graphicData uri="http://schemas.openxmlformats.org/drawingml/2006/table">
            <a:tbl>
              <a:tblPr/>
              <a:tblGrid>
                <a:gridCol w="140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2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倾听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0" dirty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耐心倾听同伴发言（用眼听、用心听）听后能复述</a:t>
                      </a:r>
                      <a:r>
                        <a:rPr lang="zh-CN" altLang="en-US" sz="1800" b="1" kern="0" dirty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并总结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8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阅读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0" dirty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读通、读懂图文信息，养成圈点勾画关键的习惯，根据图文信息完整表达（</a:t>
                      </a:r>
                      <a:r>
                        <a:rPr lang="en-US" sz="1800" b="1" kern="0" dirty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2</a:t>
                      </a:r>
                      <a:r>
                        <a:rPr lang="zh-CN" sz="1800" b="1" kern="0" dirty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条件</a:t>
                      </a:r>
                      <a:r>
                        <a:rPr lang="en-US" sz="1800" b="1" kern="0" dirty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1</a:t>
                      </a:r>
                      <a:r>
                        <a:rPr lang="zh-CN" sz="1800" b="1" kern="0" dirty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问题）。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8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记录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0" dirty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运用数学符号记录思考过程，有记录意识。能正确使用草稿纸。作业时养成一个数字一个符号的记录意识。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2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表达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0" dirty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自信大方，声音响亮，表达完整。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操作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0" dirty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学具准备及时，听清指令操作，及时整理归位。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4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合作与交流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0" dirty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养成同桌互动交流常规，如：左边说，右边听，再交换。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2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数学思考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0" dirty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在老师指导下养成一级分类能力，初步养成二级分类意识。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25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评价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能积极参与评价 对回答好的同学能给予肯定，对回答错误的同学能给予帮助纠错。</a:t>
                      </a:r>
                      <a:endParaRPr lang="en-US" altLang="zh-CN" sz="1800" b="1" kern="100" dirty="0">
                        <a:solidFill>
                          <a:schemeClr val="bg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表达观点：“我同意”“我不同意”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58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反思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0525" algn="l"/>
                        </a:tabLst>
                      </a:pPr>
                      <a:r>
                        <a:rPr lang="zh-CN" sz="1800" b="1" kern="0" dirty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今天课上我有积极参与学习活动吗？认真倾听了吗？记录想法了吗？大胆交流了吗 ？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209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7156B121-5C6B-4F68-9ABD-7934E3B45FAF}"/>
              </a:ext>
            </a:extLst>
          </p:cNvPr>
          <p:cNvGrpSpPr/>
          <p:nvPr/>
        </p:nvGrpSpPr>
        <p:grpSpPr>
          <a:xfrm>
            <a:off x="1935747" y="330201"/>
            <a:ext cx="5944566" cy="6550822"/>
            <a:chOff x="6023258" y="307178"/>
            <a:chExt cx="5944566" cy="6550822"/>
          </a:xfrm>
        </p:grpSpPr>
        <p:sp>
          <p:nvSpPr>
            <p:cNvPr id="27" name="任意多边形 21">
              <a:extLst>
                <a:ext uri="{FF2B5EF4-FFF2-40B4-BE49-F238E27FC236}">
                  <a16:creationId xmlns:a16="http://schemas.microsoft.com/office/drawing/2014/main" id="{5EFCC1DF-DA97-458C-9C25-DB56793E8185}"/>
                </a:ext>
              </a:extLst>
            </p:cNvPr>
            <p:cNvSpPr/>
            <p:nvPr/>
          </p:nvSpPr>
          <p:spPr>
            <a:xfrm>
              <a:off x="6818162" y="2498578"/>
              <a:ext cx="4195562" cy="4359422"/>
            </a:xfrm>
            <a:custGeom>
              <a:avLst/>
              <a:gdLst>
                <a:gd name="connsiteX0" fmla="*/ 1743740 w 3742661"/>
                <a:gd name="connsiteY0" fmla="*/ 4476307 h 4476307"/>
                <a:gd name="connsiteX1" fmla="*/ 1796903 w 3742661"/>
                <a:gd name="connsiteY1" fmla="*/ 3785190 h 4476307"/>
                <a:gd name="connsiteX2" fmla="*/ 1307805 w 3742661"/>
                <a:gd name="connsiteY2" fmla="*/ 3381153 h 4476307"/>
                <a:gd name="connsiteX3" fmla="*/ 31898 w 3742661"/>
                <a:gd name="connsiteY3" fmla="*/ 2945218 h 4476307"/>
                <a:gd name="connsiteX4" fmla="*/ 1127052 w 3742661"/>
                <a:gd name="connsiteY4" fmla="*/ 3242930 h 4476307"/>
                <a:gd name="connsiteX5" fmla="*/ 393405 w 3742661"/>
                <a:gd name="connsiteY5" fmla="*/ 2456121 h 4476307"/>
                <a:gd name="connsiteX6" fmla="*/ 1775638 w 3742661"/>
                <a:gd name="connsiteY6" fmla="*/ 3519376 h 4476307"/>
                <a:gd name="connsiteX7" fmla="*/ 1679945 w 3742661"/>
                <a:gd name="connsiteY7" fmla="*/ 2392325 h 4476307"/>
                <a:gd name="connsiteX8" fmla="*/ 0 w 3742661"/>
                <a:gd name="connsiteY8" fmla="*/ 754911 h 4476307"/>
                <a:gd name="connsiteX9" fmla="*/ 988828 w 3742661"/>
                <a:gd name="connsiteY9" fmla="*/ 1924493 h 4476307"/>
                <a:gd name="connsiteX10" fmla="*/ 1137684 w 3742661"/>
                <a:gd name="connsiteY10" fmla="*/ 861237 h 4476307"/>
                <a:gd name="connsiteX11" fmla="*/ 1222745 w 3742661"/>
                <a:gd name="connsiteY11" fmla="*/ 2062716 h 4476307"/>
                <a:gd name="connsiteX12" fmla="*/ 1690577 w 3742661"/>
                <a:gd name="connsiteY12" fmla="*/ 2190307 h 4476307"/>
                <a:gd name="connsiteX13" fmla="*/ 1956391 w 3742661"/>
                <a:gd name="connsiteY13" fmla="*/ 0 h 4476307"/>
                <a:gd name="connsiteX14" fmla="*/ 2083982 w 3742661"/>
                <a:gd name="connsiteY14" fmla="*/ 978195 h 4476307"/>
                <a:gd name="connsiteX15" fmla="*/ 1881963 w 3742661"/>
                <a:gd name="connsiteY15" fmla="*/ 2232837 h 4476307"/>
                <a:gd name="connsiteX16" fmla="*/ 2041452 w 3742661"/>
                <a:gd name="connsiteY16" fmla="*/ 3030279 h 4476307"/>
                <a:gd name="connsiteX17" fmla="*/ 2647507 w 3742661"/>
                <a:gd name="connsiteY17" fmla="*/ 2519916 h 4476307"/>
                <a:gd name="connsiteX18" fmla="*/ 2849526 w 3742661"/>
                <a:gd name="connsiteY18" fmla="*/ 1307804 h 4476307"/>
                <a:gd name="connsiteX19" fmla="*/ 2838893 w 3742661"/>
                <a:gd name="connsiteY19" fmla="*/ 2371060 h 4476307"/>
                <a:gd name="connsiteX20" fmla="*/ 3742661 w 3742661"/>
                <a:gd name="connsiteY20" fmla="*/ 1148316 h 4476307"/>
                <a:gd name="connsiteX21" fmla="*/ 2222205 w 3742661"/>
                <a:gd name="connsiteY21" fmla="*/ 3370521 h 4476307"/>
                <a:gd name="connsiteX22" fmla="*/ 2169042 w 3742661"/>
                <a:gd name="connsiteY22" fmla="*/ 3817088 h 4476307"/>
                <a:gd name="connsiteX23" fmla="*/ 3317358 w 3742661"/>
                <a:gd name="connsiteY23" fmla="*/ 3094074 h 4476307"/>
                <a:gd name="connsiteX24" fmla="*/ 2190307 w 3742661"/>
                <a:gd name="connsiteY24" fmla="*/ 4051004 h 4476307"/>
                <a:gd name="connsiteX25" fmla="*/ 2232838 w 3742661"/>
                <a:gd name="connsiteY25" fmla="*/ 4476307 h 4476307"/>
                <a:gd name="connsiteX26" fmla="*/ 1743740 w 3742661"/>
                <a:gd name="connsiteY26" fmla="*/ 4476307 h 4476307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1743740 w 3742661"/>
                <a:gd name="connsiteY26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2819 h 4522819"/>
                <a:gd name="connsiteX1" fmla="*/ 1796903 w 3694535"/>
                <a:gd name="connsiteY1" fmla="*/ 3815659 h 4522819"/>
                <a:gd name="connsiteX2" fmla="*/ 1307805 w 3694535"/>
                <a:gd name="connsiteY2" fmla="*/ 3411622 h 4522819"/>
                <a:gd name="connsiteX3" fmla="*/ 31898 w 3694535"/>
                <a:gd name="connsiteY3" fmla="*/ 2975687 h 4522819"/>
                <a:gd name="connsiteX4" fmla="*/ 1127052 w 3694535"/>
                <a:gd name="connsiteY4" fmla="*/ 3273399 h 4522819"/>
                <a:gd name="connsiteX5" fmla="*/ 393405 w 3694535"/>
                <a:gd name="connsiteY5" fmla="*/ 2486590 h 4522819"/>
                <a:gd name="connsiteX6" fmla="*/ 1775638 w 3694535"/>
                <a:gd name="connsiteY6" fmla="*/ 3549845 h 4522819"/>
                <a:gd name="connsiteX7" fmla="*/ 1679945 w 3694535"/>
                <a:gd name="connsiteY7" fmla="*/ 2422794 h 4522819"/>
                <a:gd name="connsiteX8" fmla="*/ 0 w 3694535"/>
                <a:gd name="connsiteY8" fmla="*/ 785380 h 4522819"/>
                <a:gd name="connsiteX9" fmla="*/ 988828 w 3694535"/>
                <a:gd name="connsiteY9" fmla="*/ 1954962 h 4522819"/>
                <a:gd name="connsiteX10" fmla="*/ 1137684 w 3694535"/>
                <a:gd name="connsiteY10" fmla="*/ 891706 h 4522819"/>
                <a:gd name="connsiteX11" fmla="*/ 1222745 w 3694535"/>
                <a:gd name="connsiteY11" fmla="*/ 2093185 h 4522819"/>
                <a:gd name="connsiteX12" fmla="*/ 1690577 w 3694535"/>
                <a:gd name="connsiteY12" fmla="*/ 2220776 h 4522819"/>
                <a:gd name="connsiteX13" fmla="*/ 1956391 w 3694535"/>
                <a:gd name="connsiteY13" fmla="*/ 30469 h 4522819"/>
                <a:gd name="connsiteX14" fmla="*/ 2027834 w 3694535"/>
                <a:gd name="connsiteY14" fmla="*/ 1016685 h 4522819"/>
                <a:gd name="connsiteX15" fmla="*/ 1881963 w 3694535"/>
                <a:gd name="connsiteY15" fmla="*/ 2090854 h 4522819"/>
                <a:gd name="connsiteX16" fmla="*/ 2057494 w 3694535"/>
                <a:gd name="connsiteY16" fmla="*/ 3076790 h 4522819"/>
                <a:gd name="connsiteX17" fmla="*/ 2647507 w 3694535"/>
                <a:gd name="connsiteY17" fmla="*/ 2550385 h 4522819"/>
                <a:gd name="connsiteX18" fmla="*/ 2913694 w 3694535"/>
                <a:gd name="connsiteY18" fmla="*/ 1322231 h 4522819"/>
                <a:gd name="connsiteX19" fmla="*/ 2806809 w 3694535"/>
                <a:gd name="connsiteY19" fmla="*/ 2413560 h 4522819"/>
                <a:gd name="connsiteX20" fmla="*/ 3694535 w 3694535"/>
                <a:gd name="connsiteY20" fmla="*/ 1154721 h 4522819"/>
                <a:gd name="connsiteX21" fmla="*/ 2222205 w 3694535"/>
                <a:gd name="connsiteY21" fmla="*/ 3400990 h 4522819"/>
                <a:gd name="connsiteX22" fmla="*/ 2169042 w 3694535"/>
                <a:gd name="connsiteY22" fmla="*/ 3847557 h 4522819"/>
                <a:gd name="connsiteX23" fmla="*/ 3317358 w 3694535"/>
                <a:gd name="connsiteY23" fmla="*/ 3124543 h 4522819"/>
                <a:gd name="connsiteX24" fmla="*/ 2194317 w 3694535"/>
                <a:gd name="connsiteY24" fmla="*/ 4061420 h 4522819"/>
                <a:gd name="connsiteX25" fmla="*/ 2232838 w 3694535"/>
                <a:gd name="connsiteY25" fmla="*/ 4506776 h 4522819"/>
                <a:gd name="connsiteX26" fmla="*/ 2218194 w 3694535"/>
                <a:gd name="connsiteY26" fmla="*/ 4521884 h 4522819"/>
                <a:gd name="connsiteX27" fmla="*/ 1743740 w 3694535"/>
                <a:gd name="connsiteY27" fmla="*/ 4522819 h 4522819"/>
                <a:gd name="connsiteX0" fmla="*/ 1743740 w 3694535"/>
                <a:gd name="connsiteY0" fmla="*/ 4522819 h 4522819"/>
                <a:gd name="connsiteX1" fmla="*/ 1796903 w 3694535"/>
                <a:gd name="connsiteY1" fmla="*/ 3815659 h 4522819"/>
                <a:gd name="connsiteX2" fmla="*/ 1307805 w 3694535"/>
                <a:gd name="connsiteY2" fmla="*/ 3411622 h 4522819"/>
                <a:gd name="connsiteX3" fmla="*/ 31898 w 3694535"/>
                <a:gd name="connsiteY3" fmla="*/ 2975687 h 4522819"/>
                <a:gd name="connsiteX4" fmla="*/ 1127052 w 3694535"/>
                <a:gd name="connsiteY4" fmla="*/ 3273399 h 4522819"/>
                <a:gd name="connsiteX5" fmla="*/ 393405 w 3694535"/>
                <a:gd name="connsiteY5" fmla="*/ 2486590 h 4522819"/>
                <a:gd name="connsiteX6" fmla="*/ 1775638 w 3694535"/>
                <a:gd name="connsiteY6" fmla="*/ 3549845 h 4522819"/>
                <a:gd name="connsiteX7" fmla="*/ 1679945 w 3694535"/>
                <a:gd name="connsiteY7" fmla="*/ 2422794 h 4522819"/>
                <a:gd name="connsiteX8" fmla="*/ 0 w 3694535"/>
                <a:gd name="connsiteY8" fmla="*/ 785380 h 4522819"/>
                <a:gd name="connsiteX9" fmla="*/ 988828 w 3694535"/>
                <a:gd name="connsiteY9" fmla="*/ 1954962 h 4522819"/>
                <a:gd name="connsiteX10" fmla="*/ 1137684 w 3694535"/>
                <a:gd name="connsiteY10" fmla="*/ 891706 h 4522819"/>
                <a:gd name="connsiteX11" fmla="*/ 1222745 w 3694535"/>
                <a:gd name="connsiteY11" fmla="*/ 2093185 h 4522819"/>
                <a:gd name="connsiteX12" fmla="*/ 1690577 w 3694535"/>
                <a:gd name="connsiteY12" fmla="*/ 2220776 h 4522819"/>
                <a:gd name="connsiteX13" fmla="*/ 1956391 w 3694535"/>
                <a:gd name="connsiteY13" fmla="*/ 30469 h 4522819"/>
                <a:gd name="connsiteX14" fmla="*/ 2027834 w 3694535"/>
                <a:gd name="connsiteY14" fmla="*/ 1016685 h 4522819"/>
                <a:gd name="connsiteX15" fmla="*/ 1881963 w 3694535"/>
                <a:gd name="connsiteY15" fmla="*/ 2090854 h 4522819"/>
                <a:gd name="connsiteX16" fmla="*/ 2057494 w 3694535"/>
                <a:gd name="connsiteY16" fmla="*/ 3076790 h 4522819"/>
                <a:gd name="connsiteX17" fmla="*/ 2647507 w 3694535"/>
                <a:gd name="connsiteY17" fmla="*/ 2550385 h 4522819"/>
                <a:gd name="connsiteX18" fmla="*/ 2913694 w 3694535"/>
                <a:gd name="connsiteY18" fmla="*/ 1322231 h 4522819"/>
                <a:gd name="connsiteX19" fmla="*/ 2806809 w 3694535"/>
                <a:gd name="connsiteY19" fmla="*/ 2413560 h 4522819"/>
                <a:gd name="connsiteX20" fmla="*/ 3694535 w 3694535"/>
                <a:gd name="connsiteY20" fmla="*/ 1154721 h 4522819"/>
                <a:gd name="connsiteX21" fmla="*/ 2222205 w 3694535"/>
                <a:gd name="connsiteY21" fmla="*/ 3400990 h 4522819"/>
                <a:gd name="connsiteX22" fmla="*/ 2169042 w 3694535"/>
                <a:gd name="connsiteY22" fmla="*/ 3847557 h 4522819"/>
                <a:gd name="connsiteX23" fmla="*/ 3317358 w 3694535"/>
                <a:gd name="connsiteY23" fmla="*/ 3124543 h 4522819"/>
                <a:gd name="connsiteX24" fmla="*/ 2194317 w 3694535"/>
                <a:gd name="connsiteY24" fmla="*/ 4061420 h 4522819"/>
                <a:gd name="connsiteX25" fmla="*/ 2232838 w 3694535"/>
                <a:gd name="connsiteY25" fmla="*/ 4506776 h 4522819"/>
                <a:gd name="connsiteX26" fmla="*/ 2218194 w 3694535"/>
                <a:gd name="connsiteY26" fmla="*/ 4521884 h 4522819"/>
                <a:gd name="connsiteX27" fmla="*/ 1743740 w 3694535"/>
                <a:gd name="connsiteY27" fmla="*/ 4522819 h 4522819"/>
                <a:gd name="connsiteX0" fmla="*/ 1743740 w 3694535"/>
                <a:gd name="connsiteY0" fmla="*/ 4522814 h 4522814"/>
                <a:gd name="connsiteX1" fmla="*/ 1796903 w 3694535"/>
                <a:gd name="connsiteY1" fmla="*/ 3815654 h 4522814"/>
                <a:gd name="connsiteX2" fmla="*/ 1307805 w 3694535"/>
                <a:gd name="connsiteY2" fmla="*/ 3411617 h 4522814"/>
                <a:gd name="connsiteX3" fmla="*/ 31898 w 3694535"/>
                <a:gd name="connsiteY3" fmla="*/ 2975682 h 4522814"/>
                <a:gd name="connsiteX4" fmla="*/ 1127052 w 3694535"/>
                <a:gd name="connsiteY4" fmla="*/ 3273394 h 4522814"/>
                <a:gd name="connsiteX5" fmla="*/ 393405 w 3694535"/>
                <a:gd name="connsiteY5" fmla="*/ 2486585 h 4522814"/>
                <a:gd name="connsiteX6" fmla="*/ 1775638 w 3694535"/>
                <a:gd name="connsiteY6" fmla="*/ 3549840 h 4522814"/>
                <a:gd name="connsiteX7" fmla="*/ 1679945 w 3694535"/>
                <a:gd name="connsiteY7" fmla="*/ 2422789 h 4522814"/>
                <a:gd name="connsiteX8" fmla="*/ 0 w 3694535"/>
                <a:gd name="connsiteY8" fmla="*/ 785375 h 4522814"/>
                <a:gd name="connsiteX9" fmla="*/ 988828 w 3694535"/>
                <a:gd name="connsiteY9" fmla="*/ 1954957 h 4522814"/>
                <a:gd name="connsiteX10" fmla="*/ 1137684 w 3694535"/>
                <a:gd name="connsiteY10" fmla="*/ 891701 h 4522814"/>
                <a:gd name="connsiteX11" fmla="*/ 1222745 w 3694535"/>
                <a:gd name="connsiteY11" fmla="*/ 2093180 h 4522814"/>
                <a:gd name="connsiteX12" fmla="*/ 1690577 w 3694535"/>
                <a:gd name="connsiteY12" fmla="*/ 2220771 h 4522814"/>
                <a:gd name="connsiteX13" fmla="*/ 1956391 w 3694535"/>
                <a:gd name="connsiteY13" fmla="*/ 30464 h 4522814"/>
                <a:gd name="connsiteX14" fmla="*/ 2027834 w 3694535"/>
                <a:gd name="connsiteY14" fmla="*/ 1016680 h 4522814"/>
                <a:gd name="connsiteX15" fmla="*/ 1881963 w 3694535"/>
                <a:gd name="connsiteY15" fmla="*/ 2090849 h 4522814"/>
                <a:gd name="connsiteX16" fmla="*/ 2057494 w 3694535"/>
                <a:gd name="connsiteY16" fmla="*/ 3076785 h 4522814"/>
                <a:gd name="connsiteX17" fmla="*/ 2647507 w 3694535"/>
                <a:gd name="connsiteY17" fmla="*/ 2550380 h 4522814"/>
                <a:gd name="connsiteX18" fmla="*/ 2913694 w 3694535"/>
                <a:gd name="connsiteY18" fmla="*/ 1322226 h 4522814"/>
                <a:gd name="connsiteX19" fmla="*/ 2806809 w 3694535"/>
                <a:gd name="connsiteY19" fmla="*/ 2413555 h 4522814"/>
                <a:gd name="connsiteX20" fmla="*/ 3694535 w 3694535"/>
                <a:gd name="connsiteY20" fmla="*/ 1154716 h 4522814"/>
                <a:gd name="connsiteX21" fmla="*/ 2222205 w 3694535"/>
                <a:gd name="connsiteY21" fmla="*/ 3400985 h 4522814"/>
                <a:gd name="connsiteX22" fmla="*/ 2169042 w 3694535"/>
                <a:gd name="connsiteY22" fmla="*/ 3847552 h 4522814"/>
                <a:gd name="connsiteX23" fmla="*/ 3317358 w 3694535"/>
                <a:gd name="connsiteY23" fmla="*/ 3124538 h 4522814"/>
                <a:gd name="connsiteX24" fmla="*/ 2194317 w 3694535"/>
                <a:gd name="connsiteY24" fmla="*/ 4061415 h 4522814"/>
                <a:gd name="connsiteX25" fmla="*/ 2232838 w 3694535"/>
                <a:gd name="connsiteY25" fmla="*/ 4506771 h 4522814"/>
                <a:gd name="connsiteX26" fmla="*/ 2218194 w 3694535"/>
                <a:gd name="connsiteY26" fmla="*/ 4521879 h 4522814"/>
                <a:gd name="connsiteX27" fmla="*/ 1743740 w 3694535"/>
                <a:gd name="connsiteY27" fmla="*/ 4522814 h 4522814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093568 w 3694535"/>
                <a:gd name="connsiteY10" fmla="*/ 857226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093568 w 3694535"/>
                <a:gd name="connsiteY10" fmla="*/ 857226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19873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03018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03018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21509 w 3638574"/>
                <a:gd name="connsiteY22" fmla="*/ 3808660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38574" h="4492350">
                  <a:moveTo>
                    <a:pt x="1687779" y="4492350"/>
                  </a:moveTo>
                  <a:cubicBezTo>
                    <a:pt x="1649353" y="4280693"/>
                    <a:pt x="1685297" y="4020910"/>
                    <a:pt x="1703018" y="3785190"/>
                  </a:cubicBezTo>
                  <a:lnTo>
                    <a:pt x="1239812" y="3369121"/>
                  </a:lnTo>
                  <a:cubicBezTo>
                    <a:pt x="710236" y="3436368"/>
                    <a:pt x="325039" y="3138656"/>
                    <a:pt x="0" y="2917145"/>
                  </a:cubicBezTo>
                  <a:cubicBezTo>
                    <a:pt x="370399" y="3119320"/>
                    <a:pt x="1037576" y="3333525"/>
                    <a:pt x="1087133" y="3238920"/>
                  </a:cubicBezTo>
                  <a:cubicBezTo>
                    <a:pt x="945521" y="3141082"/>
                    <a:pt x="539214" y="2730422"/>
                    <a:pt x="389581" y="2412005"/>
                  </a:cubicBezTo>
                  <a:cubicBezTo>
                    <a:pt x="859682" y="2946896"/>
                    <a:pt x="1430048" y="3277253"/>
                    <a:pt x="1719677" y="3519376"/>
                  </a:cubicBezTo>
                  <a:cubicBezTo>
                    <a:pt x="1735906" y="3304113"/>
                    <a:pt x="1659893" y="2776030"/>
                    <a:pt x="1627995" y="2400346"/>
                  </a:cubicBezTo>
                  <a:cubicBezTo>
                    <a:pt x="725782" y="2160678"/>
                    <a:pt x="172484" y="1536000"/>
                    <a:pt x="4198" y="742880"/>
                  </a:cubicBezTo>
                  <a:cubicBezTo>
                    <a:pt x="248250" y="1210277"/>
                    <a:pt x="456205" y="1649601"/>
                    <a:pt x="932867" y="1924493"/>
                  </a:cubicBezTo>
                  <a:cubicBezTo>
                    <a:pt x="1158949" y="1666327"/>
                    <a:pt x="1108304" y="1211645"/>
                    <a:pt x="1037607" y="857226"/>
                  </a:cubicBezTo>
                  <a:cubicBezTo>
                    <a:pt x="1222371" y="1153446"/>
                    <a:pt x="1266767" y="1586023"/>
                    <a:pt x="1138710" y="2026621"/>
                  </a:cubicBezTo>
                  <a:cubicBezTo>
                    <a:pt x="1250538" y="2109256"/>
                    <a:pt x="1570304" y="2252254"/>
                    <a:pt x="1646038" y="2198532"/>
                  </a:cubicBezTo>
                  <a:cubicBezTo>
                    <a:pt x="1690527" y="1476450"/>
                    <a:pt x="1904067" y="874481"/>
                    <a:pt x="1900430" y="0"/>
                  </a:cubicBezTo>
                  <a:cubicBezTo>
                    <a:pt x="1976693" y="192349"/>
                    <a:pt x="2015482" y="645373"/>
                    <a:pt x="1971873" y="986216"/>
                  </a:cubicBezTo>
                  <a:cubicBezTo>
                    <a:pt x="1947436" y="1177213"/>
                    <a:pt x="1846749" y="1657958"/>
                    <a:pt x="1826002" y="2060385"/>
                  </a:cubicBezTo>
                  <a:cubicBezTo>
                    <a:pt x="1811014" y="2351099"/>
                    <a:pt x="1951043" y="3007770"/>
                    <a:pt x="2001533" y="3046321"/>
                  </a:cubicBezTo>
                  <a:cubicBezTo>
                    <a:pt x="2041794" y="3055338"/>
                    <a:pt x="2575349" y="2567047"/>
                    <a:pt x="2591546" y="2519916"/>
                  </a:cubicBezTo>
                  <a:cubicBezTo>
                    <a:pt x="2482423" y="2107858"/>
                    <a:pt x="2569814" y="1503293"/>
                    <a:pt x="2857733" y="1291762"/>
                  </a:cubicBezTo>
                  <a:cubicBezTo>
                    <a:pt x="2648315" y="1639496"/>
                    <a:pt x="2663487" y="2195777"/>
                    <a:pt x="2750848" y="2383091"/>
                  </a:cubicBezTo>
                  <a:cubicBezTo>
                    <a:pt x="3066810" y="2282983"/>
                    <a:pt x="3503085" y="1513118"/>
                    <a:pt x="3638574" y="1124252"/>
                  </a:cubicBezTo>
                  <a:cubicBezTo>
                    <a:pt x="3492704" y="2254009"/>
                    <a:pt x="2460505" y="2814271"/>
                    <a:pt x="2166244" y="3370521"/>
                  </a:cubicBezTo>
                  <a:cubicBezTo>
                    <a:pt x="2148523" y="3519377"/>
                    <a:pt x="2147251" y="3667825"/>
                    <a:pt x="2121509" y="3808660"/>
                  </a:cubicBezTo>
                  <a:cubicBezTo>
                    <a:pt x="2452144" y="3808286"/>
                    <a:pt x="3159362" y="3298984"/>
                    <a:pt x="3261397" y="3094074"/>
                  </a:cubicBezTo>
                  <a:cubicBezTo>
                    <a:pt x="3262702" y="3429094"/>
                    <a:pt x="2493987" y="3820258"/>
                    <a:pt x="2138356" y="4030951"/>
                  </a:cubicBezTo>
                  <a:cubicBezTo>
                    <a:pt x="2116438" y="4040371"/>
                    <a:pt x="2182753" y="4334539"/>
                    <a:pt x="2176877" y="4476307"/>
                  </a:cubicBezTo>
                  <a:cubicBezTo>
                    <a:pt x="2170659" y="4477332"/>
                    <a:pt x="2168451" y="4490390"/>
                    <a:pt x="2162233" y="4491415"/>
                  </a:cubicBezTo>
                  <a:lnTo>
                    <a:pt x="1687779" y="449235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9D5227F7-B8DC-491D-AFEB-363F3D9B0EF7}"/>
                </a:ext>
              </a:extLst>
            </p:cNvPr>
            <p:cNvGrpSpPr/>
            <p:nvPr/>
          </p:nvGrpSpPr>
          <p:grpSpPr>
            <a:xfrm>
              <a:off x="6023258" y="307178"/>
              <a:ext cx="5944566" cy="4999016"/>
              <a:chOff x="5527231" y="954156"/>
              <a:chExt cx="5505205" cy="4753933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8DC85B45-AD50-4476-8A04-4EC6B6CD38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3551" y="954156"/>
                <a:ext cx="664202" cy="664199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F796F0F8-2D01-4FE2-AD29-32B171228A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01724" y="2303011"/>
                <a:ext cx="630712" cy="630709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4AD8030C-7724-43CA-BA54-388E814C60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4742" y="1618354"/>
                <a:ext cx="858517" cy="858513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F87C1387-25E8-4F01-A19C-B6B5C2DAF8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27231" y="4287192"/>
                <a:ext cx="998452" cy="998448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25A9D064-E7CE-4B02-86E4-1D6FA5D17C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60358" y="4554151"/>
                <a:ext cx="864619" cy="864616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E88476B6-B877-42C6-84E5-D0B3AAFDD3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44057" y="2279362"/>
                <a:ext cx="899459" cy="899455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E9AD5742-1AE0-4F9D-8593-5AF831C173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95723" y="1908312"/>
                <a:ext cx="749646" cy="749644"/>
              </a:xfrm>
              <a:prstGeom prst="ellipse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03C7A9EE-10BA-4817-B74D-1B0C00EE41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74548" y="3372396"/>
                <a:ext cx="332101" cy="332100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AB8FD757-AE2C-4FEF-95A1-E7B0194A24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08259" y="3278115"/>
                <a:ext cx="332101" cy="332100"/>
              </a:xfrm>
              <a:prstGeom prst="ellipse">
                <a:avLst/>
              </a:prstGeom>
              <a:solidFill>
                <a:srgbClr val="054487"/>
              </a:solid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46DF3A38-08D2-40A5-AC6D-6F3906C3DE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29639" y="2630392"/>
                <a:ext cx="332101" cy="332100"/>
              </a:xfrm>
              <a:prstGeom prst="ellipse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ACF1F445-7ABF-429D-9D40-D18C24403B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31436" y="3100478"/>
                <a:ext cx="332101" cy="332100"/>
              </a:xfrm>
              <a:prstGeom prst="ellipse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DDB86743-6DE1-4C77-8FC2-B2E19E5454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76161" y="4125811"/>
                <a:ext cx="332101" cy="332100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326DE4FA-21D0-480E-B18F-C09860C85B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01317" y="4868007"/>
                <a:ext cx="332101" cy="332100"/>
              </a:xfrm>
              <a:prstGeom prst="ellipse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659D71AA-0AC5-4A71-A00B-8105CA7363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72199" y="4482294"/>
                <a:ext cx="332101" cy="332100"/>
              </a:xfrm>
              <a:prstGeom prst="ellipse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294363D3-B271-4C0B-B44F-514D24B272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64903" y="5375989"/>
                <a:ext cx="332101" cy="332100"/>
              </a:xfrm>
              <a:prstGeom prst="ellipse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13B8911A-AED1-4F5E-835B-5F277DFC28A2}"/>
              </a:ext>
            </a:extLst>
          </p:cNvPr>
          <p:cNvSpPr txBox="1"/>
          <p:nvPr/>
        </p:nvSpPr>
        <p:spPr>
          <a:xfrm>
            <a:off x="4764343" y="5226951"/>
            <a:ext cx="553998" cy="22374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关键能力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077079F-7A11-44A7-A0E7-A1FE93CFA835}"/>
              </a:ext>
            </a:extLst>
          </p:cNvPr>
          <p:cNvSpPr txBox="1"/>
          <p:nvPr/>
        </p:nvSpPr>
        <p:spPr>
          <a:xfrm rot="2126358">
            <a:off x="2804787" y="4661181"/>
            <a:ext cx="373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</a:rPr>
              <a:t>数学游戏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F6A8D2E9-93E6-43C7-97D0-56F75058FFA1}"/>
              </a:ext>
            </a:extLst>
          </p:cNvPr>
          <p:cNvSpPr txBox="1"/>
          <p:nvPr/>
        </p:nvSpPr>
        <p:spPr>
          <a:xfrm rot="19088567">
            <a:off x="1895998" y="4356358"/>
            <a:ext cx="26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</a:rPr>
              <a:t>数学阅读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FFF19598-0EBB-459A-9E51-A36182FC89CD}"/>
              </a:ext>
            </a:extLst>
          </p:cNvPr>
          <p:cNvSpPr txBox="1"/>
          <p:nvPr/>
        </p:nvSpPr>
        <p:spPr>
          <a:xfrm rot="488354">
            <a:off x="4153372" y="1782937"/>
            <a:ext cx="316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龙娃玩数学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6BFB57C-9ADD-45ED-A588-A4FA42393FA6}"/>
              </a:ext>
            </a:extLst>
          </p:cNvPr>
          <p:cNvSpPr txBox="1"/>
          <p:nvPr/>
        </p:nvSpPr>
        <p:spPr>
          <a:xfrm rot="21156391">
            <a:off x="2183521" y="5432009"/>
            <a:ext cx="348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思维操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2556883-7BEB-4E17-93C9-E3B90054D670}"/>
              </a:ext>
            </a:extLst>
          </p:cNvPr>
          <p:cNvSpPr txBox="1"/>
          <p:nvPr/>
        </p:nvSpPr>
        <p:spPr>
          <a:xfrm>
            <a:off x="2272365" y="3950784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午间微课程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9864747-2C5F-48DE-B5EF-3C301112772C}"/>
              </a:ext>
            </a:extLst>
          </p:cNvPr>
          <p:cNvSpPr txBox="1"/>
          <p:nvPr/>
        </p:nvSpPr>
        <p:spPr>
          <a:xfrm>
            <a:off x="3886618" y="144239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校本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9FE00C5-F77F-4BE9-A1BA-38D922503899}"/>
              </a:ext>
            </a:extLst>
          </p:cNvPr>
          <p:cNvSpPr txBox="1"/>
          <p:nvPr/>
        </p:nvSpPr>
        <p:spPr>
          <a:xfrm>
            <a:off x="5931153" y="200883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自习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444004B4-660B-43A6-B661-274AD8F92A5A}"/>
              </a:ext>
            </a:extLst>
          </p:cNvPr>
          <p:cNvSpPr txBox="1"/>
          <p:nvPr/>
        </p:nvSpPr>
        <p:spPr>
          <a:xfrm>
            <a:off x="6896256" y="425497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数学实验</a:t>
            </a: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E5DAB769-4FCD-4B4B-8276-A0399E4203FF}"/>
              </a:ext>
            </a:extLst>
          </p:cNvPr>
          <p:cNvSpPr/>
          <p:nvPr/>
        </p:nvSpPr>
        <p:spPr>
          <a:xfrm>
            <a:off x="91440" y="78769"/>
            <a:ext cx="1401863" cy="1304256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TextBox 28">
            <a:extLst>
              <a:ext uri="{FF2B5EF4-FFF2-40B4-BE49-F238E27FC236}">
                <a16:creationId xmlns:a16="http://schemas.microsoft.com/office/drawing/2014/main" id="{E5019B2B-E2F5-4245-9A63-E230E314DAA7}"/>
              </a:ext>
            </a:extLst>
          </p:cNvPr>
          <p:cNvSpPr txBox="1"/>
          <p:nvPr/>
        </p:nvSpPr>
        <p:spPr>
          <a:xfrm>
            <a:off x="334805" y="330201"/>
            <a:ext cx="792088" cy="830981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课程</a:t>
            </a:r>
            <a:endParaRPr lang="en-US" altLang="zh-CN" sz="24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95F1CCC6-F3E3-4BA7-B523-1DE4955131D9}"/>
              </a:ext>
            </a:extLst>
          </p:cNvPr>
          <p:cNvSpPr/>
          <p:nvPr/>
        </p:nvSpPr>
        <p:spPr>
          <a:xfrm>
            <a:off x="1493303" y="171201"/>
            <a:ext cx="3300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pc="300" noProof="1">
                <a:solidFill>
                  <a:schemeClr val="bg1"/>
                </a:solidFill>
                <a:latin typeface="+mn-ea"/>
              </a:rPr>
              <a:t>固本丰茎，实践创生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FDFD6D7-4115-4FCB-BEF7-24E0A0A6FDB7}"/>
              </a:ext>
            </a:extLst>
          </p:cNvPr>
          <p:cNvSpPr txBox="1"/>
          <p:nvPr/>
        </p:nvSpPr>
        <p:spPr>
          <a:xfrm rot="20952648">
            <a:off x="6152499" y="2661525"/>
            <a:ext cx="353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66FF"/>
                </a:solidFill>
              </a:rPr>
              <a:t>思维操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DA1C70C7-EB5C-4184-B098-498F9DF9CBD3}"/>
              </a:ext>
            </a:extLst>
          </p:cNvPr>
          <p:cNvSpPr txBox="1"/>
          <p:nvPr/>
        </p:nvSpPr>
        <p:spPr>
          <a:xfrm rot="1365956">
            <a:off x="7168575" y="4976704"/>
            <a:ext cx="36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数独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9320C936-1925-4A3B-9BA1-7A85C30DF466}"/>
              </a:ext>
            </a:extLst>
          </p:cNvPr>
          <p:cNvSpPr txBox="1"/>
          <p:nvPr/>
        </p:nvSpPr>
        <p:spPr>
          <a:xfrm rot="504303">
            <a:off x="5655604" y="2553908"/>
            <a:ext cx="413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动画赏析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BB98908C-A0FB-409B-AB5A-BE0F582DEAB7}"/>
              </a:ext>
            </a:extLst>
          </p:cNvPr>
          <p:cNvSpPr txBox="1"/>
          <p:nvPr/>
        </p:nvSpPr>
        <p:spPr>
          <a:xfrm rot="1365956">
            <a:off x="6929123" y="5653041"/>
            <a:ext cx="91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……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22B2805-3100-4DA9-8A35-582305B87D3E}"/>
              </a:ext>
            </a:extLst>
          </p:cNvPr>
          <p:cNvSpPr txBox="1"/>
          <p:nvPr/>
        </p:nvSpPr>
        <p:spPr>
          <a:xfrm>
            <a:off x="8358930" y="2009936"/>
            <a:ext cx="4351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E7381B"/>
                </a:solidFill>
                <a:latin typeface="+mn-ea"/>
              </a:rPr>
              <a:t>激发学习数学的兴趣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E9A860EA-E416-41B7-BD33-26CC734B63D3}"/>
              </a:ext>
            </a:extLst>
          </p:cNvPr>
          <p:cNvSpPr txBox="1"/>
          <p:nvPr/>
        </p:nvSpPr>
        <p:spPr>
          <a:xfrm>
            <a:off x="8358930" y="3154072"/>
            <a:ext cx="4351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E7381B"/>
                </a:solidFill>
                <a:latin typeface="+mn-ea"/>
              </a:rPr>
              <a:t>提升数学学习的素养</a:t>
            </a:r>
          </a:p>
        </p:txBody>
      </p:sp>
    </p:spTree>
    <p:extLst>
      <p:ext uri="{BB962C8B-B14F-4D97-AF65-F5344CB8AC3E}">
        <p14:creationId xmlns:p14="http://schemas.microsoft.com/office/powerpoint/2010/main" val="200291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-图片 5">
            <a:extLst>
              <a:ext uri="{FF2B5EF4-FFF2-40B4-BE49-F238E27FC236}">
                <a16:creationId xmlns:a16="http://schemas.microsoft.com/office/drawing/2014/main" id="{D3E551DC-E159-4A23-92DD-624BBEC1F8A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9" r="6563"/>
          <a:stretch/>
        </p:blipFill>
        <p:spPr>
          <a:xfrm>
            <a:off x="123600" y="3429000"/>
            <a:ext cx="11391900" cy="3562416"/>
          </a:xfrm>
          <a:prstGeom prst="rect">
            <a:avLst/>
          </a:prstGeom>
        </p:spPr>
      </p:pic>
      <p:pic>
        <p:nvPicPr>
          <p:cNvPr id="12" name="PA-图片 11">
            <a:extLst>
              <a:ext uri="{FF2B5EF4-FFF2-40B4-BE49-F238E27FC236}">
                <a16:creationId xmlns:a16="http://schemas.microsoft.com/office/drawing/2014/main" id="{659DA765-BD20-4DB1-AFB9-AAE39C04684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9" t="4996" r="4219" b="68196"/>
          <a:stretch/>
        </p:blipFill>
        <p:spPr>
          <a:xfrm>
            <a:off x="10004797" y="166993"/>
            <a:ext cx="1971675" cy="1838326"/>
          </a:xfrm>
          <a:prstGeom prst="rect">
            <a:avLst/>
          </a:prstGeom>
        </p:spPr>
      </p:pic>
      <p:grpSp>
        <p:nvGrpSpPr>
          <p:cNvPr id="22" name="PA-组合 21">
            <a:extLst>
              <a:ext uri="{FF2B5EF4-FFF2-40B4-BE49-F238E27FC236}">
                <a16:creationId xmlns:a16="http://schemas.microsoft.com/office/drawing/2014/main" id="{3B7287CF-714D-4E29-AA0D-21BA13DF13D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775887" y="1466710"/>
            <a:ext cx="3211493" cy="1198652"/>
            <a:chOff x="4746410" y="1342133"/>
            <a:chExt cx="3211493" cy="1198652"/>
          </a:xfrm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5" name="PA-文本框 24">
              <a:extLst>
                <a:ext uri="{FF2B5EF4-FFF2-40B4-BE49-F238E27FC236}">
                  <a16:creationId xmlns:a16="http://schemas.microsoft.com/office/drawing/2014/main" id="{415FDA34-83F6-4A01-ADE1-FD643D1E77E6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4746410" y="1342133"/>
              <a:ext cx="18473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6400" dirty="0">
                <a:solidFill>
                  <a:schemeClr val="bg1"/>
                </a:solidFill>
                <a:latin typeface="HYXingQiuTi"/>
                <a:ea typeface="汉仪星球体W" panose="00020600040101010101" pitchFamily="18" charset="-122"/>
                <a:sym typeface="HYXingQiuTi"/>
              </a:endParaRPr>
            </a:p>
          </p:txBody>
        </p:sp>
        <p:sp>
          <p:nvSpPr>
            <p:cNvPr id="27" name="PA-文本框 26">
              <a:extLst>
                <a:ext uri="{FF2B5EF4-FFF2-40B4-BE49-F238E27FC236}">
                  <a16:creationId xmlns:a16="http://schemas.microsoft.com/office/drawing/2014/main" id="{752C81CE-12B8-4B96-B224-22D5624B5B13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709996" y="1463567"/>
              <a:ext cx="18473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6400" dirty="0">
                <a:solidFill>
                  <a:schemeClr val="bg1"/>
                </a:solidFill>
                <a:latin typeface="HYXingQiuTi"/>
                <a:ea typeface="汉仪星球体W" panose="00020600040101010101" pitchFamily="18" charset="-122"/>
                <a:sym typeface="HYXingQiuTi"/>
              </a:endParaRPr>
            </a:p>
          </p:txBody>
        </p:sp>
        <p:sp>
          <p:nvSpPr>
            <p:cNvPr id="28" name="PA-文本框 27">
              <a:extLst>
                <a:ext uri="{FF2B5EF4-FFF2-40B4-BE49-F238E27FC236}">
                  <a16:creationId xmlns:a16="http://schemas.microsoft.com/office/drawing/2014/main" id="{913EBDBD-53DF-4ED1-90B2-1A7002606C20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7773172" y="1388062"/>
              <a:ext cx="18473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6400" dirty="0">
                <a:solidFill>
                  <a:schemeClr val="bg1"/>
                </a:solidFill>
                <a:latin typeface="HYXingQiuTi"/>
                <a:ea typeface="汉仪星球体W" panose="00020600040101010101" pitchFamily="18" charset="-122"/>
                <a:sym typeface="HYXingQiuTi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F90D7147-A87F-49BC-9D55-A84997DF3BFF}"/>
              </a:ext>
            </a:extLst>
          </p:cNvPr>
          <p:cNvSpPr txBox="1"/>
          <p:nvPr/>
        </p:nvSpPr>
        <p:spPr>
          <a:xfrm>
            <a:off x="2833284" y="1546901"/>
            <a:ext cx="7598233" cy="24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固本以丰其茎叶</a:t>
            </a:r>
            <a:endParaRPr lang="en-US" altLang="zh-CN" sz="54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5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</a:t>
            </a:r>
            <a:r>
              <a:rPr lang="zh-CN" altLang="en-US" sz="5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行稳方能致远</a:t>
            </a:r>
          </a:p>
        </p:txBody>
      </p:sp>
    </p:spTree>
    <p:extLst>
      <p:ext uri="{BB962C8B-B14F-4D97-AF65-F5344CB8AC3E}">
        <p14:creationId xmlns:p14="http://schemas.microsoft.com/office/powerpoint/2010/main" val="261171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A-圆角矩形 195">
            <a:extLst>
              <a:ext uri="{FF2B5EF4-FFF2-40B4-BE49-F238E27FC236}">
                <a16:creationId xmlns:a16="http://schemas.microsoft.com/office/drawing/2014/main" id="{B852519F-30C3-4027-81CF-DFB2A83B131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27103" y="2145502"/>
            <a:ext cx="3424238" cy="881321"/>
          </a:xfrm>
          <a:custGeom>
            <a:avLst/>
            <a:gdLst>
              <a:gd name="connsiteX0" fmla="*/ 0 w 1782331"/>
              <a:gd name="connsiteY0" fmla="*/ 76468 h 343228"/>
              <a:gd name="connsiteX1" fmla="*/ 76468 w 1782331"/>
              <a:gd name="connsiteY1" fmla="*/ 0 h 343228"/>
              <a:gd name="connsiteX2" fmla="*/ 1705863 w 1782331"/>
              <a:gd name="connsiteY2" fmla="*/ 0 h 343228"/>
              <a:gd name="connsiteX3" fmla="*/ 1782331 w 1782331"/>
              <a:gd name="connsiteY3" fmla="*/ 76468 h 343228"/>
              <a:gd name="connsiteX4" fmla="*/ 1782331 w 1782331"/>
              <a:gd name="connsiteY4" fmla="*/ 266760 h 343228"/>
              <a:gd name="connsiteX5" fmla="*/ 1705863 w 1782331"/>
              <a:gd name="connsiteY5" fmla="*/ 343228 h 343228"/>
              <a:gd name="connsiteX6" fmla="*/ 76468 w 1782331"/>
              <a:gd name="connsiteY6" fmla="*/ 343228 h 343228"/>
              <a:gd name="connsiteX7" fmla="*/ 0 w 1782331"/>
              <a:gd name="connsiteY7" fmla="*/ 266760 h 343228"/>
              <a:gd name="connsiteX8" fmla="*/ 0 w 1782331"/>
              <a:gd name="connsiteY8" fmla="*/ 76468 h 343228"/>
              <a:gd name="connsiteX0" fmla="*/ 0 w 1782331"/>
              <a:gd name="connsiteY0" fmla="*/ 76481 h 343241"/>
              <a:gd name="connsiteX1" fmla="*/ 76468 w 1782331"/>
              <a:gd name="connsiteY1" fmla="*/ 13 h 343241"/>
              <a:gd name="connsiteX2" fmla="*/ 892773 w 1782331"/>
              <a:gd name="connsiteY2" fmla="*/ 64307 h 343241"/>
              <a:gd name="connsiteX3" fmla="*/ 1705863 w 1782331"/>
              <a:gd name="connsiteY3" fmla="*/ 13 h 343241"/>
              <a:gd name="connsiteX4" fmla="*/ 1782331 w 1782331"/>
              <a:gd name="connsiteY4" fmla="*/ 76481 h 343241"/>
              <a:gd name="connsiteX5" fmla="*/ 1782331 w 1782331"/>
              <a:gd name="connsiteY5" fmla="*/ 266773 h 343241"/>
              <a:gd name="connsiteX6" fmla="*/ 1705863 w 1782331"/>
              <a:gd name="connsiteY6" fmla="*/ 343241 h 343241"/>
              <a:gd name="connsiteX7" fmla="*/ 76468 w 1782331"/>
              <a:gd name="connsiteY7" fmla="*/ 343241 h 343241"/>
              <a:gd name="connsiteX8" fmla="*/ 0 w 1782331"/>
              <a:gd name="connsiteY8" fmla="*/ 266773 h 343241"/>
              <a:gd name="connsiteX9" fmla="*/ 0 w 1782331"/>
              <a:gd name="connsiteY9" fmla="*/ 76481 h 343241"/>
              <a:gd name="connsiteX0" fmla="*/ 0 w 1782331"/>
              <a:gd name="connsiteY0" fmla="*/ 76481 h 343241"/>
              <a:gd name="connsiteX1" fmla="*/ 76468 w 1782331"/>
              <a:gd name="connsiteY1" fmla="*/ 13 h 343241"/>
              <a:gd name="connsiteX2" fmla="*/ 892773 w 1782331"/>
              <a:gd name="connsiteY2" fmla="*/ 64307 h 343241"/>
              <a:gd name="connsiteX3" fmla="*/ 1705863 w 1782331"/>
              <a:gd name="connsiteY3" fmla="*/ 13 h 343241"/>
              <a:gd name="connsiteX4" fmla="*/ 1782331 w 1782331"/>
              <a:gd name="connsiteY4" fmla="*/ 76481 h 343241"/>
              <a:gd name="connsiteX5" fmla="*/ 1782331 w 1782331"/>
              <a:gd name="connsiteY5" fmla="*/ 266773 h 343241"/>
              <a:gd name="connsiteX6" fmla="*/ 1705863 w 1782331"/>
              <a:gd name="connsiteY6" fmla="*/ 343241 h 343241"/>
              <a:gd name="connsiteX7" fmla="*/ 847677 w 1782331"/>
              <a:gd name="connsiteY7" fmla="*/ 308828 h 343241"/>
              <a:gd name="connsiteX8" fmla="*/ 76468 w 1782331"/>
              <a:gd name="connsiteY8" fmla="*/ 343241 h 343241"/>
              <a:gd name="connsiteX9" fmla="*/ 0 w 1782331"/>
              <a:gd name="connsiteY9" fmla="*/ 266773 h 343241"/>
              <a:gd name="connsiteX10" fmla="*/ 0 w 1782331"/>
              <a:gd name="connsiteY10" fmla="*/ 76481 h 34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2331" h="343241">
                <a:moveTo>
                  <a:pt x="0" y="76481"/>
                </a:moveTo>
                <a:cubicBezTo>
                  <a:pt x="0" y="34249"/>
                  <a:pt x="34236" y="13"/>
                  <a:pt x="76468" y="13"/>
                </a:cubicBezTo>
                <a:cubicBezTo>
                  <a:pt x="346416" y="-1078"/>
                  <a:pt x="622825" y="65398"/>
                  <a:pt x="892773" y="64307"/>
                </a:cubicBezTo>
                <a:cubicBezTo>
                  <a:pt x="1165957" y="65398"/>
                  <a:pt x="1432679" y="-1078"/>
                  <a:pt x="1705863" y="13"/>
                </a:cubicBezTo>
                <a:cubicBezTo>
                  <a:pt x="1748095" y="13"/>
                  <a:pt x="1782331" y="34249"/>
                  <a:pt x="1782331" y="76481"/>
                </a:cubicBezTo>
                <a:lnTo>
                  <a:pt x="1782331" y="266773"/>
                </a:lnTo>
                <a:cubicBezTo>
                  <a:pt x="1782331" y="309005"/>
                  <a:pt x="1748095" y="343241"/>
                  <a:pt x="1705863" y="343241"/>
                </a:cubicBezTo>
                <a:cubicBezTo>
                  <a:pt x="1420927" y="342504"/>
                  <a:pt x="1132613" y="309565"/>
                  <a:pt x="847677" y="308828"/>
                </a:cubicBezTo>
                <a:lnTo>
                  <a:pt x="76468" y="343241"/>
                </a:lnTo>
                <a:cubicBezTo>
                  <a:pt x="34236" y="343241"/>
                  <a:pt x="0" y="309005"/>
                  <a:pt x="0" y="266773"/>
                </a:cubicBezTo>
                <a:lnTo>
                  <a:pt x="0" y="76481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rgbClr val="FFFFFF"/>
            </a:solidFill>
          </a:ln>
          <a:effectLst>
            <a:outerShdw blurRad="762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HYXingQiuTi"/>
              </a:rPr>
              <a:t>现状与问题分析</a:t>
            </a:r>
          </a:p>
        </p:txBody>
      </p:sp>
      <p:sp>
        <p:nvSpPr>
          <p:cNvPr id="1452" name="PA-圆角矩形 195">
            <a:extLst>
              <a:ext uri="{FF2B5EF4-FFF2-40B4-BE49-F238E27FC236}">
                <a16:creationId xmlns:a16="http://schemas.microsoft.com/office/drawing/2014/main" id="{78B26FC1-6C90-456E-AB6A-0DBBAFA88D3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6653655" y="2195805"/>
            <a:ext cx="3424237" cy="831020"/>
          </a:xfrm>
          <a:custGeom>
            <a:avLst/>
            <a:gdLst>
              <a:gd name="connsiteX0" fmla="*/ 0 w 1782331"/>
              <a:gd name="connsiteY0" fmla="*/ 76468 h 343228"/>
              <a:gd name="connsiteX1" fmla="*/ 76468 w 1782331"/>
              <a:gd name="connsiteY1" fmla="*/ 0 h 343228"/>
              <a:gd name="connsiteX2" fmla="*/ 1705863 w 1782331"/>
              <a:gd name="connsiteY2" fmla="*/ 0 h 343228"/>
              <a:gd name="connsiteX3" fmla="*/ 1782331 w 1782331"/>
              <a:gd name="connsiteY3" fmla="*/ 76468 h 343228"/>
              <a:gd name="connsiteX4" fmla="*/ 1782331 w 1782331"/>
              <a:gd name="connsiteY4" fmla="*/ 266760 h 343228"/>
              <a:gd name="connsiteX5" fmla="*/ 1705863 w 1782331"/>
              <a:gd name="connsiteY5" fmla="*/ 343228 h 343228"/>
              <a:gd name="connsiteX6" fmla="*/ 76468 w 1782331"/>
              <a:gd name="connsiteY6" fmla="*/ 343228 h 343228"/>
              <a:gd name="connsiteX7" fmla="*/ 0 w 1782331"/>
              <a:gd name="connsiteY7" fmla="*/ 266760 h 343228"/>
              <a:gd name="connsiteX8" fmla="*/ 0 w 1782331"/>
              <a:gd name="connsiteY8" fmla="*/ 76468 h 343228"/>
              <a:gd name="connsiteX0" fmla="*/ 0 w 1782331"/>
              <a:gd name="connsiteY0" fmla="*/ 76481 h 343241"/>
              <a:gd name="connsiteX1" fmla="*/ 76468 w 1782331"/>
              <a:gd name="connsiteY1" fmla="*/ 13 h 343241"/>
              <a:gd name="connsiteX2" fmla="*/ 892773 w 1782331"/>
              <a:gd name="connsiteY2" fmla="*/ 64307 h 343241"/>
              <a:gd name="connsiteX3" fmla="*/ 1705863 w 1782331"/>
              <a:gd name="connsiteY3" fmla="*/ 13 h 343241"/>
              <a:gd name="connsiteX4" fmla="*/ 1782331 w 1782331"/>
              <a:gd name="connsiteY4" fmla="*/ 76481 h 343241"/>
              <a:gd name="connsiteX5" fmla="*/ 1782331 w 1782331"/>
              <a:gd name="connsiteY5" fmla="*/ 266773 h 343241"/>
              <a:gd name="connsiteX6" fmla="*/ 1705863 w 1782331"/>
              <a:gd name="connsiteY6" fmla="*/ 343241 h 343241"/>
              <a:gd name="connsiteX7" fmla="*/ 76468 w 1782331"/>
              <a:gd name="connsiteY7" fmla="*/ 343241 h 343241"/>
              <a:gd name="connsiteX8" fmla="*/ 0 w 1782331"/>
              <a:gd name="connsiteY8" fmla="*/ 266773 h 343241"/>
              <a:gd name="connsiteX9" fmla="*/ 0 w 1782331"/>
              <a:gd name="connsiteY9" fmla="*/ 76481 h 343241"/>
              <a:gd name="connsiteX0" fmla="*/ 0 w 1782331"/>
              <a:gd name="connsiteY0" fmla="*/ 76481 h 343241"/>
              <a:gd name="connsiteX1" fmla="*/ 76468 w 1782331"/>
              <a:gd name="connsiteY1" fmla="*/ 13 h 343241"/>
              <a:gd name="connsiteX2" fmla="*/ 892773 w 1782331"/>
              <a:gd name="connsiteY2" fmla="*/ 64307 h 343241"/>
              <a:gd name="connsiteX3" fmla="*/ 1705863 w 1782331"/>
              <a:gd name="connsiteY3" fmla="*/ 13 h 343241"/>
              <a:gd name="connsiteX4" fmla="*/ 1782331 w 1782331"/>
              <a:gd name="connsiteY4" fmla="*/ 76481 h 343241"/>
              <a:gd name="connsiteX5" fmla="*/ 1782331 w 1782331"/>
              <a:gd name="connsiteY5" fmla="*/ 266773 h 343241"/>
              <a:gd name="connsiteX6" fmla="*/ 1705863 w 1782331"/>
              <a:gd name="connsiteY6" fmla="*/ 343241 h 343241"/>
              <a:gd name="connsiteX7" fmla="*/ 847677 w 1782331"/>
              <a:gd name="connsiteY7" fmla="*/ 308828 h 343241"/>
              <a:gd name="connsiteX8" fmla="*/ 76468 w 1782331"/>
              <a:gd name="connsiteY8" fmla="*/ 343241 h 343241"/>
              <a:gd name="connsiteX9" fmla="*/ 0 w 1782331"/>
              <a:gd name="connsiteY9" fmla="*/ 266773 h 343241"/>
              <a:gd name="connsiteX10" fmla="*/ 0 w 1782331"/>
              <a:gd name="connsiteY10" fmla="*/ 76481 h 34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2331" h="343241">
                <a:moveTo>
                  <a:pt x="0" y="76481"/>
                </a:moveTo>
                <a:cubicBezTo>
                  <a:pt x="0" y="34249"/>
                  <a:pt x="34236" y="13"/>
                  <a:pt x="76468" y="13"/>
                </a:cubicBezTo>
                <a:cubicBezTo>
                  <a:pt x="346416" y="-1078"/>
                  <a:pt x="622825" y="65398"/>
                  <a:pt x="892773" y="64307"/>
                </a:cubicBezTo>
                <a:cubicBezTo>
                  <a:pt x="1165957" y="65398"/>
                  <a:pt x="1432679" y="-1078"/>
                  <a:pt x="1705863" y="13"/>
                </a:cubicBezTo>
                <a:cubicBezTo>
                  <a:pt x="1748095" y="13"/>
                  <a:pt x="1782331" y="34249"/>
                  <a:pt x="1782331" y="76481"/>
                </a:cubicBezTo>
                <a:lnTo>
                  <a:pt x="1782331" y="266773"/>
                </a:lnTo>
                <a:cubicBezTo>
                  <a:pt x="1782331" y="309005"/>
                  <a:pt x="1748095" y="343241"/>
                  <a:pt x="1705863" y="343241"/>
                </a:cubicBezTo>
                <a:cubicBezTo>
                  <a:pt x="1420927" y="342504"/>
                  <a:pt x="1132613" y="309565"/>
                  <a:pt x="847677" y="308828"/>
                </a:cubicBezTo>
                <a:lnTo>
                  <a:pt x="76468" y="343241"/>
                </a:lnTo>
                <a:cubicBezTo>
                  <a:pt x="34236" y="343241"/>
                  <a:pt x="0" y="309005"/>
                  <a:pt x="0" y="266773"/>
                </a:cubicBezTo>
                <a:lnTo>
                  <a:pt x="0" y="76481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rgbClr val="FFFFFF"/>
            </a:solidFill>
          </a:ln>
          <a:effectLst>
            <a:outerShdw blurRad="762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HYXingQiuTi"/>
              </a:rPr>
              <a:t>发展目标</a:t>
            </a:r>
          </a:p>
        </p:txBody>
      </p:sp>
      <p:sp>
        <p:nvSpPr>
          <p:cNvPr id="1455" name="PA-圆角矩形 195">
            <a:extLst>
              <a:ext uri="{FF2B5EF4-FFF2-40B4-BE49-F238E27FC236}">
                <a16:creationId xmlns:a16="http://schemas.microsoft.com/office/drawing/2014/main" id="{E976035E-5674-4550-928B-69EA074AFD3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027103" y="3632979"/>
            <a:ext cx="3424238" cy="881321"/>
          </a:xfrm>
          <a:custGeom>
            <a:avLst/>
            <a:gdLst>
              <a:gd name="connsiteX0" fmla="*/ 0 w 1782331"/>
              <a:gd name="connsiteY0" fmla="*/ 76468 h 343228"/>
              <a:gd name="connsiteX1" fmla="*/ 76468 w 1782331"/>
              <a:gd name="connsiteY1" fmla="*/ 0 h 343228"/>
              <a:gd name="connsiteX2" fmla="*/ 1705863 w 1782331"/>
              <a:gd name="connsiteY2" fmla="*/ 0 h 343228"/>
              <a:gd name="connsiteX3" fmla="*/ 1782331 w 1782331"/>
              <a:gd name="connsiteY3" fmla="*/ 76468 h 343228"/>
              <a:gd name="connsiteX4" fmla="*/ 1782331 w 1782331"/>
              <a:gd name="connsiteY4" fmla="*/ 266760 h 343228"/>
              <a:gd name="connsiteX5" fmla="*/ 1705863 w 1782331"/>
              <a:gd name="connsiteY5" fmla="*/ 343228 h 343228"/>
              <a:gd name="connsiteX6" fmla="*/ 76468 w 1782331"/>
              <a:gd name="connsiteY6" fmla="*/ 343228 h 343228"/>
              <a:gd name="connsiteX7" fmla="*/ 0 w 1782331"/>
              <a:gd name="connsiteY7" fmla="*/ 266760 h 343228"/>
              <a:gd name="connsiteX8" fmla="*/ 0 w 1782331"/>
              <a:gd name="connsiteY8" fmla="*/ 76468 h 343228"/>
              <a:gd name="connsiteX0" fmla="*/ 0 w 1782331"/>
              <a:gd name="connsiteY0" fmla="*/ 76481 h 343241"/>
              <a:gd name="connsiteX1" fmla="*/ 76468 w 1782331"/>
              <a:gd name="connsiteY1" fmla="*/ 13 h 343241"/>
              <a:gd name="connsiteX2" fmla="*/ 892773 w 1782331"/>
              <a:gd name="connsiteY2" fmla="*/ 64307 h 343241"/>
              <a:gd name="connsiteX3" fmla="*/ 1705863 w 1782331"/>
              <a:gd name="connsiteY3" fmla="*/ 13 h 343241"/>
              <a:gd name="connsiteX4" fmla="*/ 1782331 w 1782331"/>
              <a:gd name="connsiteY4" fmla="*/ 76481 h 343241"/>
              <a:gd name="connsiteX5" fmla="*/ 1782331 w 1782331"/>
              <a:gd name="connsiteY5" fmla="*/ 266773 h 343241"/>
              <a:gd name="connsiteX6" fmla="*/ 1705863 w 1782331"/>
              <a:gd name="connsiteY6" fmla="*/ 343241 h 343241"/>
              <a:gd name="connsiteX7" fmla="*/ 76468 w 1782331"/>
              <a:gd name="connsiteY7" fmla="*/ 343241 h 343241"/>
              <a:gd name="connsiteX8" fmla="*/ 0 w 1782331"/>
              <a:gd name="connsiteY8" fmla="*/ 266773 h 343241"/>
              <a:gd name="connsiteX9" fmla="*/ 0 w 1782331"/>
              <a:gd name="connsiteY9" fmla="*/ 76481 h 343241"/>
              <a:gd name="connsiteX0" fmla="*/ 0 w 1782331"/>
              <a:gd name="connsiteY0" fmla="*/ 76481 h 343241"/>
              <a:gd name="connsiteX1" fmla="*/ 76468 w 1782331"/>
              <a:gd name="connsiteY1" fmla="*/ 13 h 343241"/>
              <a:gd name="connsiteX2" fmla="*/ 892773 w 1782331"/>
              <a:gd name="connsiteY2" fmla="*/ 64307 h 343241"/>
              <a:gd name="connsiteX3" fmla="*/ 1705863 w 1782331"/>
              <a:gd name="connsiteY3" fmla="*/ 13 h 343241"/>
              <a:gd name="connsiteX4" fmla="*/ 1782331 w 1782331"/>
              <a:gd name="connsiteY4" fmla="*/ 76481 h 343241"/>
              <a:gd name="connsiteX5" fmla="*/ 1782331 w 1782331"/>
              <a:gd name="connsiteY5" fmla="*/ 266773 h 343241"/>
              <a:gd name="connsiteX6" fmla="*/ 1705863 w 1782331"/>
              <a:gd name="connsiteY6" fmla="*/ 343241 h 343241"/>
              <a:gd name="connsiteX7" fmla="*/ 847677 w 1782331"/>
              <a:gd name="connsiteY7" fmla="*/ 308828 h 343241"/>
              <a:gd name="connsiteX8" fmla="*/ 76468 w 1782331"/>
              <a:gd name="connsiteY8" fmla="*/ 343241 h 343241"/>
              <a:gd name="connsiteX9" fmla="*/ 0 w 1782331"/>
              <a:gd name="connsiteY9" fmla="*/ 266773 h 343241"/>
              <a:gd name="connsiteX10" fmla="*/ 0 w 1782331"/>
              <a:gd name="connsiteY10" fmla="*/ 76481 h 34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2331" h="343241">
                <a:moveTo>
                  <a:pt x="0" y="76481"/>
                </a:moveTo>
                <a:cubicBezTo>
                  <a:pt x="0" y="34249"/>
                  <a:pt x="34236" y="13"/>
                  <a:pt x="76468" y="13"/>
                </a:cubicBezTo>
                <a:cubicBezTo>
                  <a:pt x="346416" y="-1078"/>
                  <a:pt x="622825" y="65398"/>
                  <a:pt x="892773" y="64307"/>
                </a:cubicBezTo>
                <a:cubicBezTo>
                  <a:pt x="1165957" y="65398"/>
                  <a:pt x="1432679" y="-1078"/>
                  <a:pt x="1705863" y="13"/>
                </a:cubicBezTo>
                <a:cubicBezTo>
                  <a:pt x="1748095" y="13"/>
                  <a:pt x="1782331" y="34249"/>
                  <a:pt x="1782331" y="76481"/>
                </a:cubicBezTo>
                <a:lnTo>
                  <a:pt x="1782331" y="266773"/>
                </a:lnTo>
                <a:cubicBezTo>
                  <a:pt x="1782331" y="309005"/>
                  <a:pt x="1748095" y="343241"/>
                  <a:pt x="1705863" y="343241"/>
                </a:cubicBezTo>
                <a:cubicBezTo>
                  <a:pt x="1420927" y="342504"/>
                  <a:pt x="1132613" y="309565"/>
                  <a:pt x="847677" y="308828"/>
                </a:cubicBezTo>
                <a:lnTo>
                  <a:pt x="76468" y="343241"/>
                </a:lnTo>
                <a:cubicBezTo>
                  <a:pt x="34236" y="343241"/>
                  <a:pt x="0" y="309005"/>
                  <a:pt x="0" y="266773"/>
                </a:cubicBezTo>
                <a:lnTo>
                  <a:pt x="0" y="76481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rgbClr val="FFFFFF"/>
            </a:solidFill>
          </a:ln>
          <a:effectLst>
            <a:outerShdw blurRad="762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HYXingQiuTi"/>
              </a:rPr>
              <a:t>实施策略</a:t>
            </a:r>
          </a:p>
        </p:txBody>
      </p:sp>
      <p:sp>
        <p:nvSpPr>
          <p:cNvPr id="1456" name="PA-圆角矩形 195">
            <a:extLst>
              <a:ext uri="{FF2B5EF4-FFF2-40B4-BE49-F238E27FC236}">
                <a16:creationId xmlns:a16="http://schemas.microsoft.com/office/drawing/2014/main" id="{12B93B1C-75BA-4B13-ABD2-AC3FCDC62D9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6712140" y="3683282"/>
            <a:ext cx="3365752" cy="881321"/>
          </a:xfrm>
          <a:custGeom>
            <a:avLst/>
            <a:gdLst>
              <a:gd name="connsiteX0" fmla="*/ 0 w 1782331"/>
              <a:gd name="connsiteY0" fmla="*/ 76468 h 343228"/>
              <a:gd name="connsiteX1" fmla="*/ 76468 w 1782331"/>
              <a:gd name="connsiteY1" fmla="*/ 0 h 343228"/>
              <a:gd name="connsiteX2" fmla="*/ 1705863 w 1782331"/>
              <a:gd name="connsiteY2" fmla="*/ 0 h 343228"/>
              <a:gd name="connsiteX3" fmla="*/ 1782331 w 1782331"/>
              <a:gd name="connsiteY3" fmla="*/ 76468 h 343228"/>
              <a:gd name="connsiteX4" fmla="*/ 1782331 w 1782331"/>
              <a:gd name="connsiteY4" fmla="*/ 266760 h 343228"/>
              <a:gd name="connsiteX5" fmla="*/ 1705863 w 1782331"/>
              <a:gd name="connsiteY5" fmla="*/ 343228 h 343228"/>
              <a:gd name="connsiteX6" fmla="*/ 76468 w 1782331"/>
              <a:gd name="connsiteY6" fmla="*/ 343228 h 343228"/>
              <a:gd name="connsiteX7" fmla="*/ 0 w 1782331"/>
              <a:gd name="connsiteY7" fmla="*/ 266760 h 343228"/>
              <a:gd name="connsiteX8" fmla="*/ 0 w 1782331"/>
              <a:gd name="connsiteY8" fmla="*/ 76468 h 343228"/>
              <a:gd name="connsiteX0" fmla="*/ 0 w 1782331"/>
              <a:gd name="connsiteY0" fmla="*/ 76481 h 343241"/>
              <a:gd name="connsiteX1" fmla="*/ 76468 w 1782331"/>
              <a:gd name="connsiteY1" fmla="*/ 13 h 343241"/>
              <a:gd name="connsiteX2" fmla="*/ 892773 w 1782331"/>
              <a:gd name="connsiteY2" fmla="*/ 64307 h 343241"/>
              <a:gd name="connsiteX3" fmla="*/ 1705863 w 1782331"/>
              <a:gd name="connsiteY3" fmla="*/ 13 h 343241"/>
              <a:gd name="connsiteX4" fmla="*/ 1782331 w 1782331"/>
              <a:gd name="connsiteY4" fmla="*/ 76481 h 343241"/>
              <a:gd name="connsiteX5" fmla="*/ 1782331 w 1782331"/>
              <a:gd name="connsiteY5" fmla="*/ 266773 h 343241"/>
              <a:gd name="connsiteX6" fmla="*/ 1705863 w 1782331"/>
              <a:gd name="connsiteY6" fmla="*/ 343241 h 343241"/>
              <a:gd name="connsiteX7" fmla="*/ 76468 w 1782331"/>
              <a:gd name="connsiteY7" fmla="*/ 343241 h 343241"/>
              <a:gd name="connsiteX8" fmla="*/ 0 w 1782331"/>
              <a:gd name="connsiteY8" fmla="*/ 266773 h 343241"/>
              <a:gd name="connsiteX9" fmla="*/ 0 w 1782331"/>
              <a:gd name="connsiteY9" fmla="*/ 76481 h 343241"/>
              <a:gd name="connsiteX0" fmla="*/ 0 w 1782331"/>
              <a:gd name="connsiteY0" fmla="*/ 76481 h 343241"/>
              <a:gd name="connsiteX1" fmla="*/ 76468 w 1782331"/>
              <a:gd name="connsiteY1" fmla="*/ 13 h 343241"/>
              <a:gd name="connsiteX2" fmla="*/ 892773 w 1782331"/>
              <a:gd name="connsiteY2" fmla="*/ 64307 h 343241"/>
              <a:gd name="connsiteX3" fmla="*/ 1705863 w 1782331"/>
              <a:gd name="connsiteY3" fmla="*/ 13 h 343241"/>
              <a:gd name="connsiteX4" fmla="*/ 1782331 w 1782331"/>
              <a:gd name="connsiteY4" fmla="*/ 76481 h 343241"/>
              <a:gd name="connsiteX5" fmla="*/ 1782331 w 1782331"/>
              <a:gd name="connsiteY5" fmla="*/ 266773 h 343241"/>
              <a:gd name="connsiteX6" fmla="*/ 1705863 w 1782331"/>
              <a:gd name="connsiteY6" fmla="*/ 343241 h 343241"/>
              <a:gd name="connsiteX7" fmla="*/ 847677 w 1782331"/>
              <a:gd name="connsiteY7" fmla="*/ 308828 h 343241"/>
              <a:gd name="connsiteX8" fmla="*/ 76468 w 1782331"/>
              <a:gd name="connsiteY8" fmla="*/ 343241 h 343241"/>
              <a:gd name="connsiteX9" fmla="*/ 0 w 1782331"/>
              <a:gd name="connsiteY9" fmla="*/ 266773 h 343241"/>
              <a:gd name="connsiteX10" fmla="*/ 0 w 1782331"/>
              <a:gd name="connsiteY10" fmla="*/ 76481 h 34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2331" h="343241">
                <a:moveTo>
                  <a:pt x="0" y="76481"/>
                </a:moveTo>
                <a:cubicBezTo>
                  <a:pt x="0" y="34249"/>
                  <a:pt x="34236" y="13"/>
                  <a:pt x="76468" y="13"/>
                </a:cubicBezTo>
                <a:cubicBezTo>
                  <a:pt x="346416" y="-1078"/>
                  <a:pt x="622825" y="65398"/>
                  <a:pt x="892773" y="64307"/>
                </a:cubicBezTo>
                <a:cubicBezTo>
                  <a:pt x="1165957" y="65398"/>
                  <a:pt x="1432679" y="-1078"/>
                  <a:pt x="1705863" y="13"/>
                </a:cubicBezTo>
                <a:cubicBezTo>
                  <a:pt x="1748095" y="13"/>
                  <a:pt x="1782331" y="34249"/>
                  <a:pt x="1782331" y="76481"/>
                </a:cubicBezTo>
                <a:lnTo>
                  <a:pt x="1782331" y="266773"/>
                </a:lnTo>
                <a:cubicBezTo>
                  <a:pt x="1782331" y="309005"/>
                  <a:pt x="1748095" y="343241"/>
                  <a:pt x="1705863" y="343241"/>
                </a:cubicBezTo>
                <a:cubicBezTo>
                  <a:pt x="1420927" y="342504"/>
                  <a:pt x="1132613" y="309565"/>
                  <a:pt x="847677" y="308828"/>
                </a:cubicBezTo>
                <a:lnTo>
                  <a:pt x="76468" y="343241"/>
                </a:lnTo>
                <a:cubicBezTo>
                  <a:pt x="34236" y="343241"/>
                  <a:pt x="0" y="309005"/>
                  <a:pt x="0" y="266773"/>
                </a:cubicBezTo>
                <a:lnTo>
                  <a:pt x="0" y="76481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rgbClr val="FFFFFF"/>
            </a:solidFill>
          </a:ln>
          <a:effectLst>
            <a:outerShdw blurRad="762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HYXingQiuTi"/>
              </a:rPr>
              <a:t>重点工作梳理 </a:t>
            </a:r>
          </a:p>
        </p:txBody>
      </p:sp>
      <p:sp>
        <p:nvSpPr>
          <p:cNvPr id="1457" name="PA-文本框 1456">
            <a:extLst>
              <a:ext uri="{FF2B5EF4-FFF2-40B4-BE49-F238E27FC236}">
                <a16:creationId xmlns:a16="http://schemas.microsoft.com/office/drawing/2014/main" id="{27E9F508-FC59-4C83-B5AC-09A351A3D79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857915" y="809784"/>
            <a:ext cx="1016000" cy="1079529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6000" dirty="0">
                <a:ln w="12700">
                  <a:solidFill>
                    <a:srgbClr val="FFFFFF"/>
                  </a:solidFill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  <a:sym typeface="HYXingQiuTi"/>
              </a:rPr>
              <a:t>目</a:t>
            </a:r>
          </a:p>
        </p:txBody>
      </p:sp>
      <p:sp>
        <p:nvSpPr>
          <p:cNvPr id="1458" name="PA-文本框 1457">
            <a:extLst>
              <a:ext uri="{FF2B5EF4-FFF2-40B4-BE49-F238E27FC236}">
                <a16:creationId xmlns:a16="http://schemas.microsoft.com/office/drawing/2014/main" id="{E6A2C242-F0AD-43B8-99A7-040A377C92D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810087" y="809784"/>
            <a:ext cx="1016000" cy="1079529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6000" dirty="0">
                <a:ln w="12700">
                  <a:solidFill>
                    <a:srgbClr val="FFFFFF"/>
                  </a:solidFill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  <a:sym typeface="HYXingQiuTi"/>
              </a:rPr>
              <a:t>录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-图片 5">
            <a:extLst>
              <a:ext uri="{FF2B5EF4-FFF2-40B4-BE49-F238E27FC236}">
                <a16:creationId xmlns:a16="http://schemas.microsoft.com/office/drawing/2014/main" id="{396B1AC9-9891-4111-A0FB-947D39BBBA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9" r="6563"/>
          <a:stretch/>
        </p:blipFill>
        <p:spPr>
          <a:xfrm>
            <a:off x="0" y="3203387"/>
            <a:ext cx="11391900" cy="3761785"/>
          </a:xfrm>
          <a:prstGeom prst="rect">
            <a:avLst/>
          </a:prstGeom>
        </p:spPr>
      </p:pic>
      <p:pic>
        <p:nvPicPr>
          <p:cNvPr id="4" name="PA-图片 11">
            <a:extLst>
              <a:ext uri="{FF2B5EF4-FFF2-40B4-BE49-F238E27FC236}">
                <a16:creationId xmlns:a16="http://schemas.microsoft.com/office/drawing/2014/main" id="{B1309F81-89E8-4A78-A87E-4405A8ECB5F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9" t="4996" r="4219" b="68196"/>
          <a:stretch/>
        </p:blipFill>
        <p:spPr>
          <a:xfrm>
            <a:off x="9705974" y="342900"/>
            <a:ext cx="1971675" cy="183832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6F7AE44-804D-471F-9362-FC6894246235}"/>
              </a:ext>
            </a:extLst>
          </p:cNvPr>
          <p:cNvGrpSpPr/>
          <p:nvPr/>
        </p:nvGrpSpPr>
        <p:grpSpPr>
          <a:xfrm>
            <a:off x="3350668" y="805560"/>
            <a:ext cx="5341257" cy="5159430"/>
            <a:chOff x="2343767" y="644493"/>
            <a:chExt cx="4005943" cy="3869574"/>
          </a:xfrm>
        </p:grpSpPr>
        <p:sp>
          <p:nvSpPr>
            <p:cNvPr id="8" name="文本框 7" descr="章节序号1">
              <a:extLst>
                <a:ext uri="{FF2B5EF4-FFF2-40B4-BE49-F238E27FC236}">
                  <a16:creationId xmlns:a16="http://schemas.microsoft.com/office/drawing/2014/main" id="{2A2F2E29-EB4C-4A85-BDB6-A67ED865377F}"/>
                </a:ext>
              </a:extLst>
            </p:cNvPr>
            <p:cNvSpPr txBox="1"/>
            <p:nvPr/>
          </p:nvSpPr>
          <p:spPr>
            <a:xfrm>
              <a:off x="2970616" y="644493"/>
              <a:ext cx="2264228" cy="68475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49F"/>
                  </a:solidFill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HYXingQiuTi"/>
                </a:rPr>
                <a:t>01</a:t>
              </a:r>
              <a:endParaRPr kumimoji="0" lang="zh-CN" alt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FFF49F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</p:txBody>
        </p:sp>
        <p:sp>
          <p:nvSpPr>
            <p:cNvPr id="9" name="文本框 8" descr="章节标题1">
              <a:extLst>
                <a:ext uri="{FF2B5EF4-FFF2-40B4-BE49-F238E27FC236}">
                  <a16:creationId xmlns:a16="http://schemas.microsoft.com/office/drawing/2014/main" id="{C042070A-5006-4F33-8985-C1E62F091873}"/>
                </a:ext>
              </a:extLst>
            </p:cNvPr>
            <p:cNvSpPr txBox="1"/>
            <p:nvPr/>
          </p:nvSpPr>
          <p:spPr>
            <a:xfrm>
              <a:off x="2343767" y="1397828"/>
              <a:ext cx="4005943" cy="311623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lvl="0" algn="ctr" defTabSz="1219170"/>
              <a:r>
                <a:rPr kumimoji="0" lang="zh-CN" altLang="en-US" sz="6600" b="1" i="0" u="none" strike="noStrike" kern="1200" cap="none" spc="1067" normalizeH="0" baseline="0" noProof="0" dirty="0">
                  <a:ln>
                    <a:noFill/>
                  </a:ln>
                  <a:solidFill>
                    <a:srgbClr val="FFF49F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HYXingQiuTi"/>
                </a:rPr>
                <a:t>现状与问题分析</a:t>
              </a:r>
              <a:endParaRPr kumimoji="0" lang="en-US" altLang="zh-CN" sz="6600" b="1" i="0" u="none" strike="noStrike" kern="1200" cap="none" spc="1067" normalizeH="0" baseline="0" noProof="0" dirty="0">
                <a:ln>
                  <a:noFill/>
                </a:ln>
                <a:solidFill>
                  <a:srgbClr val="FFF49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  <a:p>
              <a:pPr lvl="0" algn="ctr" defTabSz="1219170"/>
              <a:endParaRPr kumimoji="0" lang="en-US" altLang="zh-CN" sz="6600" b="1" i="0" u="none" strike="noStrike" kern="1200" cap="none" spc="1067" normalizeH="0" baseline="0" noProof="0" dirty="0">
                <a:ln>
                  <a:noFill/>
                </a:ln>
                <a:solidFill>
                  <a:srgbClr val="FFF49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  <a:p>
              <a:pPr lvl="0" algn="ctr" defTabSz="1219170"/>
              <a:endParaRPr kumimoji="0" lang="zh-CN" altLang="en-US" sz="6600" b="1" i="0" u="none" strike="noStrike" kern="1200" cap="none" spc="1067" normalizeH="0" baseline="0" noProof="0" dirty="0">
                <a:ln>
                  <a:noFill/>
                </a:ln>
                <a:solidFill>
                  <a:srgbClr val="FFF49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730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origami"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605A2C9-8C3C-42CA-BC0F-31722E5BE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22" y="4134416"/>
            <a:ext cx="3496639" cy="2723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A7C0F00-5F50-41F1-8EA4-4DB4303C39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20" y="4134416"/>
            <a:ext cx="3239484" cy="2429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875B6252-82FF-418F-A634-495FE430B2DE}"/>
              </a:ext>
            </a:extLst>
          </p:cNvPr>
          <p:cNvSpPr txBox="1"/>
          <p:nvPr/>
        </p:nvSpPr>
        <p:spPr>
          <a:xfrm>
            <a:off x="259080" y="228600"/>
            <a:ext cx="300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Aa双鱼座" panose="00020600040101010101" pitchFamily="18" charset="-122"/>
                <a:ea typeface="Aa双鱼座" panose="00020600040101010101" pitchFamily="18" charset="-122"/>
              </a:rPr>
              <a:t>教师现状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ACE70514-AB24-43D9-ABCE-E3245F8749D4}"/>
              </a:ext>
            </a:extLst>
          </p:cNvPr>
          <p:cNvSpPr txBox="1"/>
          <p:nvPr/>
        </p:nvSpPr>
        <p:spPr>
          <a:xfrm>
            <a:off x="2669365" y="1105281"/>
            <a:ext cx="774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骨干领航         新晋突围         青年蓄势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0CCB53B5-381A-4A0E-B985-ACC8F968D6E5}"/>
              </a:ext>
            </a:extLst>
          </p:cNvPr>
          <p:cNvCxnSpPr/>
          <p:nvPr/>
        </p:nvCxnSpPr>
        <p:spPr>
          <a:xfrm>
            <a:off x="0" y="1078122"/>
            <a:ext cx="2824316" cy="0"/>
          </a:xfrm>
          <a:prstGeom prst="line">
            <a:avLst/>
          </a:prstGeom>
          <a:noFill/>
          <a:ln w="12700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0" name="箭头: 右 59">
            <a:extLst>
              <a:ext uri="{FF2B5EF4-FFF2-40B4-BE49-F238E27FC236}">
                <a16:creationId xmlns:a16="http://schemas.microsoft.com/office/drawing/2014/main" id="{C810A8B4-6AC7-4B10-B743-170D5A79BA57}"/>
              </a:ext>
            </a:extLst>
          </p:cNvPr>
          <p:cNvSpPr/>
          <p:nvPr/>
        </p:nvSpPr>
        <p:spPr>
          <a:xfrm>
            <a:off x="4662308" y="1241980"/>
            <a:ext cx="876300" cy="401869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1" name="箭头: 右 60">
            <a:extLst>
              <a:ext uri="{FF2B5EF4-FFF2-40B4-BE49-F238E27FC236}">
                <a16:creationId xmlns:a16="http://schemas.microsoft.com/office/drawing/2014/main" id="{3B653371-E9B3-4341-86DD-B10FE56E3E9F}"/>
              </a:ext>
            </a:extLst>
          </p:cNvPr>
          <p:cNvSpPr/>
          <p:nvPr/>
        </p:nvSpPr>
        <p:spPr>
          <a:xfrm>
            <a:off x="7540606" y="1257259"/>
            <a:ext cx="876300" cy="401869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4D914BA-FCAC-4184-8410-8681C804A2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48" y="1695519"/>
            <a:ext cx="3624586" cy="2718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6169A8-B3B4-477E-AFA1-4460C61BC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67" y="1919891"/>
            <a:ext cx="3049013" cy="2494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1" name="图表 20">
            <a:extLst>
              <a:ext uri="{FF2B5EF4-FFF2-40B4-BE49-F238E27FC236}">
                <a16:creationId xmlns:a16="http://schemas.microsoft.com/office/drawing/2014/main" id="{FFDD9ED9-EAE4-4109-995F-C1387EB948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593267"/>
              </p:ext>
            </p:extLst>
          </p:nvPr>
        </p:nvGraphicFramePr>
        <p:xfrm>
          <a:off x="5856514" y="2100943"/>
          <a:ext cx="5936434" cy="399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747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8BA34BA-6905-4FBD-B5A7-D4BE13F5B541}"/>
              </a:ext>
            </a:extLst>
          </p:cNvPr>
          <p:cNvSpPr txBox="1"/>
          <p:nvPr/>
        </p:nvSpPr>
        <p:spPr>
          <a:xfrm>
            <a:off x="36702" y="470221"/>
            <a:ext cx="5730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Aa双鱼座" panose="00020600040101010101" pitchFamily="18" charset="-122"/>
                <a:ea typeface="Aa双鱼座" panose="00020600040101010101" pitchFamily="18" charset="-122"/>
              </a:rPr>
              <a:t>问题分析</a:t>
            </a:r>
            <a:r>
              <a:rPr lang="en-US" altLang="zh-CN" sz="2800" dirty="0">
                <a:solidFill>
                  <a:schemeClr val="bg1"/>
                </a:solidFill>
                <a:latin typeface="Aa双鱼座" panose="00020600040101010101" pitchFamily="18" charset="-122"/>
                <a:ea typeface="Aa双鱼座" panose="00020600040101010101" pitchFamily="18" charset="-122"/>
              </a:rPr>
              <a:t>—— </a:t>
            </a:r>
            <a:r>
              <a:rPr lang="zh-CN" altLang="en-US" sz="2400" dirty="0">
                <a:solidFill>
                  <a:schemeClr val="bg1"/>
                </a:solidFill>
                <a:latin typeface="Aa双鱼座" panose="00020600040101010101" pitchFamily="18" charset="-122"/>
                <a:ea typeface="Aa双鱼座" panose="00020600040101010101" pitchFamily="18" charset="-122"/>
              </a:rPr>
              <a:t>教师方面</a:t>
            </a:r>
            <a:endParaRPr lang="zh-CN" altLang="en-US" sz="3200" dirty="0">
              <a:solidFill>
                <a:schemeClr val="bg1"/>
              </a:solidFill>
              <a:latin typeface="Aa双鱼座" panose="00020600040101010101" pitchFamily="18" charset="-122"/>
              <a:ea typeface="Aa双鱼座" panose="00020600040101010101" pitchFamily="18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528EE028-9DA1-45D1-89D1-7661F0F114B8}"/>
              </a:ext>
            </a:extLst>
          </p:cNvPr>
          <p:cNvCxnSpPr/>
          <p:nvPr/>
        </p:nvCxnSpPr>
        <p:spPr>
          <a:xfrm>
            <a:off x="0" y="1078122"/>
            <a:ext cx="2824316" cy="0"/>
          </a:xfrm>
          <a:prstGeom prst="line">
            <a:avLst/>
          </a:prstGeom>
          <a:noFill/>
          <a:ln w="12700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Oval 4">
            <a:extLst>
              <a:ext uri="{FF2B5EF4-FFF2-40B4-BE49-F238E27FC236}">
                <a16:creationId xmlns:a16="http://schemas.microsoft.com/office/drawing/2014/main" id="{3E0A3EC9-7BEF-48CD-8077-EB8F7557CE1F}"/>
              </a:ext>
            </a:extLst>
          </p:cNvPr>
          <p:cNvSpPr/>
          <p:nvPr/>
        </p:nvSpPr>
        <p:spPr>
          <a:xfrm>
            <a:off x="2011690" y="3283588"/>
            <a:ext cx="1081386" cy="1081386"/>
          </a:xfrm>
          <a:prstGeom prst="ellipse">
            <a:avLst/>
          </a:prstGeom>
          <a:solidFill>
            <a:srgbClr val="E8A7A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2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专业素养</a:t>
            </a:r>
            <a:endParaRPr lang="en-US" sz="2000" dirty="0">
              <a:solidFill>
                <a:schemeClr val="bg2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BC37553D-9B2F-443F-B9D5-CF304AFE041A}"/>
              </a:ext>
            </a:extLst>
          </p:cNvPr>
          <p:cNvSpPr/>
          <p:nvPr/>
        </p:nvSpPr>
        <p:spPr>
          <a:xfrm>
            <a:off x="4686070" y="5014005"/>
            <a:ext cx="1081386" cy="10813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2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科研意识</a:t>
            </a:r>
            <a:endParaRPr lang="en-US" sz="2000" dirty="0">
              <a:solidFill>
                <a:schemeClr val="bg2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A9CDBC23-DE5D-4EF8-9BE9-67B5BAC827F7}"/>
              </a:ext>
            </a:extLst>
          </p:cNvPr>
          <p:cNvSpPr/>
          <p:nvPr/>
        </p:nvSpPr>
        <p:spPr>
          <a:xfrm>
            <a:off x="8661000" y="3478131"/>
            <a:ext cx="1081386" cy="1081386"/>
          </a:xfrm>
          <a:prstGeom prst="ellipse">
            <a:avLst/>
          </a:prstGeom>
          <a:solidFill>
            <a:srgbClr val="E8A7A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2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论文撰写</a:t>
            </a:r>
            <a:endParaRPr lang="en-US" sz="2000" dirty="0">
              <a:solidFill>
                <a:schemeClr val="bg2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7" name="Rectangular Callout 5">
            <a:extLst>
              <a:ext uri="{FF2B5EF4-FFF2-40B4-BE49-F238E27FC236}">
                <a16:creationId xmlns:a16="http://schemas.microsoft.com/office/drawing/2014/main" id="{11C2EE88-82A0-4F36-B115-E337330D7F4D}"/>
              </a:ext>
            </a:extLst>
          </p:cNvPr>
          <p:cNvSpPr/>
          <p:nvPr/>
        </p:nvSpPr>
        <p:spPr>
          <a:xfrm>
            <a:off x="2556569" y="1796603"/>
            <a:ext cx="2231395" cy="1195829"/>
          </a:xfrm>
          <a:prstGeom prst="wedgeRectCallout">
            <a:avLst>
              <a:gd name="adj1" fmla="val -35040"/>
              <a:gd name="adj2" fmla="val 85930"/>
            </a:avLst>
          </a:prstGeom>
          <a:noFill/>
          <a:ln w="63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altLang="zh-CN" sz="1050" dirty="0">
              <a:solidFill>
                <a:schemeClr val="tx2"/>
              </a:solidFill>
              <a:latin typeface="+mn-ea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dirty="0">
                <a:solidFill>
                  <a:srgbClr val="C4F162"/>
                </a:solidFill>
                <a:latin typeface="+mn-ea"/>
                <a:cs typeface="Arial" panose="020B0604020202020204" pitchFamily="34" charset="0"/>
              </a:rPr>
              <a:t>解读教材和教学优化设计能力不强，理论素养有待加强</a:t>
            </a:r>
            <a:endParaRPr lang="en-US" altLang="zh-CN" dirty="0">
              <a:solidFill>
                <a:srgbClr val="C4F162"/>
              </a:solidFill>
              <a:latin typeface="+mn-ea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altLang="zh-CN" sz="1050" dirty="0">
              <a:solidFill>
                <a:schemeClr val="tx2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sz="1050" dirty="0">
              <a:solidFill>
                <a:schemeClr val="tx2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Arial" panose="020B0604020202020204" pitchFamily="34" charset="0"/>
            </a:endParaRPr>
          </a:p>
        </p:txBody>
      </p:sp>
      <p:sp>
        <p:nvSpPr>
          <p:cNvPr id="8" name="Rectangular Callout 9">
            <a:extLst>
              <a:ext uri="{FF2B5EF4-FFF2-40B4-BE49-F238E27FC236}">
                <a16:creationId xmlns:a16="http://schemas.microsoft.com/office/drawing/2014/main" id="{D77729F5-A2F0-450D-A527-0DD80976C107}"/>
              </a:ext>
            </a:extLst>
          </p:cNvPr>
          <p:cNvSpPr/>
          <p:nvPr/>
        </p:nvSpPr>
        <p:spPr>
          <a:xfrm>
            <a:off x="7925384" y="1745088"/>
            <a:ext cx="2287563" cy="1170190"/>
          </a:xfrm>
          <a:prstGeom prst="wedgeRectCallout">
            <a:avLst>
              <a:gd name="adj1" fmla="val 10940"/>
              <a:gd name="adj2" fmla="val 94341"/>
            </a:avLst>
          </a:prstGeom>
          <a:noFill/>
          <a:ln w="63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altLang="zh-CN" sz="1050" dirty="0">
              <a:solidFill>
                <a:schemeClr val="tx2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1600" dirty="0">
                <a:solidFill>
                  <a:srgbClr val="00B0F0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Arial" panose="020B0604020202020204" pitchFamily="34" charset="0"/>
              </a:rPr>
              <a:t>工作资料没有系统收集和整理，学思结合论文撰写的驱动力不强</a:t>
            </a:r>
            <a:endParaRPr lang="en-US" altLang="zh-CN" sz="1600" dirty="0">
              <a:solidFill>
                <a:srgbClr val="00B0F0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altLang="zh-CN" sz="1050" dirty="0">
              <a:solidFill>
                <a:schemeClr val="tx2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Arial" panose="020B0604020202020204" pitchFamily="34" charset="0"/>
            </a:endParaRPr>
          </a:p>
        </p:txBody>
      </p:sp>
      <p:sp>
        <p:nvSpPr>
          <p:cNvPr id="9" name="Rectangular Callout 7">
            <a:extLst>
              <a:ext uri="{FF2B5EF4-FFF2-40B4-BE49-F238E27FC236}">
                <a16:creationId xmlns:a16="http://schemas.microsoft.com/office/drawing/2014/main" id="{FACA87F7-7D6E-4771-9683-89EEA607CDA2}"/>
              </a:ext>
            </a:extLst>
          </p:cNvPr>
          <p:cNvSpPr/>
          <p:nvPr/>
        </p:nvSpPr>
        <p:spPr>
          <a:xfrm>
            <a:off x="5031687" y="3378008"/>
            <a:ext cx="2231395" cy="1281633"/>
          </a:xfrm>
          <a:prstGeom prst="wedgeRectCallout">
            <a:avLst>
              <a:gd name="adj1" fmla="val -33923"/>
              <a:gd name="adj2" fmla="val 84612"/>
            </a:avLst>
          </a:prstGeom>
          <a:noFill/>
          <a:ln w="6350" cmpd="sng">
            <a:solidFill>
              <a:srgbClr val="F29C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zh-CN" altLang="en-US" sz="1600" dirty="0">
                <a:solidFill>
                  <a:srgbClr val="FFC000"/>
                </a:solidFill>
                <a:ea typeface="站酷快乐体2016修订版" panose="02010600030101010101" charset="-122"/>
                <a:cs typeface="Arial" panose="020B0604020202020204" pitchFamily="34" charset="0"/>
              </a:rPr>
              <a:t>教科研状态呈现组内不均衡状态，</a:t>
            </a:r>
            <a:r>
              <a:rPr lang="en-US" altLang="zh-CN" sz="1600" dirty="0">
                <a:solidFill>
                  <a:srgbClr val="FFC000"/>
                </a:solidFill>
                <a:ea typeface="站酷快乐体2016修订版" panose="02010600030101010101" charset="-122"/>
                <a:cs typeface="Arial" panose="020B0604020202020204" pitchFamily="34" charset="0"/>
              </a:rPr>
              <a:t>4</a:t>
            </a:r>
            <a:r>
              <a:rPr lang="zh-CN" altLang="en-US" sz="1600" dirty="0">
                <a:solidFill>
                  <a:srgbClr val="FFC000"/>
                </a:solidFill>
                <a:ea typeface="站酷快乐体2016修订版" panose="02010600030101010101" charset="-122"/>
                <a:cs typeface="Arial" panose="020B0604020202020204" pitchFamily="34" charset="0"/>
              </a:rPr>
              <a:t>位成员中有</a:t>
            </a:r>
            <a:r>
              <a:rPr lang="en-US" altLang="zh-CN" sz="1600" dirty="0">
                <a:solidFill>
                  <a:srgbClr val="FFC000"/>
                </a:solidFill>
                <a:ea typeface="站酷快乐体2016修订版" panose="02010600030101010101" charset="-122"/>
                <a:cs typeface="Arial" panose="020B0604020202020204" pitchFamily="34" charset="0"/>
              </a:rPr>
              <a:t>3</a:t>
            </a:r>
            <a:r>
              <a:rPr lang="zh-CN" altLang="en-US" sz="1600" dirty="0">
                <a:solidFill>
                  <a:srgbClr val="FFC000"/>
                </a:solidFill>
                <a:ea typeface="站酷快乐体2016修订版" panose="02010600030101010101" charset="-122"/>
                <a:cs typeface="Arial" panose="020B0604020202020204" pitchFamily="34" charset="0"/>
              </a:rPr>
              <a:t>位还没有课题研究。</a:t>
            </a:r>
            <a:endParaRPr lang="en-US" altLang="zh-CN" sz="1600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altLang="zh-CN" sz="1050" dirty="0">
              <a:solidFill>
                <a:schemeClr val="tx2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87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0CCB53B5-381A-4A0E-B985-ACC8F968D6E5}"/>
              </a:ext>
            </a:extLst>
          </p:cNvPr>
          <p:cNvCxnSpPr/>
          <p:nvPr/>
        </p:nvCxnSpPr>
        <p:spPr>
          <a:xfrm>
            <a:off x="0" y="1078122"/>
            <a:ext cx="2824316" cy="0"/>
          </a:xfrm>
          <a:prstGeom prst="line">
            <a:avLst/>
          </a:prstGeom>
          <a:noFill/>
          <a:ln w="12700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F7D72DAC-0B60-4D3B-9348-328B1264CEB6}"/>
              </a:ext>
            </a:extLst>
          </p:cNvPr>
          <p:cNvSpPr txBox="1"/>
          <p:nvPr/>
        </p:nvSpPr>
        <p:spPr>
          <a:xfrm>
            <a:off x="36702" y="470221"/>
            <a:ext cx="5730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Aa双鱼座" panose="00020600040101010101" pitchFamily="18" charset="-122"/>
                <a:ea typeface="Aa双鱼座" panose="00020600040101010101" pitchFamily="18" charset="-122"/>
              </a:rPr>
              <a:t>问题分析</a:t>
            </a:r>
            <a:r>
              <a:rPr lang="en-US" altLang="zh-CN" sz="2800" dirty="0">
                <a:solidFill>
                  <a:schemeClr val="bg1"/>
                </a:solidFill>
                <a:latin typeface="Aa双鱼座" panose="00020600040101010101" pitchFamily="18" charset="-122"/>
                <a:ea typeface="Aa双鱼座" panose="00020600040101010101" pitchFamily="18" charset="-122"/>
              </a:rPr>
              <a:t>—— </a:t>
            </a:r>
            <a:r>
              <a:rPr lang="zh-CN" altLang="en-US" sz="2400" dirty="0">
                <a:solidFill>
                  <a:schemeClr val="bg1"/>
                </a:solidFill>
                <a:latin typeface="Aa双鱼座" panose="00020600040101010101" pitchFamily="18" charset="-122"/>
                <a:ea typeface="Aa双鱼座" panose="00020600040101010101" pitchFamily="18" charset="-122"/>
              </a:rPr>
              <a:t>学生方面</a:t>
            </a:r>
            <a:endParaRPr lang="zh-CN" altLang="en-US" sz="3200" dirty="0">
              <a:solidFill>
                <a:schemeClr val="bg1"/>
              </a:solidFill>
              <a:latin typeface="Aa双鱼座" panose="00020600040101010101" pitchFamily="18" charset="-122"/>
              <a:ea typeface="Aa双鱼座" panose="00020600040101010101" pitchFamily="18" charset="-122"/>
            </a:endParaRPr>
          </a:p>
        </p:txBody>
      </p:sp>
      <p:sp>
        <p:nvSpPr>
          <p:cNvPr id="39" name="Rectangle 1">
            <a:extLst>
              <a:ext uri="{FF2B5EF4-FFF2-40B4-BE49-F238E27FC236}">
                <a16:creationId xmlns:a16="http://schemas.microsoft.com/office/drawing/2014/main" id="{C0F85FBD-1D55-40B7-952F-B665D65F3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766" y="1925829"/>
            <a:ext cx="9530776" cy="326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3E751"/>
                </a:solidFill>
              </a:rPr>
              <a:t>       </a:t>
            </a:r>
            <a:r>
              <a:rPr lang="zh-CN" altLang="zh-CN" sz="2800" dirty="0">
                <a:solidFill>
                  <a:srgbClr val="F3E751"/>
                </a:solidFill>
              </a:rPr>
              <a:t>二年级下学期，学生学习的独立性和自我学习力较二上有了提高，学生在课堂中的数学语言表达完整性、条理性方面有进步，但生生间有差异，老师的针对性指导还需进一步加强。教学中我们还是需要把学生能力的培养作为持续关注的要点。</a:t>
            </a:r>
            <a:endParaRPr lang="zh-CN" altLang="en-US" sz="2800" dirty="0">
              <a:solidFill>
                <a:srgbClr val="F3E751"/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483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CD150E3D-47B3-41CE-AF00-652AA664FB1A}"/>
              </a:ext>
            </a:extLst>
          </p:cNvPr>
          <p:cNvCxnSpPr/>
          <p:nvPr/>
        </p:nvCxnSpPr>
        <p:spPr>
          <a:xfrm>
            <a:off x="0" y="1078122"/>
            <a:ext cx="2824316" cy="0"/>
          </a:xfrm>
          <a:prstGeom prst="line">
            <a:avLst/>
          </a:prstGeom>
          <a:noFill/>
          <a:ln w="12700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任意多边形 41">
            <a:extLst>
              <a:ext uri="{FF2B5EF4-FFF2-40B4-BE49-F238E27FC236}">
                <a16:creationId xmlns:a16="http://schemas.microsoft.com/office/drawing/2014/main" id="{67D81ABB-38F1-4174-A102-AFC91B64FC33}"/>
              </a:ext>
            </a:extLst>
          </p:cNvPr>
          <p:cNvSpPr>
            <a:spLocks/>
          </p:cNvSpPr>
          <p:nvPr/>
        </p:nvSpPr>
        <p:spPr bwMode="auto">
          <a:xfrm>
            <a:off x="630559" y="4573287"/>
            <a:ext cx="3905744" cy="2237478"/>
          </a:xfrm>
          <a:custGeom>
            <a:avLst/>
            <a:gdLst>
              <a:gd name="T0" fmla="*/ 1573644 w 3359497"/>
              <a:gd name="T1" fmla="*/ 628 h 2003589"/>
              <a:gd name="T2" fmla="*/ 1594896 w 3359497"/>
              <a:gd name="T3" fmla="*/ 4973 h 2003589"/>
              <a:gd name="T4" fmla="*/ 1779085 w 3359497"/>
              <a:gd name="T5" fmla="*/ 442441 h 2003589"/>
              <a:gd name="T6" fmla="*/ 1997044 w 3359497"/>
              <a:gd name="T7" fmla="*/ 284339 h 2003589"/>
              <a:gd name="T8" fmla="*/ 2113698 w 3359497"/>
              <a:gd name="T9" fmla="*/ 261315 h 2003589"/>
              <a:gd name="T10" fmla="*/ 1880391 w 3359497"/>
              <a:gd name="T11" fmla="*/ 804695 h 2003589"/>
              <a:gd name="T12" fmla="*/ 1883692 w 3359497"/>
              <a:gd name="T13" fmla="*/ 1543470 h 2003589"/>
              <a:gd name="T14" fmla="*/ 1897697 w 3359497"/>
              <a:gd name="T15" fmla="*/ 1632966 h 2003589"/>
              <a:gd name="T16" fmla="*/ 1978710 w 3359497"/>
              <a:gd name="T17" fmla="*/ 1634754 h 2003589"/>
              <a:gd name="T18" fmla="*/ 3343975 w 3359497"/>
              <a:gd name="T19" fmla="*/ 1967861 h 2003589"/>
              <a:gd name="T20" fmla="*/ 3358109 w 3359497"/>
              <a:gd name="T21" fmla="*/ 2002933 h 2003589"/>
              <a:gd name="T22" fmla="*/ 3161775 w 3359497"/>
              <a:gd name="T23" fmla="*/ 1955118 h 2003589"/>
              <a:gd name="T24" fmla="*/ 1664430 w 3359497"/>
              <a:gd name="T25" fmla="*/ 1830489 h 2003589"/>
              <a:gd name="T26" fmla="*/ 167086 w 3359497"/>
              <a:gd name="T27" fmla="*/ 1955118 h 2003589"/>
              <a:gd name="T28" fmla="*/ 0 w 3359497"/>
              <a:gd name="T29" fmla="*/ 1995812 h 2003589"/>
              <a:gd name="T30" fmla="*/ 11263 w 3359497"/>
              <a:gd name="T31" fmla="*/ 1967861 h 2003589"/>
              <a:gd name="T32" fmla="*/ 1376530 w 3359497"/>
              <a:gd name="T33" fmla="*/ 1634754 h 2003589"/>
              <a:gd name="T34" fmla="*/ 1517480 w 3359497"/>
              <a:gd name="T35" fmla="*/ 1631642 h 2003589"/>
              <a:gd name="T36" fmla="*/ 1522473 w 3359497"/>
              <a:gd name="T37" fmla="*/ 1578551 h 2003589"/>
              <a:gd name="T38" fmla="*/ 1551921 w 3359497"/>
              <a:gd name="T39" fmla="*/ 993498 h 2003589"/>
              <a:gd name="T40" fmla="*/ 1217308 w 3359497"/>
              <a:gd name="T41" fmla="*/ 594402 h 2003589"/>
              <a:gd name="T42" fmla="*/ 1154378 w 3359497"/>
              <a:gd name="T43" fmla="*/ 454721 h 2003589"/>
              <a:gd name="T44" fmla="*/ 1363125 w 3359497"/>
              <a:gd name="T45" fmla="*/ 563704 h 2003589"/>
              <a:gd name="T46" fmla="*/ 1143634 w 3359497"/>
              <a:gd name="T47" fmla="*/ 311965 h 2003589"/>
              <a:gd name="T48" fmla="*/ 1148237 w 3359497"/>
              <a:gd name="T49" fmla="*/ 196845 h 2003589"/>
              <a:gd name="T50" fmla="*/ 1418380 w 3359497"/>
              <a:gd name="T51" fmla="*/ 443977 h 2003589"/>
              <a:gd name="T52" fmla="*/ 1255681 w 3359497"/>
              <a:gd name="T53" fmla="*/ 77117 h 2003589"/>
              <a:gd name="T54" fmla="*/ 1392288 w 3359497"/>
              <a:gd name="T55" fmla="*/ 179958 h 2003589"/>
              <a:gd name="T56" fmla="*/ 1576478 w 3359497"/>
              <a:gd name="T57" fmla="*/ 295083 h 2003589"/>
              <a:gd name="T58" fmla="*/ 1573644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7156B121-5C6B-4F68-9ABD-7934E3B45FAF}"/>
              </a:ext>
            </a:extLst>
          </p:cNvPr>
          <p:cNvGrpSpPr/>
          <p:nvPr/>
        </p:nvGrpSpPr>
        <p:grpSpPr>
          <a:xfrm>
            <a:off x="5989227" y="320548"/>
            <a:ext cx="5944566" cy="6550822"/>
            <a:chOff x="6023258" y="307178"/>
            <a:chExt cx="5944566" cy="6550822"/>
          </a:xfrm>
        </p:grpSpPr>
        <p:sp>
          <p:nvSpPr>
            <p:cNvPr id="27" name="任意多边形 21">
              <a:extLst>
                <a:ext uri="{FF2B5EF4-FFF2-40B4-BE49-F238E27FC236}">
                  <a16:creationId xmlns:a16="http://schemas.microsoft.com/office/drawing/2014/main" id="{5EFCC1DF-DA97-458C-9C25-DB56793E8185}"/>
                </a:ext>
              </a:extLst>
            </p:cNvPr>
            <p:cNvSpPr/>
            <p:nvPr/>
          </p:nvSpPr>
          <p:spPr>
            <a:xfrm>
              <a:off x="6818162" y="2498578"/>
              <a:ext cx="4195562" cy="4359422"/>
            </a:xfrm>
            <a:custGeom>
              <a:avLst/>
              <a:gdLst>
                <a:gd name="connsiteX0" fmla="*/ 1743740 w 3742661"/>
                <a:gd name="connsiteY0" fmla="*/ 4476307 h 4476307"/>
                <a:gd name="connsiteX1" fmla="*/ 1796903 w 3742661"/>
                <a:gd name="connsiteY1" fmla="*/ 3785190 h 4476307"/>
                <a:gd name="connsiteX2" fmla="*/ 1307805 w 3742661"/>
                <a:gd name="connsiteY2" fmla="*/ 3381153 h 4476307"/>
                <a:gd name="connsiteX3" fmla="*/ 31898 w 3742661"/>
                <a:gd name="connsiteY3" fmla="*/ 2945218 h 4476307"/>
                <a:gd name="connsiteX4" fmla="*/ 1127052 w 3742661"/>
                <a:gd name="connsiteY4" fmla="*/ 3242930 h 4476307"/>
                <a:gd name="connsiteX5" fmla="*/ 393405 w 3742661"/>
                <a:gd name="connsiteY5" fmla="*/ 2456121 h 4476307"/>
                <a:gd name="connsiteX6" fmla="*/ 1775638 w 3742661"/>
                <a:gd name="connsiteY6" fmla="*/ 3519376 h 4476307"/>
                <a:gd name="connsiteX7" fmla="*/ 1679945 w 3742661"/>
                <a:gd name="connsiteY7" fmla="*/ 2392325 h 4476307"/>
                <a:gd name="connsiteX8" fmla="*/ 0 w 3742661"/>
                <a:gd name="connsiteY8" fmla="*/ 754911 h 4476307"/>
                <a:gd name="connsiteX9" fmla="*/ 988828 w 3742661"/>
                <a:gd name="connsiteY9" fmla="*/ 1924493 h 4476307"/>
                <a:gd name="connsiteX10" fmla="*/ 1137684 w 3742661"/>
                <a:gd name="connsiteY10" fmla="*/ 861237 h 4476307"/>
                <a:gd name="connsiteX11" fmla="*/ 1222745 w 3742661"/>
                <a:gd name="connsiteY11" fmla="*/ 2062716 h 4476307"/>
                <a:gd name="connsiteX12" fmla="*/ 1690577 w 3742661"/>
                <a:gd name="connsiteY12" fmla="*/ 2190307 h 4476307"/>
                <a:gd name="connsiteX13" fmla="*/ 1956391 w 3742661"/>
                <a:gd name="connsiteY13" fmla="*/ 0 h 4476307"/>
                <a:gd name="connsiteX14" fmla="*/ 2083982 w 3742661"/>
                <a:gd name="connsiteY14" fmla="*/ 978195 h 4476307"/>
                <a:gd name="connsiteX15" fmla="*/ 1881963 w 3742661"/>
                <a:gd name="connsiteY15" fmla="*/ 2232837 h 4476307"/>
                <a:gd name="connsiteX16" fmla="*/ 2041452 w 3742661"/>
                <a:gd name="connsiteY16" fmla="*/ 3030279 h 4476307"/>
                <a:gd name="connsiteX17" fmla="*/ 2647507 w 3742661"/>
                <a:gd name="connsiteY17" fmla="*/ 2519916 h 4476307"/>
                <a:gd name="connsiteX18" fmla="*/ 2849526 w 3742661"/>
                <a:gd name="connsiteY18" fmla="*/ 1307804 h 4476307"/>
                <a:gd name="connsiteX19" fmla="*/ 2838893 w 3742661"/>
                <a:gd name="connsiteY19" fmla="*/ 2371060 h 4476307"/>
                <a:gd name="connsiteX20" fmla="*/ 3742661 w 3742661"/>
                <a:gd name="connsiteY20" fmla="*/ 1148316 h 4476307"/>
                <a:gd name="connsiteX21" fmla="*/ 2222205 w 3742661"/>
                <a:gd name="connsiteY21" fmla="*/ 3370521 h 4476307"/>
                <a:gd name="connsiteX22" fmla="*/ 2169042 w 3742661"/>
                <a:gd name="connsiteY22" fmla="*/ 3817088 h 4476307"/>
                <a:gd name="connsiteX23" fmla="*/ 3317358 w 3742661"/>
                <a:gd name="connsiteY23" fmla="*/ 3094074 h 4476307"/>
                <a:gd name="connsiteX24" fmla="*/ 2190307 w 3742661"/>
                <a:gd name="connsiteY24" fmla="*/ 4051004 h 4476307"/>
                <a:gd name="connsiteX25" fmla="*/ 2232838 w 3742661"/>
                <a:gd name="connsiteY25" fmla="*/ 4476307 h 4476307"/>
                <a:gd name="connsiteX26" fmla="*/ 1743740 w 3742661"/>
                <a:gd name="connsiteY26" fmla="*/ 4476307 h 4476307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1743740 w 3742661"/>
                <a:gd name="connsiteY26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0307 w 3742661"/>
                <a:gd name="connsiteY24" fmla="*/ 4051004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41452 w 3742661"/>
                <a:gd name="connsiteY16" fmla="*/ 3030279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849526 w 3742661"/>
                <a:gd name="connsiteY18" fmla="*/ 1307804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38893 w 3742661"/>
                <a:gd name="connsiteY19" fmla="*/ 2371060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42661"/>
                <a:gd name="connsiteY0" fmla="*/ 4492350 h 4492350"/>
                <a:gd name="connsiteX1" fmla="*/ 1796903 w 3742661"/>
                <a:gd name="connsiteY1" fmla="*/ 3785190 h 4492350"/>
                <a:gd name="connsiteX2" fmla="*/ 1307805 w 3742661"/>
                <a:gd name="connsiteY2" fmla="*/ 3381153 h 4492350"/>
                <a:gd name="connsiteX3" fmla="*/ 31898 w 3742661"/>
                <a:gd name="connsiteY3" fmla="*/ 2945218 h 4492350"/>
                <a:gd name="connsiteX4" fmla="*/ 1127052 w 3742661"/>
                <a:gd name="connsiteY4" fmla="*/ 3242930 h 4492350"/>
                <a:gd name="connsiteX5" fmla="*/ 393405 w 3742661"/>
                <a:gd name="connsiteY5" fmla="*/ 2456121 h 4492350"/>
                <a:gd name="connsiteX6" fmla="*/ 1775638 w 3742661"/>
                <a:gd name="connsiteY6" fmla="*/ 3519376 h 4492350"/>
                <a:gd name="connsiteX7" fmla="*/ 1679945 w 3742661"/>
                <a:gd name="connsiteY7" fmla="*/ 2392325 h 4492350"/>
                <a:gd name="connsiteX8" fmla="*/ 0 w 3742661"/>
                <a:gd name="connsiteY8" fmla="*/ 754911 h 4492350"/>
                <a:gd name="connsiteX9" fmla="*/ 988828 w 3742661"/>
                <a:gd name="connsiteY9" fmla="*/ 1924493 h 4492350"/>
                <a:gd name="connsiteX10" fmla="*/ 1137684 w 3742661"/>
                <a:gd name="connsiteY10" fmla="*/ 861237 h 4492350"/>
                <a:gd name="connsiteX11" fmla="*/ 1222745 w 3742661"/>
                <a:gd name="connsiteY11" fmla="*/ 2062716 h 4492350"/>
                <a:gd name="connsiteX12" fmla="*/ 1690577 w 3742661"/>
                <a:gd name="connsiteY12" fmla="*/ 2190307 h 4492350"/>
                <a:gd name="connsiteX13" fmla="*/ 1956391 w 3742661"/>
                <a:gd name="connsiteY13" fmla="*/ 0 h 4492350"/>
                <a:gd name="connsiteX14" fmla="*/ 2083982 w 3742661"/>
                <a:gd name="connsiteY14" fmla="*/ 978195 h 4492350"/>
                <a:gd name="connsiteX15" fmla="*/ 1881963 w 3742661"/>
                <a:gd name="connsiteY15" fmla="*/ 2232837 h 4492350"/>
                <a:gd name="connsiteX16" fmla="*/ 2057494 w 3742661"/>
                <a:gd name="connsiteY16" fmla="*/ 3046321 h 4492350"/>
                <a:gd name="connsiteX17" fmla="*/ 2647507 w 3742661"/>
                <a:gd name="connsiteY17" fmla="*/ 2519916 h 4492350"/>
                <a:gd name="connsiteX18" fmla="*/ 2913694 w 3742661"/>
                <a:gd name="connsiteY18" fmla="*/ 1291762 h 4492350"/>
                <a:gd name="connsiteX19" fmla="*/ 2806809 w 3742661"/>
                <a:gd name="connsiteY19" fmla="*/ 2383091 h 4492350"/>
                <a:gd name="connsiteX20" fmla="*/ 3742661 w 3742661"/>
                <a:gd name="connsiteY20" fmla="*/ 1148316 h 4492350"/>
                <a:gd name="connsiteX21" fmla="*/ 2222205 w 3742661"/>
                <a:gd name="connsiteY21" fmla="*/ 3370521 h 4492350"/>
                <a:gd name="connsiteX22" fmla="*/ 2169042 w 3742661"/>
                <a:gd name="connsiteY22" fmla="*/ 3817088 h 4492350"/>
                <a:gd name="connsiteX23" fmla="*/ 3317358 w 3742661"/>
                <a:gd name="connsiteY23" fmla="*/ 3094074 h 4492350"/>
                <a:gd name="connsiteX24" fmla="*/ 2194317 w 3742661"/>
                <a:gd name="connsiteY24" fmla="*/ 4030951 h 4492350"/>
                <a:gd name="connsiteX25" fmla="*/ 2232838 w 3742661"/>
                <a:gd name="connsiteY25" fmla="*/ 4476307 h 4492350"/>
                <a:gd name="connsiteX26" fmla="*/ 2218194 w 3742661"/>
                <a:gd name="connsiteY26" fmla="*/ 4491415 h 4492350"/>
                <a:gd name="connsiteX27" fmla="*/ 1743740 w 3742661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718598"/>
                <a:gd name="connsiteY0" fmla="*/ 4492350 h 4492350"/>
                <a:gd name="connsiteX1" fmla="*/ 1796903 w 3718598"/>
                <a:gd name="connsiteY1" fmla="*/ 3785190 h 4492350"/>
                <a:gd name="connsiteX2" fmla="*/ 1307805 w 3718598"/>
                <a:gd name="connsiteY2" fmla="*/ 3381153 h 4492350"/>
                <a:gd name="connsiteX3" fmla="*/ 31898 w 3718598"/>
                <a:gd name="connsiteY3" fmla="*/ 2945218 h 4492350"/>
                <a:gd name="connsiteX4" fmla="*/ 1127052 w 3718598"/>
                <a:gd name="connsiteY4" fmla="*/ 3242930 h 4492350"/>
                <a:gd name="connsiteX5" fmla="*/ 393405 w 3718598"/>
                <a:gd name="connsiteY5" fmla="*/ 2456121 h 4492350"/>
                <a:gd name="connsiteX6" fmla="*/ 1775638 w 3718598"/>
                <a:gd name="connsiteY6" fmla="*/ 3519376 h 4492350"/>
                <a:gd name="connsiteX7" fmla="*/ 1679945 w 3718598"/>
                <a:gd name="connsiteY7" fmla="*/ 2392325 h 4492350"/>
                <a:gd name="connsiteX8" fmla="*/ 0 w 3718598"/>
                <a:gd name="connsiteY8" fmla="*/ 754911 h 4492350"/>
                <a:gd name="connsiteX9" fmla="*/ 988828 w 3718598"/>
                <a:gd name="connsiteY9" fmla="*/ 1924493 h 4492350"/>
                <a:gd name="connsiteX10" fmla="*/ 1137684 w 3718598"/>
                <a:gd name="connsiteY10" fmla="*/ 861237 h 4492350"/>
                <a:gd name="connsiteX11" fmla="*/ 1222745 w 3718598"/>
                <a:gd name="connsiteY11" fmla="*/ 2062716 h 4492350"/>
                <a:gd name="connsiteX12" fmla="*/ 1690577 w 3718598"/>
                <a:gd name="connsiteY12" fmla="*/ 2190307 h 4492350"/>
                <a:gd name="connsiteX13" fmla="*/ 1956391 w 3718598"/>
                <a:gd name="connsiteY13" fmla="*/ 0 h 4492350"/>
                <a:gd name="connsiteX14" fmla="*/ 2083982 w 3718598"/>
                <a:gd name="connsiteY14" fmla="*/ 978195 h 4492350"/>
                <a:gd name="connsiteX15" fmla="*/ 1881963 w 3718598"/>
                <a:gd name="connsiteY15" fmla="*/ 2232837 h 4492350"/>
                <a:gd name="connsiteX16" fmla="*/ 2057494 w 3718598"/>
                <a:gd name="connsiteY16" fmla="*/ 3046321 h 4492350"/>
                <a:gd name="connsiteX17" fmla="*/ 2647507 w 3718598"/>
                <a:gd name="connsiteY17" fmla="*/ 2519916 h 4492350"/>
                <a:gd name="connsiteX18" fmla="*/ 2913694 w 3718598"/>
                <a:gd name="connsiteY18" fmla="*/ 1291762 h 4492350"/>
                <a:gd name="connsiteX19" fmla="*/ 2806809 w 3718598"/>
                <a:gd name="connsiteY19" fmla="*/ 2383091 h 4492350"/>
                <a:gd name="connsiteX20" fmla="*/ 3718598 w 3718598"/>
                <a:gd name="connsiteY20" fmla="*/ 1120242 h 4492350"/>
                <a:gd name="connsiteX21" fmla="*/ 2222205 w 3718598"/>
                <a:gd name="connsiteY21" fmla="*/ 3370521 h 4492350"/>
                <a:gd name="connsiteX22" fmla="*/ 2169042 w 3718598"/>
                <a:gd name="connsiteY22" fmla="*/ 3817088 h 4492350"/>
                <a:gd name="connsiteX23" fmla="*/ 3317358 w 3718598"/>
                <a:gd name="connsiteY23" fmla="*/ 3094074 h 4492350"/>
                <a:gd name="connsiteX24" fmla="*/ 2194317 w 3718598"/>
                <a:gd name="connsiteY24" fmla="*/ 4030951 h 4492350"/>
                <a:gd name="connsiteX25" fmla="*/ 2232838 w 3718598"/>
                <a:gd name="connsiteY25" fmla="*/ 4476307 h 4492350"/>
                <a:gd name="connsiteX26" fmla="*/ 2218194 w 3718598"/>
                <a:gd name="connsiteY26" fmla="*/ 4491415 h 4492350"/>
                <a:gd name="connsiteX27" fmla="*/ 1743740 w 3718598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83982 w 3694535"/>
                <a:gd name="connsiteY14" fmla="*/ 978195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232837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3651 h 4523651"/>
                <a:gd name="connsiteX1" fmla="*/ 1796903 w 3694535"/>
                <a:gd name="connsiteY1" fmla="*/ 3816491 h 4523651"/>
                <a:gd name="connsiteX2" fmla="*/ 1307805 w 3694535"/>
                <a:gd name="connsiteY2" fmla="*/ 3412454 h 4523651"/>
                <a:gd name="connsiteX3" fmla="*/ 31898 w 3694535"/>
                <a:gd name="connsiteY3" fmla="*/ 2976519 h 4523651"/>
                <a:gd name="connsiteX4" fmla="*/ 1127052 w 3694535"/>
                <a:gd name="connsiteY4" fmla="*/ 3274231 h 4523651"/>
                <a:gd name="connsiteX5" fmla="*/ 393405 w 3694535"/>
                <a:gd name="connsiteY5" fmla="*/ 2487422 h 4523651"/>
                <a:gd name="connsiteX6" fmla="*/ 1775638 w 3694535"/>
                <a:gd name="connsiteY6" fmla="*/ 3550677 h 4523651"/>
                <a:gd name="connsiteX7" fmla="*/ 1679945 w 3694535"/>
                <a:gd name="connsiteY7" fmla="*/ 2423626 h 4523651"/>
                <a:gd name="connsiteX8" fmla="*/ 0 w 3694535"/>
                <a:gd name="connsiteY8" fmla="*/ 786212 h 4523651"/>
                <a:gd name="connsiteX9" fmla="*/ 988828 w 3694535"/>
                <a:gd name="connsiteY9" fmla="*/ 1955794 h 4523651"/>
                <a:gd name="connsiteX10" fmla="*/ 1137684 w 3694535"/>
                <a:gd name="connsiteY10" fmla="*/ 892538 h 4523651"/>
                <a:gd name="connsiteX11" fmla="*/ 1222745 w 3694535"/>
                <a:gd name="connsiteY11" fmla="*/ 2094017 h 4523651"/>
                <a:gd name="connsiteX12" fmla="*/ 1690577 w 3694535"/>
                <a:gd name="connsiteY12" fmla="*/ 2221608 h 4523651"/>
                <a:gd name="connsiteX13" fmla="*/ 1956391 w 3694535"/>
                <a:gd name="connsiteY13" fmla="*/ 31301 h 4523651"/>
                <a:gd name="connsiteX14" fmla="*/ 2027834 w 3694535"/>
                <a:gd name="connsiteY14" fmla="*/ 1017517 h 4523651"/>
                <a:gd name="connsiteX15" fmla="*/ 1881963 w 3694535"/>
                <a:gd name="connsiteY15" fmla="*/ 2264138 h 4523651"/>
                <a:gd name="connsiteX16" fmla="*/ 2057494 w 3694535"/>
                <a:gd name="connsiteY16" fmla="*/ 3077622 h 4523651"/>
                <a:gd name="connsiteX17" fmla="*/ 2647507 w 3694535"/>
                <a:gd name="connsiteY17" fmla="*/ 2551217 h 4523651"/>
                <a:gd name="connsiteX18" fmla="*/ 2913694 w 3694535"/>
                <a:gd name="connsiteY18" fmla="*/ 1323063 h 4523651"/>
                <a:gd name="connsiteX19" fmla="*/ 2806809 w 3694535"/>
                <a:gd name="connsiteY19" fmla="*/ 2414392 h 4523651"/>
                <a:gd name="connsiteX20" fmla="*/ 3694535 w 3694535"/>
                <a:gd name="connsiteY20" fmla="*/ 1155553 h 4523651"/>
                <a:gd name="connsiteX21" fmla="*/ 2222205 w 3694535"/>
                <a:gd name="connsiteY21" fmla="*/ 3401822 h 4523651"/>
                <a:gd name="connsiteX22" fmla="*/ 2169042 w 3694535"/>
                <a:gd name="connsiteY22" fmla="*/ 3848389 h 4523651"/>
                <a:gd name="connsiteX23" fmla="*/ 3317358 w 3694535"/>
                <a:gd name="connsiteY23" fmla="*/ 3125375 h 4523651"/>
                <a:gd name="connsiteX24" fmla="*/ 2194317 w 3694535"/>
                <a:gd name="connsiteY24" fmla="*/ 4062252 h 4523651"/>
                <a:gd name="connsiteX25" fmla="*/ 2232838 w 3694535"/>
                <a:gd name="connsiteY25" fmla="*/ 4507608 h 4523651"/>
                <a:gd name="connsiteX26" fmla="*/ 2218194 w 3694535"/>
                <a:gd name="connsiteY26" fmla="*/ 4522716 h 4523651"/>
                <a:gd name="connsiteX27" fmla="*/ 1743740 w 3694535"/>
                <a:gd name="connsiteY27" fmla="*/ 4523651 h 4523651"/>
                <a:gd name="connsiteX0" fmla="*/ 1743740 w 3694535"/>
                <a:gd name="connsiteY0" fmla="*/ 4522819 h 4522819"/>
                <a:gd name="connsiteX1" fmla="*/ 1796903 w 3694535"/>
                <a:gd name="connsiteY1" fmla="*/ 3815659 h 4522819"/>
                <a:gd name="connsiteX2" fmla="*/ 1307805 w 3694535"/>
                <a:gd name="connsiteY2" fmla="*/ 3411622 h 4522819"/>
                <a:gd name="connsiteX3" fmla="*/ 31898 w 3694535"/>
                <a:gd name="connsiteY3" fmla="*/ 2975687 h 4522819"/>
                <a:gd name="connsiteX4" fmla="*/ 1127052 w 3694535"/>
                <a:gd name="connsiteY4" fmla="*/ 3273399 h 4522819"/>
                <a:gd name="connsiteX5" fmla="*/ 393405 w 3694535"/>
                <a:gd name="connsiteY5" fmla="*/ 2486590 h 4522819"/>
                <a:gd name="connsiteX6" fmla="*/ 1775638 w 3694535"/>
                <a:gd name="connsiteY6" fmla="*/ 3549845 h 4522819"/>
                <a:gd name="connsiteX7" fmla="*/ 1679945 w 3694535"/>
                <a:gd name="connsiteY7" fmla="*/ 2422794 h 4522819"/>
                <a:gd name="connsiteX8" fmla="*/ 0 w 3694535"/>
                <a:gd name="connsiteY8" fmla="*/ 785380 h 4522819"/>
                <a:gd name="connsiteX9" fmla="*/ 988828 w 3694535"/>
                <a:gd name="connsiteY9" fmla="*/ 1954962 h 4522819"/>
                <a:gd name="connsiteX10" fmla="*/ 1137684 w 3694535"/>
                <a:gd name="connsiteY10" fmla="*/ 891706 h 4522819"/>
                <a:gd name="connsiteX11" fmla="*/ 1222745 w 3694535"/>
                <a:gd name="connsiteY11" fmla="*/ 2093185 h 4522819"/>
                <a:gd name="connsiteX12" fmla="*/ 1690577 w 3694535"/>
                <a:gd name="connsiteY12" fmla="*/ 2220776 h 4522819"/>
                <a:gd name="connsiteX13" fmla="*/ 1956391 w 3694535"/>
                <a:gd name="connsiteY13" fmla="*/ 30469 h 4522819"/>
                <a:gd name="connsiteX14" fmla="*/ 2027834 w 3694535"/>
                <a:gd name="connsiteY14" fmla="*/ 1016685 h 4522819"/>
                <a:gd name="connsiteX15" fmla="*/ 1881963 w 3694535"/>
                <a:gd name="connsiteY15" fmla="*/ 2090854 h 4522819"/>
                <a:gd name="connsiteX16" fmla="*/ 2057494 w 3694535"/>
                <a:gd name="connsiteY16" fmla="*/ 3076790 h 4522819"/>
                <a:gd name="connsiteX17" fmla="*/ 2647507 w 3694535"/>
                <a:gd name="connsiteY17" fmla="*/ 2550385 h 4522819"/>
                <a:gd name="connsiteX18" fmla="*/ 2913694 w 3694535"/>
                <a:gd name="connsiteY18" fmla="*/ 1322231 h 4522819"/>
                <a:gd name="connsiteX19" fmla="*/ 2806809 w 3694535"/>
                <a:gd name="connsiteY19" fmla="*/ 2413560 h 4522819"/>
                <a:gd name="connsiteX20" fmla="*/ 3694535 w 3694535"/>
                <a:gd name="connsiteY20" fmla="*/ 1154721 h 4522819"/>
                <a:gd name="connsiteX21" fmla="*/ 2222205 w 3694535"/>
                <a:gd name="connsiteY21" fmla="*/ 3400990 h 4522819"/>
                <a:gd name="connsiteX22" fmla="*/ 2169042 w 3694535"/>
                <a:gd name="connsiteY22" fmla="*/ 3847557 h 4522819"/>
                <a:gd name="connsiteX23" fmla="*/ 3317358 w 3694535"/>
                <a:gd name="connsiteY23" fmla="*/ 3124543 h 4522819"/>
                <a:gd name="connsiteX24" fmla="*/ 2194317 w 3694535"/>
                <a:gd name="connsiteY24" fmla="*/ 4061420 h 4522819"/>
                <a:gd name="connsiteX25" fmla="*/ 2232838 w 3694535"/>
                <a:gd name="connsiteY25" fmla="*/ 4506776 h 4522819"/>
                <a:gd name="connsiteX26" fmla="*/ 2218194 w 3694535"/>
                <a:gd name="connsiteY26" fmla="*/ 4521884 h 4522819"/>
                <a:gd name="connsiteX27" fmla="*/ 1743740 w 3694535"/>
                <a:gd name="connsiteY27" fmla="*/ 4522819 h 4522819"/>
                <a:gd name="connsiteX0" fmla="*/ 1743740 w 3694535"/>
                <a:gd name="connsiteY0" fmla="*/ 4522819 h 4522819"/>
                <a:gd name="connsiteX1" fmla="*/ 1796903 w 3694535"/>
                <a:gd name="connsiteY1" fmla="*/ 3815659 h 4522819"/>
                <a:gd name="connsiteX2" fmla="*/ 1307805 w 3694535"/>
                <a:gd name="connsiteY2" fmla="*/ 3411622 h 4522819"/>
                <a:gd name="connsiteX3" fmla="*/ 31898 w 3694535"/>
                <a:gd name="connsiteY3" fmla="*/ 2975687 h 4522819"/>
                <a:gd name="connsiteX4" fmla="*/ 1127052 w 3694535"/>
                <a:gd name="connsiteY4" fmla="*/ 3273399 h 4522819"/>
                <a:gd name="connsiteX5" fmla="*/ 393405 w 3694535"/>
                <a:gd name="connsiteY5" fmla="*/ 2486590 h 4522819"/>
                <a:gd name="connsiteX6" fmla="*/ 1775638 w 3694535"/>
                <a:gd name="connsiteY6" fmla="*/ 3549845 h 4522819"/>
                <a:gd name="connsiteX7" fmla="*/ 1679945 w 3694535"/>
                <a:gd name="connsiteY7" fmla="*/ 2422794 h 4522819"/>
                <a:gd name="connsiteX8" fmla="*/ 0 w 3694535"/>
                <a:gd name="connsiteY8" fmla="*/ 785380 h 4522819"/>
                <a:gd name="connsiteX9" fmla="*/ 988828 w 3694535"/>
                <a:gd name="connsiteY9" fmla="*/ 1954962 h 4522819"/>
                <a:gd name="connsiteX10" fmla="*/ 1137684 w 3694535"/>
                <a:gd name="connsiteY10" fmla="*/ 891706 h 4522819"/>
                <a:gd name="connsiteX11" fmla="*/ 1222745 w 3694535"/>
                <a:gd name="connsiteY11" fmla="*/ 2093185 h 4522819"/>
                <a:gd name="connsiteX12" fmla="*/ 1690577 w 3694535"/>
                <a:gd name="connsiteY12" fmla="*/ 2220776 h 4522819"/>
                <a:gd name="connsiteX13" fmla="*/ 1956391 w 3694535"/>
                <a:gd name="connsiteY13" fmla="*/ 30469 h 4522819"/>
                <a:gd name="connsiteX14" fmla="*/ 2027834 w 3694535"/>
                <a:gd name="connsiteY14" fmla="*/ 1016685 h 4522819"/>
                <a:gd name="connsiteX15" fmla="*/ 1881963 w 3694535"/>
                <a:gd name="connsiteY15" fmla="*/ 2090854 h 4522819"/>
                <a:gd name="connsiteX16" fmla="*/ 2057494 w 3694535"/>
                <a:gd name="connsiteY16" fmla="*/ 3076790 h 4522819"/>
                <a:gd name="connsiteX17" fmla="*/ 2647507 w 3694535"/>
                <a:gd name="connsiteY17" fmla="*/ 2550385 h 4522819"/>
                <a:gd name="connsiteX18" fmla="*/ 2913694 w 3694535"/>
                <a:gd name="connsiteY18" fmla="*/ 1322231 h 4522819"/>
                <a:gd name="connsiteX19" fmla="*/ 2806809 w 3694535"/>
                <a:gd name="connsiteY19" fmla="*/ 2413560 h 4522819"/>
                <a:gd name="connsiteX20" fmla="*/ 3694535 w 3694535"/>
                <a:gd name="connsiteY20" fmla="*/ 1154721 h 4522819"/>
                <a:gd name="connsiteX21" fmla="*/ 2222205 w 3694535"/>
                <a:gd name="connsiteY21" fmla="*/ 3400990 h 4522819"/>
                <a:gd name="connsiteX22" fmla="*/ 2169042 w 3694535"/>
                <a:gd name="connsiteY22" fmla="*/ 3847557 h 4522819"/>
                <a:gd name="connsiteX23" fmla="*/ 3317358 w 3694535"/>
                <a:gd name="connsiteY23" fmla="*/ 3124543 h 4522819"/>
                <a:gd name="connsiteX24" fmla="*/ 2194317 w 3694535"/>
                <a:gd name="connsiteY24" fmla="*/ 4061420 h 4522819"/>
                <a:gd name="connsiteX25" fmla="*/ 2232838 w 3694535"/>
                <a:gd name="connsiteY25" fmla="*/ 4506776 h 4522819"/>
                <a:gd name="connsiteX26" fmla="*/ 2218194 w 3694535"/>
                <a:gd name="connsiteY26" fmla="*/ 4521884 h 4522819"/>
                <a:gd name="connsiteX27" fmla="*/ 1743740 w 3694535"/>
                <a:gd name="connsiteY27" fmla="*/ 4522819 h 4522819"/>
                <a:gd name="connsiteX0" fmla="*/ 1743740 w 3694535"/>
                <a:gd name="connsiteY0" fmla="*/ 4522814 h 4522814"/>
                <a:gd name="connsiteX1" fmla="*/ 1796903 w 3694535"/>
                <a:gd name="connsiteY1" fmla="*/ 3815654 h 4522814"/>
                <a:gd name="connsiteX2" fmla="*/ 1307805 w 3694535"/>
                <a:gd name="connsiteY2" fmla="*/ 3411617 h 4522814"/>
                <a:gd name="connsiteX3" fmla="*/ 31898 w 3694535"/>
                <a:gd name="connsiteY3" fmla="*/ 2975682 h 4522814"/>
                <a:gd name="connsiteX4" fmla="*/ 1127052 w 3694535"/>
                <a:gd name="connsiteY4" fmla="*/ 3273394 h 4522814"/>
                <a:gd name="connsiteX5" fmla="*/ 393405 w 3694535"/>
                <a:gd name="connsiteY5" fmla="*/ 2486585 h 4522814"/>
                <a:gd name="connsiteX6" fmla="*/ 1775638 w 3694535"/>
                <a:gd name="connsiteY6" fmla="*/ 3549840 h 4522814"/>
                <a:gd name="connsiteX7" fmla="*/ 1679945 w 3694535"/>
                <a:gd name="connsiteY7" fmla="*/ 2422789 h 4522814"/>
                <a:gd name="connsiteX8" fmla="*/ 0 w 3694535"/>
                <a:gd name="connsiteY8" fmla="*/ 785375 h 4522814"/>
                <a:gd name="connsiteX9" fmla="*/ 988828 w 3694535"/>
                <a:gd name="connsiteY9" fmla="*/ 1954957 h 4522814"/>
                <a:gd name="connsiteX10" fmla="*/ 1137684 w 3694535"/>
                <a:gd name="connsiteY10" fmla="*/ 891701 h 4522814"/>
                <a:gd name="connsiteX11" fmla="*/ 1222745 w 3694535"/>
                <a:gd name="connsiteY11" fmla="*/ 2093180 h 4522814"/>
                <a:gd name="connsiteX12" fmla="*/ 1690577 w 3694535"/>
                <a:gd name="connsiteY12" fmla="*/ 2220771 h 4522814"/>
                <a:gd name="connsiteX13" fmla="*/ 1956391 w 3694535"/>
                <a:gd name="connsiteY13" fmla="*/ 30464 h 4522814"/>
                <a:gd name="connsiteX14" fmla="*/ 2027834 w 3694535"/>
                <a:gd name="connsiteY14" fmla="*/ 1016680 h 4522814"/>
                <a:gd name="connsiteX15" fmla="*/ 1881963 w 3694535"/>
                <a:gd name="connsiteY15" fmla="*/ 2090849 h 4522814"/>
                <a:gd name="connsiteX16" fmla="*/ 2057494 w 3694535"/>
                <a:gd name="connsiteY16" fmla="*/ 3076785 h 4522814"/>
                <a:gd name="connsiteX17" fmla="*/ 2647507 w 3694535"/>
                <a:gd name="connsiteY17" fmla="*/ 2550380 h 4522814"/>
                <a:gd name="connsiteX18" fmla="*/ 2913694 w 3694535"/>
                <a:gd name="connsiteY18" fmla="*/ 1322226 h 4522814"/>
                <a:gd name="connsiteX19" fmla="*/ 2806809 w 3694535"/>
                <a:gd name="connsiteY19" fmla="*/ 2413555 h 4522814"/>
                <a:gd name="connsiteX20" fmla="*/ 3694535 w 3694535"/>
                <a:gd name="connsiteY20" fmla="*/ 1154716 h 4522814"/>
                <a:gd name="connsiteX21" fmla="*/ 2222205 w 3694535"/>
                <a:gd name="connsiteY21" fmla="*/ 3400985 h 4522814"/>
                <a:gd name="connsiteX22" fmla="*/ 2169042 w 3694535"/>
                <a:gd name="connsiteY22" fmla="*/ 3847552 h 4522814"/>
                <a:gd name="connsiteX23" fmla="*/ 3317358 w 3694535"/>
                <a:gd name="connsiteY23" fmla="*/ 3124538 h 4522814"/>
                <a:gd name="connsiteX24" fmla="*/ 2194317 w 3694535"/>
                <a:gd name="connsiteY24" fmla="*/ 4061415 h 4522814"/>
                <a:gd name="connsiteX25" fmla="*/ 2232838 w 3694535"/>
                <a:gd name="connsiteY25" fmla="*/ 4506771 h 4522814"/>
                <a:gd name="connsiteX26" fmla="*/ 2218194 w 3694535"/>
                <a:gd name="connsiteY26" fmla="*/ 4521879 h 4522814"/>
                <a:gd name="connsiteX27" fmla="*/ 1743740 w 3694535"/>
                <a:gd name="connsiteY27" fmla="*/ 4522814 h 4522814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79945 w 3694535"/>
                <a:gd name="connsiteY7" fmla="*/ 2392325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690577 w 3694535"/>
                <a:gd name="connsiteY12" fmla="*/ 2190307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222745 w 3694535"/>
                <a:gd name="connsiteY11" fmla="*/ 2062716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37684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113621 w 3694535"/>
                <a:gd name="connsiteY10" fmla="*/ 861237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093568 w 3694535"/>
                <a:gd name="connsiteY10" fmla="*/ 857226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43740 w 3694535"/>
                <a:gd name="connsiteY0" fmla="*/ 4492350 h 4492350"/>
                <a:gd name="connsiteX1" fmla="*/ 1796903 w 3694535"/>
                <a:gd name="connsiteY1" fmla="*/ 3785190 h 4492350"/>
                <a:gd name="connsiteX2" fmla="*/ 1307805 w 3694535"/>
                <a:gd name="connsiteY2" fmla="*/ 3381153 h 4492350"/>
                <a:gd name="connsiteX3" fmla="*/ 31898 w 3694535"/>
                <a:gd name="connsiteY3" fmla="*/ 2945218 h 4492350"/>
                <a:gd name="connsiteX4" fmla="*/ 1127052 w 3694535"/>
                <a:gd name="connsiteY4" fmla="*/ 3242930 h 4492350"/>
                <a:gd name="connsiteX5" fmla="*/ 393405 w 3694535"/>
                <a:gd name="connsiteY5" fmla="*/ 2456121 h 4492350"/>
                <a:gd name="connsiteX6" fmla="*/ 1775638 w 3694535"/>
                <a:gd name="connsiteY6" fmla="*/ 3519376 h 4492350"/>
                <a:gd name="connsiteX7" fmla="*/ 1683956 w 3694535"/>
                <a:gd name="connsiteY7" fmla="*/ 2424409 h 4492350"/>
                <a:gd name="connsiteX8" fmla="*/ 0 w 3694535"/>
                <a:gd name="connsiteY8" fmla="*/ 754911 h 4492350"/>
                <a:gd name="connsiteX9" fmla="*/ 988828 w 3694535"/>
                <a:gd name="connsiteY9" fmla="*/ 1924493 h 4492350"/>
                <a:gd name="connsiteX10" fmla="*/ 1093568 w 3694535"/>
                <a:gd name="connsiteY10" fmla="*/ 857226 h 4492350"/>
                <a:gd name="connsiteX11" fmla="*/ 1194671 w 3694535"/>
                <a:gd name="connsiteY11" fmla="*/ 2026621 h 4492350"/>
                <a:gd name="connsiteX12" fmla="*/ 1714640 w 3694535"/>
                <a:gd name="connsiteY12" fmla="*/ 2194318 h 4492350"/>
                <a:gd name="connsiteX13" fmla="*/ 1956391 w 3694535"/>
                <a:gd name="connsiteY13" fmla="*/ 0 h 4492350"/>
                <a:gd name="connsiteX14" fmla="*/ 2027834 w 3694535"/>
                <a:gd name="connsiteY14" fmla="*/ 986216 h 4492350"/>
                <a:gd name="connsiteX15" fmla="*/ 1881963 w 3694535"/>
                <a:gd name="connsiteY15" fmla="*/ 2060385 h 4492350"/>
                <a:gd name="connsiteX16" fmla="*/ 2057494 w 3694535"/>
                <a:gd name="connsiteY16" fmla="*/ 3046321 h 4492350"/>
                <a:gd name="connsiteX17" fmla="*/ 2647507 w 3694535"/>
                <a:gd name="connsiteY17" fmla="*/ 2519916 h 4492350"/>
                <a:gd name="connsiteX18" fmla="*/ 2913694 w 3694535"/>
                <a:gd name="connsiteY18" fmla="*/ 1291762 h 4492350"/>
                <a:gd name="connsiteX19" fmla="*/ 2806809 w 3694535"/>
                <a:gd name="connsiteY19" fmla="*/ 2383091 h 4492350"/>
                <a:gd name="connsiteX20" fmla="*/ 3694535 w 3694535"/>
                <a:gd name="connsiteY20" fmla="*/ 1124252 h 4492350"/>
                <a:gd name="connsiteX21" fmla="*/ 2222205 w 3694535"/>
                <a:gd name="connsiteY21" fmla="*/ 3370521 h 4492350"/>
                <a:gd name="connsiteX22" fmla="*/ 2169042 w 3694535"/>
                <a:gd name="connsiteY22" fmla="*/ 3817088 h 4492350"/>
                <a:gd name="connsiteX23" fmla="*/ 3317358 w 3694535"/>
                <a:gd name="connsiteY23" fmla="*/ 3094074 h 4492350"/>
                <a:gd name="connsiteX24" fmla="*/ 2194317 w 3694535"/>
                <a:gd name="connsiteY24" fmla="*/ 4030951 h 4492350"/>
                <a:gd name="connsiteX25" fmla="*/ 2232838 w 3694535"/>
                <a:gd name="connsiteY25" fmla="*/ 4476307 h 4492350"/>
                <a:gd name="connsiteX26" fmla="*/ 2218194 w 3694535"/>
                <a:gd name="connsiteY26" fmla="*/ 4491415 h 4492350"/>
                <a:gd name="connsiteX27" fmla="*/ 1743740 w 3694535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24409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8208 w 3662637"/>
                <a:gd name="connsiteY8" fmla="*/ 750901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61507 w 3662637"/>
                <a:gd name="connsiteY5" fmla="*/ 2456121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095154 w 3662637"/>
                <a:gd name="connsiteY4" fmla="*/ 324293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711842 w 3662637"/>
                <a:gd name="connsiteY0" fmla="*/ 4492350 h 4492350"/>
                <a:gd name="connsiteX1" fmla="*/ 1765005 w 3662637"/>
                <a:gd name="connsiteY1" fmla="*/ 3785190 h 4492350"/>
                <a:gd name="connsiteX2" fmla="*/ 1275907 w 3662637"/>
                <a:gd name="connsiteY2" fmla="*/ 3381153 h 4492350"/>
                <a:gd name="connsiteX3" fmla="*/ 0 w 3662637"/>
                <a:gd name="connsiteY3" fmla="*/ 2945218 h 4492350"/>
                <a:gd name="connsiteX4" fmla="*/ 1111196 w 3662637"/>
                <a:gd name="connsiteY4" fmla="*/ 3238920 h 4492350"/>
                <a:gd name="connsiteX5" fmla="*/ 381560 w 3662637"/>
                <a:gd name="connsiteY5" fmla="*/ 2432058 h 4492350"/>
                <a:gd name="connsiteX6" fmla="*/ 1743740 w 3662637"/>
                <a:gd name="connsiteY6" fmla="*/ 3519376 h 4492350"/>
                <a:gd name="connsiteX7" fmla="*/ 1652058 w 3662637"/>
                <a:gd name="connsiteY7" fmla="*/ 2400346 h 4492350"/>
                <a:gd name="connsiteX8" fmla="*/ 28261 w 3662637"/>
                <a:gd name="connsiteY8" fmla="*/ 742880 h 4492350"/>
                <a:gd name="connsiteX9" fmla="*/ 956930 w 3662637"/>
                <a:gd name="connsiteY9" fmla="*/ 1924493 h 4492350"/>
                <a:gd name="connsiteX10" fmla="*/ 1061670 w 3662637"/>
                <a:gd name="connsiteY10" fmla="*/ 857226 h 4492350"/>
                <a:gd name="connsiteX11" fmla="*/ 1162773 w 3662637"/>
                <a:gd name="connsiteY11" fmla="*/ 2026621 h 4492350"/>
                <a:gd name="connsiteX12" fmla="*/ 1682742 w 3662637"/>
                <a:gd name="connsiteY12" fmla="*/ 2194318 h 4492350"/>
                <a:gd name="connsiteX13" fmla="*/ 1924493 w 3662637"/>
                <a:gd name="connsiteY13" fmla="*/ 0 h 4492350"/>
                <a:gd name="connsiteX14" fmla="*/ 1995936 w 3662637"/>
                <a:gd name="connsiteY14" fmla="*/ 986216 h 4492350"/>
                <a:gd name="connsiteX15" fmla="*/ 1850065 w 3662637"/>
                <a:gd name="connsiteY15" fmla="*/ 2060385 h 4492350"/>
                <a:gd name="connsiteX16" fmla="*/ 2025596 w 3662637"/>
                <a:gd name="connsiteY16" fmla="*/ 3046321 h 4492350"/>
                <a:gd name="connsiteX17" fmla="*/ 2615609 w 3662637"/>
                <a:gd name="connsiteY17" fmla="*/ 2519916 h 4492350"/>
                <a:gd name="connsiteX18" fmla="*/ 2881796 w 3662637"/>
                <a:gd name="connsiteY18" fmla="*/ 1291762 h 4492350"/>
                <a:gd name="connsiteX19" fmla="*/ 2774911 w 3662637"/>
                <a:gd name="connsiteY19" fmla="*/ 2383091 h 4492350"/>
                <a:gd name="connsiteX20" fmla="*/ 3662637 w 3662637"/>
                <a:gd name="connsiteY20" fmla="*/ 1124252 h 4492350"/>
                <a:gd name="connsiteX21" fmla="*/ 2190307 w 3662637"/>
                <a:gd name="connsiteY21" fmla="*/ 3370521 h 4492350"/>
                <a:gd name="connsiteX22" fmla="*/ 2137144 w 3662637"/>
                <a:gd name="connsiteY22" fmla="*/ 3817088 h 4492350"/>
                <a:gd name="connsiteX23" fmla="*/ 3285460 w 3662637"/>
                <a:gd name="connsiteY23" fmla="*/ 3094074 h 4492350"/>
                <a:gd name="connsiteX24" fmla="*/ 2162419 w 3662637"/>
                <a:gd name="connsiteY24" fmla="*/ 4030951 h 4492350"/>
                <a:gd name="connsiteX25" fmla="*/ 2200940 w 3662637"/>
                <a:gd name="connsiteY25" fmla="*/ 4476307 h 4492350"/>
                <a:gd name="connsiteX26" fmla="*/ 2186296 w 3662637"/>
                <a:gd name="connsiteY26" fmla="*/ 4491415 h 4492350"/>
                <a:gd name="connsiteX27" fmla="*/ 1711842 w 3662637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51844 w 3638574"/>
                <a:gd name="connsiteY2" fmla="*/ 3381153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57497 w 3638574"/>
                <a:gd name="connsiteY5" fmla="*/ 2432058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65518 w 3638574"/>
                <a:gd name="connsiteY5" fmla="*/ 2420026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58679 w 3638574"/>
                <a:gd name="connsiteY12" fmla="*/ 2194318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40942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19873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03018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13081 w 3638574"/>
                <a:gd name="connsiteY22" fmla="*/ 3817088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  <a:gd name="connsiteX0" fmla="*/ 1687779 w 3638574"/>
                <a:gd name="connsiteY0" fmla="*/ 4492350 h 4492350"/>
                <a:gd name="connsiteX1" fmla="*/ 1703018 w 3638574"/>
                <a:gd name="connsiteY1" fmla="*/ 3785190 h 4492350"/>
                <a:gd name="connsiteX2" fmla="*/ 1239812 w 3638574"/>
                <a:gd name="connsiteY2" fmla="*/ 3369121 h 4492350"/>
                <a:gd name="connsiteX3" fmla="*/ 0 w 3638574"/>
                <a:gd name="connsiteY3" fmla="*/ 2917145 h 4492350"/>
                <a:gd name="connsiteX4" fmla="*/ 1087133 w 3638574"/>
                <a:gd name="connsiteY4" fmla="*/ 3238920 h 4492350"/>
                <a:gd name="connsiteX5" fmla="*/ 389581 w 3638574"/>
                <a:gd name="connsiteY5" fmla="*/ 2412005 h 4492350"/>
                <a:gd name="connsiteX6" fmla="*/ 1719677 w 3638574"/>
                <a:gd name="connsiteY6" fmla="*/ 3519376 h 4492350"/>
                <a:gd name="connsiteX7" fmla="*/ 1627995 w 3638574"/>
                <a:gd name="connsiteY7" fmla="*/ 2400346 h 4492350"/>
                <a:gd name="connsiteX8" fmla="*/ 4198 w 3638574"/>
                <a:gd name="connsiteY8" fmla="*/ 742880 h 4492350"/>
                <a:gd name="connsiteX9" fmla="*/ 932867 w 3638574"/>
                <a:gd name="connsiteY9" fmla="*/ 1924493 h 4492350"/>
                <a:gd name="connsiteX10" fmla="*/ 1037607 w 3638574"/>
                <a:gd name="connsiteY10" fmla="*/ 857226 h 4492350"/>
                <a:gd name="connsiteX11" fmla="*/ 1138710 w 3638574"/>
                <a:gd name="connsiteY11" fmla="*/ 2026621 h 4492350"/>
                <a:gd name="connsiteX12" fmla="*/ 1646038 w 3638574"/>
                <a:gd name="connsiteY12" fmla="*/ 2198532 h 4492350"/>
                <a:gd name="connsiteX13" fmla="*/ 1900430 w 3638574"/>
                <a:gd name="connsiteY13" fmla="*/ 0 h 4492350"/>
                <a:gd name="connsiteX14" fmla="*/ 1971873 w 3638574"/>
                <a:gd name="connsiteY14" fmla="*/ 986216 h 4492350"/>
                <a:gd name="connsiteX15" fmla="*/ 1826002 w 3638574"/>
                <a:gd name="connsiteY15" fmla="*/ 2060385 h 4492350"/>
                <a:gd name="connsiteX16" fmla="*/ 2001533 w 3638574"/>
                <a:gd name="connsiteY16" fmla="*/ 3046321 h 4492350"/>
                <a:gd name="connsiteX17" fmla="*/ 2591546 w 3638574"/>
                <a:gd name="connsiteY17" fmla="*/ 2519916 h 4492350"/>
                <a:gd name="connsiteX18" fmla="*/ 2857733 w 3638574"/>
                <a:gd name="connsiteY18" fmla="*/ 1291762 h 4492350"/>
                <a:gd name="connsiteX19" fmla="*/ 2750848 w 3638574"/>
                <a:gd name="connsiteY19" fmla="*/ 2383091 h 4492350"/>
                <a:gd name="connsiteX20" fmla="*/ 3638574 w 3638574"/>
                <a:gd name="connsiteY20" fmla="*/ 1124252 h 4492350"/>
                <a:gd name="connsiteX21" fmla="*/ 2166244 w 3638574"/>
                <a:gd name="connsiteY21" fmla="*/ 3370521 h 4492350"/>
                <a:gd name="connsiteX22" fmla="*/ 2121509 w 3638574"/>
                <a:gd name="connsiteY22" fmla="*/ 3808660 h 4492350"/>
                <a:gd name="connsiteX23" fmla="*/ 3261397 w 3638574"/>
                <a:gd name="connsiteY23" fmla="*/ 3094074 h 4492350"/>
                <a:gd name="connsiteX24" fmla="*/ 2138356 w 3638574"/>
                <a:gd name="connsiteY24" fmla="*/ 4030951 h 4492350"/>
                <a:gd name="connsiteX25" fmla="*/ 2176877 w 3638574"/>
                <a:gd name="connsiteY25" fmla="*/ 4476307 h 4492350"/>
                <a:gd name="connsiteX26" fmla="*/ 2162233 w 3638574"/>
                <a:gd name="connsiteY26" fmla="*/ 4491415 h 4492350"/>
                <a:gd name="connsiteX27" fmla="*/ 1687779 w 3638574"/>
                <a:gd name="connsiteY27" fmla="*/ 4492350 h 449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38574" h="4492350">
                  <a:moveTo>
                    <a:pt x="1687779" y="4492350"/>
                  </a:moveTo>
                  <a:cubicBezTo>
                    <a:pt x="1649353" y="4280693"/>
                    <a:pt x="1685297" y="4020910"/>
                    <a:pt x="1703018" y="3785190"/>
                  </a:cubicBezTo>
                  <a:lnTo>
                    <a:pt x="1239812" y="3369121"/>
                  </a:lnTo>
                  <a:cubicBezTo>
                    <a:pt x="710236" y="3436368"/>
                    <a:pt x="325039" y="3138656"/>
                    <a:pt x="0" y="2917145"/>
                  </a:cubicBezTo>
                  <a:cubicBezTo>
                    <a:pt x="370399" y="3119320"/>
                    <a:pt x="1037576" y="3333525"/>
                    <a:pt x="1087133" y="3238920"/>
                  </a:cubicBezTo>
                  <a:cubicBezTo>
                    <a:pt x="945521" y="3141082"/>
                    <a:pt x="539214" y="2730422"/>
                    <a:pt x="389581" y="2412005"/>
                  </a:cubicBezTo>
                  <a:cubicBezTo>
                    <a:pt x="859682" y="2946896"/>
                    <a:pt x="1430048" y="3277253"/>
                    <a:pt x="1719677" y="3519376"/>
                  </a:cubicBezTo>
                  <a:cubicBezTo>
                    <a:pt x="1735906" y="3304113"/>
                    <a:pt x="1659893" y="2776030"/>
                    <a:pt x="1627995" y="2400346"/>
                  </a:cubicBezTo>
                  <a:cubicBezTo>
                    <a:pt x="725782" y="2160678"/>
                    <a:pt x="172484" y="1536000"/>
                    <a:pt x="4198" y="742880"/>
                  </a:cubicBezTo>
                  <a:cubicBezTo>
                    <a:pt x="248250" y="1210277"/>
                    <a:pt x="456205" y="1649601"/>
                    <a:pt x="932867" y="1924493"/>
                  </a:cubicBezTo>
                  <a:cubicBezTo>
                    <a:pt x="1158949" y="1666327"/>
                    <a:pt x="1108304" y="1211645"/>
                    <a:pt x="1037607" y="857226"/>
                  </a:cubicBezTo>
                  <a:cubicBezTo>
                    <a:pt x="1222371" y="1153446"/>
                    <a:pt x="1266767" y="1586023"/>
                    <a:pt x="1138710" y="2026621"/>
                  </a:cubicBezTo>
                  <a:cubicBezTo>
                    <a:pt x="1250538" y="2109256"/>
                    <a:pt x="1570304" y="2252254"/>
                    <a:pt x="1646038" y="2198532"/>
                  </a:cubicBezTo>
                  <a:cubicBezTo>
                    <a:pt x="1690527" y="1476450"/>
                    <a:pt x="1904067" y="874481"/>
                    <a:pt x="1900430" y="0"/>
                  </a:cubicBezTo>
                  <a:cubicBezTo>
                    <a:pt x="1976693" y="192349"/>
                    <a:pt x="2015482" y="645373"/>
                    <a:pt x="1971873" y="986216"/>
                  </a:cubicBezTo>
                  <a:cubicBezTo>
                    <a:pt x="1947436" y="1177213"/>
                    <a:pt x="1846749" y="1657958"/>
                    <a:pt x="1826002" y="2060385"/>
                  </a:cubicBezTo>
                  <a:cubicBezTo>
                    <a:pt x="1811014" y="2351099"/>
                    <a:pt x="1951043" y="3007770"/>
                    <a:pt x="2001533" y="3046321"/>
                  </a:cubicBezTo>
                  <a:cubicBezTo>
                    <a:pt x="2041794" y="3055338"/>
                    <a:pt x="2575349" y="2567047"/>
                    <a:pt x="2591546" y="2519916"/>
                  </a:cubicBezTo>
                  <a:cubicBezTo>
                    <a:pt x="2482423" y="2107858"/>
                    <a:pt x="2569814" y="1503293"/>
                    <a:pt x="2857733" y="1291762"/>
                  </a:cubicBezTo>
                  <a:cubicBezTo>
                    <a:pt x="2648315" y="1639496"/>
                    <a:pt x="2663487" y="2195777"/>
                    <a:pt x="2750848" y="2383091"/>
                  </a:cubicBezTo>
                  <a:cubicBezTo>
                    <a:pt x="3066810" y="2282983"/>
                    <a:pt x="3503085" y="1513118"/>
                    <a:pt x="3638574" y="1124252"/>
                  </a:cubicBezTo>
                  <a:cubicBezTo>
                    <a:pt x="3492704" y="2254009"/>
                    <a:pt x="2460505" y="2814271"/>
                    <a:pt x="2166244" y="3370521"/>
                  </a:cubicBezTo>
                  <a:cubicBezTo>
                    <a:pt x="2148523" y="3519377"/>
                    <a:pt x="2147251" y="3667825"/>
                    <a:pt x="2121509" y="3808660"/>
                  </a:cubicBezTo>
                  <a:cubicBezTo>
                    <a:pt x="2452144" y="3808286"/>
                    <a:pt x="3159362" y="3298984"/>
                    <a:pt x="3261397" y="3094074"/>
                  </a:cubicBezTo>
                  <a:cubicBezTo>
                    <a:pt x="3262702" y="3429094"/>
                    <a:pt x="2493987" y="3820258"/>
                    <a:pt x="2138356" y="4030951"/>
                  </a:cubicBezTo>
                  <a:cubicBezTo>
                    <a:pt x="2116438" y="4040371"/>
                    <a:pt x="2182753" y="4334539"/>
                    <a:pt x="2176877" y="4476307"/>
                  </a:cubicBezTo>
                  <a:cubicBezTo>
                    <a:pt x="2170659" y="4477332"/>
                    <a:pt x="2168451" y="4490390"/>
                    <a:pt x="2162233" y="4491415"/>
                  </a:cubicBezTo>
                  <a:lnTo>
                    <a:pt x="1687779" y="449235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black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9D5227F7-B8DC-491D-AFEB-363F3D9B0EF7}"/>
                </a:ext>
              </a:extLst>
            </p:cNvPr>
            <p:cNvGrpSpPr/>
            <p:nvPr/>
          </p:nvGrpSpPr>
          <p:grpSpPr>
            <a:xfrm>
              <a:off x="6023258" y="307178"/>
              <a:ext cx="5944566" cy="4999016"/>
              <a:chOff x="5527231" y="954156"/>
              <a:chExt cx="5505205" cy="4753933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8DC85B45-AD50-4476-8A04-4EC6B6CD38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3551" y="954156"/>
                <a:ext cx="664202" cy="664199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F796F0F8-2D01-4FE2-AD29-32B171228A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01724" y="2303011"/>
                <a:ext cx="630712" cy="630709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4AD8030C-7724-43CA-BA54-388E814C60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4742" y="1618354"/>
                <a:ext cx="858517" cy="858513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F87C1387-25E8-4F01-A19C-B6B5C2DAF8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27231" y="4287192"/>
                <a:ext cx="998452" cy="998448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25A9D064-E7CE-4B02-86E4-1D6FA5D17C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60358" y="4554151"/>
                <a:ext cx="864619" cy="864616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E88476B6-B877-42C6-84E5-D0B3AAFDD3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44057" y="2279362"/>
                <a:ext cx="899459" cy="899455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E9AD5742-1AE0-4F9D-8593-5AF831C173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95723" y="1908312"/>
                <a:ext cx="749646" cy="749644"/>
              </a:xfrm>
              <a:prstGeom prst="ellipse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03C7A9EE-10BA-4817-B74D-1B0C00EE41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74548" y="3372396"/>
                <a:ext cx="332101" cy="332100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AB8FD757-AE2C-4FEF-95A1-E7B0194A24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08259" y="3278115"/>
                <a:ext cx="332101" cy="332100"/>
              </a:xfrm>
              <a:prstGeom prst="ellipse">
                <a:avLst/>
              </a:prstGeom>
              <a:solidFill>
                <a:srgbClr val="054487"/>
              </a:solid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46DF3A38-08D2-40A5-AC6D-6F3906C3DE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29639" y="2630392"/>
                <a:ext cx="332101" cy="332100"/>
              </a:xfrm>
              <a:prstGeom prst="ellipse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ACF1F445-7ABF-429D-9D40-D18C24403B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31436" y="3100478"/>
                <a:ext cx="332101" cy="332100"/>
              </a:xfrm>
              <a:prstGeom prst="ellipse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DDB86743-6DE1-4C77-8FC2-B2E19E5454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76161" y="4125811"/>
                <a:ext cx="332101" cy="332100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glow rad="190500">
                  <a:srgbClr val="FFFEBC"/>
                </a:glo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326DE4FA-21D0-480E-B18F-C09860C85B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01317" y="4868007"/>
                <a:ext cx="332101" cy="332100"/>
              </a:xfrm>
              <a:prstGeom prst="ellipse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659D71AA-0AC5-4A71-A00B-8105CA7363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72199" y="4482294"/>
                <a:ext cx="332101" cy="332100"/>
              </a:xfrm>
              <a:prstGeom prst="ellipse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294363D3-B271-4C0B-B44F-514D24B272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64903" y="5375989"/>
                <a:ext cx="332101" cy="332100"/>
              </a:xfrm>
              <a:prstGeom prst="ellipse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13B8911A-AED1-4F5E-835B-5F277DFC28A2}"/>
              </a:ext>
            </a:extLst>
          </p:cNvPr>
          <p:cNvSpPr txBox="1"/>
          <p:nvPr/>
        </p:nvSpPr>
        <p:spPr>
          <a:xfrm>
            <a:off x="8697680" y="5374757"/>
            <a:ext cx="492443" cy="22374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关键能力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2556883-7BEB-4E17-93C9-E3B90054D670}"/>
              </a:ext>
            </a:extLst>
          </p:cNvPr>
          <p:cNvSpPr txBox="1"/>
          <p:nvPr/>
        </p:nvSpPr>
        <p:spPr>
          <a:xfrm>
            <a:off x="7885942" y="155427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自习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9864747-2C5F-48DE-B5EF-3C301112772C}"/>
              </a:ext>
            </a:extLst>
          </p:cNvPr>
          <p:cNvSpPr txBox="1"/>
          <p:nvPr/>
        </p:nvSpPr>
        <p:spPr>
          <a:xfrm>
            <a:off x="6187480" y="3952006"/>
            <a:ext cx="840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午间微课程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9FE00C5-F77F-4BE9-A1BA-38D922503899}"/>
              </a:ext>
            </a:extLst>
          </p:cNvPr>
          <p:cNvSpPr txBox="1"/>
          <p:nvPr/>
        </p:nvSpPr>
        <p:spPr>
          <a:xfrm>
            <a:off x="9976657" y="192834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校本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444004B4-660B-43A6-B661-274AD8F92A5A}"/>
              </a:ext>
            </a:extLst>
          </p:cNvPr>
          <p:cNvSpPr txBox="1"/>
          <p:nvPr/>
        </p:nvSpPr>
        <p:spPr>
          <a:xfrm>
            <a:off x="10841139" y="425012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数学实验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7B4075E8-3835-4C0C-A970-F55D2CF9640C}"/>
              </a:ext>
            </a:extLst>
          </p:cNvPr>
          <p:cNvSpPr txBox="1"/>
          <p:nvPr/>
        </p:nvSpPr>
        <p:spPr>
          <a:xfrm>
            <a:off x="36702" y="470221"/>
            <a:ext cx="5730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Aa双鱼座" panose="00020600040101010101" pitchFamily="18" charset="-122"/>
                <a:ea typeface="Aa双鱼座" panose="00020600040101010101" pitchFamily="18" charset="-122"/>
              </a:rPr>
              <a:t>问题分析</a:t>
            </a:r>
            <a:r>
              <a:rPr lang="en-US" altLang="zh-CN" sz="2800" dirty="0">
                <a:solidFill>
                  <a:schemeClr val="bg1"/>
                </a:solidFill>
                <a:latin typeface="Aa双鱼座" panose="00020600040101010101" pitchFamily="18" charset="-122"/>
                <a:ea typeface="Aa双鱼座" panose="00020600040101010101" pitchFamily="18" charset="-122"/>
              </a:rPr>
              <a:t>—— </a:t>
            </a:r>
            <a:r>
              <a:rPr lang="zh-CN" altLang="en-US" sz="2400" dirty="0">
                <a:solidFill>
                  <a:schemeClr val="bg1"/>
                </a:solidFill>
                <a:latin typeface="Aa双鱼座" panose="00020600040101010101" pitchFamily="18" charset="-122"/>
                <a:ea typeface="Aa双鱼座" panose="00020600040101010101" pitchFamily="18" charset="-122"/>
              </a:rPr>
              <a:t>活动方面</a:t>
            </a:r>
            <a:endParaRPr lang="zh-CN" altLang="en-US" sz="3200" dirty="0">
              <a:solidFill>
                <a:schemeClr val="bg1"/>
              </a:solidFill>
              <a:latin typeface="Aa双鱼座" panose="00020600040101010101" pitchFamily="18" charset="-122"/>
              <a:ea typeface="Aa双鱼座" panose="00020600040101010101" pitchFamily="18" charset="-122"/>
            </a:endParaRPr>
          </a:p>
        </p:txBody>
      </p:sp>
      <p:sp>
        <p:nvSpPr>
          <p:cNvPr id="58" name="Rectangle 1">
            <a:extLst>
              <a:ext uri="{FF2B5EF4-FFF2-40B4-BE49-F238E27FC236}">
                <a16:creationId xmlns:a16="http://schemas.microsoft.com/office/drawing/2014/main" id="{889D6475-FD3D-4102-8B41-4B0470A61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63" y="1488400"/>
            <a:ext cx="4994794" cy="290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3E751"/>
                </a:solidFill>
              </a:rPr>
              <a:t>       </a:t>
            </a:r>
            <a:r>
              <a:rPr lang="zh-CN" altLang="en-US" sz="2400" dirty="0">
                <a:solidFill>
                  <a:srgbClr val="F3E751"/>
                </a:solidFill>
              </a:rPr>
              <a:t>如何将学生学科关键能力的培养有效融入校本活动、午间项目活动还需要教师对各年段目标进行深度解读，形成相应的运算能力细目表并设计相关的有效练习作为辅助。</a:t>
            </a:r>
            <a:endParaRPr lang="zh-CN" altLang="en-US" sz="2800" dirty="0">
              <a:solidFill>
                <a:srgbClr val="F3E751"/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052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-图片 5">
            <a:extLst>
              <a:ext uri="{FF2B5EF4-FFF2-40B4-BE49-F238E27FC236}">
                <a16:creationId xmlns:a16="http://schemas.microsoft.com/office/drawing/2014/main" id="{396B1AC9-9891-4111-A0FB-947D39BBBA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9" r="6563"/>
          <a:stretch/>
        </p:blipFill>
        <p:spPr>
          <a:xfrm>
            <a:off x="0" y="3203387"/>
            <a:ext cx="11391900" cy="3761785"/>
          </a:xfrm>
          <a:prstGeom prst="rect">
            <a:avLst/>
          </a:prstGeom>
        </p:spPr>
      </p:pic>
      <p:pic>
        <p:nvPicPr>
          <p:cNvPr id="4" name="PA-图片 11">
            <a:extLst>
              <a:ext uri="{FF2B5EF4-FFF2-40B4-BE49-F238E27FC236}">
                <a16:creationId xmlns:a16="http://schemas.microsoft.com/office/drawing/2014/main" id="{B1309F81-89E8-4A78-A87E-4405A8ECB5F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9" t="4996" r="4219" b="68196"/>
          <a:stretch/>
        </p:blipFill>
        <p:spPr>
          <a:xfrm>
            <a:off x="9705974" y="381000"/>
            <a:ext cx="1971675" cy="183832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6F7AE44-804D-471F-9362-FC6894246235}"/>
              </a:ext>
            </a:extLst>
          </p:cNvPr>
          <p:cNvGrpSpPr/>
          <p:nvPr/>
        </p:nvGrpSpPr>
        <p:grpSpPr>
          <a:xfrm>
            <a:off x="3114448" y="805560"/>
            <a:ext cx="5341257" cy="4052328"/>
            <a:chOff x="2166602" y="644493"/>
            <a:chExt cx="4005943" cy="3039247"/>
          </a:xfrm>
        </p:grpSpPr>
        <p:sp>
          <p:nvSpPr>
            <p:cNvPr id="8" name="文本框 7" descr="章节序号1">
              <a:extLst>
                <a:ext uri="{FF2B5EF4-FFF2-40B4-BE49-F238E27FC236}">
                  <a16:creationId xmlns:a16="http://schemas.microsoft.com/office/drawing/2014/main" id="{2A2F2E29-EB4C-4A85-BDB6-A67ED865377F}"/>
                </a:ext>
              </a:extLst>
            </p:cNvPr>
            <p:cNvSpPr txBox="1"/>
            <p:nvPr/>
          </p:nvSpPr>
          <p:spPr>
            <a:xfrm>
              <a:off x="2970616" y="644493"/>
              <a:ext cx="2264228" cy="68475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333" b="1" i="0" u="none" strike="noStrike" kern="1200" cap="none" spc="0" normalizeH="0" baseline="0" noProof="0" dirty="0">
                  <a:ln>
                    <a:noFill/>
                  </a:ln>
                  <a:solidFill>
                    <a:srgbClr val="FFF49F"/>
                  </a:solidFill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HYXingQiuTi"/>
                </a:rPr>
                <a:t>02</a:t>
              </a:r>
              <a:endParaRPr kumimoji="0" lang="zh-CN" alt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FFF49F"/>
                </a:solidFill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</p:txBody>
        </p:sp>
        <p:sp>
          <p:nvSpPr>
            <p:cNvPr id="9" name="文本框 8" descr="章节标题1">
              <a:extLst>
                <a:ext uri="{FF2B5EF4-FFF2-40B4-BE49-F238E27FC236}">
                  <a16:creationId xmlns:a16="http://schemas.microsoft.com/office/drawing/2014/main" id="{C042070A-5006-4F33-8985-C1E62F091873}"/>
                </a:ext>
              </a:extLst>
            </p:cNvPr>
            <p:cNvSpPr txBox="1"/>
            <p:nvPr/>
          </p:nvSpPr>
          <p:spPr>
            <a:xfrm>
              <a:off x="2166602" y="1329248"/>
              <a:ext cx="4005943" cy="235449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lvl="0" algn="ctr" defTabSz="1219170"/>
              <a:r>
                <a:rPr lang="zh-CN" altLang="en-US" sz="6600" b="1" spc="1067" dirty="0">
                  <a:solidFill>
                    <a:srgbClr val="FFF49F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HYXingQiuTi"/>
                </a:rPr>
                <a:t>发展目标</a:t>
              </a:r>
              <a:endParaRPr kumimoji="0" lang="en-US" altLang="zh-CN" sz="6600" b="1" i="0" u="none" strike="noStrike" kern="1200" cap="none" spc="1067" normalizeH="0" baseline="0" noProof="0" dirty="0">
                <a:ln>
                  <a:noFill/>
                </a:ln>
                <a:solidFill>
                  <a:srgbClr val="FFF49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  <a:p>
              <a:pPr lvl="0" algn="ctr" defTabSz="1219170"/>
              <a:endParaRPr kumimoji="0" lang="en-US" altLang="zh-CN" sz="6600" b="1" i="0" u="none" strike="noStrike" kern="1200" cap="none" spc="1067" normalizeH="0" baseline="0" noProof="0" dirty="0">
                <a:ln>
                  <a:noFill/>
                </a:ln>
                <a:solidFill>
                  <a:srgbClr val="FFF49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  <a:p>
              <a:pPr lvl="0" algn="ctr" defTabSz="1219170"/>
              <a:endParaRPr kumimoji="0" lang="zh-CN" altLang="en-US" sz="6600" b="1" i="0" u="none" strike="noStrike" kern="1200" cap="none" spc="1067" normalizeH="0" baseline="0" noProof="0" dirty="0">
                <a:ln>
                  <a:noFill/>
                </a:ln>
                <a:solidFill>
                  <a:srgbClr val="FFF49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HYXingQiuT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09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origami"/>
      </p:transition>
    </mc:Choice>
    <mc:Fallback xmlns=""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6AB86779-522D-4D97-B70A-CF53BB47BDD8}"/>
              </a:ext>
            </a:extLst>
          </p:cNvPr>
          <p:cNvSpPr/>
          <p:nvPr/>
        </p:nvSpPr>
        <p:spPr>
          <a:xfrm>
            <a:off x="2071667" y="2172982"/>
            <a:ext cx="2717212" cy="252598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2B026207-B6D4-4A61-9790-78E238149622}"/>
              </a:ext>
            </a:extLst>
          </p:cNvPr>
          <p:cNvSpPr/>
          <p:nvPr/>
        </p:nvSpPr>
        <p:spPr>
          <a:xfrm>
            <a:off x="4562288" y="2105829"/>
            <a:ext cx="2541284" cy="256947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2E4ACFB2-BBB5-4E1A-952E-1DF0A7452A06}"/>
              </a:ext>
            </a:extLst>
          </p:cNvPr>
          <p:cNvSpPr/>
          <p:nvPr/>
        </p:nvSpPr>
        <p:spPr>
          <a:xfrm>
            <a:off x="6874647" y="2088485"/>
            <a:ext cx="2717185" cy="253993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A730D65-58FA-4642-984A-1B71D82F5E1E}"/>
              </a:ext>
            </a:extLst>
          </p:cNvPr>
          <p:cNvCxnSpPr/>
          <p:nvPr/>
        </p:nvCxnSpPr>
        <p:spPr>
          <a:xfrm>
            <a:off x="3219551" y="1456651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F84C379-9796-47EC-BBF5-5D2A6E878244}"/>
              </a:ext>
            </a:extLst>
          </p:cNvPr>
          <p:cNvCxnSpPr/>
          <p:nvPr/>
        </p:nvCxnSpPr>
        <p:spPr>
          <a:xfrm>
            <a:off x="1323700" y="1456651"/>
            <a:ext cx="1872207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0EB9E76-4016-46CE-9372-CDFDD91D6457}"/>
              </a:ext>
            </a:extLst>
          </p:cNvPr>
          <p:cNvCxnSpPr>
            <a:cxnSpLocks/>
          </p:cNvCxnSpPr>
          <p:nvPr/>
        </p:nvCxnSpPr>
        <p:spPr>
          <a:xfrm>
            <a:off x="8167955" y="941590"/>
            <a:ext cx="0" cy="12174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81878AF-04B0-4A91-8692-2B9353D25E1A}"/>
              </a:ext>
            </a:extLst>
          </p:cNvPr>
          <p:cNvCxnSpPr>
            <a:cxnSpLocks/>
          </p:cNvCxnSpPr>
          <p:nvPr/>
        </p:nvCxnSpPr>
        <p:spPr>
          <a:xfrm flipH="1">
            <a:off x="4043407" y="987310"/>
            <a:ext cx="412454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3C6A0D9-2651-46A3-8D36-48CE15A1409B}"/>
              </a:ext>
            </a:extLst>
          </p:cNvPr>
          <p:cNvCxnSpPr/>
          <p:nvPr/>
        </p:nvCxnSpPr>
        <p:spPr>
          <a:xfrm>
            <a:off x="3821790" y="1200713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6D182A3-AD96-4A16-8F42-66D5958151EB}"/>
              </a:ext>
            </a:extLst>
          </p:cNvPr>
          <p:cNvCxnSpPr>
            <a:cxnSpLocks/>
          </p:cNvCxnSpPr>
          <p:nvPr/>
        </p:nvCxnSpPr>
        <p:spPr>
          <a:xfrm flipH="1">
            <a:off x="3821790" y="1864990"/>
            <a:ext cx="1988474" cy="294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5">
            <a:extLst>
              <a:ext uri="{FF2B5EF4-FFF2-40B4-BE49-F238E27FC236}">
                <a16:creationId xmlns:a16="http://schemas.microsoft.com/office/drawing/2014/main" id="{9818AEF5-3BB9-47D2-8517-0D2F5EEF805A}"/>
              </a:ext>
            </a:extLst>
          </p:cNvPr>
          <p:cNvSpPr txBox="1"/>
          <p:nvPr/>
        </p:nvSpPr>
        <p:spPr>
          <a:xfrm>
            <a:off x="7503784" y="4742459"/>
            <a:ext cx="271721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素养提升  </a:t>
            </a:r>
            <a:endParaRPr lang="en-US" altLang="zh-CN" sz="3200" b="1" dirty="0">
              <a:solidFill>
                <a:schemeClr val="accent6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  增实效</a:t>
            </a:r>
            <a:endParaRPr lang="en-US" altLang="zh-CN" sz="3200" b="1" dirty="0">
              <a:solidFill>
                <a:schemeClr val="accent6">
                  <a:lumMod val="40000"/>
                  <a:lumOff val="60000"/>
                </a:schemeClr>
              </a:solidFill>
              <a:latin typeface="+mj-ea"/>
              <a:ea typeface="+mj-ea"/>
            </a:endParaRPr>
          </a:p>
          <a:p>
            <a:endParaRPr lang="zh-CN" altLang="en-US" sz="1600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18" name="TextBox 28">
            <a:extLst>
              <a:ext uri="{FF2B5EF4-FFF2-40B4-BE49-F238E27FC236}">
                <a16:creationId xmlns:a16="http://schemas.microsoft.com/office/drawing/2014/main" id="{9405FCAF-466A-4DFE-99DC-620CB97E2BDA}"/>
              </a:ext>
            </a:extLst>
          </p:cNvPr>
          <p:cNvSpPr txBox="1"/>
          <p:nvPr/>
        </p:nvSpPr>
        <p:spPr>
          <a:xfrm>
            <a:off x="2952044" y="2609886"/>
            <a:ext cx="792088" cy="156964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教师发展</a:t>
            </a:r>
            <a:endParaRPr lang="en-US" altLang="zh-CN" sz="24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19" name="TextBox 28">
            <a:extLst>
              <a:ext uri="{FF2B5EF4-FFF2-40B4-BE49-F238E27FC236}">
                <a16:creationId xmlns:a16="http://schemas.microsoft.com/office/drawing/2014/main" id="{98A9851D-3E2E-4006-ADF0-54E682B7779A}"/>
              </a:ext>
            </a:extLst>
          </p:cNvPr>
          <p:cNvSpPr txBox="1"/>
          <p:nvPr/>
        </p:nvSpPr>
        <p:spPr>
          <a:xfrm>
            <a:off x="5414220" y="2644178"/>
            <a:ext cx="792088" cy="156964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课题研究</a:t>
            </a:r>
            <a:endParaRPr lang="en-US" altLang="zh-CN" sz="24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20" name="TextBox 28">
            <a:extLst>
              <a:ext uri="{FF2B5EF4-FFF2-40B4-BE49-F238E27FC236}">
                <a16:creationId xmlns:a16="http://schemas.microsoft.com/office/drawing/2014/main" id="{CD5969F3-7275-4A4E-A776-096E17E4FCF3}"/>
              </a:ext>
            </a:extLst>
          </p:cNvPr>
          <p:cNvSpPr txBox="1"/>
          <p:nvPr/>
        </p:nvSpPr>
        <p:spPr>
          <a:xfrm>
            <a:off x="7848430" y="2573630"/>
            <a:ext cx="792088" cy="156964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学生发展</a:t>
            </a:r>
            <a:endParaRPr lang="en-US" altLang="zh-CN" sz="24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25" name="文本框 24" descr="章节标题1">
            <a:extLst>
              <a:ext uri="{FF2B5EF4-FFF2-40B4-BE49-F238E27FC236}">
                <a16:creationId xmlns:a16="http://schemas.microsoft.com/office/drawing/2014/main" id="{FD70F8E7-B7A2-45DD-AFB6-C1A0E70CE13B}"/>
              </a:ext>
            </a:extLst>
          </p:cNvPr>
          <p:cNvSpPr txBox="1"/>
          <p:nvPr/>
        </p:nvSpPr>
        <p:spPr>
          <a:xfrm>
            <a:off x="-540143" y="219130"/>
            <a:ext cx="5341257" cy="31393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lvl="0" algn="ctr" defTabSz="1219170"/>
            <a:r>
              <a:rPr lang="zh-CN" altLang="en-US" sz="6600" b="1" spc="1067" dirty="0">
                <a:solidFill>
                  <a:srgbClr val="FFF49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HYXingQiuTi"/>
              </a:rPr>
              <a:t>发展目标</a:t>
            </a:r>
            <a:endParaRPr kumimoji="0" lang="en-US" altLang="zh-CN" sz="6600" b="1" i="0" u="none" strike="noStrike" kern="1200" cap="none" spc="1067" normalizeH="0" baseline="0" noProof="0" dirty="0">
              <a:ln>
                <a:noFill/>
              </a:ln>
              <a:solidFill>
                <a:srgbClr val="FFF49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HYXingQiuTi"/>
            </a:endParaRPr>
          </a:p>
          <a:p>
            <a:pPr lvl="0" algn="ctr" defTabSz="1219170"/>
            <a:endParaRPr kumimoji="0" lang="en-US" altLang="zh-CN" sz="6600" b="1" i="0" u="none" strike="noStrike" kern="1200" cap="none" spc="1067" normalizeH="0" baseline="0" noProof="0" dirty="0">
              <a:ln>
                <a:noFill/>
              </a:ln>
              <a:solidFill>
                <a:srgbClr val="FFF49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HYXingQiuTi"/>
            </a:endParaRPr>
          </a:p>
          <a:p>
            <a:pPr lvl="0" algn="ctr" defTabSz="1219170"/>
            <a:endParaRPr kumimoji="0" lang="zh-CN" altLang="en-US" sz="6600" b="1" i="0" u="none" strike="noStrike" kern="1200" cap="none" spc="1067" normalizeH="0" baseline="0" noProof="0" dirty="0">
              <a:ln>
                <a:noFill/>
              </a:ln>
              <a:solidFill>
                <a:srgbClr val="FFF49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HYXingQiuTi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46FF723D-ED52-42B5-9963-BB5CBD4E93D0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5829969" y="1765075"/>
            <a:ext cx="2961" cy="3407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45">
            <a:extLst>
              <a:ext uri="{FF2B5EF4-FFF2-40B4-BE49-F238E27FC236}">
                <a16:creationId xmlns:a16="http://schemas.microsoft.com/office/drawing/2014/main" id="{00BE1160-5DFE-4107-A12C-2FBCE238F094}"/>
              </a:ext>
            </a:extLst>
          </p:cNvPr>
          <p:cNvSpPr txBox="1"/>
          <p:nvPr/>
        </p:nvSpPr>
        <p:spPr>
          <a:xfrm>
            <a:off x="2684801" y="4742459"/>
            <a:ext cx="271721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latin typeface="+mj-ea"/>
                <a:ea typeface="+mj-ea"/>
              </a:rPr>
              <a:t>助燃成长  </a:t>
            </a:r>
            <a:endParaRPr lang="en-US" altLang="zh-CN" sz="3200" b="1" dirty="0">
              <a:solidFill>
                <a:srgbClr val="FFC000"/>
              </a:solidFill>
              <a:latin typeface="+mj-ea"/>
              <a:ea typeface="+mj-ea"/>
            </a:endParaRPr>
          </a:p>
          <a:p>
            <a:r>
              <a:rPr lang="zh-CN" altLang="en-US" sz="3200" b="1" dirty="0">
                <a:solidFill>
                  <a:srgbClr val="FFC000"/>
                </a:solidFill>
                <a:latin typeface="+mj-ea"/>
                <a:ea typeface="+mj-ea"/>
              </a:rPr>
              <a:t>  提优质</a:t>
            </a:r>
            <a:endParaRPr lang="en-US" altLang="zh-CN" sz="3200" b="1" dirty="0">
              <a:solidFill>
                <a:srgbClr val="FFC000"/>
              </a:solidFill>
              <a:latin typeface="+mj-ea"/>
              <a:ea typeface="+mj-ea"/>
            </a:endParaRPr>
          </a:p>
          <a:p>
            <a:endParaRPr lang="zh-CN" altLang="en-US" sz="1600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39" name="TextBox 45">
            <a:extLst>
              <a:ext uri="{FF2B5EF4-FFF2-40B4-BE49-F238E27FC236}">
                <a16:creationId xmlns:a16="http://schemas.microsoft.com/office/drawing/2014/main" id="{BF5B719B-2979-4AAD-91DF-B0DEFC1051C0}"/>
              </a:ext>
            </a:extLst>
          </p:cNvPr>
          <p:cNvSpPr txBox="1"/>
          <p:nvPr/>
        </p:nvSpPr>
        <p:spPr>
          <a:xfrm>
            <a:off x="5131218" y="4752171"/>
            <a:ext cx="2717212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rgbClr val="E7381B"/>
                </a:solidFill>
                <a:latin typeface="+mj-ea"/>
                <a:ea typeface="+mj-ea"/>
              </a:rPr>
              <a:t>深度思考</a:t>
            </a:r>
            <a:endParaRPr lang="en-US" altLang="zh-CN" sz="3200" b="1" dirty="0">
              <a:solidFill>
                <a:srgbClr val="E7381B"/>
              </a:solidFill>
              <a:latin typeface="+mj-ea"/>
              <a:ea typeface="+mj-ea"/>
            </a:endParaRPr>
          </a:p>
          <a:p>
            <a:r>
              <a:rPr lang="zh-CN" altLang="en-US" sz="3200" b="1" dirty="0">
                <a:solidFill>
                  <a:srgbClr val="E7381B"/>
                </a:solidFill>
                <a:latin typeface="+mj-ea"/>
                <a:ea typeface="+mj-ea"/>
              </a:rPr>
              <a:t>  寻突破</a:t>
            </a:r>
            <a:endParaRPr lang="en-US" altLang="zh-CN" sz="3200" b="1" dirty="0">
              <a:solidFill>
                <a:srgbClr val="E7381B"/>
              </a:solidFill>
              <a:latin typeface="+mj-ea"/>
              <a:ea typeface="+mj-ea"/>
            </a:endParaRPr>
          </a:p>
          <a:p>
            <a:endParaRPr lang="en-US" altLang="zh-CN" sz="3200" b="1" dirty="0">
              <a:solidFill>
                <a:srgbClr val="FFC000"/>
              </a:solidFill>
              <a:latin typeface="+mj-ea"/>
              <a:ea typeface="+mj-ea"/>
            </a:endParaRPr>
          </a:p>
          <a:p>
            <a:endParaRPr lang="zh-CN" altLang="en-US" sz="1600" dirty="0">
              <a:solidFill>
                <a:srgbClr val="FFC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265142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426115711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426115711"/>
  <p:tag name="MH_LIBRARY" val="GRAPHIC"/>
  <p:tag name="MH_ORDER" val="圆角矩形 195"/>
  <p:tag name="PA" val="v5.2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426115711"/>
  <p:tag name="MH_LIBRARY" val="GRAPHIC"/>
  <p:tag name="MH_ORDER" val="圆角矩形 195"/>
  <p:tag name="PA" val="v5.2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426115711"/>
  <p:tag name="MH_LIBRARY" val="GRAPHIC"/>
  <p:tag name="MH_ORDER" val="圆角矩形 195"/>
  <p:tag name="PA" val="v5.2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426115711"/>
  <p:tag name="MH_LIBRARY" val="GRAPHIC"/>
  <p:tag name="MH_ORDER" val="圆角矩形 195"/>
  <p:tag name="PA" val="v5.2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426115711"/>
  <p:tag name="MH_LIBRARY" val="GRAPHIC"/>
  <p:tag name="MH_ORDER" val="TextBox 1456"/>
  <p:tag name="PA" val="v5.2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426115711"/>
  <p:tag name="MH_LIBRARY" val="GRAPHIC"/>
  <p:tag name="MH_ORDER" val="TextBox 1457"/>
  <p:tag name="PA" val="v5.2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3603</TotalTime>
  <Words>1080</Words>
  <Application>Microsoft Office PowerPoint</Application>
  <PresentationFormat>宽屏</PresentationFormat>
  <Paragraphs>153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Aa双鱼座</vt:lpstr>
      <vt:lpstr>Aa小星星拼音体 (非商业使用)</vt:lpstr>
      <vt:lpstr>HYXingQiuTi</vt:lpstr>
      <vt:lpstr>等线</vt:lpstr>
      <vt:lpstr>等线 Light</vt:lpstr>
      <vt:lpstr>汉仪星球体W</vt:lpstr>
      <vt:lpstr>华文仿宋</vt:lpstr>
      <vt:lpstr>华文琥珀</vt:lpstr>
      <vt:lpstr>华文楷体</vt:lpstr>
      <vt:lpstr>华文新魏</vt:lpstr>
      <vt:lpstr>楷体</vt:lpstr>
      <vt:lpstr>宋体</vt:lpstr>
      <vt:lpstr>微软雅黑</vt:lpstr>
      <vt:lpstr>新蒂黑板报</vt:lpstr>
      <vt:lpstr>站酷快乐体2016修订版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MLOONG</dc:creator>
  <cp:lastModifiedBy>何 玲洁</cp:lastModifiedBy>
  <cp:revision>161</cp:revision>
  <dcterms:created xsi:type="dcterms:W3CDTF">2019-04-17T07:43:02Z</dcterms:created>
  <dcterms:modified xsi:type="dcterms:W3CDTF">2020-03-06T11:13:34Z</dcterms:modified>
</cp:coreProperties>
</file>