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85" r:id="rId5"/>
    <p:sldId id="293" r:id="rId6"/>
    <p:sldId id="301" r:id="rId7"/>
    <p:sldId id="292" r:id="rId8"/>
    <p:sldId id="290" r:id="rId9"/>
    <p:sldId id="266" r:id="rId10"/>
    <p:sldId id="306" r:id="rId11"/>
    <p:sldId id="302" r:id="rId12"/>
    <p:sldId id="268" r:id="rId13"/>
    <p:sldId id="296" r:id="rId14"/>
    <p:sldId id="303" r:id="rId15"/>
    <p:sldId id="286" r:id="rId16"/>
    <p:sldId id="305" r:id="rId17"/>
    <p:sldId id="304" r:id="rId18"/>
    <p:sldId id="300" r:id="rId19"/>
  </p:sldIdLst>
  <p:sldSz cx="12192000" cy="6858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anklin Gothic Book" panose="020B0503020102020204" pitchFamily="34" charset="0"/>
      <p:regular r:id="rId27"/>
      <p:italic r:id="rId28"/>
    </p:embeddedFont>
    <p:embeddedFont>
      <p:font typeface="Impact" panose="020B0806030902050204" pitchFamily="34" charset="0"/>
      <p:regular r:id="rId29"/>
    </p:embeddedFont>
    <p:embeddedFont>
      <p:font typeface="华文行楷" panose="02010800040101010101" pitchFamily="2" charset="-122"/>
      <p:regular r:id="rId30"/>
    </p:embeddedFont>
    <p:embeddedFont>
      <p:font typeface="华文楷体" panose="02010600040101010101" pitchFamily="2" charset="-122"/>
      <p:regular r:id="rId31"/>
    </p:embeddedFont>
    <p:embeddedFont>
      <p:font typeface="楷体" panose="02010609060101010101" pitchFamily="49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26570215@qq.com" initials="3" lastIdx="1" clrIdx="0">
    <p:extLst>
      <p:ext uri="{19B8F6BF-5375-455C-9EA6-DF929625EA0E}">
        <p15:presenceInfo xmlns:p15="http://schemas.microsoft.com/office/powerpoint/2012/main" userId="a5007b1b32bb70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B8A548"/>
    <a:srgbClr val="9D4F7D"/>
    <a:srgbClr val="006699"/>
    <a:srgbClr val="D87ABD"/>
    <a:srgbClr val="FF99FF"/>
    <a:srgbClr val="FFFF00"/>
    <a:srgbClr val="CC0066"/>
    <a:srgbClr val="A2C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6" autoAdjust="0"/>
    <p:restoredTop sz="94660"/>
  </p:normalViewPr>
  <p:slideViewPr>
    <p:cSldViewPr snapToGrid="0">
      <p:cViewPr varScale="1">
        <p:scale>
          <a:sx n="66" d="100"/>
          <a:sy n="66" d="100"/>
        </p:scale>
        <p:origin x="45" y="6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48B1-57FD-4729-8025-F39496407581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86E96-A819-419C-88B1-DD8D00613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195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C3CEF-EBCE-4BAC-8A37-43306D81B3DA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78220-33C8-4DC3-BDFE-D91489CE6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7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221423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H="1">
            <a:off x="25399" y="3"/>
            <a:ext cx="12177423" cy="6858000"/>
          </a:xfrm>
          <a:prstGeom prst="rect">
            <a:avLst/>
          </a:prstGeom>
          <a:gradFill flip="none" rotWithShape="1">
            <a:gsLst>
              <a:gs pos="1000">
                <a:srgbClr val="F9F9F9"/>
              </a:gs>
              <a:gs pos="59000">
                <a:srgbClr val="F9F9F9"/>
              </a:gs>
              <a:gs pos="100000">
                <a:schemeClr val="bg1">
                  <a:lumMod val="85000"/>
                </a:schemeClr>
              </a:gs>
              <a:gs pos="88000">
                <a:srgbClr val="E6E6E6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/>
          </a:p>
        </p:txBody>
      </p:sp>
      <p:sp>
        <p:nvSpPr>
          <p:cNvPr id="8" name="矩形 7"/>
          <p:cNvSpPr/>
          <p:nvPr userDrawn="1"/>
        </p:nvSpPr>
        <p:spPr>
          <a:xfrm flipH="1">
            <a:off x="-5" y="1"/>
            <a:ext cx="12192004" cy="6858000"/>
          </a:xfrm>
          <a:prstGeom prst="rect">
            <a:avLst/>
          </a:prstGeom>
          <a:gradFill flip="none" rotWithShape="1">
            <a:gsLst>
              <a:gs pos="1000">
                <a:srgbClr val="F9F9F9">
                  <a:alpha val="60000"/>
                </a:srgbClr>
              </a:gs>
              <a:gs pos="59000">
                <a:srgbClr val="F9F9F9">
                  <a:alpha val="60000"/>
                </a:srgbClr>
              </a:gs>
              <a:gs pos="100000">
                <a:schemeClr val="bg1">
                  <a:lumMod val="85000"/>
                  <a:alpha val="60000"/>
                </a:schemeClr>
              </a:gs>
              <a:gs pos="88000">
                <a:srgbClr val="E6E6E6">
                  <a:alpha val="60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41329" y="-335544"/>
            <a:ext cx="6531436" cy="12435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 flipV="1">
            <a:off x="5966617" y="-265068"/>
            <a:ext cx="6531436" cy="1243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94" y="457507"/>
            <a:ext cx="667221" cy="7015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52" y="5377"/>
            <a:ext cx="554264" cy="5970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64">
            <a:off x="10522300" y="382266"/>
            <a:ext cx="450229" cy="81570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64">
            <a:off x="11179489" y="328206"/>
            <a:ext cx="394559" cy="4357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60" y="962591"/>
            <a:ext cx="580235" cy="63323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3" y="-15004"/>
            <a:ext cx="461043" cy="49830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38" y="6250155"/>
            <a:ext cx="488132" cy="52758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059">
            <a:off x="11518505" y="5703039"/>
            <a:ext cx="476683" cy="86363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64">
            <a:off x="11659879" y="6193187"/>
            <a:ext cx="417741" cy="46133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29" y="6156789"/>
            <a:ext cx="574004" cy="62643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900" flipH="1">
            <a:off x="11295781" y="5416794"/>
            <a:ext cx="215535" cy="31090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727" y="6060864"/>
            <a:ext cx="459248" cy="49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3.7037E-7 L 2.77778E-7 0.00023 C 0.00156 0.00556 0.00312 0.01111 0.00451 0.0169 C 0.00503 0.01898 0.00556 0.0213 0.00608 0.02338 C 0.00694 0.02685 0.00799 0.03032 0.00903 0.0338 C 0.00955 0.03727 0.0099 0.04097 0.01059 0.04444 C 0.01094 0.04722 0.01181 0.05 0.01198 0.05301 C 0.01285 0.06065 0.01302 0.06852 0.01354 0.07616 C 0.01302 0.09468 0.01285 0.11319 0.01198 0.13125 C 0.01181 0.13449 0.01094 0.13704 0.01059 0.13981 C 0.0099 0.14352 0.00972 0.14699 0.00903 0.15046 C 0.00868 0.15324 0.00781 0.15625 0.00764 0.15903 C 0.00642 0.16759 0.00573 0.17593 0.00451 0.18449 C 0.00399 0.18796 0.00382 0.19167 0.00312 0.19514 C 0.00226 0.19861 0.00087 0.20208 2.77778E-7 0.20579 C -0.00052 0.20856 -0.00069 0.21157 -0.00156 0.21412 C -0.00625 0.23218 -0.00295 0.21435 -0.0059 0.22917 C -0.00799 0.23935 -0.00712 0.23681 -0.00885 0.24815 C -0.00972 0.25393 -0.01094 0.25949 -0.01181 0.26528 L -0.01337 0.27361 C -0.01181 0.32523 -0.01458 0.34028 -0.00885 0.37546 C -0.00851 0.37847 -0.00833 0.38125 -0.00747 0.3838 C -0.00156 0.40208 -0.0026 0.3875 0.00312 0.41157 C 0.00365 0.41366 0.00365 0.41597 0.00451 0.41782 C 0.00573 0.42106 0.00764 0.42361 0.00903 0.42639 C 0.01111 0.43056 0.01302 0.43495 0.01493 0.43912 C 0.02535 0.46111 0.00365 0.41528 0.02847 0.46458 C 0.03021 0.46782 0.03125 0.47199 0.03316 0.475 C 0.03542 0.47917 0.03837 0.48194 0.04045 0.48565 C 0.04253 0.48935 0.04427 0.49329 0.0467 0.49653 C 0.04826 0.49884 0.05069 0.50046 0.0526 0.50278 C 0.05799 0.50949 0.05556 0.50856 0.06163 0.51343 C 0.06545 0.51643 0.06979 0.51852 0.07344 0.52176 C 0.075 0.52338 0.07639 0.52523 0.07812 0.52593 C 0.09045 0.5331 0.08559 0.52685 0.09462 0.53472 C 0.09774 0.53727 0.10069 0.54005 0.10347 0.54306 C 0.10816 0.54815 0.11024 0.54954 0.11406 0.55579 C 0.11528 0.55787 0.12031 0.56736 0.12153 0.57083 C 0.12326 0.57477 0.12465 0.57917 0.12604 0.58333 C 0.12656 0.58634 0.12691 0.58912 0.1276 0.5919 C 0.12795 0.59398 0.12865 0.59606 0.12899 0.59838 C 0.12986 0.60556 0.1316 0.63032 0.13194 0.63657 C 0.1316 0.64792 0.13142 0.65926 0.13056 0.6706 C 0.13038 0.67315 0.12951 0.67593 0.12899 0.67893 C 0.12674 0.69421 0.12865 0.68449 0.12604 0.69583 C 0.12569 0.7 0.12361 0.72268 0.12309 0.72755 C 0.12274 0.72986 0.12205 0.73194 0.12153 0.73403 C 0.12205 0.7581 0.11979 0.79051 0.12465 0.8169 C 0.12483 0.81898 0.12535 0.8213 0.12604 0.82315 C 0.12674 0.82546 0.1283 0.82731 0.12899 0.8294 C 0.13524 0.84722 0.12483 0.82407 0.13351 0.84236 C 0.13698 0.85741 0.13194 0.83912 0.13958 0.85509 C 0.14045 0.85694 0.1401 0.85949 0.14097 0.86134 C 0.14253 0.86528 0.14618 0.86759 0.14844 0.86991 C 0.14913 0.87037 0.14948 0.8713 0.15017 0.87199 " pathEditMode="relative" rAng="0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435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2.22222E-6 L -3.61111E-6 0.00023 C 0.00348 0.00486 0.00764 0.00903 0.01042 0.01481 C 0.01216 0.01852 0.0125 0.02338 0.01337 0.02754 L 0.0165 0.04004 L 0.01806 0.05301 C 0.01841 0.08842 0.01858 0.12361 0.01945 0.15903 C 0.01962 0.16389 0.02014 0.16898 0.02101 0.17384 C 0.02118 0.17616 0.02205 0.17801 0.0224 0.18009 C 0.02309 0.18426 0.02309 0.18889 0.02396 0.19305 C 0.02466 0.19583 0.02605 0.19861 0.02691 0.20139 C 0.02813 0.20486 0.029 0.20856 0.03004 0.21203 C 0.03438 0.2287 0.03073 0.22037 0.03594 0.23125 C 0.03959 0.24629 0.03438 0.22801 0.04184 0.24398 C 0.04271 0.2456 0.04254 0.24838 0.04358 0.25023 C 0.04462 0.25278 0.04671 0.2544 0.04792 0.25671 C 0.04983 0.25995 0.0507 0.26389 0.05243 0.26736 C 0.05643 0.27477 0.06042 0.27639 0.06598 0.28194 C 0.06806 0.28426 0.06997 0.28634 0.07205 0.28842 C 0.075 0.29143 0.07743 0.29514 0.08091 0.29699 C 0.08438 0.29861 0.09011 0.30116 0.09289 0.30324 C 0.09601 0.30578 0.09896 0.30879 0.10209 0.3118 C 0.1066 0.31574 0.10782 0.31597 0.1125 0.31805 C 0.11337 0.32014 0.11441 0.32245 0.11546 0.32453 C 0.12153 0.33449 0.12136 0.33287 0.12761 0.33866 C 0.13073 0.35301 0.12657 0.33819 0.13351 0.35208 C 0.1349 0.35463 0.13525 0.3581 0.13646 0.36065 C 0.13785 0.36366 0.13941 0.3662 0.14115 0.36921 C 0.14219 0.37453 0.14323 0.37824 0.1441 0.38379 C 0.14462 0.38889 0.14514 0.39398 0.14549 0.39884 C 0.14601 0.43842 0.14618 0.47801 0.14705 0.51759 C 0.14705 0.51991 0.14792 0.52199 0.14844 0.52384 C 0.14931 0.52685 0.15052 0.52963 0.15139 0.53264 C 0.15209 0.53518 0.15226 0.53819 0.15296 0.54097 C 0.15452 0.54699 0.15643 0.55069 0.15903 0.55578 C 0.16164 0.5669 0.15868 0.5581 0.16355 0.56643 C 0.16684 0.57245 0.16667 0.57546 0.17101 0.58125 C 0.17223 0.5831 0.17414 0.58403 0.17552 0.58541 C 0.17657 0.5868 0.17743 0.58842 0.17848 0.58981 C 0.18108 0.60023 0.17848 0.59259 0.18316 0.60046 C 0.18455 0.60301 0.18577 0.60648 0.1875 0.60903 C 0.18872 0.61065 0.19063 0.61157 0.19202 0.61319 C 0.19566 0.61782 0.19775 0.62569 0.20261 0.62778 C 0.20556 0.6294 0.20886 0.62986 0.21164 0.63241 C 0.21563 0.63611 0.21719 0.63796 0.22205 0.64074 C 0.225 0.64236 0.22813 0.64375 0.23108 0.64491 C 0.23247 0.64583 0.23421 0.64606 0.23542 0.64699 L 0.23855 0.6493 " pathEditMode="relative" rAng="0" ptsTypes="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324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88889E-6 -2.59259E-6 L 3.88889E-6 0.00023 C -0.00243 0.00648 -0.00521 0.01297 -0.00712 0.01991 C -0.00868 0.025 -0.01042 0.04167 -0.01077 0.04514 C -0.01007 0.06273 -0.0099 0.08056 -0.00886 0.09815 C -0.00677 0.13797 -0.00209 0.08033 -0.00886 0.16111 C -0.01007 0.17385 -0.01493 0.18125 -0.01962 0.19121 L -0.02309 0.19885 L -0.02674 0.20648 C -0.02796 0.20903 -0.02848 0.21227 -0.03021 0.21389 L -0.03559 0.21898 C -0.03681 0.22153 -0.0375 0.22477 -0.03924 0.22662 C -0.04063 0.22824 -0.04289 0.22801 -0.04462 0.22917 C -0.04653 0.23056 -0.04827 0.23195 -0.04983 0.23403 C -0.06754 0.25486 -0.0448 0.2294 -0.05886 0.24908 C -0.06042 0.25162 -0.0625 0.25232 -0.06407 0.2544 C -0.0783 0.27037 -0.06216 0.2544 -0.07483 0.2669 C -0.0783 0.28148 -0.07431 0.26806 -0.08195 0.28195 C -0.08455 0.28681 -0.08664 0.29213 -0.08907 0.29722 C -0.09028 0.29977 -0.09202 0.30209 -0.09271 0.30463 C -0.09445 0.30972 -0.09445 0.31551 -0.09618 0.31991 C -0.0974 0.32246 -0.09896 0.32454 -0.09983 0.32732 C -0.10313 0.33797 -0.10365 0.34445 -0.10521 0.3551 C -0.10573 0.39213 -0.10591 0.42917 -0.10695 0.46597 C -0.10712 0.46875 -0.10851 0.47107 -0.10868 0.47361 C -0.10973 0.48195 -0.10973 0.49051 -0.11042 0.49838 C -0.11077 0.5007 -0.1132 0.51412 -0.11407 0.51621 C -0.12032 0.53218 -0.12257 0.53334 -0.13177 0.54653 C -0.13368 0.54885 -0.13629 0.5507 -0.13716 0.55417 C -0.13837 0.55648 -0.13924 0.55972 -0.1408 0.56181 C -0.14236 0.56389 -0.14427 0.56505 -0.14618 0.56667 C -0.14723 0.56922 -0.14827 0.57222 -0.14966 0.57408 C -0.15296 0.57824 -0.16042 0.58449 -0.16042 0.58472 C -0.16164 0.58704 -0.1625 0.58935 -0.16389 0.5919 C -0.16823 0.59931 -0.16945 0.59977 -0.17466 0.6044 C -0.17587 0.60718 -0.17674 0.61019 -0.17813 0.61204 C -0.18143 0.61621 -0.18889 0.62222 -0.18889 0.62246 C -0.19011 0.62454 -0.19063 0.62778 -0.19236 0.62963 C -0.20018 0.63658 -0.20677 0.63472 -0.21563 0.63472 " pathEditMode="relative" rAng="0" ptsTypes="AAAAAAAAAAAAAAAAAAAAAAAAAAAAAA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31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0.00023 C 0.00173 0.00764 0.00277 0.01528 0.00538 0.02268 C 0.00711 0.02824 0.01007 0.03287 0.0125 0.03773 C 0.01371 0.04028 0.01527 0.04236 0.01597 0.04537 L 0.01961 0.06041 L 0.02135 0.06805 C 0.02517 0.10578 0.02222 0.0919 0.02673 0.11088 C 0.02569 0.14143 0.02586 0.16134 0.02309 0.18889 C 0.02152 0.2044 0.02187 0.19745 0.01961 0.20926 C 0.01892 0.21227 0.0184 0.21597 0.01788 0.21921 C 0.0184 0.24282 0.01805 0.2662 0.01961 0.28981 C 0.01996 0.29653 0.02205 0.30324 0.02309 0.30995 C 0.02378 0.31319 0.02343 0.31713 0.025 0.32014 C 0.02621 0.32245 0.0276 0.32453 0.02847 0.32754 C 0.03316 0.34236 0.03021 0.34514 0.03923 0.35787 C 0.05486 0.37986 0.03559 0.35185 0.04809 0.37291 C 0.04965 0.37569 0.05191 0.37754 0.05347 0.38055 C 0.05486 0.38356 0.05538 0.3875 0.05694 0.39051 C 0.05833 0.39328 0.06076 0.39514 0.06232 0.39815 C 0.06979 0.41065 0.06146 0.40162 0.07135 0.41065 C 0.07291 0.41782 0.07326 0.42129 0.07656 0.42847 C 0.07812 0.43171 0.08021 0.43518 0.08194 0.43842 L 0.08732 0.46111 L 0.08906 0.46875 L 0.0908 0.47616 C 0.09027 0.49884 0.09027 0.52153 0.08906 0.54421 C 0.08854 0.55278 0.08628 0.56088 0.08559 0.56944 C 0.08489 0.57546 0.0842 0.58102 0.08368 0.58703 C 0.08298 0.59375 0.08246 0.60069 0.08194 0.60741 C 0.08142 0.61157 0.08055 0.61551 0.08021 0.61991 C 0.07864 0.63356 0.0776 0.66065 0.07482 0.67291 L 0.06771 0.70301 L 0.06597 0.71065 C 0.06527 0.71319 0.06441 0.71551 0.06406 0.71828 C 0.0618 0.73403 0.06302 0.72662 0.06059 0.74097 C 0.06267 0.78796 0.06007 0.76805 0.06597 0.80139 C 0.06632 0.8044 0.06823 0.81528 0.06944 0.81898 C 0.07031 0.82153 0.07205 0.82384 0.07309 0.82662 C 0.07378 0.82893 0.07378 0.83148 0.07482 0.83403 C 0.0809 0.84953 0.07951 0.84676 0.08732 0.85416 C 0.09184 0.87315 0.08507 0.85046 0.09444 0.8669 C 0.09548 0.86875 0.09496 0.87222 0.09618 0.8743 C 0.09757 0.87662 0.1 0.87731 0.10156 0.8794 C 0.11979 0.90231 0.10538 0.88796 0.11753 0.89953 C 0.12343 0.92453 0.11354 0.88634 0.12465 0.91481 C 0.12656 0.91944 0.12708 0.92477 0.1283 0.92986 C 0.12882 0.93241 0.12968 0.93472 0.13003 0.9375 C 0.13264 0.95578 0.13142 0.9456 0.13368 0.96759 C 0.13298 0.98102 0.13298 0.99444 0.13177 1.00787 C 0.13125 1.01319 0.12916 1.01782 0.1283 1.02315 L 0.12656 1.0331 " pathEditMode="relative" rAng="0" ptsTypes="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6000">
                <a:srgbClr val="FCFDFA">
                  <a:alpha val="88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01 3"/>
          <p:cNvSpPr txBox="1"/>
          <p:nvPr>
            <p:custDataLst>
              <p:tags r:id="rId1"/>
            </p:custDataLst>
          </p:nvPr>
        </p:nvSpPr>
        <p:spPr>
          <a:xfrm>
            <a:off x="644562" y="1482192"/>
            <a:ext cx="10784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accent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苔花如米小 </a:t>
            </a:r>
            <a:endParaRPr lang="en-US" altLang="zh-CN" sz="7200" b="1" spc="300" dirty="0">
              <a:solidFill>
                <a:schemeClr val="accent3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zh-CN" altLang="en-US" sz="7200" b="1" spc="300" dirty="0">
                <a:solidFill>
                  <a:schemeClr val="accent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也学牡丹开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AB186DF-3D18-41EC-A938-9FEB13D070E4}"/>
              </a:ext>
            </a:extLst>
          </p:cNvPr>
          <p:cNvSpPr txBox="1"/>
          <p:nvPr/>
        </p:nvSpPr>
        <p:spPr>
          <a:xfrm>
            <a:off x="5997388" y="4261835"/>
            <a:ext cx="587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四年级数学教研组计划分享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燕尾形箭头 39"/>
          <p:cNvSpPr/>
          <p:nvPr/>
        </p:nvSpPr>
        <p:spPr>
          <a:xfrm>
            <a:off x="2177482" y="1582346"/>
            <a:ext cx="9405532" cy="228600"/>
          </a:xfrm>
          <a:prstGeom prst="notch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652608" y="1681009"/>
            <a:ext cx="166533" cy="166533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8" name="矩形 3">
            <a:extLst>
              <a:ext uri="{FF2B5EF4-FFF2-40B4-BE49-F238E27FC236}">
                <a16:creationId xmlns:a16="http://schemas.microsoft.com/office/drawing/2014/main" id="{2C871A18-F2CA-49F8-A9DE-DB1A92973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7" y="83071"/>
            <a:ext cx="2101839" cy="6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教师发展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云形 29">
            <a:extLst>
              <a:ext uri="{FF2B5EF4-FFF2-40B4-BE49-F238E27FC236}">
                <a16:creationId xmlns:a16="http://schemas.microsoft.com/office/drawing/2014/main" id="{B17E764B-894E-404E-9E19-12132B27CB22}"/>
              </a:ext>
            </a:extLst>
          </p:cNvPr>
          <p:cNvSpPr/>
          <p:nvPr/>
        </p:nvSpPr>
        <p:spPr>
          <a:xfrm>
            <a:off x="191465" y="747188"/>
            <a:ext cx="2137491" cy="1410181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实践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B3D1552-61F8-4A8A-B619-3D20F0255233}"/>
              </a:ext>
            </a:extLst>
          </p:cNvPr>
          <p:cNvGrpSpPr/>
          <p:nvPr/>
        </p:nvGrpSpPr>
        <p:grpSpPr>
          <a:xfrm>
            <a:off x="5843509" y="83071"/>
            <a:ext cx="1916240" cy="1514265"/>
            <a:chOff x="1494498" y="2177432"/>
            <a:chExt cx="962021" cy="962021"/>
          </a:xfrm>
          <a:solidFill>
            <a:srgbClr val="FFCC99"/>
          </a:solidFill>
        </p:grpSpPr>
        <p:sp>
          <p:nvSpPr>
            <p:cNvPr id="32" name="泪滴形 31">
              <a:extLst>
                <a:ext uri="{FF2B5EF4-FFF2-40B4-BE49-F238E27FC236}">
                  <a16:creationId xmlns:a16="http://schemas.microsoft.com/office/drawing/2014/main" id="{E0AE27A5-05C8-47FD-A449-E219020002D4}"/>
                </a:ext>
              </a:extLst>
            </p:cNvPr>
            <p:cNvSpPr/>
            <p:nvPr/>
          </p:nvSpPr>
          <p:spPr>
            <a:xfrm rot="8100000">
              <a:off x="1494498" y="2177432"/>
              <a:ext cx="962021" cy="962021"/>
            </a:xfrm>
            <a:prstGeom prst="teardrop">
              <a:avLst>
                <a:gd name="adj" fmla="val 73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BBD7D71-FBEC-4BEB-9F6A-99995A8E35BF}"/>
                </a:ext>
              </a:extLst>
            </p:cNvPr>
            <p:cNvSpPr txBox="1"/>
            <p:nvPr/>
          </p:nvSpPr>
          <p:spPr>
            <a:xfrm>
              <a:off x="1600526" y="2512024"/>
              <a:ext cx="749965" cy="326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如何上课？</a:t>
              </a:r>
              <a:endParaRPr lang="zh-CN" altLang="en-US" sz="2400" baseline="-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47D0253-461E-4AD6-90B7-32FF01297A26}"/>
              </a:ext>
            </a:extLst>
          </p:cNvPr>
          <p:cNvGrpSpPr/>
          <p:nvPr/>
        </p:nvGrpSpPr>
        <p:grpSpPr>
          <a:xfrm>
            <a:off x="9131510" y="-9945"/>
            <a:ext cx="1916240" cy="1514265"/>
            <a:chOff x="9131510" y="-9945"/>
            <a:chExt cx="1916240" cy="1514265"/>
          </a:xfrm>
        </p:grpSpPr>
        <p:sp>
          <p:nvSpPr>
            <p:cNvPr id="72" name="泪滴形 71">
              <a:extLst>
                <a:ext uri="{FF2B5EF4-FFF2-40B4-BE49-F238E27FC236}">
                  <a16:creationId xmlns:a16="http://schemas.microsoft.com/office/drawing/2014/main" id="{FC6F8998-2715-4D3E-A77F-F5F9F192D880}"/>
                </a:ext>
              </a:extLst>
            </p:cNvPr>
            <p:cNvSpPr/>
            <p:nvPr/>
          </p:nvSpPr>
          <p:spPr>
            <a:xfrm rot="8100000">
              <a:off x="9131510" y="-9945"/>
              <a:ext cx="1916240" cy="1514265"/>
            </a:xfrm>
            <a:prstGeom prst="teardrop">
              <a:avLst>
                <a:gd name="adj" fmla="val 7300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374D4791-03E6-4993-8203-D1AF92D21C5D}"/>
                </a:ext>
              </a:extLst>
            </p:cNvPr>
            <p:cNvSpPr txBox="1"/>
            <p:nvPr/>
          </p:nvSpPr>
          <p:spPr>
            <a:xfrm>
              <a:off x="9342706" y="551341"/>
              <a:ext cx="1493848" cy="51376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如何反思？</a:t>
              </a:r>
              <a:endParaRPr lang="zh-CN" altLang="en-US" sz="2400" baseline="-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4" name="椭圆 73">
            <a:extLst>
              <a:ext uri="{FF2B5EF4-FFF2-40B4-BE49-F238E27FC236}">
                <a16:creationId xmlns:a16="http://schemas.microsoft.com/office/drawing/2014/main" id="{684B326E-07DB-49AE-BCA9-09F2719E66BE}"/>
              </a:ext>
            </a:extLst>
          </p:cNvPr>
          <p:cNvSpPr/>
          <p:nvPr/>
        </p:nvSpPr>
        <p:spPr>
          <a:xfrm>
            <a:off x="9885760" y="1676986"/>
            <a:ext cx="166533" cy="1665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1BF6A42-471A-4FB9-974C-78A306BE51AA}"/>
              </a:ext>
            </a:extLst>
          </p:cNvPr>
          <p:cNvGrpSpPr/>
          <p:nvPr/>
        </p:nvGrpSpPr>
        <p:grpSpPr>
          <a:xfrm>
            <a:off x="2757686" y="82321"/>
            <a:ext cx="1775386" cy="1348550"/>
            <a:chOff x="1824206" y="2321509"/>
            <a:chExt cx="892622" cy="889772"/>
          </a:xfrm>
        </p:grpSpPr>
        <p:sp>
          <p:nvSpPr>
            <p:cNvPr id="24" name="泪滴形 23">
              <a:extLst>
                <a:ext uri="{FF2B5EF4-FFF2-40B4-BE49-F238E27FC236}">
                  <a16:creationId xmlns:a16="http://schemas.microsoft.com/office/drawing/2014/main" id="{426B8AB4-9FA4-445B-923C-0AF7188A5E51}"/>
                </a:ext>
              </a:extLst>
            </p:cNvPr>
            <p:cNvSpPr/>
            <p:nvPr/>
          </p:nvSpPr>
          <p:spPr>
            <a:xfrm rot="8100000">
              <a:off x="1824206" y="2321509"/>
              <a:ext cx="892622" cy="889772"/>
            </a:xfrm>
            <a:prstGeom prst="teardrop">
              <a:avLst>
                <a:gd name="adj" fmla="val 81315"/>
              </a:avLst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6E784AB-D6FD-4437-A7D3-72E0DE4C88EB}"/>
                </a:ext>
              </a:extLst>
            </p:cNvPr>
            <p:cNvSpPr txBox="1"/>
            <p:nvPr/>
          </p:nvSpPr>
          <p:spPr>
            <a:xfrm>
              <a:off x="1838580" y="2595809"/>
              <a:ext cx="853730" cy="324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如何备课？</a:t>
              </a:r>
              <a:endParaRPr lang="zh-CN" altLang="en-US" sz="2400" baseline="-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椭圆 25">
            <a:extLst>
              <a:ext uri="{FF2B5EF4-FFF2-40B4-BE49-F238E27FC236}">
                <a16:creationId xmlns:a16="http://schemas.microsoft.com/office/drawing/2014/main" id="{68B77E61-0FA2-4920-909F-CE4007D76627}"/>
              </a:ext>
            </a:extLst>
          </p:cNvPr>
          <p:cNvSpPr/>
          <p:nvPr/>
        </p:nvSpPr>
        <p:spPr>
          <a:xfrm>
            <a:off x="3450828" y="1618250"/>
            <a:ext cx="166533" cy="166533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30" grpId="0" animBg="1"/>
      <p:bldP spid="74" grpId="0" animBg="1"/>
      <p:bldP spid="74" grpId="1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燕尾形箭头 39"/>
          <p:cNvSpPr/>
          <p:nvPr/>
        </p:nvSpPr>
        <p:spPr>
          <a:xfrm>
            <a:off x="2177482" y="1582346"/>
            <a:ext cx="9405532" cy="228600"/>
          </a:xfrm>
          <a:prstGeom prst="notch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450828" y="1618250"/>
            <a:ext cx="166533" cy="166533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757686" y="82321"/>
            <a:ext cx="1775386" cy="1348550"/>
            <a:chOff x="1824206" y="2321509"/>
            <a:chExt cx="892622" cy="889772"/>
          </a:xfrm>
        </p:grpSpPr>
        <p:sp>
          <p:nvSpPr>
            <p:cNvPr id="49" name="泪滴形 48"/>
            <p:cNvSpPr/>
            <p:nvPr/>
          </p:nvSpPr>
          <p:spPr>
            <a:xfrm rot="8100000">
              <a:off x="1824206" y="2321509"/>
              <a:ext cx="892622" cy="889772"/>
            </a:xfrm>
            <a:prstGeom prst="teardrop">
              <a:avLst>
                <a:gd name="adj" fmla="val 81315"/>
              </a:avLst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838580" y="2595809"/>
              <a:ext cx="853730" cy="324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如何备课？</a:t>
              </a:r>
              <a:endParaRPr lang="zh-CN" altLang="en-US" sz="2400" baseline="-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矩形 3">
            <a:extLst>
              <a:ext uri="{FF2B5EF4-FFF2-40B4-BE49-F238E27FC236}">
                <a16:creationId xmlns:a16="http://schemas.microsoft.com/office/drawing/2014/main" id="{2C871A18-F2CA-49F8-A9DE-DB1A92973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7" y="83071"/>
            <a:ext cx="2101839" cy="6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教师发展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云形 29">
            <a:extLst>
              <a:ext uri="{FF2B5EF4-FFF2-40B4-BE49-F238E27FC236}">
                <a16:creationId xmlns:a16="http://schemas.microsoft.com/office/drawing/2014/main" id="{B17E764B-894E-404E-9E19-12132B27CB22}"/>
              </a:ext>
            </a:extLst>
          </p:cNvPr>
          <p:cNvSpPr/>
          <p:nvPr/>
        </p:nvSpPr>
        <p:spPr>
          <a:xfrm>
            <a:off x="191465" y="747188"/>
            <a:ext cx="2137491" cy="1410181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实践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C57174A-B90A-4385-A496-C958D6350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" y="2301585"/>
            <a:ext cx="5907311" cy="4161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5670A15-DAF8-4D4A-9CA2-ED841C2E3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014" y="2390942"/>
            <a:ext cx="5421854" cy="504361"/>
          </a:xfrm>
          <a:prstGeom prst="rect">
            <a:avLst/>
          </a:prstGeom>
          <a:noFill/>
          <a:ln w="28575">
            <a:solidFill>
              <a:srgbClr val="FFCC99"/>
            </a:solidFill>
            <a:prstDash val="sysDash"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1.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这节课的体系，学生基础是什么？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7DDC6CB-0B81-4016-8412-F8EA474EC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8893" y="3236814"/>
            <a:ext cx="5328155" cy="504361"/>
          </a:xfrm>
          <a:prstGeom prst="rect">
            <a:avLst/>
          </a:prstGeom>
          <a:noFill/>
          <a:ln w="28575">
            <a:solidFill>
              <a:srgbClr val="FFCC99"/>
            </a:solidFill>
            <a:prstDash val="sysDash"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2.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这节课的核心问题是什么？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D437A9B-7E7B-4145-87FD-0EA3CFE08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8894" y="4130143"/>
            <a:ext cx="5424974" cy="504361"/>
          </a:xfrm>
          <a:prstGeom prst="rect">
            <a:avLst/>
          </a:prstGeom>
          <a:noFill/>
          <a:ln w="28575">
            <a:solidFill>
              <a:srgbClr val="FFCC99"/>
            </a:solidFill>
            <a:prstDash val="sysDash"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3.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如何围绕核心问题设置活动展开教学？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A4E96C0-E528-4B1C-86BB-4F3014848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646" y="5023473"/>
            <a:ext cx="5308433" cy="984492"/>
          </a:xfrm>
          <a:prstGeom prst="rect">
            <a:avLst/>
          </a:prstGeom>
          <a:noFill/>
          <a:ln w="28575">
            <a:solidFill>
              <a:srgbClr val="FFCC99"/>
            </a:solidFill>
            <a:prstDash val="sysDash"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4.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这节课学生学会的数学知识、思想方法是什么？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37EC37B-3129-44D6-9B70-1665BD0CB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424783"/>
              </p:ext>
            </p:extLst>
          </p:nvPr>
        </p:nvGraphicFramePr>
        <p:xfrm>
          <a:off x="6310742" y="80661"/>
          <a:ext cx="3711388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76580">
                  <a:extLst>
                    <a:ext uri="{9D8B030D-6E8A-4147-A177-3AD203B41FA5}">
                      <a16:colId xmlns:a16="http://schemas.microsoft.com/office/drawing/2014/main" val="3965054122"/>
                    </a:ext>
                  </a:extLst>
                </a:gridCol>
                <a:gridCol w="2534808">
                  <a:extLst>
                    <a:ext uri="{9D8B030D-6E8A-4147-A177-3AD203B41FA5}">
                      <a16:colId xmlns:a16="http://schemas.microsoft.com/office/drawing/2014/main" val="210195261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四数聊课安排表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79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朱玥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一、四、七单元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146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蒋宁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二、五、八单元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66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叶朝阳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三、六、九单元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94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8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燕尾形箭头 39"/>
          <p:cNvSpPr/>
          <p:nvPr/>
        </p:nvSpPr>
        <p:spPr>
          <a:xfrm>
            <a:off x="2177482" y="1582346"/>
            <a:ext cx="9405532" cy="228600"/>
          </a:xfrm>
          <a:prstGeom prst="notch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8" name="矩形 3">
            <a:extLst>
              <a:ext uri="{FF2B5EF4-FFF2-40B4-BE49-F238E27FC236}">
                <a16:creationId xmlns:a16="http://schemas.microsoft.com/office/drawing/2014/main" id="{2C871A18-F2CA-49F8-A9DE-DB1A92973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7" y="83071"/>
            <a:ext cx="2101839" cy="6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教师发展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云形 29">
            <a:extLst>
              <a:ext uri="{FF2B5EF4-FFF2-40B4-BE49-F238E27FC236}">
                <a16:creationId xmlns:a16="http://schemas.microsoft.com/office/drawing/2014/main" id="{B17E764B-894E-404E-9E19-12132B27CB22}"/>
              </a:ext>
            </a:extLst>
          </p:cNvPr>
          <p:cNvSpPr/>
          <p:nvPr/>
        </p:nvSpPr>
        <p:spPr>
          <a:xfrm>
            <a:off x="191465" y="747188"/>
            <a:ext cx="2137491" cy="1410181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实践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809615A-B1BC-4553-9F5D-0990DB99DE4B}"/>
              </a:ext>
            </a:extLst>
          </p:cNvPr>
          <p:cNvGrpSpPr/>
          <p:nvPr/>
        </p:nvGrpSpPr>
        <p:grpSpPr>
          <a:xfrm>
            <a:off x="5525904" y="103985"/>
            <a:ext cx="1916240" cy="1742747"/>
            <a:chOff x="5525904" y="103985"/>
            <a:chExt cx="1916240" cy="1742747"/>
          </a:xfrm>
        </p:grpSpPr>
        <p:sp>
          <p:nvSpPr>
            <p:cNvPr id="41" name="椭圆 40"/>
            <p:cNvSpPr/>
            <p:nvPr/>
          </p:nvSpPr>
          <p:spPr>
            <a:xfrm>
              <a:off x="6285167" y="1680199"/>
              <a:ext cx="166533" cy="166533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B3D1552-61F8-4A8A-B619-3D20F0255233}"/>
                </a:ext>
              </a:extLst>
            </p:cNvPr>
            <p:cNvGrpSpPr/>
            <p:nvPr/>
          </p:nvGrpSpPr>
          <p:grpSpPr>
            <a:xfrm>
              <a:off x="5525904" y="103985"/>
              <a:ext cx="1916240" cy="1514265"/>
              <a:chOff x="1494498" y="2177432"/>
              <a:chExt cx="962021" cy="962021"/>
            </a:xfrm>
            <a:solidFill>
              <a:srgbClr val="FFCC99"/>
            </a:solidFill>
          </p:grpSpPr>
          <p:sp>
            <p:nvSpPr>
              <p:cNvPr id="32" name="泪滴形 31">
                <a:extLst>
                  <a:ext uri="{FF2B5EF4-FFF2-40B4-BE49-F238E27FC236}">
                    <a16:creationId xmlns:a16="http://schemas.microsoft.com/office/drawing/2014/main" id="{E0AE27A5-05C8-47FD-A449-E219020002D4}"/>
                  </a:ext>
                </a:extLst>
              </p:cNvPr>
              <p:cNvSpPr/>
              <p:nvPr/>
            </p:nvSpPr>
            <p:spPr>
              <a:xfrm rot="8100000">
                <a:off x="1494498" y="2177432"/>
                <a:ext cx="962021" cy="962021"/>
              </a:xfrm>
              <a:prstGeom prst="teardrop">
                <a:avLst>
                  <a:gd name="adj" fmla="val 730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BBD7D71-FBEC-4BEB-9F6A-99995A8E35BF}"/>
                  </a:ext>
                </a:extLst>
              </p:cNvPr>
              <p:cNvSpPr txBox="1"/>
              <p:nvPr/>
            </p:nvSpPr>
            <p:spPr>
              <a:xfrm>
                <a:off x="1600526" y="2512024"/>
                <a:ext cx="749965" cy="3263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如何上课？</a:t>
                </a:r>
                <a:endParaRPr lang="zh-CN" altLang="en-US" sz="2400" baseline="-3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ECE65EDF-3488-4CBF-8705-60A5331D4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29034"/>
              </p:ext>
            </p:extLst>
          </p:nvPr>
        </p:nvGraphicFramePr>
        <p:xfrm>
          <a:off x="117738" y="2957537"/>
          <a:ext cx="4380243" cy="2057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081">
                  <a:extLst>
                    <a:ext uri="{9D8B030D-6E8A-4147-A177-3AD203B41FA5}">
                      <a16:colId xmlns:a16="http://schemas.microsoft.com/office/drawing/2014/main" val="3595317557"/>
                    </a:ext>
                  </a:extLst>
                </a:gridCol>
                <a:gridCol w="1460081">
                  <a:extLst>
                    <a:ext uri="{9D8B030D-6E8A-4147-A177-3AD203B41FA5}">
                      <a16:colId xmlns:a16="http://schemas.microsoft.com/office/drawing/2014/main" val="3622973844"/>
                    </a:ext>
                  </a:extLst>
                </a:gridCol>
                <a:gridCol w="1460081">
                  <a:extLst>
                    <a:ext uri="{9D8B030D-6E8A-4147-A177-3AD203B41FA5}">
                      <a16:colId xmlns:a16="http://schemas.microsoft.com/office/drawing/2014/main" val="2876331225"/>
                    </a:ext>
                  </a:extLst>
                </a:gridCol>
              </a:tblGrid>
              <a:tr h="426016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时间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执教老师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范围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36"/>
                  </a:ext>
                </a:extLst>
              </a:tr>
              <a:tr h="181275">
                <a:tc rowSpan="2"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</a:rPr>
                        <a:t>3</a:t>
                      </a:r>
                      <a:r>
                        <a:rPr lang="zh-CN" sz="1050" kern="100" dirty="0">
                          <a:effectLst/>
                        </a:rPr>
                        <a:t>月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蒋宁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教研组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6264019"/>
                  </a:ext>
                </a:extLst>
              </a:tr>
              <a:tr h="1812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朱玥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146705"/>
                  </a:ext>
                </a:extLst>
              </a:tr>
              <a:tr h="362550">
                <a:tc rowSpan="2"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</a:rPr>
                        <a:t>4</a:t>
                      </a:r>
                      <a:r>
                        <a:rPr lang="zh-CN" sz="1050" kern="100" dirty="0">
                          <a:effectLst/>
                        </a:rPr>
                        <a:t>月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蒋宁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校级研讨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1792568"/>
                  </a:ext>
                </a:extLst>
              </a:tr>
              <a:tr h="1812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叶朝阳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教研组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07231"/>
                  </a:ext>
                </a:extLst>
              </a:tr>
              <a:tr h="362550">
                <a:tc rowSpan="2"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</a:rPr>
                        <a:t>5</a:t>
                      </a:r>
                      <a:r>
                        <a:rPr lang="zh-CN" sz="1050" kern="100" dirty="0">
                          <a:effectLst/>
                        </a:rPr>
                        <a:t>月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朱玥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校级研讨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4448313"/>
                  </a:ext>
                </a:extLst>
              </a:tr>
              <a:tr h="1812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蒋宁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教研组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6940925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</a:rPr>
                        <a:t>6</a:t>
                      </a:r>
                      <a:r>
                        <a:rPr lang="zh-CN" sz="1050" kern="100" dirty="0">
                          <a:effectLst/>
                        </a:rPr>
                        <a:t>月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叶朝阳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教研组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0084504"/>
                  </a:ext>
                </a:extLst>
              </a:tr>
            </a:tbl>
          </a:graphicData>
        </a:graphic>
      </p:graphicFrame>
      <p:sp>
        <p:nvSpPr>
          <p:cNvPr id="38" name="Oval 3">
            <a:extLst>
              <a:ext uri="{FF2B5EF4-FFF2-40B4-BE49-F238E27FC236}">
                <a16:creationId xmlns:a16="http://schemas.microsoft.com/office/drawing/2014/main" id="{68D0FE81-4C9A-4354-8AAE-42D12FF6FD05}"/>
              </a:ext>
            </a:extLst>
          </p:cNvPr>
          <p:cNvSpPr>
            <a:spLocks noChangeArrowheads="1"/>
          </p:cNvSpPr>
          <p:nvPr/>
        </p:nvSpPr>
        <p:spPr bwMode="auto">
          <a:xfrm rot="7200000">
            <a:off x="7088680" y="2854319"/>
            <a:ext cx="568428" cy="1210168"/>
          </a:xfrm>
          <a:custGeom>
            <a:avLst/>
            <a:gdLst>
              <a:gd name="T0" fmla="*/ 0 w 568580"/>
              <a:gd name="T1" fmla="*/ 0 h 1210341"/>
              <a:gd name="T2" fmla="*/ 568580 w 568580"/>
              <a:gd name="T3" fmla="*/ 1210341 h 1210341"/>
            </a:gdLst>
            <a:ahLst/>
            <a:cxnLst/>
            <a:rect l="T0" t="T1" r="T2" b="T3"/>
            <a:pathLst>
              <a:path w="568580" h="1210341">
                <a:moveTo>
                  <a:pt x="135370" y="1210341"/>
                </a:moveTo>
                <a:cubicBezTo>
                  <a:pt x="58064" y="1073715"/>
                  <a:pt x="14249" y="915795"/>
                  <a:pt x="14249" y="747643"/>
                </a:cubicBezTo>
                <a:cubicBezTo>
                  <a:pt x="14249" y="580971"/>
                  <a:pt x="57296" y="424352"/>
                  <a:pt x="133560" y="288681"/>
                </a:cubicBezTo>
                <a:lnTo>
                  <a:pt x="0" y="208431"/>
                </a:lnTo>
                <a:lnTo>
                  <a:pt x="540814" y="0"/>
                </a:lnTo>
                <a:lnTo>
                  <a:pt x="568580" y="550068"/>
                </a:lnTo>
                <a:lnTo>
                  <a:pt x="437427" y="471263"/>
                </a:lnTo>
                <a:cubicBezTo>
                  <a:pt x="393156" y="553544"/>
                  <a:pt x="368437" y="647707"/>
                  <a:pt x="368437" y="747643"/>
                </a:cubicBezTo>
                <a:cubicBezTo>
                  <a:pt x="368437" y="851272"/>
                  <a:pt x="395017" y="948694"/>
                  <a:pt x="441871" y="10333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" name="Oval 3">
            <a:extLst>
              <a:ext uri="{FF2B5EF4-FFF2-40B4-BE49-F238E27FC236}">
                <a16:creationId xmlns:a16="http://schemas.microsoft.com/office/drawing/2014/main" id="{265817A7-B29C-4C46-8666-B719A1C6AF7E}"/>
              </a:ext>
            </a:extLst>
          </p:cNvPr>
          <p:cNvSpPr>
            <a:spLocks noChangeArrowheads="1"/>
          </p:cNvSpPr>
          <p:nvPr/>
        </p:nvSpPr>
        <p:spPr bwMode="auto">
          <a:xfrm rot="2227729">
            <a:off x="5179715" y="2810004"/>
            <a:ext cx="672488" cy="1298796"/>
          </a:xfrm>
          <a:custGeom>
            <a:avLst/>
            <a:gdLst>
              <a:gd name="T0" fmla="*/ 0 w 568580"/>
              <a:gd name="T1" fmla="*/ 0 h 1210341"/>
              <a:gd name="T2" fmla="*/ 568580 w 568580"/>
              <a:gd name="T3" fmla="*/ 1210341 h 1210341"/>
            </a:gdLst>
            <a:ahLst/>
            <a:cxnLst/>
            <a:rect l="T0" t="T1" r="T2" b="T3"/>
            <a:pathLst>
              <a:path w="568580" h="1210341">
                <a:moveTo>
                  <a:pt x="135370" y="1210341"/>
                </a:moveTo>
                <a:cubicBezTo>
                  <a:pt x="58064" y="1073715"/>
                  <a:pt x="14249" y="915795"/>
                  <a:pt x="14249" y="747643"/>
                </a:cubicBezTo>
                <a:cubicBezTo>
                  <a:pt x="14249" y="580971"/>
                  <a:pt x="57296" y="424352"/>
                  <a:pt x="133560" y="288681"/>
                </a:cubicBezTo>
                <a:lnTo>
                  <a:pt x="0" y="208431"/>
                </a:lnTo>
                <a:lnTo>
                  <a:pt x="540814" y="0"/>
                </a:lnTo>
                <a:lnTo>
                  <a:pt x="568580" y="550068"/>
                </a:lnTo>
                <a:lnTo>
                  <a:pt x="437427" y="471263"/>
                </a:lnTo>
                <a:cubicBezTo>
                  <a:pt x="393156" y="553544"/>
                  <a:pt x="368437" y="647707"/>
                  <a:pt x="368437" y="747643"/>
                </a:cubicBezTo>
                <a:cubicBezTo>
                  <a:pt x="368437" y="851272"/>
                  <a:pt x="395017" y="948694"/>
                  <a:pt x="441871" y="10333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5" name="Oval 3">
            <a:extLst>
              <a:ext uri="{FF2B5EF4-FFF2-40B4-BE49-F238E27FC236}">
                <a16:creationId xmlns:a16="http://schemas.microsoft.com/office/drawing/2014/main" id="{E48037E3-4EBA-4CAC-8B5C-1800F1880FD2}"/>
              </a:ext>
            </a:extLst>
          </p:cNvPr>
          <p:cNvSpPr>
            <a:spLocks noChangeArrowheads="1"/>
          </p:cNvSpPr>
          <p:nvPr/>
        </p:nvSpPr>
        <p:spPr bwMode="auto">
          <a:xfrm rot="15604060">
            <a:off x="6299862" y="4409944"/>
            <a:ext cx="568428" cy="1210168"/>
          </a:xfrm>
          <a:custGeom>
            <a:avLst/>
            <a:gdLst>
              <a:gd name="T0" fmla="*/ 0 w 568580"/>
              <a:gd name="T1" fmla="*/ 0 h 1210341"/>
              <a:gd name="T2" fmla="*/ 568580 w 568580"/>
              <a:gd name="T3" fmla="*/ 1210341 h 1210341"/>
            </a:gdLst>
            <a:ahLst/>
            <a:cxnLst/>
            <a:rect l="T0" t="T1" r="T2" b="T3"/>
            <a:pathLst>
              <a:path w="568580" h="1210341">
                <a:moveTo>
                  <a:pt x="135370" y="1210341"/>
                </a:moveTo>
                <a:cubicBezTo>
                  <a:pt x="58064" y="1073715"/>
                  <a:pt x="14249" y="915795"/>
                  <a:pt x="14249" y="747643"/>
                </a:cubicBezTo>
                <a:cubicBezTo>
                  <a:pt x="14249" y="580971"/>
                  <a:pt x="57296" y="424352"/>
                  <a:pt x="133560" y="288681"/>
                </a:cubicBezTo>
                <a:lnTo>
                  <a:pt x="0" y="208431"/>
                </a:lnTo>
                <a:lnTo>
                  <a:pt x="540814" y="0"/>
                </a:lnTo>
                <a:lnTo>
                  <a:pt x="568580" y="550068"/>
                </a:lnTo>
                <a:lnTo>
                  <a:pt x="437427" y="471263"/>
                </a:lnTo>
                <a:cubicBezTo>
                  <a:pt x="393156" y="553544"/>
                  <a:pt x="368437" y="647707"/>
                  <a:pt x="368437" y="747643"/>
                </a:cubicBezTo>
                <a:cubicBezTo>
                  <a:pt x="368437" y="851272"/>
                  <a:pt x="395017" y="948694"/>
                  <a:pt x="441871" y="10333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6" name="TextBox 122">
            <a:extLst>
              <a:ext uri="{FF2B5EF4-FFF2-40B4-BE49-F238E27FC236}">
                <a16:creationId xmlns:a16="http://schemas.microsoft.com/office/drawing/2014/main" id="{87CE2898-3016-4A72-9E8C-1F1687446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2831" y="2397898"/>
            <a:ext cx="1068086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800" b="1" dirty="0">
                <a:solidFill>
                  <a:srgbClr val="519315"/>
                </a:solidFill>
                <a:ea typeface="微软雅黑" panose="020B0503020204020204" charset="-122"/>
                <a:sym typeface="Arial" panose="020B0604020202020204" pitchFamily="34" charset="0"/>
              </a:rPr>
              <a:t>设计</a:t>
            </a:r>
            <a:endParaRPr lang="en-US" altLang="zh-CN" sz="1400" b="1" dirty="0">
              <a:solidFill>
                <a:srgbClr val="519315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7" name="TextBox 122">
            <a:extLst>
              <a:ext uri="{FF2B5EF4-FFF2-40B4-BE49-F238E27FC236}">
                <a16:creationId xmlns:a16="http://schemas.microsoft.com/office/drawing/2014/main" id="{D852BDB1-1E3E-4568-B126-4D3DA6CF3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413" y="4115701"/>
            <a:ext cx="90281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800" b="1" dirty="0">
                <a:solidFill>
                  <a:srgbClr val="519315"/>
                </a:solidFill>
                <a:ea typeface="微软雅黑" panose="020B0503020204020204" charset="-122"/>
                <a:sym typeface="Arial" panose="020B0604020202020204" pitchFamily="34" charset="0"/>
              </a:rPr>
              <a:t>实践</a:t>
            </a:r>
            <a:endParaRPr lang="en-US" altLang="zh-CN" sz="1400" b="1" dirty="0">
              <a:solidFill>
                <a:srgbClr val="519315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8" name="TextBox 122">
            <a:extLst>
              <a:ext uri="{FF2B5EF4-FFF2-40B4-BE49-F238E27FC236}">
                <a16:creationId xmlns:a16="http://schemas.microsoft.com/office/drawing/2014/main" id="{61401429-F0D0-47D9-980F-EB51AB6EB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3342" y="4115701"/>
            <a:ext cx="90281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800" b="1" dirty="0">
                <a:solidFill>
                  <a:srgbClr val="519315"/>
                </a:solidFill>
                <a:ea typeface="微软雅黑" panose="020B0503020204020204" charset="-122"/>
                <a:sym typeface="Arial" panose="020B0604020202020204" pitchFamily="34" charset="0"/>
              </a:rPr>
              <a:t>反思</a:t>
            </a:r>
            <a:endParaRPr lang="en-US" altLang="zh-CN" sz="1400" b="1" dirty="0">
              <a:solidFill>
                <a:srgbClr val="519315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2" name="泪滴形 71">
            <a:extLst>
              <a:ext uri="{FF2B5EF4-FFF2-40B4-BE49-F238E27FC236}">
                <a16:creationId xmlns:a16="http://schemas.microsoft.com/office/drawing/2014/main" id="{FC6F8998-2715-4D3E-A77F-F5F9F192D880}"/>
              </a:ext>
            </a:extLst>
          </p:cNvPr>
          <p:cNvSpPr/>
          <p:nvPr/>
        </p:nvSpPr>
        <p:spPr>
          <a:xfrm rot="8100000">
            <a:off x="9131509" y="29382"/>
            <a:ext cx="1916240" cy="1514265"/>
          </a:xfrm>
          <a:prstGeom prst="teardrop">
            <a:avLst>
              <a:gd name="adj" fmla="val 7300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tx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74D4791-03E6-4993-8203-D1AF92D21C5D}"/>
              </a:ext>
            </a:extLst>
          </p:cNvPr>
          <p:cNvSpPr txBox="1"/>
          <p:nvPr/>
        </p:nvSpPr>
        <p:spPr>
          <a:xfrm>
            <a:off x="9342705" y="590668"/>
            <a:ext cx="1493848" cy="5137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如何反思？</a:t>
            </a:r>
            <a:endParaRPr lang="zh-CN" altLang="en-US" sz="2400" baseline="-3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684B326E-07DB-49AE-BCA9-09F2719E66BE}"/>
              </a:ext>
            </a:extLst>
          </p:cNvPr>
          <p:cNvSpPr/>
          <p:nvPr/>
        </p:nvSpPr>
        <p:spPr>
          <a:xfrm>
            <a:off x="9885760" y="1687892"/>
            <a:ext cx="166533" cy="1665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流程图: 终止 2">
            <a:extLst>
              <a:ext uri="{FF2B5EF4-FFF2-40B4-BE49-F238E27FC236}">
                <a16:creationId xmlns:a16="http://schemas.microsoft.com/office/drawing/2014/main" id="{6015D8F1-EF42-4DEC-87AC-93732DE54614}"/>
              </a:ext>
            </a:extLst>
          </p:cNvPr>
          <p:cNvSpPr/>
          <p:nvPr/>
        </p:nvSpPr>
        <p:spPr>
          <a:xfrm>
            <a:off x="9331844" y="4362834"/>
            <a:ext cx="2124635" cy="699247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每课一议</a:t>
            </a:r>
          </a:p>
        </p:txBody>
      </p:sp>
      <p:sp>
        <p:nvSpPr>
          <p:cNvPr id="76" name="流程图: 终止 75">
            <a:extLst>
              <a:ext uri="{FF2B5EF4-FFF2-40B4-BE49-F238E27FC236}">
                <a16:creationId xmlns:a16="http://schemas.microsoft.com/office/drawing/2014/main" id="{865D76B1-F468-4006-829D-409069A765BD}"/>
              </a:ext>
            </a:extLst>
          </p:cNvPr>
          <p:cNvSpPr/>
          <p:nvPr/>
        </p:nvSpPr>
        <p:spPr>
          <a:xfrm>
            <a:off x="9331844" y="5720675"/>
            <a:ext cx="2124635" cy="699247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每课二议</a:t>
            </a:r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1BE5F647-6724-41F5-83BD-9225961F54EC}"/>
              </a:ext>
            </a:extLst>
          </p:cNvPr>
          <p:cNvSpPr/>
          <p:nvPr/>
        </p:nvSpPr>
        <p:spPr>
          <a:xfrm>
            <a:off x="10231451" y="5155898"/>
            <a:ext cx="325420" cy="564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E28B71-330C-487C-84EC-A7F7E91B1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93" y="1905586"/>
            <a:ext cx="2356755" cy="2168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65" grpId="0" animBg="1"/>
      <p:bldP spid="66" grpId="0"/>
      <p:bldP spid="67" grpId="0"/>
      <p:bldP spid="68" grpId="0"/>
      <p:bldP spid="72" grpId="0" animBg="1"/>
      <p:bldP spid="73" grpId="0" animBg="1"/>
      <p:bldP spid="74" grpId="0" animBg="1"/>
      <p:bldP spid="3" grpId="0" animBg="1"/>
      <p:bldP spid="76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>
            <a:extLst>
              <a:ext uri="{FF2B5EF4-FFF2-40B4-BE49-F238E27FC236}">
                <a16:creationId xmlns:a16="http://schemas.microsoft.com/office/drawing/2014/main" id="{804DC985-EE29-407F-A421-543001AF124B}"/>
              </a:ext>
            </a:extLst>
          </p:cNvPr>
          <p:cNvSpPr/>
          <p:nvPr/>
        </p:nvSpPr>
        <p:spPr>
          <a:xfrm>
            <a:off x="78584" y="779000"/>
            <a:ext cx="2137491" cy="1410181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提升</a:t>
            </a:r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id="{60B483A2-AE26-4F36-8DBB-520A93F61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7" y="83071"/>
            <a:ext cx="2101839" cy="6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教师发展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B999A1-E774-4C3C-8882-5797848A5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91" y="707139"/>
            <a:ext cx="4719828" cy="5773506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71474A6-740F-488A-B2C3-9B7AB7B5A83D}"/>
              </a:ext>
            </a:extLst>
          </p:cNvPr>
          <p:cNvCxnSpPr/>
          <p:nvPr/>
        </p:nvCxnSpPr>
        <p:spPr>
          <a:xfrm>
            <a:off x="4432151" y="2269864"/>
            <a:ext cx="19955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328566" y="771199"/>
            <a:ext cx="1840883" cy="1833732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常规</a:t>
            </a:r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1517967" y="935007"/>
            <a:ext cx="2287699" cy="2280548"/>
          </a:xfrm>
          <a:prstGeom prst="ellipse">
            <a:avLst/>
          </a:prstGeom>
          <a:solidFill>
            <a:srgbClr val="51931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</a:t>
            </a: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827220" y="1688065"/>
            <a:ext cx="1915947" cy="1923095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/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700454" y="3912793"/>
            <a:ext cx="2101839" cy="6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学生成长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云形 17">
            <a:extLst>
              <a:ext uri="{FF2B5EF4-FFF2-40B4-BE49-F238E27FC236}">
                <a16:creationId xmlns:a16="http://schemas.microsoft.com/office/drawing/2014/main" id="{35D17EE2-B74B-4A47-86D1-9E67A6B4F827}"/>
              </a:ext>
            </a:extLst>
          </p:cNvPr>
          <p:cNvSpPr/>
          <p:nvPr/>
        </p:nvSpPr>
        <p:spPr>
          <a:xfrm>
            <a:off x="3755067" y="413011"/>
            <a:ext cx="2137491" cy="1410181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常规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825CFD4-60EC-4832-8B79-80F516A1D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303565"/>
              </p:ext>
            </p:extLst>
          </p:nvPr>
        </p:nvGraphicFramePr>
        <p:xfrm>
          <a:off x="4152452" y="1920012"/>
          <a:ext cx="7449670" cy="479374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019850">
                  <a:extLst>
                    <a:ext uri="{9D8B030D-6E8A-4147-A177-3AD203B41FA5}">
                      <a16:colId xmlns:a16="http://schemas.microsoft.com/office/drawing/2014/main" val="338909506"/>
                    </a:ext>
                  </a:extLst>
                </a:gridCol>
                <a:gridCol w="3048967">
                  <a:extLst>
                    <a:ext uri="{9D8B030D-6E8A-4147-A177-3AD203B41FA5}">
                      <a16:colId xmlns:a16="http://schemas.microsoft.com/office/drawing/2014/main" val="3757594853"/>
                    </a:ext>
                  </a:extLst>
                </a:gridCol>
                <a:gridCol w="3380853">
                  <a:extLst>
                    <a:ext uri="{9D8B030D-6E8A-4147-A177-3AD203B41FA5}">
                      <a16:colId xmlns:a16="http://schemas.microsoft.com/office/drawing/2014/main" val="1630612844"/>
                    </a:ext>
                  </a:extLst>
                </a:gridCol>
              </a:tblGrid>
              <a:tr h="31907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数学学习习惯</a:t>
                      </a: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indent="173355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问题</a:t>
                      </a: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         策略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  <a:extLst>
                  <a:ext uri="{0D108BD9-81ED-4DB2-BD59-A6C34878D82A}">
                    <a16:rowId xmlns:a16="http://schemas.microsoft.com/office/drawing/2014/main" val="1529207224"/>
                  </a:ext>
                </a:extLst>
              </a:tr>
              <a:tr h="132306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课堂认真听讲情况</a:t>
                      </a: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很多同学存在走神情况。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老师提出的要求有时不能理解。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小组合作普遍存在困难，分工不明确，合作不协调。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上课举手不积极。</a:t>
                      </a: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增强课堂趣味性，组织活动，调动学生学习兴趣。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小组选定组长，最开始由老师引导安排分工，慢慢权利下放组长，鼓励学生积极参与，享受合作的快感。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多多采用激励性方式，鼓励学生发表意见。</a:t>
                      </a:r>
                    </a:p>
                  </a:txBody>
                  <a:tcPr marL="38285" marR="38285" marT="0" marB="0"/>
                </a:tc>
                <a:extLst>
                  <a:ext uri="{0D108BD9-81ED-4DB2-BD59-A6C34878D82A}">
                    <a16:rowId xmlns:a16="http://schemas.microsoft.com/office/drawing/2014/main" val="97521186"/>
                  </a:ext>
                </a:extLst>
              </a:tr>
              <a:tr h="109721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学生审题</a:t>
                      </a:r>
                      <a:r>
                        <a:rPr lang="zh-CN" alt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情况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漏题，看错题目。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不能理解题目意思。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理不清条件，分析不了数量关系。</a:t>
                      </a: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在教学和讲解过程中教师的第一步要做到审题，起到榜样示范作用。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引导学生圈关键词。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讲解中多多提供变式，至少，至多分别代表什么含义。</a:t>
                      </a:r>
                    </a:p>
                  </a:txBody>
                  <a:tcPr marL="38285" marR="38285" marT="0" marB="0"/>
                </a:tc>
                <a:extLst>
                  <a:ext uri="{0D108BD9-81ED-4DB2-BD59-A6C34878D82A}">
                    <a16:rowId xmlns:a16="http://schemas.microsoft.com/office/drawing/2014/main" val="1302845245"/>
                  </a:ext>
                </a:extLst>
              </a:tr>
              <a:tr h="110819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学生思考深度情况</a:t>
                      </a: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难题很多学生不愿意思考。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缺乏宝根问底的精神。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缺少举一反三的能力。</a:t>
                      </a: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多多激励学生。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多留给学生思考时间。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养成记录思考过程的习惯。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适度引导，不灌输学生知识。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  <a:extLst>
                  <a:ext uri="{0D108BD9-81ED-4DB2-BD59-A6C34878D82A}">
                    <a16:rowId xmlns:a16="http://schemas.microsoft.com/office/drawing/2014/main" val="2437496294"/>
                  </a:ext>
                </a:extLst>
              </a:tr>
              <a:tr h="760361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数学学习环境</a:t>
                      </a:r>
                      <a:r>
                        <a:rPr lang="zh-CN" alt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情况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存在网上搜索答案，补习班互抄答案情况。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学生数学学习自觉性不强。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家长没起到监督作用。 </a:t>
                      </a: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提高学生在校学习效率。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保持家校有效沟通。</a:t>
                      </a:r>
                    </a:p>
                  </a:txBody>
                  <a:tcPr marL="38285" marR="38285" marT="0" marB="0"/>
                </a:tc>
                <a:extLst>
                  <a:ext uri="{0D108BD9-81ED-4DB2-BD59-A6C34878D82A}">
                    <a16:rowId xmlns:a16="http://schemas.microsoft.com/office/drawing/2014/main" val="3408911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3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4911771" y="1640816"/>
            <a:ext cx="6253537" cy="5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精心准备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课堂练习、课后练习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9" name="Oval 25"/>
          <p:cNvSpPr/>
          <p:nvPr/>
        </p:nvSpPr>
        <p:spPr>
          <a:xfrm>
            <a:off x="4427725" y="1849224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84B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17" name="Oval 35"/>
          <p:cNvSpPr/>
          <p:nvPr/>
        </p:nvSpPr>
        <p:spPr>
          <a:xfrm>
            <a:off x="4433142" y="3026868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22" name="Oval 51"/>
          <p:cNvSpPr/>
          <p:nvPr/>
        </p:nvSpPr>
        <p:spPr>
          <a:xfrm>
            <a:off x="4427725" y="4359110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84B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grpSp>
        <p:nvGrpSpPr>
          <p:cNvPr id="2" name="组合 1"/>
          <p:cNvGrpSpPr/>
          <p:nvPr/>
        </p:nvGrpSpPr>
        <p:grpSpPr>
          <a:xfrm>
            <a:off x="1329316" y="1459908"/>
            <a:ext cx="3098411" cy="971355"/>
            <a:chOff x="1361399" y="1508768"/>
            <a:chExt cx="3098410" cy="971355"/>
          </a:xfrm>
        </p:grpSpPr>
        <p:grpSp>
          <p:nvGrpSpPr>
            <p:cNvPr id="5" name="Group 30"/>
            <p:cNvGrpSpPr/>
            <p:nvPr/>
          </p:nvGrpSpPr>
          <p:grpSpPr>
            <a:xfrm>
              <a:off x="1361399" y="1508768"/>
              <a:ext cx="3098410" cy="971355"/>
              <a:chOff x="1231550" y="1255634"/>
              <a:chExt cx="2430618" cy="762001"/>
            </a:xfrm>
          </p:grpSpPr>
          <p:sp>
            <p:nvSpPr>
              <p:cNvPr id="6" name="Flowchart: Off-page Connector 22"/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rgbClr val="84B5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5865" dirty="0"/>
              </a:p>
            </p:txBody>
          </p:sp>
          <p:sp>
            <p:nvSpPr>
              <p:cNvPr id="7" name="Round Same Side Corner Rectangle 23"/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cxnSp>
            <p:nvCxnSpPr>
              <p:cNvPr id="8" name="Straight Connector 24"/>
              <p:cNvCxnSpPr/>
              <p:nvPr/>
            </p:nvCxnSpPr>
            <p:spPr>
              <a:xfrm flipV="1">
                <a:off x="2991445" y="1635330"/>
                <a:ext cx="670723" cy="2"/>
              </a:xfrm>
              <a:prstGeom prst="line">
                <a:avLst/>
              </a:prstGeom>
              <a:ln w="19050">
                <a:solidFill>
                  <a:srgbClr val="84B537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Freeform 35"/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26761" y="3957166"/>
            <a:ext cx="3100964" cy="971356"/>
            <a:chOff x="1358843" y="4069078"/>
            <a:chExt cx="3100964" cy="971356"/>
          </a:xfrm>
        </p:grpSpPr>
        <p:grpSp>
          <p:nvGrpSpPr>
            <p:cNvPr id="18" name="Group 40"/>
            <p:cNvGrpSpPr/>
            <p:nvPr/>
          </p:nvGrpSpPr>
          <p:grpSpPr>
            <a:xfrm>
              <a:off x="1358843" y="4069078"/>
              <a:ext cx="3100964" cy="971356"/>
              <a:chOff x="1229546" y="1255634"/>
              <a:chExt cx="2432622" cy="762002"/>
            </a:xfrm>
          </p:grpSpPr>
          <p:sp>
            <p:nvSpPr>
              <p:cNvPr id="19" name="Flowchart: Off-page Connector 47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84B5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0" name="Round Same Side Corner Rectangle 49"/>
              <p:cNvSpPr/>
              <p:nvPr/>
            </p:nvSpPr>
            <p:spPr>
              <a:xfrm rot="16200000">
                <a:off x="1078974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cxnSp>
            <p:nvCxnSpPr>
              <p:cNvPr id="21" name="Straight Connector 50"/>
              <p:cNvCxnSpPr/>
              <p:nvPr/>
            </p:nvCxnSpPr>
            <p:spPr>
              <a:xfrm>
                <a:off x="2991444" y="1635265"/>
                <a:ext cx="670724" cy="1"/>
              </a:xfrm>
              <a:prstGeom prst="line">
                <a:avLst/>
              </a:prstGeom>
              <a:ln w="19050">
                <a:solidFill>
                  <a:srgbClr val="84B537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Freeform 61"/>
            <p:cNvSpPr/>
            <p:nvPr/>
          </p:nvSpPr>
          <p:spPr bwMode="auto">
            <a:xfrm>
              <a:off x="2382417" y="4264823"/>
              <a:ext cx="558388" cy="579867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29317" y="2659290"/>
            <a:ext cx="3098408" cy="971356"/>
            <a:chOff x="1361399" y="2788923"/>
            <a:chExt cx="3098408" cy="971356"/>
          </a:xfrm>
        </p:grpSpPr>
        <p:grpSp>
          <p:nvGrpSpPr>
            <p:cNvPr id="13" name="Group 31"/>
            <p:cNvGrpSpPr/>
            <p:nvPr/>
          </p:nvGrpSpPr>
          <p:grpSpPr>
            <a:xfrm>
              <a:off x="1361399" y="2788923"/>
              <a:ext cx="3098408" cy="971356"/>
              <a:chOff x="1231549" y="1255634"/>
              <a:chExt cx="2430616" cy="762002"/>
            </a:xfrm>
          </p:grpSpPr>
          <p:sp>
            <p:nvSpPr>
              <p:cNvPr id="14" name="Flowchart: Off-page Connector 32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51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Round Same Side Corner Rectangle 33"/>
              <p:cNvSpPr/>
              <p:nvPr/>
            </p:nvSpPr>
            <p:spPr>
              <a:xfrm rot="16200000">
                <a:off x="1080977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cxnSp>
            <p:nvCxnSpPr>
              <p:cNvPr id="16" name="Straight Connector 34"/>
              <p:cNvCxnSpPr/>
              <p:nvPr/>
            </p:nvCxnSpPr>
            <p:spPr>
              <a:xfrm>
                <a:off x="2991446" y="1631929"/>
                <a:ext cx="670719" cy="1"/>
              </a:xfrm>
              <a:prstGeom prst="line">
                <a:avLst/>
              </a:prstGeom>
              <a:ln w="19050">
                <a:solidFill>
                  <a:srgbClr val="51931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2351352" y="3055525"/>
              <a:ext cx="620518" cy="438152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>
                <a:latin typeface="Impact" panose="020B0806030902050204" pitchFamily="34" charset="0"/>
              </a:endParaRPr>
            </a:p>
          </p:txBody>
        </p:sp>
      </p:grpSp>
      <p:sp>
        <p:nvSpPr>
          <p:cNvPr id="59" name="矩形 3">
            <a:extLst>
              <a:ext uri="{FF2B5EF4-FFF2-40B4-BE49-F238E27FC236}">
                <a16:creationId xmlns:a16="http://schemas.microsoft.com/office/drawing/2014/main" id="{12A9D474-D27E-498F-9DBD-8295599C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58" y="581637"/>
            <a:ext cx="2101839" cy="6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学生成长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云形 60">
            <a:extLst>
              <a:ext uri="{FF2B5EF4-FFF2-40B4-BE49-F238E27FC236}">
                <a16:creationId xmlns:a16="http://schemas.microsoft.com/office/drawing/2014/main" id="{ED7CE07F-328B-41A0-A2F1-E9823E4537C5}"/>
              </a:ext>
            </a:extLst>
          </p:cNvPr>
          <p:cNvSpPr/>
          <p:nvPr/>
        </p:nvSpPr>
        <p:spPr>
          <a:xfrm>
            <a:off x="3021415" y="93846"/>
            <a:ext cx="2137491" cy="1410181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练习</a:t>
            </a:r>
          </a:p>
        </p:txBody>
      </p:sp>
      <p:sp>
        <p:nvSpPr>
          <p:cNvPr id="62" name="矩形 47">
            <a:extLst>
              <a:ext uri="{FF2B5EF4-FFF2-40B4-BE49-F238E27FC236}">
                <a16:creationId xmlns:a16="http://schemas.microsoft.com/office/drawing/2014/main" id="{2C4C9FB2-7820-4423-9523-B1D43E608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68" y="2839309"/>
            <a:ext cx="6253537" cy="5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周末练习分层安排。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63" name="矩形 47">
            <a:extLst>
              <a:ext uri="{FF2B5EF4-FFF2-40B4-BE49-F238E27FC236}">
                <a16:creationId xmlns:a16="http://schemas.microsoft.com/office/drawing/2014/main" id="{941B2E32-46F6-41AF-8E5F-74444158E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67" y="4152911"/>
            <a:ext cx="6253537" cy="5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口算练习形式多样化。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B5A8E40A-275D-4647-BBB2-86924E6A1911}"/>
              </a:ext>
            </a:extLst>
          </p:cNvPr>
          <p:cNvSpPr/>
          <p:nvPr/>
        </p:nvSpPr>
        <p:spPr>
          <a:xfrm rot="5400000">
            <a:off x="5248268" y="1575926"/>
            <a:ext cx="905948" cy="745566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3">
            <a:extLst>
              <a:ext uri="{FF2B5EF4-FFF2-40B4-BE49-F238E27FC236}">
                <a16:creationId xmlns:a16="http://schemas.microsoft.com/office/drawing/2014/main" id="{5FE45927-4E7C-457E-82A2-18D1F3BE0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035" y="5715730"/>
            <a:ext cx="2101839" cy="6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能级过关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1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1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50000" fill="hold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5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6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2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50000" fill="hold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0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1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4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9" dur="2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9" grpId="0" animBg="1"/>
          <p:bldP spid="17" grpId="0" animBg="1"/>
          <p:bldP spid="22" grpId="0" animBg="1"/>
          <p:bldP spid="61" grpId="0" animBg="1"/>
          <p:bldP spid="62" grpId="0"/>
          <p:bldP spid="63" grpId="0"/>
          <p:bldP spid="10" grpId="0" animBg="1"/>
          <p:bldP spid="6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2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4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9" dur="2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9" grpId="0" animBg="1"/>
          <p:bldP spid="17" grpId="0" animBg="1"/>
          <p:bldP spid="22" grpId="0" animBg="1"/>
          <p:bldP spid="61" grpId="0" animBg="1"/>
          <p:bldP spid="62" grpId="0"/>
          <p:bldP spid="63" grpId="0"/>
          <p:bldP spid="10" grpId="0" animBg="1"/>
          <p:bldP spid="6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5" y="4828139"/>
            <a:ext cx="12204196" cy="812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Rectangle 11"/>
          <p:cNvSpPr/>
          <p:nvPr/>
        </p:nvSpPr>
        <p:spPr>
          <a:xfrm>
            <a:off x="219093" y="1591573"/>
            <a:ext cx="12226779" cy="684000"/>
          </a:xfrm>
          <a:prstGeom prst="rect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矩形 13"/>
          <p:cNvSpPr/>
          <p:nvPr/>
        </p:nvSpPr>
        <p:spPr>
          <a:xfrm>
            <a:off x="1457722" y="1756942"/>
            <a:ext cx="1723531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午间微课程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28265" y="1733049"/>
            <a:ext cx="1723532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小数报活动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14814" y="1684639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综合实践活动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3">
            <a:extLst>
              <a:ext uri="{FF2B5EF4-FFF2-40B4-BE49-F238E27FC236}">
                <a16:creationId xmlns:a16="http://schemas.microsoft.com/office/drawing/2014/main" id="{8E25BD16-5461-43E5-AA5C-0043868B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44" y="234650"/>
            <a:ext cx="2101839" cy="6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学生成长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云形 22">
            <a:extLst>
              <a:ext uri="{FF2B5EF4-FFF2-40B4-BE49-F238E27FC236}">
                <a16:creationId xmlns:a16="http://schemas.microsoft.com/office/drawing/2014/main" id="{F4B9A3AC-FA7F-449E-B5D9-EB4693DC2341}"/>
              </a:ext>
            </a:extLst>
          </p:cNvPr>
          <p:cNvSpPr/>
          <p:nvPr/>
        </p:nvSpPr>
        <p:spPr>
          <a:xfrm>
            <a:off x="2429898" y="96337"/>
            <a:ext cx="2137491" cy="1410181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活动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7B9706C-FDC6-4CC8-B83D-C7EC0857A231}"/>
              </a:ext>
            </a:extLst>
          </p:cNvPr>
          <p:cNvGrpSpPr/>
          <p:nvPr/>
        </p:nvGrpSpPr>
        <p:grpSpPr>
          <a:xfrm>
            <a:off x="554053" y="2300037"/>
            <a:ext cx="3536515" cy="2133600"/>
            <a:chOff x="554053" y="2300037"/>
            <a:chExt cx="3536515" cy="2133600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554053" y="2300037"/>
              <a:ext cx="3536515" cy="2133600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2ECA1BE-A1FF-4278-AEC4-9FDAA7BB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691" y="2538343"/>
              <a:ext cx="2470090" cy="1634981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29EB249-E1B6-4FC7-A26A-D84156F6935F}"/>
              </a:ext>
            </a:extLst>
          </p:cNvPr>
          <p:cNvGrpSpPr/>
          <p:nvPr/>
        </p:nvGrpSpPr>
        <p:grpSpPr>
          <a:xfrm>
            <a:off x="4247598" y="2300037"/>
            <a:ext cx="3536515" cy="2133600"/>
            <a:chOff x="4247598" y="2300037"/>
            <a:chExt cx="3536515" cy="2133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4247598" y="2300037"/>
              <a:ext cx="3536515" cy="2133600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A5A835C6-783D-44B0-AAD0-6CB191D21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36" y="2432869"/>
              <a:ext cx="2493641" cy="1592325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855BB31-B2B8-4B1B-B2A1-C4BE5E6ECA27}"/>
              </a:ext>
            </a:extLst>
          </p:cNvPr>
          <p:cNvGrpSpPr/>
          <p:nvPr/>
        </p:nvGrpSpPr>
        <p:grpSpPr>
          <a:xfrm>
            <a:off x="8101432" y="2275573"/>
            <a:ext cx="3536515" cy="2133600"/>
            <a:chOff x="8101432" y="2275573"/>
            <a:chExt cx="3536515" cy="2133600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8101432" y="2275573"/>
              <a:ext cx="3536515" cy="2133600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03FB1D72-D6DC-4235-A334-693F961D9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777" y="2538343"/>
              <a:ext cx="2365823" cy="1547618"/>
            </a:xfrm>
            <a:prstGeom prst="rect">
              <a:avLst/>
            </a:prstGeom>
          </p:spPr>
        </p:pic>
      </p:grpSp>
      <p:graphicFrame>
        <p:nvGraphicFramePr>
          <p:cNvPr id="31" name="表格 31">
            <a:extLst>
              <a:ext uri="{FF2B5EF4-FFF2-40B4-BE49-F238E27FC236}">
                <a16:creationId xmlns:a16="http://schemas.microsoft.com/office/drawing/2014/main" id="{AA4C5D3F-D2F7-4C97-A417-0327DA437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748701"/>
              </p:ext>
            </p:extLst>
          </p:nvPr>
        </p:nvGraphicFramePr>
        <p:xfrm>
          <a:off x="3075380" y="4612951"/>
          <a:ext cx="53100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50">
                  <a:extLst>
                    <a:ext uri="{9D8B030D-6E8A-4147-A177-3AD203B41FA5}">
                      <a16:colId xmlns:a16="http://schemas.microsoft.com/office/drawing/2014/main" val="481632151"/>
                    </a:ext>
                  </a:extLst>
                </a:gridCol>
                <a:gridCol w="2071799">
                  <a:extLst>
                    <a:ext uri="{9D8B030D-6E8A-4147-A177-3AD203B41FA5}">
                      <a16:colId xmlns:a16="http://schemas.microsoft.com/office/drawing/2014/main" val="3615220234"/>
                    </a:ext>
                  </a:extLst>
                </a:gridCol>
                <a:gridCol w="2490144">
                  <a:extLst>
                    <a:ext uri="{9D8B030D-6E8A-4147-A177-3AD203B41FA5}">
                      <a16:colId xmlns:a16="http://schemas.microsoft.com/office/drawing/2014/main" val="2819448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数学魔术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24</a:t>
                      </a:r>
                      <a:r>
                        <a:rPr lang="zh-CN" altLang="en-US" dirty="0"/>
                        <a:t>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13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学会两个魔术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十以内的数算</a:t>
                      </a:r>
                      <a:r>
                        <a:rPr lang="en-US" altLang="zh-CN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</a:t>
                      </a:r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92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会用魔术进行表演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多种方法计算二十四点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762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明白魔术中原理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尝试出</a:t>
                      </a:r>
                      <a:r>
                        <a:rPr lang="en-US" altLang="zh-CN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</a:t>
                      </a:r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点题目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861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尝试改编魔术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二十以内的数计算</a:t>
                      </a:r>
                      <a:r>
                        <a:rPr lang="en-US" altLang="zh-CN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</a:t>
                      </a:r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06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8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6" grpId="0"/>
      <p:bldP spid="18" grpId="0"/>
      <p:bldP spid="21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F341A3B-2962-4CD7-B91D-5BDA0A0EB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4" y="613624"/>
            <a:ext cx="7674956" cy="6244376"/>
          </a:xfrm>
          <a:prstGeom prst="rect">
            <a:avLst/>
          </a:prstGeom>
        </p:spPr>
      </p:pic>
      <p:sp>
        <p:nvSpPr>
          <p:cNvPr id="5" name="矩形 3">
            <a:extLst>
              <a:ext uri="{FF2B5EF4-FFF2-40B4-BE49-F238E27FC236}">
                <a16:creationId xmlns:a16="http://schemas.microsoft.com/office/drawing/2014/main" id="{CE16107D-697C-4E8C-8C2D-7FBC4F6AB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44" y="62528"/>
            <a:ext cx="5456925" cy="6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四数教研组具体研究计划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01 3">
            <a:extLst>
              <a:ext uri="{FF2B5EF4-FFF2-40B4-BE49-F238E27FC236}">
                <a16:creationId xmlns:a16="http://schemas.microsoft.com/office/drawing/2014/main" id="{CF31ACE3-39FC-4922-A338-0F5D255B72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16685" y="1546738"/>
            <a:ext cx="10784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accent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苔花如米小 </a:t>
            </a:r>
            <a:endParaRPr lang="en-US" altLang="zh-CN" sz="7200" b="1" spc="300" dirty="0">
              <a:solidFill>
                <a:schemeClr val="accent3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zh-CN" altLang="en-US" sz="7200" b="1" spc="300" dirty="0">
                <a:solidFill>
                  <a:schemeClr val="accent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也学牡丹开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64230" y="641345"/>
            <a:ext cx="5760721" cy="6415672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 rot="2700000">
            <a:off x="3013290" y="561412"/>
            <a:ext cx="555981" cy="555984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chemeClr val="bg1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 rot="2700000">
            <a:off x="3518360" y="547025"/>
            <a:ext cx="555981" cy="555981"/>
          </a:xfrm>
          <a:prstGeom prst="rect">
            <a:avLst/>
          </a:prstGeom>
          <a:noFill/>
          <a:ln w="28575" cap="flat" cmpd="sng" algn="ctr">
            <a:solidFill>
              <a:srgbClr val="F9B347">
                <a:alpha val="36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 rot="2700000">
            <a:off x="2798272" y="575800"/>
            <a:ext cx="555981" cy="555981"/>
          </a:xfrm>
          <a:prstGeom prst="rect">
            <a:avLst/>
          </a:prstGeom>
          <a:noFill/>
          <a:ln w="19050" cap="flat" cmpd="sng" algn="ctr">
            <a:solidFill>
              <a:srgbClr val="20A9CA">
                <a:alpha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58D071F-D981-480A-8305-AE6BD295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79" y="506874"/>
            <a:ext cx="5009641" cy="6351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2F4ED8AA-CEB3-4FEA-9F24-4CA59894117F}"/>
              </a:ext>
            </a:extLst>
          </p:cNvPr>
          <p:cNvGrpSpPr/>
          <p:nvPr/>
        </p:nvGrpSpPr>
        <p:grpSpPr>
          <a:xfrm>
            <a:off x="820134" y="1429711"/>
            <a:ext cx="2280621" cy="786277"/>
            <a:chOff x="800564" y="1981411"/>
            <a:chExt cx="2280621" cy="786277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AB992DE6-3783-437F-B78C-28A780C3B679}"/>
                </a:ext>
              </a:extLst>
            </p:cNvPr>
            <p:cNvSpPr/>
            <p:nvPr/>
          </p:nvSpPr>
          <p:spPr>
            <a:xfrm>
              <a:off x="800564" y="1981411"/>
              <a:ext cx="2280621" cy="78627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81D19FB-3971-4E3B-A335-B6EA95B9F6CD}"/>
                </a:ext>
              </a:extLst>
            </p:cNvPr>
            <p:cNvSpPr txBox="1"/>
            <p:nvPr/>
          </p:nvSpPr>
          <p:spPr>
            <a:xfrm>
              <a:off x="961764" y="2082163"/>
              <a:ext cx="1936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新上加新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1E967DB7-A3F1-49A5-9F34-CA36E73645DE}"/>
              </a:ext>
            </a:extLst>
          </p:cNvPr>
          <p:cNvSpPr txBox="1"/>
          <p:nvPr/>
        </p:nvSpPr>
        <p:spPr>
          <a:xfrm>
            <a:off x="1468487" y="2115238"/>
            <a:ext cx="1306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9646AE3-2BF5-4F14-8FF7-8A2B766A1136}"/>
              </a:ext>
            </a:extLst>
          </p:cNvPr>
          <p:cNvSpPr txBox="1"/>
          <p:nvPr/>
        </p:nvSpPr>
        <p:spPr>
          <a:xfrm>
            <a:off x="9249702" y="1549466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C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优秀的理念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FF6C80E-5E34-4455-852A-88E3C88069AA}"/>
              </a:ext>
            </a:extLst>
          </p:cNvPr>
          <p:cNvSpPr txBox="1"/>
          <p:nvPr/>
        </p:nvSpPr>
        <p:spPr>
          <a:xfrm>
            <a:off x="9249702" y="2234993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C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优秀的机制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C5B7F6E-7E7D-4410-81DD-0423057A42B2}"/>
              </a:ext>
            </a:extLst>
          </p:cNvPr>
          <p:cNvSpPr txBox="1"/>
          <p:nvPr/>
        </p:nvSpPr>
        <p:spPr>
          <a:xfrm>
            <a:off x="9294525" y="2920520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C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优秀的教师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A31CDC9-61D5-43C0-B817-C61C3F790AEA}"/>
              </a:ext>
            </a:extLst>
          </p:cNvPr>
          <p:cNvSpPr txBox="1"/>
          <p:nvPr/>
        </p:nvSpPr>
        <p:spPr>
          <a:xfrm>
            <a:off x="9351900" y="5054156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C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优秀的活动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A9C931E-1E96-45F0-90B2-29763D393060}"/>
              </a:ext>
            </a:extLst>
          </p:cNvPr>
          <p:cNvSpPr txBox="1"/>
          <p:nvPr/>
        </p:nvSpPr>
        <p:spPr>
          <a:xfrm>
            <a:off x="9351900" y="3626238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C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优秀的学生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DFA56F6-8E6A-42E6-AE63-3836C6531C8F}"/>
              </a:ext>
            </a:extLst>
          </p:cNvPr>
          <p:cNvSpPr txBox="1"/>
          <p:nvPr/>
        </p:nvSpPr>
        <p:spPr>
          <a:xfrm>
            <a:off x="9351900" y="4272569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C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优秀的课程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  <p:bldP spid="20" grpId="0"/>
      <p:bldP spid="22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8072" y="1530249"/>
            <a:ext cx="3305557" cy="3297646"/>
            <a:chOff x="567625" y="1876138"/>
            <a:chExt cx="3317875" cy="3309938"/>
          </a:xfrm>
        </p:grpSpPr>
        <p:sp>
          <p:nvSpPr>
            <p:cNvPr id="3" name="Oval 19"/>
            <p:cNvSpPr>
              <a:spLocks noChangeArrowheads="1"/>
            </p:cNvSpPr>
            <p:nvPr/>
          </p:nvSpPr>
          <p:spPr bwMode="auto">
            <a:xfrm>
              <a:off x="828378" y="2121010"/>
              <a:ext cx="2790825" cy="2782888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grpSp>
          <p:nvGrpSpPr>
            <p:cNvPr id="4" name="组合 3"/>
            <p:cNvGrpSpPr/>
            <p:nvPr/>
          </p:nvGrpSpPr>
          <p:grpSpPr>
            <a:xfrm rot="20826965">
              <a:off x="567625" y="1876138"/>
              <a:ext cx="3317875" cy="3309938"/>
              <a:chOff x="625806" y="2032000"/>
              <a:chExt cx="3317875" cy="3309938"/>
            </a:xfrm>
          </p:grpSpPr>
          <p:sp>
            <p:nvSpPr>
              <p:cNvPr id="5" name="Freeform 21"/>
              <p:cNvSpPr/>
              <p:nvPr/>
            </p:nvSpPr>
            <p:spPr bwMode="auto">
              <a:xfrm>
                <a:off x="865519" y="2032000"/>
                <a:ext cx="1376363" cy="885825"/>
              </a:xfrm>
              <a:custGeom>
                <a:avLst/>
                <a:gdLst>
                  <a:gd name="T0" fmla="*/ 227 w 2059"/>
                  <a:gd name="T1" fmla="*/ 1328 h 1328"/>
                  <a:gd name="T2" fmla="*/ 2059 w 2059"/>
                  <a:gd name="T3" fmla="*/ 262 h 1328"/>
                  <a:gd name="T4" fmla="*/ 2059 w 2059"/>
                  <a:gd name="T5" fmla="*/ 0 h 1328"/>
                  <a:gd name="T6" fmla="*/ 0 w 2059"/>
                  <a:gd name="T7" fmla="*/ 1197 h 1328"/>
                  <a:gd name="T8" fmla="*/ 227 w 2059"/>
                  <a:gd name="T9" fmla="*/ 1328 h 1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9" h="1328">
                    <a:moveTo>
                      <a:pt x="227" y="1328"/>
                    </a:moveTo>
                    <a:cubicBezTo>
                      <a:pt x="606" y="706"/>
                      <a:pt x="1282" y="285"/>
                      <a:pt x="2059" y="262"/>
                    </a:cubicBezTo>
                    <a:lnTo>
                      <a:pt x="2059" y="0"/>
                    </a:lnTo>
                    <a:cubicBezTo>
                      <a:pt x="1186" y="23"/>
                      <a:pt x="424" y="497"/>
                      <a:pt x="0" y="1197"/>
                    </a:cubicBezTo>
                    <a:lnTo>
                      <a:pt x="227" y="13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6" name="Freeform 22"/>
              <p:cNvSpPr/>
              <p:nvPr/>
            </p:nvSpPr>
            <p:spPr bwMode="auto">
              <a:xfrm>
                <a:off x="625806" y="2032000"/>
                <a:ext cx="3317875" cy="3309938"/>
              </a:xfrm>
              <a:custGeom>
                <a:avLst/>
                <a:gdLst>
                  <a:gd name="T0" fmla="*/ 2527 w 4963"/>
                  <a:gd name="T1" fmla="*/ 262 h 4963"/>
                  <a:gd name="T2" fmla="*/ 4702 w 4963"/>
                  <a:gd name="T3" fmla="*/ 2481 h 4963"/>
                  <a:gd name="T4" fmla="*/ 2482 w 4963"/>
                  <a:gd name="T5" fmla="*/ 4701 h 4963"/>
                  <a:gd name="T6" fmla="*/ 262 w 4963"/>
                  <a:gd name="T7" fmla="*/ 2481 h 4963"/>
                  <a:gd name="T8" fmla="*/ 530 w 4963"/>
                  <a:gd name="T9" fmla="*/ 1424 h 4963"/>
                  <a:gd name="T10" fmla="*/ 303 w 4963"/>
                  <a:gd name="T11" fmla="*/ 1293 h 4963"/>
                  <a:gd name="T12" fmla="*/ 0 w 4963"/>
                  <a:gd name="T13" fmla="*/ 2481 h 4963"/>
                  <a:gd name="T14" fmla="*/ 2482 w 4963"/>
                  <a:gd name="T15" fmla="*/ 4963 h 4963"/>
                  <a:gd name="T16" fmla="*/ 4963 w 4963"/>
                  <a:gd name="T17" fmla="*/ 2481 h 4963"/>
                  <a:gd name="T18" fmla="*/ 2527 w 4963"/>
                  <a:gd name="T19" fmla="*/ 0 h 4963"/>
                  <a:gd name="T20" fmla="*/ 2527 w 4963"/>
                  <a:gd name="T21" fmla="*/ 262 h 4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63" h="4963">
                    <a:moveTo>
                      <a:pt x="2527" y="262"/>
                    </a:moveTo>
                    <a:cubicBezTo>
                      <a:pt x="3732" y="286"/>
                      <a:pt x="4702" y="1271"/>
                      <a:pt x="4702" y="2481"/>
                    </a:cubicBezTo>
                    <a:cubicBezTo>
                      <a:pt x="4702" y="3707"/>
                      <a:pt x="3708" y="4701"/>
                      <a:pt x="2482" y="4701"/>
                    </a:cubicBezTo>
                    <a:cubicBezTo>
                      <a:pt x="1256" y="4701"/>
                      <a:pt x="262" y="3707"/>
                      <a:pt x="262" y="2481"/>
                    </a:cubicBezTo>
                    <a:cubicBezTo>
                      <a:pt x="262" y="2098"/>
                      <a:pt x="359" y="1738"/>
                      <a:pt x="530" y="1424"/>
                    </a:cubicBezTo>
                    <a:lnTo>
                      <a:pt x="303" y="1293"/>
                    </a:lnTo>
                    <a:cubicBezTo>
                      <a:pt x="110" y="1646"/>
                      <a:pt x="0" y="2051"/>
                      <a:pt x="0" y="2481"/>
                    </a:cubicBezTo>
                    <a:cubicBezTo>
                      <a:pt x="0" y="3852"/>
                      <a:pt x="1111" y="4963"/>
                      <a:pt x="2482" y="4963"/>
                    </a:cubicBezTo>
                    <a:cubicBezTo>
                      <a:pt x="3852" y="4963"/>
                      <a:pt x="4963" y="3852"/>
                      <a:pt x="4963" y="2481"/>
                    </a:cubicBezTo>
                    <a:cubicBezTo>
                      <a:pt x="4963" y="1126"/>
                      <a:pt x="3877" y="24"/>
                      <a:pt x="2527" y="0"/>
                    </a:cubicBezTo>
                    <a:lnTo>
                      <a:pt x="2527" y="2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7" name="椭圆 6"/>
          <p:cNvSpPr/>
          <p:nvPr/>
        </p:nvSpPr>
        <p:spPr bwMode="auto">
          <a:xfrm>
            <a:off x="2767663" y="3966829"/>
            <a:ext cx="1060281" cy="1060281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2846574" y="4129581"/>
            <a:ext cx="902458" cy="523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目录</a:t>
            </a:r>
          </a:p>
        </p:txBody>
      </p:sp>
      <p:sp>
        <p:nvSpPr>
          <p:cNvPr id="9" name="TextBox 35"/>
          <p:cNvSpPr txBox="1"/>
          <p:nvPr/>
        </p:nvSpPr>
        <p:spPr>
          <a:xfrm>
            <a:off x="2760846" y="4565321"/>
            <a:ext cx="1073914" cy="307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Contents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4852998" y="1304879"/>
            <a:ext cx="709336" cy="714096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1" name="Freeform 24"/>
          <p:cNvSpPr/>
          <p:nvPr/>
        </p:nvSpPr>
        <p:spPr bwMode="auto">
          <a:xfrm>
            <a:off x="5632157" y="1304879"/>
            <a:ext cx="5718375" cy="714096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4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12" name="Freeform 25"/>
          <p:cNvSpPr/>
          <p:nvPr/>
        </p:nvSpPr>
        <p:spPr bwMode="auto">
          <a:xfrm>
            <a:off x="4852998" y="2419651"/>
            <a:ext cx="709336" cy="714096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3" name="Freeform 26"/>
          <p:cNvSpPr/>
          <p:nvPr/>
        </p:nvSpPr>
        <p:spPr bwMode="auto">
          <a:xfrm>
            <a:off x="5632157" y="2419651"/>
            <a:ext cx="5718375" cy="714096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14" name="Freeform 27"/>
          <p:cNvSpPr/>
          <p:nvPr/>
        </p:nvSpPr>
        <p:spPr bwMode="auto">
          <a:xfrm>
            <a:off x="4852998" y="3475716"/>
            <a:ext cx="709336" cy="714096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5" name="Freeform 28"/>
          <p:cNvSpPr/>
          <p:nvPr/>
        </p:nvSpPr>
        <p:spPr bwMode="auto">
          <a:xfrm>
            <a:off x="5632157" y="3475716"/>
            <a:ext cx="5718375" cy="714096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16" name="TextBox 47"/>
          <p:cNvSpPr txBox="1"/>
          <p:nvPr/>
        </p:nvSpPr>
        <p:spPr>
          <a:xfrm>
            <a:off x="5797899" y="1369653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我们的介绍</a:t>
            </a:r>
          </a:p>
        </p:txBody>
      </p:sp>
      <p:sp>
        <p:nvSpPr>
          <p:cNvPr id="17" name="TextBox 48"/>
          <p:cNvSpPr txBox="1"/>
          <p:nvPr/>
        </p:nvSpPr>
        <p:spPr>
          <a:xfrm>
            <a:off x="5797899" y="2493283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我们的现状</a:t>
            </a:r>
          </a:p>
        </p:txBody>
      </p:sp>
      <p:sp>
        <p:nvSpPr>
          <p:cNvPr id="18" name="TextBox 55"/>
          <p:cNvSpPr txBox="1"/>
          <p:nvPr/>
        </p:nvSpPr>
        <p:spPr>
          <a:xfrm>
            <a:off x="5843800" y="3545034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我们的目标</a:t>
            </a:r>
          </a:p>
        </p:txBody>
      </p:sp>
      <p:sp>
        <p:nvSpPr>
          <p:cNvPr id="19" name="TextBox 58"/>
          <p:cNvSpPr txBox="1"/>
          <p:nvPr/>
        </p:nvSpPr>
        <p:spPr>
          <a:xfrm>
            <a:off x="4972757" y="1338886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TextBox 59"/>
          <p:cNvSpPr txBox="1"/>
          <p:nvPr/>
        </p:nvSpPr>
        <p:spPr>
          <a:xfrm>
            <a:off x="4972757" y="2423174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TextBox 60"/>
          <p:cNvSpPr txBox="1"/>
          <p:nvPr/>
        </p:nvSpPr>
        <p:spPr>
          <a:xfrm>
            <a:off x="4972757" y="3487469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Freeform 27"/>
          <p:cNvSpPr/>
          <p:nvPr/>
        </p:nvSpPr>
        <p:spPr bwMode="auto">
          <a:xfrm>
            <a:off x="4852998" y="4514402"/>
            <a:ext cx="709336" cy="714096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3" name="Freeform 28"/>
          <p:cNvSpPr/>
          <p:nvPr/>
        </p:nvSpPr>
        <p:spPr bwMode="auto">
          <a:xfrm>
            <a:off x="5632157" y="4514402"/>
            <a:ext cx="5718375" cy="714096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24" name="TextBox 55"/>
          <p:cNvSpPr txBox="1"/>
          <p:nvPr/>
        </p:nvSpPr>
        <p:spPr>
          <a:xfrm>
            <a:off x="5797899" y="4573421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我们的策略</a:t>
            </a:r>
          </a:p>
        </p:txBody>
      </p:sp>
      <p:sp>
        <p:nvSpPr>
          <p:cNvPr id="25" name="TextBox 60"/>
          <p:cNvSpPr txBox="1"/>
          <p:nvPr/>
        </p:nvSpPr>
        <p:spPr>
          <a:xfrm>
            <a:off x="4972757" y="4526155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六边形 40"/>
          <p:cNvSpPr/>
          <p:nvPr/>
        </p:nvSpPr>
        <p:spPr>
          <a:xfrm>
            <a:off x="112955" y="834624"/>
            <a:ext cx="1597510" cy="1402861"/>
          </a:xfrm>
          <a:prstGeom prst="hexagon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民主</a:t>
            </a:r>
          </a:p>
        </p:txBody>
      </p:sp>
      <p:sp>
        <p:nvSpPr>
          <p:cNvPr id="19" name="六边形 18">
            <a:extLst>
              <a:ext uri="{FF2B5EF4-FFF2-40B4-BE49-F238E27FC236}">
                <a16:creationId xmlns:a16="http://schemas.microsoft.com/office/drawing/2014/main" id="{26C0991C-BC9D-46AD-B969-6738E048C72F}"/>
              </a:ext>
            </a:extLst>
          </p:cNvPr>
          <p:cNvSpPr/>
          <p:nvPr/>
        </p:nvSpPr>
        <p:spPr>
          <a:xfrm>
            <a:off x="1846018" y="792600"/>
            <a:ext cx="1597510" cy="1402861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和谐</a:t>
            </a:r>
          </a:p>
        </p:txBody>
      </p:sp>
      <p:sp>
        <p:nvSpPr>
          <p:cNvPr id="20" name="六边形 19">
            <a:extLst>
              <a:ext uri="{FF2B5EF4-FFF2-40B4-BE49-F238E27FC236}">
                <a16:creationId xmlns:a16="http://schemas.microsoft.com/office/drawing/2014/main" id="{D195AF83-BDE7-4437-92A5-77AC5A3EE6A3}"/>
              </a:ext>
            </a:extLst>
          </p:cNvPr>
          <p:cNvSpPr/>
          <p:nvPr/>
        </p:nvSpPr>
        <p:spPr>
          <a:xfrm>
            <a:off x="3495035" y="715320"/>
            <a:ext cx="1597510" cy="1402861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合作</a:t>
            </a:r>
          </a:p>
        </p:txBody>
      </p:sp>
      <p:sp>
        <p:nvSpPr>
          <p:cNvPr id="21" name="六边形 20">
            <a:extLst>
              <a:ext uri="{FF2B5EF4-FFF2-40B4-BE49-F238E27FC236}">
                <a16:creationId xmlns:a16="http://schemas.microsoft.com/office/drawing/2014/main" id="{606E56DC-79CA-4076-A27C-D2207C962F5E}"/>
              </a:ext>
            </a:extLst>
          </p:cNvPr>
          <p:cNvSpPr/>
          <p:nvPr/>
        </p:nvSpPr>
        <p:spPr>
          <a:xfrm>
            <a:off x="5257538" y="715319"/>
            <a:ext cx="1597510" cy="1402861"/>
          </a:xfrm>
          <a:prstGeom prst="hexagon">
            <a:avLst/>
          </a:prstGeom>
          <a:solidFill>
            <a:srgbClr val="D8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积极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CA5227B-612E-4BFC-8488-E01C8A96AFB8}"/>
              </a:ext>
            </a:extLst>
          </p:cNvPr>
          <p:cNvGrpSpPr/>
          <p:nvPr/>
        </p:nvGrpSpPr>
        <p:grpSpPr>
          <a:xfrm>
            <a:off x="263128" y="2734427"/>
            <a:ext cx="1962009" cy="1876921"/>
            <a:chOff x="729460" y="1765947"/>
            <a:chExt cx="1962009" cy="1876921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562333A9-3C80-43F7-A72E-BE4CBA40995E}"/>
                </a:ext>
              </a:extLst>
            </p:cNvPr>
            <p:cNvSpPr/>
            <p:nvPr/>
          </p:nvSpPr>
          <p:spPr>
            <a:xfrm>
              <a:off x="729460" y="1765947"/>
              <a:ext cx="1962009" cy="187692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E0CF60B-E930-4BE2-BE9F-B66FC8E5E3CC}"/>
                </a:ext>
              </a:extLst>
            </p:cNvPr>
            <p:cNvSpPr txBox="1"/>
            <p:nvPr/>
          </p:nvSpPr>
          <p:spPr>
            <a:xfrm>
              <a:off x="997247" y="2319686"/>
              <a:ext cx="15806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奉献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C9FA6FA-F28D-4956-A020-B93671E31136}"/>
              </a:ext>
            </a:extLst>
          </p:cNvPr>
          <p:cNvGrpSpPr/>
          <p:nvPr/>
        </p:nvGrpSpPr>
        <p:grpSpPr>
          <a:xfrm>
            <a:off x="2492924" y="4057607"/>
            <a:ext cx="1962009" cy="1876921"/>
            <a:chOff x="5340905" y="1566139"/>
            <a:chExt cx="1962009" cy="1876921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21C514D8-086C-42B0-9A40-37F6B1C68CDC}"/>
                </a:ext>
              </a:extLst>
            </p:cNvPr>
            <p:cNvSpPr/>
            <p:nvPr/>
          </p:nvSpPr>
          <p:spPr>
            <a:xfrm>
              <a:off x="5340905" y="1566139"/>
              <a:ext cx="1962009" cy="18769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D6C1FDD-7425-4FA5-8137-A44B83405F62}"/>
                </a:ext>
              </a:extLst>
            </p:cNvPr>
            <p:cNvSpPr txBox="1"/>
            <p:nvPr/>
          </p:nvSpPr>
          <p:spPr>
            <a:xfrm>
              <a:off x="5654054" y="2078402"/>
              <a:ext cx="15806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坚韧</a:t>
              </a: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6A935CB5-FEE3-4438-9791-914D99A89E13}"/>
              </a:ext>
            </a:extLst>
          </p:cNvPr>
          <p:cNvSpPr txBox="1"/>
          <p:nvPr/>
        </p:nvSpPr>
        <p:spPr>
          <a:xfrm>
            <a:off x="4565551" y="1718897"/>
            <a:ext cx="45773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0" dirty="0">
                <a:latin typeface="楷体" panose="02010609060101010101" pitchFamily="49" charset="-122"/>
                <a:ea typeface="楷体" panose="02010609060101010101" pitchFamily="49" charset="-122"/>
              </a:rPr>
              <a:t>苔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DC4A4C-D50B-440C-BBD1-4BDFE265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92" y="2354791"/>
            <a:ext cx="4265911" cy="11715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3F813E-1B30-4A9F-86BB-D34D546A8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84" y="3517743"/>
            <a:ext cx="2689084" cy="12661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7B015E-B611-4902-AC64-BAF0282AF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38" y="4706471"/>
            <a:ext cx="2331981" cy="1266166"/>
          </a:xfrm>
          <a:prstGeom prst="rect">
            <a:avLst/>
          </a:prstGeom>
        </p:spPr>
      </p:pic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E7F56438-3F99-4443-9D58-B6F0F7B1A3F1}"/>
              </a:ext>
            </a:extLst>
          </p:cNvPr>
          <p:cNvCxnSpPr>
            <a:cxnSpLocks/>
          </p:cNvCxnSpPr>
          <p:nvPr/>
        </p:nvCxnSpPr>
        <p:spPr>
          <a:xfrm>
            <a:off x="8197327" y="3114339"/>
            <a:ext cx="11618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9511223-B155-4319-AE8E-1742FB1E415E}"/>
              </a:ext>
            </a:extLst>
          </p:cNvPr>
          <p:cNvCxnSpPr>
            <a:cxnSpLocks/>
          </p:cNvCxnSpPr>
          <p:nvPr/>
        </p:nvCxnSpPr>
        <p:spPr>
          <a:xfrm>
            <a:off x="8150710" y="4229548"/>
            <a:ext cx="1161826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B2D754B-6361-40DD-8CEA-4D39B8C742EB}"/>
              </a:ext>
            </a:extLst>
          </p:cNvPr>
          <p:cNvCxnSpPr>
            <a:cxnSpLocks/>
          </p:cNvCxnSpPr>
          <p:nvPr/>
        </p:nvCxnSpPr>
        <p:spPr>
          <a:xfrm>
            <a:off x="8197327" y="5489985"/>
            <a:ext cx="1161826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C8CA8D1E-6274-40FF-ADB0-E684817723B2}"/>
              </a:ext>
            </a:extLst>
          </p:cNvPr>
          <p:cNvSpPr txBox="1"/>
          <p:nvPr/>
        </p:nvSpPr>
        <p:spPr>
          <a:xfrm>
            <a:off x="9574102" y="2918834"/>
            <a:ext cx="208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叶朝阳老师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AC2B6DB-AA33-44CA-8BB6-A345011117BF}"/>
              </a:ext>
            </a:extLst>
          </p:cNvPr>
          <p:cNvSpPr txBox="1"/>
          <p:nvPr/>
        </p:nvSpPr>
        <p:spPr>
          <a:xfrm>
            <a:off x="9605645" y="3899573"/>
            <a:ext cx="208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朱玥老师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8433F7F-5149-481F-8F18-2BB846F26BC7}"/>
              </a:ext>
            </a:extLst>
          </p:cNvPr>
          <p:cNvSpPr txBox="1"/>
          <p:nvPr/>
        </p:nvSpPr>
        <p:spPr>
          <a:xfrm>
            <a:off x="9605644" y="5228375"/>
            <a:ext cx="208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蒋宁老师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40FE09DB-C9EF-4BB6-ABE2-7FFF603DE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3" y="-37341"/>
            <a:ext cx="4515962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Impact" panose="020B0806030902050204" pitchFamily="34" charset="0"/>
              </a:rPr>
              <a:t>一、我们的介绍</a:t>
            </a:r>
            <a:endParaRPr lang="zh-CN" altLang="en-US" sz="48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4" grpId="0"/>
      <p:bldP spid="27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0"/>
          <p:cNvGrpSpPr/>
          <p:nvPr/>
        </p:nvGrpSpPr>
        <p:grpSpPr bwMode="auto">
          <a:xfrm>
            <a:off x="2142466" y="1949506"/>
            <a:ext cx="2082232" cy="2000454"/>
            <a:chOff x="0" y="0"/>
            <a:chExt cx="1080120" cy="1080120"/>
          </a:xfrm>
        </p:grpSpPr>
        <p:grpSp>
          <p:nvGrpSpPr>
            <p:cNvPr id="48" name="Group 1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0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51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519315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</p:grpSp>
        <p:sp>
          <p:nvSpPr>
            <p:cNvPr id="49" name="文本框 26"/>
            <p:cNvSpPr>
              <a:spLocks noChangeArrowheads="1"/>
            </p:cNvSpPr>
            <p:nvPr/>
          </p:nvSpPr>
          <p:spPr bwMode="auto">
            <a:xfrm>
              <a:off x="172862" y="400115"/>
              <a:ext cx="734406" cy="315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charset="-122"/>
                </a:rPr>
                <a:t>有经验</a:t>
              </a:r>
            </a:p>
          </p:txBody>
        </p:sp>
      </p:grpSp>
      <p:grpSp>
        <p:nvGrpSpPr>
          <p:cNvPr id="52" name="Group 15"/>
          <p:cNvGrpSpPr/>
          <p:nvPr/>
        </p:nvGrpSpPr>
        <p:grpSpPr bwMode="auto">
          <a:xfrm>
            <a:off x="5077138" y="3912274"/>
            <a:ext cx="2087828" cy="1959809"/>
            <a:chOff x="0" y="0"/>
            <a:chExt cx="1080120" cy="1080120"/>
          </a:xfrm>
        </p:grpSpPr>
        <p:grpSp>
          <p:nvGrpSpPr>
            <p:cNvPr id="53" name="Group 1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5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56" name="椭圆 33"/>
              <p:cNvSpPr>
                <a:spLocks noChangeArrowheads="1"/>
              </p:cNvSpPr>
              <p:nvPr/>
            </p:nvSpPr>
            <p:spPr bwMode="auto">
              <a:xfrm>
                <a:off x="75786" y="80987"/>
                <a:ext cx="936104" cy="936104"/>
              </a:xfrm>
              <a:prstGeom prst="ellipse">
                <a:avLst/>
              </a:prstGeom>
              <a:solidFill>
                <a:srgbClr val="519315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</p:grpSp>
        <p:sp>
          <p:nvSpPr>
            <p:cNvPr id="54" name="文本框 31"/>
            <p:cNvSpPr>
              <a:spLocks noChangeArrowheads="1"/>
            </p:cNvSpPr>
            <p:nvPr/>
          </p:nvSpPr>
          <p:spPr bwMode="auto">
            <a:xfrm>
              <a:off x="173844" y="398075"/>
              <a:ext cx="732438" cy="32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chemeClr val="bg1"/>
                  </a:solidFill>
                  <a:sym typeface="微软雅黑" panose="020B0503020204020204" charset="-122"/>
                </a:rPr>
                <a:t>有提高</a:t>
              </a:r>
            </a:p>
          </p:txBody>
        </p:sp>
      </p:grpSp>
      <p:grpSp>
        <p:nvGrpSpPr>
          <p:cNvPr id="57" name="Group 20"/>
          <p:cNvGrpSpPr/>
          <p:nvPr/>
        </p:nvGrpSpPr>
        <p:grpSpPr bwMode="auto">
          <a:xfrm>
            <a:off x="8168011" y="2052111"/>
            <a:ext cx="2082232" cy="2069223"/>
            <a:chOff x="0" y="0"/>
            <a:chExt cx="1080120" cy="1080120"/>
          </a:xfrm>
        </p:grpSpPr>
        <p:grpSp>
          <p:nvGrpSpPr>
            <p:cNvPr id="58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60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61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84B537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</p:grpSp>
        <p:sp>
          <p:nvSpPr>
            <p:cNvPr id="59" name="文本框 37"/>
            <p:cNvSpPr>
              <a:spLocks noChangeArrowheads="1"/>
            </p:cNvSpPr>
            <p:nvPr/>
          </p:nvSpPr>
          <p:spPr bwMode="auto">
            <a:xfrm>
              <a:off x="212770" y="414093"/>
              <a:ext cx="654580" cy="27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charset="-122"/>
                </a:rPr>
                <a:t>有技术</a:t>
              </a:r>
            </a:p>
          </p:txBody>
        </p:sp>
      </p:grpSp>
      <p:cxnSp>
        <p:nvCxnSpPr>
          <p:cNvPr id="63" name="直接连接符 17"/>
          <p:cNvCxnSpPr>
            <a:cxnSpLocks noChangeShapeType="1"/>
            <a:endCxn id="55" idx="1"/>
          </p:cNvCxnSpPr>
          <p:nvPr/>
        </p:nvCxnSpPr>
        <p:spPr bwMode="auto">
          <a:xfrm>
            <a:off x="4224698" y="3318278"/>
            <a:ext cx="1158195" cy="881003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直接连接符 20"/>
          <p:cNvCxnSpPr>
            <a:cxnSpLocks noChangeShapeType="1"/>
            <a:stCxn id="55" idx="7"/>
          </p:cNvCxnSpPr>
          <p:nvPr/>
        </p:nvCxnSpPr>
        <p:spPr bwMode="auto">
          <a:xfrm flipV="1">
            <a:off x="6859211" y="3757842"/>
            <a:ext cx="1463131" cy="44143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直接连接符 43"/>
          <p:cNvCxnSpPr>
            <a:cxnSpLocks noChangeShapeType="1"/>
            <a:stCxn id="75" idx="7"/>
            <a:endCxn id="55" idx="3"/>
          </p:cNvCxnSpPr>
          <p:nvPr/>
        </p:nvCxnSpPr>
        <p:spPr bwMode="auto">
          <a:xfrm flipV="1">
            <a:off x="4785575" y="5585076"/>
            <a:ext cx="597318" cy="647532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直接连接符 72"/>
          <p:cNvCxnSpPr>
            <a:cxnSpLocks noChangeShapeType="1"/>
            <a:endCxn id="76" idx="1"/>
          </p:cNvCxnSpPr>
          <p:nvPr/>
        </p:nvCxnSpPr>
        <p:spPr bwMode="auto">
          <a:xfrm>
            <a:off x="10099638" y="3026262"/>
            <a:ext cx="785175" cy="389856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矩形 80"/>
          <p:cNvSpPr>
            <a:spLocks noChangeArrowheads="1"/>
          </p:cNvSpPr>
          <p:nvPr/>
        </p:nvSpPr>
        <p:spPr bwMode="auto">
          <a:xfrm>
            <a:off x="1676784" y="4396025"/>
            <a:ext cx="2547914" cy="35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有教过四年级的经验。</a:t>
            </a:r>
          </a:p>
        </p:txBody>
      </p:sp>
      <p:sp>
        <p:nvSpPr>
          <p:cNvPr id="75" name="椭圆 58"/>
          <p:cNvSpPr>
            <a:spLocks noChangeArrowheads="1"/>
          </p:cNvSpPr>
          <p:nvPr/>
        </p:nvSpPr>
        <p:spPr bwMode="auto">
          <a:xfrm>
            <a:off x="4224698" y="6136086"/>
            <a:ext cx="657108" cy="6590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sp>
        <p:nvSpPr>
          <p:cNvPr id="76" name="椭圆 70"/>
          <p:cNvSpPr>
            <a:spLocks noChangeArrowheads="1"/>
          </p:cNvSpPr>
          <p:nvPr/>
        </p:nvSpPr>
        <p:spPr bwMode="auto">
          <a:xfrm>
            <a:off x="10773546" y="3304831"/>
            <a:ext cx="759781" cy="7599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sp>
        <p:nvSpPr>
          <p:cNvPr id="38" name="矩形 3">
            <a:extLst>
              <a:ext uri="{FF2B5EF4-FFF2-40B4-BE49-F238E27FC236}">
                <a16:creationId xmlns:a16="http://schemas.microsoft.com/office/drawing/2014/main" id="{3F981C89-EFA8-415C-9AEF-804A4A9DF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60" y="0"/>
            <a:ext cx="4515962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Impact" panose="020B0806030902050204" pitchFamily="34" charset="0"/>
              </a:rPr>
              <a:t>二、我们的现状</a:t>
            </a:r>
            <a:endParaRPr lang="zh-CN" altLang="en-US" sz="48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A6ABFA1-CF6A-4A5A-AEBF-9AC9841BB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885743"/>
              </p:ext>
            </p:extLst>
          </p:nvPr>
        </p:nvGraphicFramePr>
        <p:xfrm>
          <a:off x="4736843" y="229196"/>
          <a:ext cx="6862337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904">
                  <a:extLst>
                    <a:ext uri="{9D8B030D-6E8A-4147-A177-3AD203B41FA5}">
                      <a16:colId xmlns:a16="http://schemas.microsoft.com/office/drawing/2014/main" val="2781568484"/>
                    </a:ext>
                  </a:extLst>
                </a:gridCol>
                <a:gridCol w="679065">
                  <a:extLst>
                    <a:ext uri="{9D8B030D-6E8A-4147-A177-3AD203B41FA5}">
                      <a16:colId xmlns:a16="http://schemas.microsoft.com/office/drawing/2014/main" val="1608748506"/>
                    </a:ext>
                  </a:extLst>
                </a:gridCol>
                <a:gridCol w="757509">
                  <a:extLst>
                    <a:ext uri="{9D8B030D-6E8A-4147-A177-3AD203B41FA5}">
                      <a16:colId xmlns:a16="http://schemas.microsoft.com/office/drawing/2014/main" val="731678768"/>
                    </a:ext>
                  </a:extLst>
                </a:gridCol>
                <a:gridCol w="668764">
                  <a:extLst>
                    <a:ext uri="{9D8B030D-6E8A-4147-A177-3AD203B41FA5}">
                      <a16:colId xmlns:a16="http://schemas.microsoft.com/office/drawing/2014/main" val="3726704108"/>
                    </a:ext>
                  </a:extLst>
                </a:gridCol>
                <a:gridCol w="824068">
                  <a:extLst>
                    <a:ext uri="{9D8B030D-6E8A-4147-A177-3AD203B41FA5}">
                      <a16:colId xmlns:a16="http://schemas.microsoft.com/office/drawing/2014/main" val="2027086003"/>
                    </a:ext>
                  </a:extLst>
                </a:gridCol>
                <a:gridCol w="786035">
                  <a:extLst>
                    <a:ext uri="{9D8B030D-6E8A-4147-A177-3AD203B41FA5}">
                      <a16:colId xmlns:a16="http://schemas.microsoft.com/office/drawing/2014/main" val="1222868773"/>
                    </a:ext>
                  </a:extLst>
                </a:gridCol>
                <a:gridCol w="2327992">
                  <a:extLst>
                    <a:ext uri="{9D8B030D-6E8A-4147-A177-3AD203B41FA5}">
                      <a16:colId xmlns:a16="http://schemas.microsoft.com/office/drawing/2014/main" val="2807084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姓 名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性别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年龄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教龄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学历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职称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1000"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组内具体分工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7041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朱玥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女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研究生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小二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资料收集整理（电子和文本）日常管理（检查备课、作业）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811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蒋宁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女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26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本科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组织策划、通讯报道、教研组简报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9319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叶朝阳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女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33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本科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小</a:t>
                      </a:r>
                      <a:r>
                        <a:rPr lang="zh-CN" altLang="en-US" sz="1400" kern="100">
                          <a:effectLst/>
                        </a:rPr>
                        <a:t>二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实录、每天的组内研讨记录有效练习的设计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060094"/>
                  </a:ext>
                </a:extLst>
              </a:tr>
            </a:tbl>
          </a:graphicData>
        </a:graphic>
      </p:graphicFrame>
      <p:sp>
        <p:nvSpPr>
          <p:cNvPr id="77" name="矩形 80">
            <a:extLst>
              <a:ext uri="{FF2B5EF4-FFF2-40B4-BE49-F238E27FC236}">
                <a16:creationId xmlns:a16="http://schemas.microsoft.com/office/drawing/2014/main" id="{0D9CBB75-F9BE-4ADD-B1C8-5820833E6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597" y="2779888"/>
            <a:ext cx="4018806" cy="35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教材解读能力，教学水平的提高。</a:t>
            </a:r>
          </a:p>
        </p:txBody>
      </p:sp>
      <p:sp>
        <p:nvSpPr>
          <p:cNvPr id="78" name="矩形 80">
            <a:extLst>
              <a:ext uri="{FF2B5EF4-FFF2-40B4-BE49-F238E27FC236}">
                <a16:creationId xmlns:a16="http://schemas.microsoft.com/office/drawing/2014/main" id="{7713CF3B-81CA-49DD-8C69-78D1B9367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756" y="4450730"/>
            <a:ext cx="2547914" cy="35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希沃技术的学习。</a:t>
            </a:r>
          </a:p>
        </p:txBody>
      </p:sp>
      <p:sp>
        <p:nvSpPr>
          <p:cNvPr id="7" name="云形 6">
            <a:extLst>
              <a:ext uri="{FF2B5EF4-FFF2-40B4-BE49-F238E27FC236}">
                <a16:creationId xmlns:a16="http://schemas.microsoft.com/office/drawing/2014/main" id="{C4261516-3A54-4F1A-A02A-0B486BCBCF89}"/>
              </a:ext>
            </a:extLst>
          </p:cNvPr>
          <p:cNvSpPr/>
          <p:nvPr/>
        </p:nvSpPr>
        <p:spPr>
          <a:xfrm>
            <a:off x="375442" y="4892178"/>
            <a:ext cx="3406346" cy="1880413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三“有“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4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6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5" grpId="0" animBg="1"/>
      <p:bldP spid="76" grpId="0" animBg="1"/>
      <p:bldP spid="77" grpId="0"/>
      <p:bldP spid="78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3090959" y="1822800"/>
            <a:ext cx="3134268" cy="50436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备课：模仿痕迹重。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206689F-AA5B-45A0-AEFE-F8A4C0671D31}"/>
              </a:ext>
            </a:extLst>
          </p:cNvPr>
          <p:cNvGrpSpPr/>
          <p:nvPr/>
        </p:nvGrpSpPr>
        <p:grpSpPr>
          <a:xfrm>
            <a:off x="697239" y="3590363"/>
            <a:ext cx="1710344" cy="1710341"/>
            <a:chOff x="783300" y="3428999"/>
            <a:chExt cx="1710344" cy="1710341"/>
          </a:xfrm>
        </p:grpSpPr>
        <p:sp>
          <p:nvSpPr>
            <p:cNvPr id="11" name="椭圆 10"/>
            <p:cNvSpPr/>
            <p:nvPr/>
          </p:nvSpPr>
          <p:spPr>
            <a:xfrm>
              <a:off x="783300" y="3428999"/>
              <a:ext cx="1710344" cy="1710341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ea typeface="微软雅黑" panose="020B050302020402020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75691" y="3868670"/>
              <a:ext cx="1250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缺专业素养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664CB0F-971E-42D3-8AEF-929247E9BB84}"/>
              </a:ext>
            </a:extLst>
          </p:cNvPr>
          <p:cNvGrpSpPr/>
          <p:nvPr/>
        </p:nvGrpSpPr>
        <p:grpSpPr>
          <a:xfrm>
            <a:off x="6970824" y="3502964"/>
            <a:ext cx="1710344" cy="1710341"/>
            <a:chOff x="10035839" y="882647"/>
            <a:chExt cx="1710344" cy="1710341"/>
          </a:xfrm>
        </p:grpSpPr>
        <p:sp>
          <p:nvSpPr>
            <p:cNvPr id="21" name="椭圆 20"/>
            <p:cNvSpPr/>
            <p:nvPr/>
          </p:nvSpPr>
          <p:spPr>
            <a:xfrm>
              <a:off x="10035839" y="882647"/>
              <a:ext cx="1710344" cy="1710341"/>
            </a:xfrm>
            <a:prstGeom prst="ellipse">
              <a:avLst/>
            </a:prstGeom>
            <a:solidFill>
              <a:srgbClr val="006699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265629" y="1322320"/>
              <a:ext cx="1250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缺科研能力</a:t>
              </a:r>
            </a:p>
          </p:txBody>
        </p:sp>
      </p:grpSp>
      <p:sp>
        <p:nvSpPr>
          <p:cNvPr id="44" name="云形 43">
            <a:extLst>
              <a:ext uri="{FF2B5EF4-FFF2-40B4-BE49-F238E27FC236}">
                <a16:creationId xmlns:a16="http://schemas.microsoft.com/office/drawing/2014/main" id="{F0CB717E-7DA1-4B1E-A1B3-9C2BB245BE22}"/>
              </a:ext>
            </a:extLst>
          </p:cNvPr>
          <p:cNvSpPr/>
          <p:nvPr/>
        </p:nvSpPr>
        <p:spPr>
          <a:xfrm>
            <a:off x="126993" y="50335"/>
            <a:ext cx="3406346" cy="1880413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三“缺“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8D1468E4-2E1C-4A83-9ED0-B94E93F13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379" y="2730835"/>
            <a:ext cx="3801242" cy="1944755"/>
          </a:xfrm>
          <a:prstGeom prst="rect">
            <a:avLst/>
          </a:prstGeom>
          <a:noFill/>
          <a:ln w="28575">
            <a:solidFill>
              <a:srgbClr val="D87ABD"/>
            </a:solidFill>
            <a:prstDash val="sysDash"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教学问题：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重心下移程度不够，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点对点交流多，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评价学生方式单一。</a:t>
            </a:r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DEE966C8-9246-40EB-B8F2-DBE811B750BA}"/>
              </a:ext>
            </a:extLst>
          </p:cNvPr>
          <p:cNvSpPr/>
          <p:nvPr/>
        </p:nvSpPr>
        <p:spPr>
          <a:xfrm>
            <a:off x="2532786" y="2247911"/>
            <a:ext cx="491974" cy="4220448"/>
          </a:xfrm>
          <a:prstGeom prst="leftBrace">
            <a:avLst>
              <a:gd name="adj1" fmla="val 8333"/>
              <a:gd name="adj2" fmla="val 5027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4BD9A8D-A334-49B1-BC72-B4A7B7F92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963" y="4895683"/>
            <a:ext cx="2080019" cy="1944755"/>
          </a:xfrm>
          <a:prstGeom prst="rect">
            <a:avLst/>
          </a:prstGeom>
          <a:noFill/>
          <a:ln w="28575">
            <a:solidFill>
              <a:srgbClr val="006699"/>
            </a:solidFill>
            <a:prstDash val="sysDash"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小毛病：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讲重复的话；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讲啰嗦的话；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抢学生的话。</a:t>
            </a:r>
          </a:p>
        </p:txBody>
      </p:sp>
      <p:sp>
        <p:nvSpPr>
          <p:cNvPr id="23" name="左大括号 22">
            <a:extLst>
              <a:ext uri="{FF2B5EF4-FFF2-40B4-BE49-F238E27FC236}">
                <a16:creationId xmlns:a16="http://schemas.microsoft.com/office/drawing/2014/main" id="{1C38F43B-0389-4FEF-AF2B-BA2954F25E72}"/>
              </a:ext>
            </a:extLst>
          </p:cNvPr>
          <p:cNvSpPr/>
          <p:nvPr/>
        </p:nvSpPr>
        <p:spPr>
          <a:xfrm>
            <a:off x="8655647" y="3038702"/>
            <a:ext cx="491974" cy="2910276"/>
          </a:xfrm>
          <a:prstGeom prst="leftBrace">
            <a:avLst>
              <a:gd name="adj1" fmla="val 8333"/>
              <a:gd name="adj2" fmla="val 50273"/>
            </a:avLst>
          </a:prstGeom>
          <a:ln w="3810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50B4BEF-BE5D-4352-8685-D3BD65828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100" y="2786521"/>
            <a:ext cx="2841904" cy="504361"/>
          </a:xfrm>
          <a:prstGeom prst="rect">
            <a:avLst/>
          </a:prstGeom>
          <a:noFill/>
          <a:ln w="28575">
            <a:solidFill>
              <a:srgbClr val="FFCC99"/>
            </a:solidFill>
            <a:prstDash val="sysDash"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论文不够学术化。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9606542-4CFD-4496-B237-A56951505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100" y="4030034"/>
            <a:ext cx="2841904" cy="504361"/>
          </a:xfrm>
          <a:prstGeom prst="rect">
            <a:avLst/>
          </a:prstGeom>
          <a:noFill/>
          <a:ln w="28575">
            <a:solidFill>
              <a:srgbClr val="9D4F7D"/>
            </a:solidFill>
            <a:prstDash val="sysDash"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研究没有序列化。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3BF4A87-3320-4BD0-A035-2A7865E3B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100" y="5559413"/>
            <a:ext cx="2841904" cy="50436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没有课题。</a:t>
            </a:r>
          </a:p>
        </p:txBody>
      </p:sp>
    </p:spTree>
    <p:extLst>
      <p:ext uri="{BB962C8B-B14F-4D97-AF65-F5344CB8AC3E}">
        <p14:creationId xmlns:p14="http://schemas.microsoft.com/office/powerpoint/2010/main" val="9874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6" grpId="0" animBg="1"/>
      <p:bldP spid="8" grpId="0" animBg="1"/>
      <p:bldP spid="22" grpId="0" animBg="1"/>
      <p:bldP spid="23" grpId="0" animBg="1"/>
      <p:bldP spid="25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8669589" y="3697484"/>
            <a:ext cx="125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资源收集能力</a:t>
            </a:r>
          </a:p>
        </p:txBody>
      </p:sp>
      <p:sp>
        <p:nvSpPr>
          <p:cNvPr id="44" name="云形 43">
            <a:extLst>
              <a:ext uri="{FF2B5EF4-FFF2-40B4-BE49-F238E27FC236}">
                <a16:creationId xmlns:a16="http://schemas.microsoft.com/office/drawing/2014/main" id="{F0CB717E-7DA1-4B1E-A1B3-9C2BB245BE22}"/>
              </a:ext>
            </a:extLst>
          </p:cNvPr>
          <p:cNvSpPr/>
          <p:nvPr/>
        </p:nvSpPr>
        <p:spPr>
          <a:xfrm>
            <a:off x="126993" y="50335"/>
            <a:ext cx="3406346" cy="1880413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三“缺“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B6B0F332-92DF-47C7-A3AD-B7C61F6577D5}"/>
              </a:ext>
            </a:extLst>
          </p:cNvPr>
          <p:cNvSpPr/>
          <p:nvPr/>
        </p:nvSpPr>
        <p:spPr>
          <a:xfrm>
            <a:off x="415597" y="3091469"/>
            <a:ext cx="1710344" cy="1710341"/>
          </a:xfrm>
          <a:prstGeom prst="ellipse">
            <a:avLst/>
          </a:prstGeom>
          <a:solidFill>
            <a:srgbClr val="9D4F7D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缺学生培养规划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13FA5AC-8DB4-4AA0-B909-2BA02EC0D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07040"/>
              </p:ext>
            </p:extLst>
          </p:nvPr>
        </p:nvGraphicFramePr>
        <p:xfrm>
          <a:off x="2717171" y="1930748"/>
          <a:ext cx="4776395" cy="4241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7204">
                  <a:extLst>
                    <a:ext uri="{9D8B030D-6E8A-4147-A177-3AD203B41FA5}">
                      <a16:colId xmlns:a16="http://schemas.microsoft.com/office/drawing/2014/main" val="87806665"/>
                    </a:ext>
                  </a:extLst>
                </a:gridCol>
                <a:gridCol w="3579191">
                  <a:extLst>
                    <a:ext uri="{9D8B030D-6E8A-4147-A177-3AD203B41FA5}">
                      <a16:colId xmlns:a16="http://schemas.microsoft.com/office/drawing/2014/main" val="627352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数学学习</a:t>
                      </a:r>
                      <a:r>
                        <a:rPr lang="zh-CN" altLang="en-US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</a:t>
                      </a: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习惯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3355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问题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1747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altLang="zh-CN" sz="14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课堂认真听讲情况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很多同学存在走神情况。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老师提出的要求有时不能理解。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小组合作普遍存在困难，分工不明确，合作不协调。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</a:t>
                      </a: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上课举手不积极。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8490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学生审题</a:t>
                      </a:r>
                      <a:r>
                        <a:rPr lang="zh-CN" altLang="en-US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情况</a:t>
                      </a:r>
                      <a:endParaRPr lang="zh-CN" sz="14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漏题，看错题目。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不能理解题目意思。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理不清条件，分析不了数量关系。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5135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学生思考深度情况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4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难题很多学生不愿意思考。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4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缺乏宝根问底的精神。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4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缺少举一反三的能力。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332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数学学习环境</a:t>
                      </a:r>
                      <a:r>
                        <a:rPr lang="zh-CN" altLang="en-US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情况</a:t>
                      </a:r>
                      <a:endParaRPr lang="zh-CN" sz="14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存在网上搜索答案，补习班互抄答案情况。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学生数学学习自觉性不强。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家长没起到监督作用。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787188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3"/>
          <p:cNvSpPr/>
          <p:nvPr/>
        </p:nvSpPr>
        <p:spPr bwMode="auto">
          <a:xfrm rot="20192702" flipH="1">
            <a:off x="5958213" y="901996"/>
            <a:ext cx="915453" cy="759925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3" name="Freeform 36"/>
          <p:cNvSpPr/>
          <p:nvPr/>
        </p:nvSpPr>
        <p:spPr bwMode="auto">
          <a:xfrm rot="1695130">
            <a:off x="7425995" y="1958840"/>
            <a:ext cx="432992" cy="5557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4" name="Freeform 30"/>
          <p:cNvSpPr/>
          <p:nvPr/>
        </p:nvSpPr>
        <p:spPr bwMode="auto">
          <a:xfrm rot="19798984">
            <a:off x="6034002" y="1100171"/>
            <a:ext cx="1582507" cy="1189591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5" name="Freeform 36"/>
          <p:cNvSpPr/>
          <p:nvPr/>
        </p:nvSpPr>
        <p:spPr bwMode="auto">
          <a:xfrm rot="20742510">
            <a:off x="5574107" y="1955585"/>
            <a:ext cx="432992" cy="5557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6" name="Freeform 30"/>
          <p:cNvSpPr/>
          <p:nvPr/>
        </p:nvSpPr>
        <p:spPr bwMode="auto">
          <a:xfrm rot="1801016" flipH="1">
            <a:off x="5199293" y="3686605"/>
            <a:ext cx="1029348" cy="773775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7" name="Freeform 29"/>
          <p:cNvSpPr/>
          <p:nvPr/>
        </p:nvSpPr>
        <p:spPr bwMode="auto">
          <a:xfrm>
            <a:off x="6092654" y="2890726"/>
            <a:ext cx="1622968" cy="1105195"/>
          </a:xfrm>
          <a:custGeom>
            <a:avLst/>
            <a:gdLst>
              <a:gd name="T0" fmla="*/ 129 w 226"/>
              <a:gd name="T1" fmla="*/ 12 h 154"/>
              <a:gd name="T2" fmla="*/ 7 w 226"/>
              <a:gd name="T3" fmla="*/ 154 h 154"/>
              <a:gd name="T4" fmla="*/ 0 w 226"/>
              <a:gd name="T5" fmla="*/ 142 h 154"/>
              <a:gd name="T6" fmla="*/ 120 w 226"/>
              <a:gd name="T7" fmla="*/ 8 h 154"/>
              <a:gd name="T8" fmla="*/ 226 w 226"/>
              <a:gd name="T9" fmla="*/ 19 h 154"/>
              <a:gd name="T10" fmla="*/ 129 w 226"/>
              <a:gd name="T11" fmla="*/ 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154">
                <a:moveTo>
                  <a:pt x="129" y="12"/>
                </a:moveTo>
                <a:cubicBezTo>
                  <a:pt x="55" y="28"/>
                  <a:pt x="4" y="90"/>
                  <a:pt x="7" y="154"/>
                </a:cubicBezTo>
                <a:cubicBezTo>
                  <a:pt x="4" y="151"/>
                  <a:pt x="3" y="145"/>
                  <a:pt x="0" y="142"/>
                </a:cubicBezTo>
                <a:cubicBezTo>
                  <a:pt x="0" y="80"/>
                  <a:pt x="48" y="24"/>
                  <a:pt x="120" y="8"/>
                </a:cubicBezTo>
                <a:cubicBezTo>
                  <a:pt x="157" y="0"/>
                  <a:pt x="195" y="5"/>
                  <a:pt x="226" y="19"/>
                </a:cubicBezTo>
                <a:cubicBezTo>
                  <a:pt x="197" y="8"/>
                  <a:pt x="163" y="5"/>
                  <a:pt x="129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8" name="Freeform 31"/>
          <p:cNvSpPr/>
          <p:nvPr/>
        </p:nvSpPr>
        <p:spPr bwMode="auto">
          <a:xfrm>
            <a:off x="5256949" y="1849118"/>
            <a:ext cx="151396" cy="581363"/>
          </a:xfrm>
          <a:custGeom>
            <a:avLst/>
            <a:gdLst>
              <a:gd name="T0" fmla="*/ 12 w 21"/>
              <a:gd name="T1" fmla="*/ 80 h 81"/>
              <a:gd name="T2" fmla="*/ 3 w 21"/>
              <a:gd name="T3" fmla="*/ 81 h 81"/>
              <a:gd name="T4" fmla="*/ 3 w 21"/>
              <a:gd name="T5" fmla="*/ 32 h 81"/>
              <a:gd name="T6" fmla="*/ 5 w 21"/>
              <a:gd name="T7" fmla="*/ 0 h 81"/>
              <a:gd name="T8" fmla="*/ 14 w 21"/>
              <a:gd name="T9" fmla="*/ 28 h 81"/>
              <a:gd name="T10" fmla="*/ 12 w 21"/>
              <a:gd name="T11" fmla="*/ 8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81">
                <a:moveTo>
                  <a:pt x="12" y="80"/>
                </a:moveTo>
                <a:cubicBezTo>
                  <a:pt x="9" y="81"/>
                  <a:pt x="6" y="81"/>
                  <a:pt x="3" y="81"/>
                </a:cubicBezTo>
                <a:cubicBezTo>
                  <a:pt x="3" y="55"/>
                  <a:pt x="3" y="36"/>
                  <a:pt x="3" y="32"/>
                </a:cubicBezTo>
                <a:cubicBezTo>
                  <a:pt x="0" y="8"/>
                  <a:pt x="1" y="0"/>
                  <a:pt x="5" y="0"/>
                </a:cubicBezTo>
                <a:cubicBezTo>
                  <a:pt x="9" y="0"/>
                  <a:pt x="21" y="3"/>
                  <a:pt x="14" y="28"/>
                </a:cubicBezTo>
                <a:cubicBezTo>
                  <a:pt x="13" y="33"/>
                  <a:pt x="12" y="52"/>
                  <a:pt x="12" y="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9" name="Freeform 24"/>
          <p:cNvSpPr/>
          <p:nvPr/>
        </p:nvSpPr>
        <p:spPr bwMode="auto">
          <a:xfrm>
            <a:off x="4796705" y="3702210"/>
            <a:ext cx="214983" cy="2131659"/>
          </a:xfrm>
          <a:custGeom>
            <a:avLst/>
            <a:gdLst>
              <a:gd name="T0" fmla="*/ 21 w 30"/>
              <a:gd name="T1" fmla="*/ 297 h 297"/>
              <a:gd name="T2" fmla="*/ 29 w 30"/>
              <a:gd name="T3" fmla="*/ 290 h 297"/>
              <a:gd name="T4" fmla="*/ 29 w 30"/>
              <a:gd name="T5" fmla="*/ 13 h 297"/>
              <a:gd name="T6" fmla="*/ 21 w 30"/>
              <a:gd name="T7" fmla="*/ 2 h 297"/>
              <a:gd name="T8" fmla="*/ 22 w 30"/>
              <a:gd name="T9" fmla="*/ 7 h 297"/>
              <a:gd name="T10" fmla="*/ 14 w 30"/>
              <a:gd name="T11" fmla="*/ 290 h 297"/>
              <a:gd name="T12" fmla="*/ 21 w 30"/>
              <a:gd name="T13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97">
                <a:moveTo>
                  <a:pt x="21" y="297"/>
                </a:moveTo>
                <a:cubicBezTo>
                  <a:pt x="25" y="297"/>
                  <a:pt x="29" y="294"/>
                  <a:pt x="29" y="290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9"/>
                  <a:pt x="25" y="2"/>
                  <a:pt x="21" y="2"/>
                </a:cubicBezTo>
                <a:cubicBezTo>
                  <a:pt x="17" y="2"/>
                  <a:pt x="0" y="0"/>
                  <a:pt x="22" y="7"/>
                </a:cubicBezTo>
                <a:cubicBezTo>
                  <a:pt x="30" y="9"/>
                  <a:pt x="14" y="290"/>
                  <a:pt x="14" y="290"/>
                </a:cubicBezTo>
                <a:cubicBezTo>
                  <a:pt x="14" y="294"/>
                  <a:pt x="17" y="297"/>
                  <a:pt x="21" y="2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0" name="Freeform 25"/>
          <p:cNvSpPr/>
          <p:nvPr/>
        </p:nvSpPr>
        <p:spPr bwMode="auto">
          <a:xfrm>
            <a:off x="6401505" y="4110978"/>
            <a:ext cx="184703" cy="1722891"/>
          </a:xfrm>
          <a:custGeom>
            <a:avLst/>
            <a:gdLst>
              <a:gd name="T0" fmla="*/ 8 w 26"/>
              <a:gd name="T1" fmla="*/ 240 h 240"/>
              <a:gd name="T2" fmla="*/ 16 w 26"/>
              <a:gd name="T3" fmla="*/ 233 h 240"/>
              <a:gd name="T4" fmla="*/ 17 w 26"/>
              <a:gd name="T5" fmla="*/ 34 h 240"/>
              <a:gd name="T6" fmla="*/ 12 w 26"/>
              <a:gd name="T7" fmla="*/ 33 h 240"/>
              <a:gd name="T8" fmla="*/ 1 w 26"/>
              <a:gd name="T9" fmla="*/ 233 h 240"/>
              <a:gd name="T10" fmla="*/ 8 w 26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40">
                <a:moveTo>
                  <a:pt x="8" y="240"/>
                </a:moveTo>
                <a:cubicBezTo>
                  <a:pt x="12" y="240"/>
                  <a:pt x="16" y="237"/>
                  <a:pt x="16" y="233"/>
                </a:cubicBezTo>
                <a:cubicBezTo>
                  <a:pt x="16" y="233"/>
                  <a:pt x="8" y="68"/>
                  <a:pt x="17" y="34"/>
                </a:cubicBezTo>
                <a:cubicBezTo>
                  <a:pt x="26" y="0"/>
                  <a:pt x="15" y="30"/>
                  <a:pt x="12" y="33"/>
                </a:cubicBezTo>
                <a:cubicBezTo>
                  <a:pt x="0" y="53"/>
                  <a:pt x="1" y="233"/>
                  <a:pt x="1" y="233"/>
                </a:cubicBezTo>
                <a:cubicBezTo>
                  <a:pt x="1" y="237"/>
                  <a:pt x="4" y="240"/>
                  <a:pt x="8" y="2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1" name="Freeform 26"/>
          <p:cNvSpPr/>
          <p:nvPr/>
        </p:nvSpPr>
        <p:spPr bwMode="auto">
          <a:xfrm>
            <a:off x="6047237" y="3629541"/>
            <a:ext cx="145340" cy="1886399"/>
          </a:xfrm>
          <a:custGeom>
            <a:avLst/>
            <a:gdLst>
              <a:gd name="T0" fmla="*/ 9 w 20"/>
              <a:gd name="T1" fmla="*/ 263 h 263"/>
              <a:gd name="T2" fmla="*/ 17 w 20"/>
              <a:gd name="T3" fmla="*/ 256 h 263"/>
              <a:gd name="T4" fmla="*/ 17 w 20"/>
              <a:gd name="T5" fmla="*/ 19 h 263"/>
              <a:gd name="T6" fmla="*/ 9 w 20"/>
              <a:gd name="T7" fmla="*/ 12 h 263"/>
              <a:gd name="T8" fmla="*/ 2 w 20"/>
              <a:gd name="T9" fmla="*/ 256 h 263"/>
              <a:gd name="T10" fmla="*/ 9 w 20"/>
              <a:gd name="T11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63">
                <a:moveTo>
                  <a:pt x="9" y="263"/>
                </a:moveTo>
                <a:cubicBezTo>
                  <a:pt x="13" y="263"/>
                  <a:pt x="17" y="260"/>
                  <a:pt x="17" y="256"/>
                </a:cubicBezTo>
                <a:cubicBezTo>
                  <a:pt x="17" y="256"/>
                  <a:pt x="8" y="67"/>
                  <a:pt x="17" y="19"/>
                </a:cubicBezTo>
                <a:cubicBezTo>
                  <a:pt x="20" y="0"/>
                  <a:pt x="12" y="9"/>
                  <a:pt x="9" y="12"/>
                </a:cubicBezTo>
                <a:cubicBezTo>
                  <a:pt x="0" y="22"/>
                  <a:pt x="2" y="256"/>
                  <a:pt x="2" y="256"/>
                </a:cubicBezTo>
                <a:cubicBezTo>
                  <a:pt x="2" y="260"/>
                  <a:pt x="5" y="263"/>
                  <a:pt x="9" y="2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2" name="Freeform 27"/>
          <p:cNvSpPr>
            <a:spLocks noEditPoints="1"/>
          </p:cNvSpPr>
          <p:nvPr/>
        </p:nvSpPr>
        <p:spPr bwMode="auto">
          <a:xfrm>
            <a:off x="4890569" y="5364701"/>
            <a:ext cx="1625995" cy="1398901"/>
          </a:xfrm>
          <a:custGeom>
            <a:avLst/>
            <a:gdLst>
              <a:gd name="T0" fmla="*/ 2 w 226"/>
              <a:gd name="T1" fmla="*/ 61 h 195"/>
              <a:gd name="T2" fmla="*/ 56 w 226"/>
              <a:gd name="T3" fmla="*/ 128 h 195"/>
              <a:gd name="T4" fmla="*/ 56 w 226"/>
              <a:gd name="T5" fmla="*/ 128 h 195"/>
              <a:gd name="T6" fmla="*/ 108 w 226"/>
              <a:gd name="T7" fmla="*/ 192 h 195"/>
              <a:gd name="T8" fmla="*/ 113 w 226"/>
              <a:gd name="T9" fmla="*/ 195 h 195"/>
              <a:gd name="T10" fmla="*/ 119 w 226"/>
              <a:gd name="T11" fmla="*/ 192 h 195"/>
              <a:gd name="T12" fmla="*/ 171 w 226"/>
              <a:gd name="T13" fmla="*/ 128 h 195"/>
              <a:gd name="T14" fmla="*/ 171 w 226"/>
              <a:gd name="T15" fmla="*/ 128 h 195"/>
              <a:gd name="T16" fmla="*/ 224 w 226"/>
              <a:gd name="T17" fmla="*/ 61 h 195"/>
              <a:gd name="T18" fmla="*/ 225 w 226"/>
              <a:gd name="T19" fmla="*/ 54 h 195"/>
              <a:gd name="T20" fmla="*/ 219 w 226"/>
              <a:gd name="T21" fmla="*/ 49 h 195"/>
              <a:gd name="T22" fmla="*/ 178 w 226"/>
              <a:gd name="T23" fmla="*/ 7 h 195"/>
              <a:gd name="T24" fmla="*/ 177 w 226"/>
              <a:gd name="T25" fmla="*/ 5 h 195"/>
              <a:gd name="T26" fmla="*/ 169 w 226"/>
              <a:gd name="T27" fmla="*/ 1 h 195"/>
              <a:gd name="T28" fmla="*/ 166 w 226"/>
              <a:gd name="T29" fmla="*/ 2 h 195"/>
              <a:gd name="T30" fmla="*/ 163 w 226"/>
              <a:gd name="T31" fmla="*/ 7 h 195"/>
              <a:gd name="T32" fmla="*/ 113 w 226"/>
              <a:gd name="T33" fmla="*/ 50 h 195"/>
              <a:gd name="T34" fmla="*/ 64 w 226"/>
              <a:gd name="T35" fmla="*/ 7 h 195"/>
              <a:gd name="T36" fmla="*/ 56 w 226"/>
              <a:gd name="T37" fmla="*/ 1 h 195"/>
              <a:gd name="T38" fmla="*/ 56 w 226"/>
              <a:gd name="T39" fmla="*/ 1 h 195"/>
              <a:gd name="T40" fmla="*/ 53 w 226"/>
              <a:gd name="T41" fmla="*/ 2 h 195"/>
              <a:gd name="T42" fmla="*/ 50 w 226"/>
              <a:gd name="T43" fmla="*/ 5 h 195"/>
              <a:gd name="T44" fmla="*/ 49 w 226"/>
              <a:gd name="T45" fmla="*/ 7 h 195"/>
              <a:gd name="T46" fmla="*/ 7 w 226"/>
              <a:gd name="T47" fmla="*/ 49 h 195"/>
              <a:gd name="T48" fmla="*/ 1 w 226"/>
              <a:gd name="T49" fmla="*/ 54 h 195"/>
              <a:gd name="T50" fmla="*/ 2 w 226"/>
              <a:gd name="T51" fmla="*/ 61 h 195"/>
              <a:gd name="T52" fmla="*/ 75 w 226"/>
              <a:gd name="T53" fmla="*/ 128 h 195"/>
              <a:gd name="T54" fmla="*/ 152 w 226"/>
              <a:gd name="T55" fmla="*/ 128 h 195"/>
              <a:gd name="T56" fmla="*/ 113 w 226"/>
              <a:gd name="T57" fmla="*/ 175 h 195"/>
              <a:gd name="T58" fmla="*/ 75 w 226"/>
              <a:gd name="T59" fmla="*/ 12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" h="195">
                <a:moveTo>
                  <a:pt x="2" y="61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109" y="194"/>
                  <a:pt x="111" y="195"/>
                  <a:pt x="113" y="195"/>
                </a:cubicBezTo>
                <a:cubicBezTo>
                  <a:pt x="116" y="195"/>
                  <a:pt x="118" y="194"/>
                  <a:pt x="119" y="192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6" y="59"/>
                  <a:pt x="226" y="56"/>
                  <a:pt x="225" y="54"/>
                </a:cubicBezTo>
                <a:cubicBezTo>
                  <a:pt x="224" y="51"/>
                  <a:pt x="222" y="50"/>
                  <a:pt x="219" y="49"/>
                </a:cubicBezTo>
                <a:cubicBezTo>
                  <a:pt x="198" y="46"/>
                  <a:pt x="180" y="29"/>
                  <a:pt x="178" y="7"/>
                </a:cubicBezTo>
                <a:cubicBezTo>
                  <a:pt x="178" y="6"/>
                  <a:pt x="177" y="5"/>
                  <a:pt x="177" y="5"/>
                </a:cubicBezTo>
                <a:cubicBezTo>
                  <a:pt x="175" y="2"/>
                  <a:pt x="172" y="0"/>
                  <a:pt x="169" y="1"/>
                </a:cubicBezTo>
                <a:cubicBezTo>
                  <a:pt x="168" y="1"/>
                  <a:pt x="167" y="1"/>
                  <a:pt x="166" y="2"/>
                </a:cubicBezTo>
                <a:cubicBezTo>
                  <a:pt x="164" y="3"/>
                  <a:pt x="163" y="5"/>
                  <a:pt x="163" y="7"/>
                </a:cubicBezTo>
                <a:cubicBezTo>
                  <a:pt x="160" y="31"/>
                  <a:pt x="138" y="50"/>
                  <a:pt x="113" y="50"/>
                </a:cubicBezTo>
                <a:cubicBezTo>
                  <a:pt x="88" y="50"/>
                  <a:pt x="67" y="31"/>
                  <a:pt x="64" y="7"/>
                </a:cubicBezTo>
                <a:cubicBezTo>
                  <a:pt x="63" y="3"/>
                  <a:pt x="60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2"/>
                  <a:pt x="50" y="3"/>
                  <a:pt x="50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29"/>
                  <a:pt x="29" y="46"/>
                  <a:pt x="7" y="49"/>
                </a:cubicBezTo>
                <a:cubicBezTo>
                  <a:pt x="4" y="50"/>
                  <a:pt x="2" y="51"/>
                  <a:pt x="1" y="54"/>
                </a:cubicBezTo>
                <a:cubicBezTo>
                  <a:pt x="0" y="56"/>
                  <a:pt x="1" y="59"/>
                  <a:pt x="2" y="61"/>
                </a:cubicBezTo>
                <a:close/>
                <a:moveTo>
                  <a:pt x="75" y="128"/>
                </a:moveTo>
                <a:cubicBezTo>
                  <a:pt x="101" y="123"/>
                  <a:pt x="126" y="123"/>
                  <a:pt x="152" y="128"/>
                </a:cubicBezTo>
                <a:cubicBezTo>
                  <a:pt x="113" y="175"/>
                  <a:pt x="113" y="175"/>
                  <a:pt x="113" y="175"/>
                </a:cubicBezTo>
                <a:lnTo>
                  <a:pt x="75" y="1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3" name="Freeform 28"/>
          <p:cNvSpPr/>
          <p:nvPr/>
        </p:nvSpPr>
        <p:spPr bwMode="auto">
          <a:xfrm>
            <a:off x="3294950" y="2235738"/>
            <a:ext cx="1810603" cy="1666315"/>
          </a:xfrm>
          <a:custGeom>
            <a:avLst/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rgbClr val="B9EA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4" name="Freeform 30"/>
          <p:cNvSpPr/>
          <p:nvPr/>
        </p:nvSpPr>
        <p:spPr bwMode="auto">
          <a:xfrm>
            <a:off x="6313693" y="2279085"/>
            <a:ext cx="1768308" cy="132926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rgbClr val="B9EA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5" name="Freeform 32"/>
          <p:cNvSpPr/>
          <p:nvPr/>
        </p:nvSpPr>
        <p:spPr bwMode="auto">
          <a:xfrm>
            <a:off x="5241808" y="3363080"/>
            <a:ext cx="109005" cy="2152856"/>
          </a:xfrm>
          <a:custGeom>
            <a:avLst/>
            <a:gdLst>
              <a:gd name="T0" fmla="*/ 13 w 15"/>
              <a:gd name="T1" fmla="*/ 4 h 300"/>
              <a:gd name="T2" fmla="*/ 15 w 15"/>
              <a:gd name="T3" fmla="*/ 293 h 300"/>
              <a:gd name="T4" fmla="*/ 7 w 15"/>
              <a:gd name="T5" fmla="*/ 300 h 300"/>
              <a:gd name="T6" fmla="*/ 0 w 15"/>
              <a:gd name="T7" fmla="*/ 293 h 300"/>
              <a:gd name="T8" fmla="*/ 4 w 15"/>
              <a:gd name="T9" fmla="*/ 0 h 300"/>
              <a:gd name="T10" fmla="*/ 13 w 15"/>
              <a:gd name="T11" fmla="*/ 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300">
                <a:moveTo>
                  <a:pt x="13" y="4"/>
                </a:moveTo>
                <a:cubicBezTo>
                  <a:pt x="13" y="137"/>
                  <a:pt x="15" y="293"/>
                  <a:pt x="15" y="293"/>
                </a:cubicBezTo>
                <a:cubicBezTo>
                  <a:pt x="15" y="297"/>
                  <a:pt x="11" y="300"/>
                  <a:pt x="7" y="300"/>
                </a:cubicBezTo>
                <a:cubicBezTo>
                  <a:pt x="3" y="300"/>
                  <a:pt x="0" y="297"/>
                  <a:pt x="0" y="293"/>
                </a:cubicBezTo>
                <a:cubicBezTo>
                  <a:pt x="0" y="293"/>
                  <a:pt x="3" y="134"/>
                  <a:pt x="4" y="0"/>
                </a:cubicBezTo>
                <a:cubicBezTo>
                  <a:pt x="7" y="2"/>
                  <a:pt x="10" y="3"/>
                  <a:pt x="13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6" name="Freeform 33"/>
          <p:cNvSpPr/>
          <p:nvPr/>
        </p:nvSpPr>
        <p:spPr bwMode="auto">
          <a:xfrm>
            <a:off x="5204944" y="2732810"/>
            <a:ext cx="1087553" cy="902787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7" name="Freeform 34"/>
          <p:cNvSpPr/>
          <p:nvPr/>
        </p:nvSpPr>
        <p:spPr bwMode="auto">
          <a:xfrm>
            <a:off x="4401917" y="1937522"/>
            <a:ext cx="560165" cy="747899"/>
          </a:xfrm>
          <a:custGeom>
            <a:avLst/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8" name="Freeform 35"/>
          <p:cNvSpPr/>
          <p:nvPr/>
        </p:nvSpPr>
        <p:spPr bwMode="auto">
          <a:xfrm>
            <a:off x="6422698" y="3880857"/>
            <a:ext cx="669171" cy="638893"/>
          </a:xfrm>
          <a:custGeom>
            <a:avLst/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9" name="Freeform 36"/>
          <p:cNvSpPr/>
          <p:nvPr/>
        </p:nvSpPr>
        <p:spPr bwMode="auto">
          <a:xfrm>
            <a:off x="4977200" y="2211244"/>
            <a:ext cx="566221" cy="72670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20" name="Freeform 37"/>
          <p:cNvSpPr/>
          <p:nvPr/>
        </p:nvSpPr>
        <p:spPr bwMode="auto">
          <a:xfrm>
            <a:off x="5013288" y="979316"/>
            <a:ext cx="796343" cy="1041607"/>
          </a:xfrm>
          <a:custGeom>
            <a:avLst/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21" name="Freeform 33"/>
          <p:cNvSpPr/>
          <p:nvPr/>
        </p:nvSpPr>
        <p:spPr bwMode="auto">
          <a:xfrm>
            <a:off x="3553610" y="1788927"/>
            <a:ext cx="801592" cy="665408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cxnSp>
        <p:nvCxnSpPr>
          <p:cNvPr id="27" name="Straight Connector 66"/>
          <p:cNvCxnSpPr/>
          <p:nvPr/>
        </p:nvCxnSpPr>
        <p:spPr>
          <a:xfrm>
            <a:off x="6192578" y="6224895"/>
            <a:ext cx="208280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7"/>
          <p:cNvCxnSpPr/>
          <p:nvPr/>
        </p:nvCxnSpPr>
        <p:spPr>
          <a:xfrm flipH="1">
            <a:off x="2631947" y="5313062"/>
            <a:ext cx="183401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0"/>
          <p:cNvCxnSpPr/>
          <p:nvPr/>
        </p:nvCxnSpPr>
        <p:spPr>
          <a:xfrm flipV="1">
            <a:off x="4465962" y="3776998"/>
            <a:ext cx="0" cy="153606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3"/>
          <p:cNvCxnSpPr/>
          <p:nvPr/>
        </p:nvCxnSpPr>
        <p:spPr>
          <a:xfrm>
            <a:off x="7519185" y="3547718"/>
            <a:ext cx="205560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46"/>
          <p:cNvSpPr>
            <a:spLocks noChangeArrowheads="1"/>
          </p:cNvSpPr>
          <p:nvPr/>
        </p:nvSpPr>
        <p:spPr bwMode="auto">
          <a:xfrm>
            <a:off x="2341171" y="3618593"/>
            <a:ext cx="1875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教研组</a:t>
            </a: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812208" y="4087760"/>
            <a:ext cx="3242652" cy="9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抱团成长，互帮互助，为学校发展做贡献。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1" name="矩形 46"/>
          <p:cNvSpPr>
            <a:spLocks noChangeArrowheads="1"/>
          </p:cNvSpPr>
          <p:nvPr/>
        </p:nvSpPr>
        <p:spPr bwMode="auto">
          <a:xfrm>
            <a:off x="6705718" y="4547119"/>
            <a:ext cx="2538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学生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7519185" y="5471988"/>
            <a:ext cx="4497445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多角度入手，促进学生全面发展。</a:t>
            </a:r>
          </a:p>
        </p:txBody>
      </p:sp>
      <p:sp>
        <p:nvSpPr>
          <p:cNvPr id="43" name="矩形 46"/>
          <p:cNvSpPr>
            <a:spLocks noChangeArrowheads="1"/>
          </p:cNvSpPr>
          <p:nvPr/>
        </p:nvSpPr>
        <p:spPr bwMode="auto">
          <a:xfrm>
            <a:off x="8130779" y="1933497"/>
            <a:ext cx="1707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个人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8130779" y="2589156"/>
            <a:ext cx="2992628" cy="9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锻炼基本功，全面提升自身素养。</a:t>
            </a:r>
          </a:p>
        </p:txBody>
      </p:sp>
      <p:sp>
        <p:nvSpPr>
          <p:cNvPr id="35" name="矩形 3">
            <a:extLst>
              <a:ext uri="{FF2B5EF4-FFF2-40B4-BE49-F238E27FC236}">
                <a16:creationId xmlns:a16="http://schemas.microsoft.com/office/drawing/2014/main" id="{F3DAB5F0-1F03-4E97-B5EB-4D236877B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71" y="173660"/>
            <a:ext cx="4515962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Impact" panose="020B0806030902050204" pitchFamily="34" charset="0"/>
              </a:rPr>
              <a:t>三、我们的目标</a:t>
            </a:r>
            <a:endParaRPr lang="zh-CN" altLang="en-US" sz="48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3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8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9" grpId="0"/>
      <p:bldP spid="40" grpId="0"/>
      <p:bldP spid="41" grpId="0"/>
      <p:bldP spid="42" grpId="0"/>
      <p:bldP spid="43" grpId="0"/>
      <p:bldP spid="4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328566" y="771199"/>
            <a:ext cx="1840883" cy="1833732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</a:t>
            </a:r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1517967" y="935007"/>
            <a:ext cx="2287699" cy="2280548"/>
          </a:xfrm>
          <a:prstGeom prst="ellipse">
            <a:avLst/>
          </a:prstGeom>
          <a:solidFill>
            <a:srgbClr val="51931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实践</a:t>
            </a: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827220" y="1688065"/>
            <a:ext cx="1915947" cy="1923095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/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提升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700454" y="3912793"/>
            <a:ext cx="2101839" cy="6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教师发展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3">
            <a:extLst>
              <a:ext uri="{FF2B5EF4-FFF2-40B4-BE49-F238E27FC236}">
                <a16:creationId xmlns:a16="http://schemas.microsoft.com/office/drawing/2014/main" id="{2B414A8E-DE00-4D11-8FB5-F592648D6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4" y="57429"/>
            <a:ext cx="4515962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Impact" panose="020B0806030902050204" pitchFamily="34" charset="0"/>
              </a:rPr>
              <a:t>四、我们的策略</a:t>
            </a:r>
            <a:endParaRPr lang="zh-CN" altLang="en-US" sz="48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云形 17">
            <a:extLst>
              <a:ext uri="{FF2B5EF4-FFF2-40B4-BE49-F238E27FC236}">
                <a16:creationId xmlns:a16="http://schemas.microsoft.com/office/drawing/2014/main" id="{35D17EE2-B74B-4A47-86D1-9E67A6B4F827}"/>
              </a:ext>
            </a:extLst>
          </p:cNvPr>
          <p:cNvSpPr/>
          <p:nvPr/>
        </p:nvSpPr>
        <p:spPr>
          <a:xfrm>
            <a:off x="3932568" y="606649"/>
            <a:ext cx="2137491" cy="1410181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学习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17C8D5F-AA6A-485F-B3FD-58B2A1094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206273"/>
              </p:ext>
            </p:extLst>
          </p:nvPr>
        </p:nvGraphicFramePr>
        <p:xfrm>
          <a:off x="6357665" y="583319"/>
          <a:ext cx="5138477" cy="1420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491">
                  <a:extLst>
                    <a:ext uri="{9D8B030D-6E8A-4147-A177-3AD203B41FA5}">
                      <a16:colId xmlns:a16="http://schemas.microsoft.com/office/drawing/2014/main" val="1526914218"/>
                    </a:ext>
                  </a:extLst>
                </a:gridCol>
                <a:gridCol w="3378986">
                  <a:extLst>
                    <a:ext uri="{9D8B030D-6E8A-4147-A177-3AD203B41FA5}">
                      <a16:colId xmlns:a16="http://schemas.microsoft.com/office/drawing/2014/main" val="1796556047"/>
                    </a:ext>
                  </a:extLst>
                </a:gridCol>
              </a:tblGrid>
              <a:tr h="551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必读</a:t>
                      </a:r>
                      <a:r>
                        <a:rPr lang="zh-CN" altLang="en-US" sz="1200" kern="100" dirty="0">
                          <a:effectLst/>
                        </a:rPr>
                        <a:t>书目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《教材的专业化解读》，《中小学数学教学课型研究》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274640"/>
                  </a:ext>
                </a:extLst>
              </a:tr>
              <a:tr h="579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选读</a:t>
                      </a:r>
                      <a:r>
                        <a:rPr lang="zh-CN" altLang="en-US" sz="1200" kern="100" dirty="0">
                          <a:effectLst/>
                        </a:rPr>
                        <a:t>书目</a:t>
                      </a:r>
                      <a:r>
                        <a:rPr lang="zh-CN" sz="1200" kern="100" dirty="0">
                          <a:effectLst/>
                        </a:rPr>
                        <a:t>（选择一本）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《小学数学内容分析与教学指导》《</a:t>
                      </a:r>
                      <a:r>
                        <a:rPr lang="zh-CN" altLang="en-US" sz="1200" kern="100" dirty="0">
                          <a:effectLst/>
                        </a:rPr>
                        <a:t>小学数学</a:t>
                      </a:r>
                      <a:r>
                        <a:rPr lang="zh-CN" sz="1200" kern="100" dirty="0">
                          <a:effectLst/>
                        </a:rPr>
                        <a:t>基本概念</a:t>
                      </a:r>
                      <a:r>
                        <a:rPr lang="zh-CN" altLang="en-US" sz="1200" kern="100" dirty="0">
                          <a:effectLst/>
                        </a:rPr>
                        <a:t>解读</a:t>
                      </a:r>
                      <a:r>
                        <a:rPr lang="zh-CN" sz="1200" kern="100" dirty="0">
                          <a:effectLst/>
                        </a:rPr>
                        <a:t>》《小学数学教师》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6474122"/>
                  </a:ext>
                </a:extLst>
              </a:tr>
              <a:tr h="289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自读</a:t>
                      </a:r>
                      <a:r>
                        <a:rPr lang="zh-CN" altLang="en-US" sz="1200" kern="100" dirty="0">
                          <a:effectLst/>
                        </a:rPr>
                        <a:t>书目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0529397"/>
                  </a:ext>
                </a:extLst>
              </a:tr>
            </a:tbl>
          </a:graphicData>
        </a:graphic>
      </p:graphicFrame>
      <p:sp>
        <p:nvSpPr>
          <p:cNvPr id="3" name="矩形: 圆角 2">
            <a:extLst>
              <a:ext uri="{FF2B5EF4-FFF2-40B4-BE49-F238E27FC236}">
                <a16:creationId xmlns:a16="http://schemas.microsoft.com/office/drawing/2014/main" id="{5CA92D08-D1BA-4131-9398-CC174995FD4D}"/>
              </a:ext>
            </a:extLst>
          </p:cNvPr>
          <p:cNvSpPr/>
          <p:nvPr/>
        </p:nvSpPr>
        <p:spPr>
          <a:xfrm>
            <a:off x="6357664" y="2250053"/>
            <a:ext cx="5365815" cy="561786"/>
          </a:xfrm>
          <a:prstGeom prst="roundRect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交流内容：片段导读、案例分析、问题讨论</a:t>
            </a:r>
            <a:r>
              <a:rPr lang="en-US" altLang="zh-CN" dirty="0">
                <a:solidFill>
                  <a:srgbClr val="FFC000"/>
                </a:solidFill>
              </a:rPr>
              <a:t>……</a:t>
            </a:r>
          </a:p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BE15351-9ED2-4312-B599-79EA7595A91A}"/>
              </a:ext>
            </a:extLst>
          </p:cNvPr>
          <p:cNvSpPr/>
          <p:nvPr/>
        </p:nvSpPr>
        <p:spPr>
          <a:xfrm>
            <a:off x="6357664" y="3215555"/>
            <a:ext cx="5365815" cy="561786"/>
          </a:xfrm>
          <a:prstGeom prst="roundRect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B8A548"/>
                </a:solidFill>
              </a:rPr>
              <a:t>交流形式：</a:t>
            </a:r>
            <a:r>
              <a:rPr lang="en-US" altLang="zh-CN" dirty="0">
                <a:solidFill>
                  <a:srgbClr val="B8A548"/>
                </a:solidFill>
              </a:rPr>
              <a:t>PPT</a:t>
            </a:r>
            <a:r>
              <a:rPr lang="zh-CN" altLang="en-US" dirty="0">
                <a:solidFill>
                  <a:srgbClr val="B8A548"/>
                </a:solidFill>
              </a:rPr>
              <a:t>汇报、知识胶囊、</a:t>
            </a:r>
            <a:r>
              <a:rPr lang="en-US" altLang="zh-CN" dirty="0">
                <a:solidFill>
                  <a:srgbClr val="B8A548"/>
                </a:solidFill>
              </a:rPr>
              <a:t>QQ</a:t>
            </a:r>
            <a:r>
              <a:rPr lang="zh-CN" altLang="en-US" dirty="0">
                <a:solidFill>
                  <a:srgbClr val="B8A548"/>
                </a:solidFill>
              </a:rPr>
              <a:t>群聊</a:t>
            </a:r>
            <a:r>
              <a:rPr lang="en-US" altLang="zh-CN" dirty="0">
                <a:solidFill>
                  <a:srgbClr val="B8A548"/>
                </a:solidFill>
              </a:rPr>
              <a:t>……</a:t>
            </a:r>
          </a:p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F5200F7-04D1-4C20-A04A-1F171D0F18DC}"/>
              </a:ext>
            </a:extLst>
          </p:cNvPr>
          <p:cNvSpPr/>
          <p:nvPr/>
        </p:nvSpPr>
        <p:spPr>
          <a:xfrm>
            <a:off x="4347516" y="2252374"/>
            <a:ext cx="1748483" cy="1044846"/>
          </a:xfrm>
          <a:prstGeom prst="ellipse">
            <a:avLst/>
          </a:prstGeom>
          <a:solidFill>
            <a:srgbClr val="9D4F7D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读书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AA2A45A7-F92A-42BF-9AB5-30C3197DCC43}"/>
              </a:ext>
            </a:extLst>
          </p:cNvPr>
          <p:cNvSpPr/>
          <p:nvPr/>
        </p:nvSpPr>
        <p:spPr>
          <a:xfrm>
            <a:off x="4272472" y="4057468"/>
            <a:ext cx="1748483" cy="1044846"/>
          </a:xfrm>
          <a:prstGeom prst="ellipse">
            <a:avLst/>
          </a:prstGeom>
          <a:solidFill>
            <a:srgbClr val="9D4F7D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教材专业化解读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0789EE16-CA78-4A71-8917-B847EDC4A1DE}"/>
              </a:ext>
            </a:extLst>
          </p:cNvPr>
          <p:cNvSpPr/>
          <p:nvPr/>
        </p:nvSpPr>
        <p:spPr>
          <a:xfrm>
            <a:off x="4347516" y="5755725"/>
            <a:ext cx="1748483" cy="1044846"/>
          </a:xfrm>
          <a:prstGeom prst="ellipse">
            <a:avLst/>
          </a:prstGeom>
          <a:solidFill>
            <a:srgbClr val="9D4F7D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培训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19093BAA-06FC-420D-A44F-7D06A725C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165534"/>
              </p:ext>
            </p:extLst>
          </p:nvPr>
        </p:nvGraphicFramePr>
        <p:xfrm>
          <a:off x="7604803" y="4144494"/>
          <a:ext cx="2871535" cy="19156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183263209"/>
                    </a:ext>
                  </a:extLst>
                </a:gridCol>
                <a:gridCol w="2269555">
                  <a:extLst>
                    <a:ext uri="{9D8B030D-6E8A-4147-A177-3AD203B41FA5}">
                      <a16:colId xmlns:a16="http://schemas.microsoft.com/office/drawing/2014/main" val="130750684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四数读书交流安排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469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朱玥，蒋宁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502457"/>
                  </a:ext>
                </a:extLst>
              </a:tr>
              <a:tr h="432279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朱玥，叶朝阳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蒋宁，叶朝阳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朱玥，蒋宁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12483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3" grpId="0" animBg="1"/>
          <p:bldP spid="17" grpId="0"/>
          <p:bldP spid="18" grpId="0" animBg="1"/>
          <p:bldP spid="3" grpId="0" animBg="1"/>
          <p:bldP spid="20" grpId="0" animBg="1"/>
          <p:bldP spid="21" grpId="0" animBg="1"/>
          <p:bldP spid="24" grpId="0" animBg="1"/>
          <p:bldP spid="2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3" grpId="0" animBg="1"/>
          <p:bldP spid="17" grpId="0"/>
          <p:bldP spid="18" grpId="0" animBg="1"/>
          <p:bldP spid="3" grpId="0" animBg="1"/>
          <p:bldP spid="20" grpId="0" animBg="1"/>
          <p:bldP spid="21" grpId="0" animBg="1"/>
          <p:bldP spid="24" grpId="0" animBg="1"/>
          <p:bldP spid="25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1091</Words>
  <Application>Microsoft Office PowerPoint</Application>
  <PresentationFormat>宽屏</PresentationFormat>
  <Paragraphs>261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华文行楷</vt:lpstr>
      <vt:lpstr>Arial Black</vt:lpstr>
      <vt:lpstr>Arial</vt:lpstr>
      <vt:lpstr>Impact</vt:lpstr>
      <vt:lpstr>Times New Roman</vt:lpstr>
      <vt:lpstr>楷体</vt:lpstr>
      <vt:lpstr>Calibri</vt:lpstr>
      <vt:lpstr>微软雅黑</vt:lpstr>
      <vt:lpstr>华文楷体</vt:lpstr>
      <vt:lpstr>Franklin Gothic Book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326570215@qq.com</cp:lastModifiedBy>
  <cp:revision>49</cp:revision>
  <dcterms:created xsi:type="dcterms:W3CDTF">2015-05-05T08:02:00Z</dcterms:created>
  <dcterms:modified xsi:type="dcterms:W3CDTF">2020-03-09T12:41:27Z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