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08" r:id="rId1"/>
  </p:sldMasterIdLst>
  <p:notesMasterIdLst>
    <p:notesMasterId r:id="rId12"/>
  </p:notesMasterIdLst>
  <p:sldIdLst>
    <p:sldId id="259" r:id="rId2"/>
    <p:sldId id="401" r:id="rId3"/>
    <p:sldId id="409" r:id="rId4"/>
    <p:sldId id="404" r:id="rId5"/>
    <p:sldId id="406" r:id="rId6"/>
    <p:sldId id="407" r:id="rId7"/>
    <p:sldId id="408" r:id="rId8"/>
    <p:sldId id="405" r:id="rId9"/>
    <p:sldId id="400" r:id="rId10"/>
    <p:sldId id="410" r:id="rId11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A808"/>
    <a:srgbClr val="CC00CC"/>
    <a:srgbClr val="0D6BD3"/>
    <a:srgbClr val="05D1DB"/>
    <a:srgbClr val="AEC71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-21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55AB1-7B6A-4104-B183-83555DE174EB}" type="datetimeFigureOut">
              <a:rPr lang="zh-CN" altLang="en-US" smtClean="0"/>
              <a:pPr/>
              <a:t>2020/2/11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2D21D-236D-4489-A665-3AFCBE4418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ctrTitle"/>
          </p:nvPr>
        </p:nvSpPr>
        <p:spPr>
          <a:xfrm>
            <a:off x="1432560" y="269923"/>
            <a:ext cx="7406640" cy="1104138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2" name="副标题 21"/>
          <p:cNvSpPr>
            <a:spLocks noGrp="1"/>
          </p:cNvSpPr>
          <p:nvPr>
            <p:ph type="subTitle" idx="1"/>
          </p:nvPr>
        </p:nvSpPr>
        <p:spPr>
          <a:xfrm>
            <a:off x="1432560" y="1387548"/>
            <a:ext cx="7406640" cy="131445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2020/2/11</a:t>
            </a:fld>
            <a:endParaRPr lang="zh-CN" altLang="en-US"/>
          </a:p>
        </p:txBody>
      </p:sp>
      <p:sp>
        <p:nvSpPr>
          <p:cNvPr id="20" name="页脚占位符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921433" y="1060352"/>
            <a:ext cx="210312" cy="15773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椭圆 8"/>
          <p:cNvSpPr/>
          <p:nvPr/>
        </p:nvSpPr>
        <p:spPr>
          <a:xfrm>
            <a:off x="1157176" y="1008762"/>
            <a:ext cx="64008" cy="48006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205980"/>
            <a:ext cx="1828800" cy="4388644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43000" y="205980"/>
            <a:ext cx="55626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82890" y="-41"/>
            <a:ext cx="6858000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78392" y="1950244"/>
            <a:ext cx="6400800" cy="17145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78392" y="800100"/>
            <a:ext cx="6400800" cy="1132284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2286000" y="0"/>
            <a:ext cx="76200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椭圆 7"/>
          <p:cNvSpPr/>
          <p:nvPr/>
        </p:nvSpPr>
        <p:spPr>
          <a:xfrm>
            <a:off x="2172321" y="2110992"/>
            <a:ext cx="210312" cy="15773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椭圆 8"/>
          <p:cNvSpPr/>
          <p:nvPr/>
        </p:nvSpPr>
        <p:spPr>
          <a:xfrm>
            <a:off x="2408064" y="2059403"/>
            <a:ext cx="64008" cy="48006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05740"/>
            <a:ext cx="7498080" cy="85725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435608" y="1143000"/>
            <a:ext cx="3657600" cy="34975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76088" y="1143000"/>
            <a:ext cx="3657600" cy="34975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870252"/>
            <a:ext cx="8229600" cy="85725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246209"/>
            <a:ext cx="4023360" cy="48006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63440" y="246209"/>
            <a:ext cx="4023360" cy="48006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727002"/>
            <a:ext cx="4023360" cy="30861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63440" y="727002"/>
            <a:ext cx="4023360" cy="30861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05740"/>
            <a:ext cx="7498080" cy="857250"/>
          </a:xfrm>
        </p:spPr>
        <p:txBody>
          <a:bodyPr anchor="ctr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14984" y="0"/>
            <a:ext cx="8129016" cy="51435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 bwMode="invGray">
          <a:xfrm>
            <a:off x="1014984" y="-41"/>
            <a:ext cx="73152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62583"/>
            <a:ext cx="3810000" cy="871538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055223"/>
            <a:ext cx="3810000" cy="523875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153400" cy="299442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86896" y="800100"/>
            <a:ext cx="2743200" cy="14859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62000" y="800100"/>
            <a:ext cx="4572000" cy="3429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838200" y="857253"/>
            <a:ext cx="4419600" cy="2635898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9" name="流程图: 过程 8"/>
          <p:cNvSpPr/>
          <p:nvPr/>
        </p:nvSpPr>
        <p:spPr>
          <a:xfrm rot="19468671">
            <a:off x="396725" y="715756"/>
            <a:ext cx="685800" cy="15323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流程图: 过程 9"/>
          <p:cNvSpPr/>
          <p:nvPr/>
        </p:nvSpPr>
        <p:spPr>
          <a:xfrm rot="2103354" flipH="1">
            <a:off x="5003667" y="702589"/>
            <a:ext cx="649224" cy="15323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3600450"/>
            <a:ext cx="4419600" cy="5715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饼形 6"/>
          <p:cNvSpPr/>
          <p:nvPr/>
        </p:nvSpPr>
        <p:spPr>
          <a:xfrm>
            <a:off x="-815927" y="-611941"/>
            <a:ext cx="1638887" cy="1229165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椭圆 7"/>
          <p:cNvSpPr/>
          <p:nvPr/>
        </p:nvSpPr>
        <p:spPr>
          <a:xfrm>
            <a:off x="168817" y="15827"/>
            <a:ext cx="1702191" cy="1276643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同心圆 10"/>
          <p:cNvSpPr/>
          <p:nvPr/>
        </p:nvSpPr>
        <p:spPr>
          <a:xfrm rot="2315675">
            <a:off x="182882" y="791308"/>
            <a:ext cx="1125717" cy="826968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1012874" y="-41"/>
            <a:ext cx="8131127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1435608" y="205979"/>
            <a:ext cx="7498080" cy="85725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1435608" y="1085850"/>
            <a:ext cx="7498080" cy="360045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3581400" y="4729162"/>
            <a:ext cx="2133600" cy="357188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2020/2/11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5715000" y="4729162"/>
            <a:ext cx="2895600" cy="357188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613648" y="4729162"/>
            <a:ext cx="457200" cy="357188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014984" y="-41"/>
            <a:ext cx="73152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29326" y="928676"/>
            <a:ext cx="810039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36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用等式性质（</a:t>
            </a:r>
            <a:r>
              <a:rPr lang="en-US" altLang="zh-CN" sz="36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zh-CN" altLang="en-US" sz="36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）解方程</a:t>
            </a:r>
            <a:endParaRPr lang="zh-CN" altLang="en-US" sz="3600" b="1" cap="none" spc="0" dirty="0">
              <a:ln w="12700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00364" y="4572014"/>
            <a:ext cx="56166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000" dirty="0" smtClean="0">
                <a:solidFill>
                  <a:srgbClr val="002060"/>
                </a:solidFill>
                <a:latin typeface="华文新魏" pitchFamily="2" charset="-122"/>
                <a:ea typeface="华文新魏" pitchFamily="2" charset="-122"/>
              </a:rPr>
              <a:t>常州市新北区新桥实验小学   姚建法</a:t>
            </a:r>
            <a:endParaRPr lang="zh-CN" altLang="en-US" sz="2000" dirty="0" smtClean="0">
              <a:solidFill>
                <a:srgbClr val="002060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>
            <a:off x="1071538" y="214296"/>
            <a:ext cx="56166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rgbClr val="002060"/>
                </a:solidFill>
                <a:latin typeface="方正粗黑宋简体" pitchFamily="2" charset="-122"/>
                <a:ea typeface="方正粗黑宋简体" pitchFamily="2" charset="-122"/>
              </a:rPr>
              <a:t>苏教版义务教育教科书数学五年级下册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1857370"/>
            <a:ext cx="4438650" cy="2028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79512" y="4623978"/>
            <a:ext cx="72008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3500430" y="1500180"/>
            <a:ext cx="3215945" cy="1200329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 smtClean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再见 </a:t>
            </a:r>
            <a:r>
              <a:rPr lang="zh-CN" altLang="en-US" sz="7200" b="1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571604" y="1142990"/>
            <a:ext cx="7286708" cy="40011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 smtClean="0"/>
              <a:t>等式的两边同时加上或减去同一个数，所得结果仍然是等式。</a:t>
            </a:r>
            <a:endParaRPr lang="zh-CN" altLang="en-US" sz="2000" dirty="0"/>
          </a:p>
        </p:txBody>
      </p:sp>
      <p:sp>
        <p:nvSpPr>
          <p:cNvPr id="11" name="矩形 10"/>
          <p:cNvSpPr/>
          <p:nvPr/>
        </p:nvSpPr>
        <p:spPr>
          <a:xfrm>
            <a:off x="2428860" y="428610"/>
            <a:ext cx="47149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36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等式的性质</a:t>
            </a:r>
            <a:endParaRPr lang="zh-CN" altLang="en-US" sz="3600" b="1" cap="none" spc="0" dirty="0">
              <a:ln w="12700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1785932"/>
            <a:ext cx="3357586" cy="2742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/>
          <a:srcRect t="9000"/>
          <a:stretch>
            <a:fillRect/>
          </a:stretch>
        </p:blipFill>
        <p:spPr bwMode="auto">
          <a:xfrm>
            <a:off x="5143504" y="2428874"/>
            <a:ext cx="3833948" cy="170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矩形 6"/>
          <p:cNvSpPr/>
          <p:nvPr/>
        </p:nvSpPr>
        <p:spPr>
          <a:xfrm>
            <a:off x="5072066" y="1928808"/>
            <a:ext cx="3814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通常根据等式的性质来解方程</a:t>
            </a:r>
            <a:r>
              <a:rPr lang="en-US" altLang="zh-CN" b="1" dirty="0" smtClean="0">
                <a:solidFill>
                  <a:srgbClr val="FF0000"/>
                </a:solidFill>
              </a:rPr>
              <a:t> 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/>
          <a:srcRect t="56818"/>
          <a:stretch>
            <a:fillRect/>
          </a:stretch>
        </p:blipFill>
        <p:spPr bwMode="auto">
          <a:xfrm>
            <a:off x="1214414" y="2071684"/>
            <a:ext cx="492922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 b="43182"/>
          <a:stretch>
            <a:fillRect/>
          </a:stretch>
        </p:blipFill>
        <p:spPr bwMode="auto">
          <a:xfrm>
            <a:off x="1285852" y="285734"/>
            <a:ext cx="479300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2928940"/>
            <a:ext cx="21240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857238"/>
            <a:ext cx="20669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2043116"/>
            <a:ext cx="20574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214414" y="4000510"/>
            <a:ext cx="7786742" cy="40011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 smtClean="0"/>
              <a:t>等式的两边同时乘或</a:t>
            </a:r>
            <a:r>
              <a:rPr lang="zh-CN" altLang="en-US" sz="2000" dirty="0" smtClean="0">
                <a:solidFill>
                  <a:srgbClr val="CC00CC"/>
                </a:solidFill>
              </a:rPr>
              <a:t>除以</a:t>
            </a:r>
            <a:r>
              <a:rPr lang="zh-CN" altLang="en-US" sz="2000" dirty="0" smtClean="0"/>
              <a:t>同一个</a:t>
            </a:r>
            <a:r>
              <a:rPr lang="zh-CN" altLang="en-US" sz="2000" dirty="0" smtClean="0">
                <a:solidFill>
                  <a:srgbClr val="CC00CC"/>
                </a:solidFill>
              </a:rPr>
              <a:t>不是</a:t>
            </a:r>
            <a:r>
              <a:rPr lang="en-US" altLang="zh-CN" sz="2000" dirty="0" smtClean="0">
                <a:solidFill>
                  <a:srgbClr val="CC00CC"/>
                </a:solidFill>
              </a:rPr>
              <a:t>0</a:t>
            </a:r>
            <a:r>
              <a:rPr lang="zh-CN" altLang="en-US" sz="2000" dirty="0" smtClean="0"/>
              <a:t>的数，所得结果仍然是等式。</a:t>
            </a:r>
            <a:endParaRPr lang="zh-CN" altLang="en-US" sz="2000" dirty="0"/>
          </a:p>
        </p:txBody>
      </p:sp>
      <p:sp>
        <p:nvSpPr>
          <p:cNvPr id="9" name="矩形 8"/>
          <p:cNvSpPr/>
          <p:nvPr/>
        </p:nvSpPr>
        <p:spPr>
          <a:xfrm>
            <a:off x="4715064" y="1607164"/>
            <a:ext cx="11548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=        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389226" y="3012253"/>
            <a:ext cx="36552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=                                      =        3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1142990"/>
            <a:ext cx="621510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357422" y="3143254"/>
            <a:ext cx="2428892" cy="40011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 smtClean="0"/>
              <a:t>等式两边同时乘</a:t>
            </a:r>
            <a:r>
              <a:rPr lang="en-US" altLang="zh-CN" sz="2000" dirty="0" smtClean="0"/>
              <a:t>6</a:t>
            </a:r>
            <a:endParaRPr lang="zh-CN" altLang="en-US" sz="2000" dirty="0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214942" y="3143254"/>
            <a:ext cx="2786082" cy="40011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 smtClean="0"/>
              <a:t>等式两边同时除以</a:t>
            </a:r>
            <a:r>
              <a:rPr lang="en-US" altLang="zh-CN" sz="2000" dirty="0" smtClean="0"/>
              <a:t>0.7</a:t>
            </a:r>
            <a:endParaRPr lang="zh-CN" altLang="en-US" sz="2000" dirty="0"/>
          </a:p>
        </p:txBody>
      </p:sp>
      <p:sp>
        <p:nvSpPr>
          <p:cNvPr id="7" name="椭圆 6"/>
          <p:cNvSpPr/>
          <p:nvPr/>
        </p:nvSpPr>
        <p:spPr>
          <a:xfrm>
            <a:off x="2571736" y="1643056"/>
            <a:ext cx="1357322" cy="428628"/>
          </a:xfrm>
          <a:prstGeom prst="ellipse">
            <a:avLst/>
          </a:prstGeom>
          <a:noFill/>
          <a:ln w="76200">
            <a:solidFill>
              <a:srgbClr val="0D6B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142976" y="428610"/>
            <a:ext cx="7786742" cy="40011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 smtClean="0"/>
              <a:t>等式的两边同时乘或</a:t>
            </a:r>
            <a:r>
              <a:rPr lang="zh-CN" altLang="en-US" sz="2000" dirty="0" smtClean="0">
                <a:solidFill>
                  <a:srgbClr val="CC00CC"/>
                </a:solidFill>
              </a:rPr>
              <a:t>除以</a:t>
            </a:r>
            <a:r>
              <a:rPr lang="zh-CN" altLang="en-US" sz="2000" dirty="0" smtClean="0"/>
              <a:t>同一个</a:t>
            </a:r>
            <a:r>
              <a:rPr lang="zh-CN" altLang="en-US" sz="2000" dirty="0" smtClean="0">
                <a:solidFill>
                  <a:srgbClr val="CC00CC"/>
                </a:solidFill>
              </a:rPr>
              <a:t>不是</a:t>
            </a:r>
            <a:r>
              <a:rPr lang="en-US" altLang="zh-CN" sz="2000" dirty="0" smtClean="0">
                <a:solidFill>
                  <a:srgbClr val="CC00CC"/>
                </a:solidFill>
              </a:rPr>
              <a:t>0</a:t>
            </a:r>
            <a:r>
              <a:rPr lang="zh-CN" altLang="en-US" sz="2000" dirty="0" smtClean="0"/>
              <a:t>的数，所得结果仍然是等式。</a:t>
            </a:r>
            <a:endParaRPr lang="zh-CN" altLang="en-US" sz="2000" dirty="0"/>
          </a:p>
        </p:txBody>
      </p:sp>
      <p:sp>
        <p:nvSpPr>
          <p:cNvPr id="10" name="矩形 9"/>
          <p:cNvSpPr/>
          <p:nvPr/>
        </p:nvSpPr>
        <p:spPr>
          <a:xfrm>
            <a:off x="3750369" y="2428874"/>
            <a:ext cx="5095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×     6                                       ÷   0.7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214560"/>
            <a:ext cx="463160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组合 4"/>
          <p:cNvGrpSpPr/>
          <p:nvPr/>
        </p:nvGrpSpPr>
        <p:grpSpPr>
          <a:xfrm>
            <a:off x="1142976" y="142858"/>
            <a:ext cx="5929354" cy="1928826"/>
            <a:chOff x="1571604" y="285734"/>
            <a:chExt cx="5929354" cy="1928826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71604" y="285734"/>
              <a:ext cx="5923436" cy="1928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矩形 3"/>
            <p:cNvSpPr/>
            <p:nvPr/>
          </p:nvSpPr>
          <p:spPr>
            <a:xfrm>
              <a:off x="5000628" y="1000114"/>
              <a:ext cx="2500330" cy="12144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29124" y="714362"/>
            <a:ext cx="22479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714362"/>
            <a:ext cx="222886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矩形 10"/>
          <p:cNvSpPr/>
          <p:nvPr/>
        </p:nvSpPr>
        <p:spPr>
          <a:xfrm>
            <a:off x="5429256" y="4357700"/>
            <a:ext cx="1428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24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655369" y="3286130"/>
            <a:ext cx="14287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</a:rPr>
              <a:t>24 </a:t>
            </a:r>
            <a:endParaRPr lang="zh-CN" altLang="en-US" sz="1600" dirty="0"/>
          </a:p>
        </p:txBody>
      </p:sp>
      <p:sp>
        <p:nvSpPr>
          <p:cNvPr id="15" name="椭圆 14"/>
          <p:cNvSpPr/>
          <p:nvPr/>
        </p:nvSpPr>
        <p:spPr>
          <a:xfrm>
            <a:off x="4857752" y="928676"/>
            <a:ext cx="1000132" cy="428628"/>
          </a:xfrm>
          <a:prstGeom prst="ellipse">
            <a:avLst/>
          </a:prstGeom>
          <a:noFill/>
          <a:ln w="76200">
            <a:solidFill>
              <a:srgbClr val="0D6B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3643306" y="2928940"/>
            <a:ext cx="1000132" cy="428628"/>
          </a:xfrm>
          <a:prstGeom prst="ellipse">
            <a:avLst/>
          </a:prstGeom>
          <a:noFill/>
          <a:ln w="76200">
            <a:solidFill>
              <a:srgbClr val="0D6B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786578" y="1428742"/>
            <a:ext cx="1428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40</a:t>
            </a:r>
            <a:r>
              <a:rPr lang="en-US" altLang="zh-CN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X</a:t>
            </a:r>
            <a:r>
              <a:rPr lang="en-US" altLang="zh-CN" b="1" dirty="0" smtClean="0">
                <a:solidFill>
                  <a:srgbClr val="FF0000"/>
                </a:solidFill>
              </a:rPr>
              <a:t>  = 960 </a:t>
            </a:r>
            <a:endParaRPr lang="zh-CN" altLang="en-US" dirty="0"/>
          </a:p>
        </p:txBody>
      </p:sp>
      <p:sp>
        <p:nvSpPr>
          <p:cNvPr id="18" name="椭圆 17"/>
          <p:cNvSpPr/>
          <p:nvPr/>
        </p:nvSpPr>
        <p:spPr>
          <a:xfrm>
            <a:off x="1428728" y="4071948"/>
            <a:ext cx="2714644" cy="428628"/>
          </a:xfrm>
          <a:prstGeom prst="ellipse">
            <a:avLst/>
          </a:prstGeom>
          <a:noFill/>
          <a:ln w="76200">
            <a:solidFill>
              <a:srgbClr val="0D6B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357172"/>
            <a:ext cx="322899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715008" y="2143122"/>
            <a:ext cx="2428892" cy="40011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 smtClean="0"/>
              <a:t>等式两边同时乘</a:t>
            </a:r>
            <a:r>
              <a:rPr lang="en-US" altLang="zh-CN" sz="2000" dirty="0" smtClean="0"/>
              <a:t>0.2</a:t>
            </a:r>
            <a:endParaRPr lang="zh-CN" altLang="en-US" sz="2000" dirty="0"/>
          </a:p>
        </p:txBody>
      </p:sp>
      <p:sp>
        <p:nvSpPr>
          <p:cNvPr id="7" name="TextBox 11"/>
          <p:cNvSpPr txBox="1"/>
          <p:nvPr/>
        </p:nvSpPr>
        <p:spPr>
          <a:xfrm>
            <a:off x="1857356" y="1928808"/>
            <a:ext cx="3786214" cy="978729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2400" b="1" i="1" dirty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    </a:t>
            </a:r>
            <a:r>
              <a:rPr lang="en-US" altLang="zh-CN" sz="24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      x÷0.2=0.8</a:t>
            </a:r>
            <a:endParaRPr lang="en-US" altLang="zh-CN" sz="2400" b="1" dirty="0">
              <a:solidFill>
                <a:srgbClr val="1FA808"/>
              </a:solidFill>
              <a:latin typeface="Arial" panose="020B0604020202020204" pitchFamily="34" charset="0"/>
              <a:cs typeface="Arial" panose="020B0604020202020204" pitchFamily="34" charset="0"/>
              <a:sym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400" b="1" dirty="0">
                <a:solidFill>
                  <a:srgbClr val="1FA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解</a:t>
            </a:r>
            <a:r>
              <a:rPr lang="zh-CN" altLang="en-US" sz="2400" b="1" dirty="0" smtClean="0">
                <a:solidFill>
                  <a:srgbClr val="1FA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：</a:t>
            </a:r>
            <a:r>
              <a:rPr lang="en-US" altLang="zh-CN" sz="24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x÷0.2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×0.2</a:t>
            </a:r>
            <a:r>
              <a:rPr lang="en-US" altLang="zh-CN" sz="24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=0.8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×0.2</a:t>
            </a:r>
          </a:p>
          <a:p>
            <a:pPr>
              <a:lnSpc>
                <a:spcPct val="80000"/>
              </a:lnSpc>
            </a:pPr>
            <a:r>
              <a:rPr lang="en-US" altLang="zh-CN" sz="2400" b="1" dirty="0" smtClean="0">
                <a:solidFill>
                  <a:srgbClr val="1FA808"/>
                </a:solidFill>
                <a:latin typeface="Arial" panose="020B0604020202020204" pitchFamily="34" charset="0"/>
                <a:cs typeface="Arial" panose="020B0604020202020204" pitchFamily="34" charset="0"/>
                <a:sym typeface="宋体" panose="02010600030101010101" pitchFamily="2" charset="-122"/>
              </a:rPr>
              <a:t>                        </a:t>
            </a:r>
            <a:r>
              <a:rPr lang="en-US" altLang="zh-CN" sz="24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x=0.16 </a:t>
            </a:r>
            <a:endParaRPr lang="en-US" altLang="zh-CN" sz="2400" b="1" dirty="0">
              <a:solidFill>
                <a:srgbClr val="1FA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/>
          <a:srcRect l="57292"/>
          <a:stretch>
            <a:fillRect/>
          </a:stretch>
        </p:blipFill>
        <p:spPr bwMode="auto">
          <a:xfrm>
            <a:off x="2643174" y="2428874"/>
            <a:ext cx="345852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 r="45833"/>
          <a:stretch>
            <a:fillRect/>
          </a:stretch>
        </p:blipFill>
        <p:spPr bwMode="auto">
          <a:xfrm>
            <a:off x="2143108" y="571486"/>
            <a:ext cx="4714908" cy="921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2143108" y="1714494"/>
            <a:ext cx="2357454" cy="75713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1800" b="1" i="1" dirty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    </a:t>
            </a:r>
            <a:r>
              <a:rPr lang="en-US" altLang="zh-CN" sz="18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     12x</a:t>
            </a:r>
            <a:r>
              <a:rPr lang="en-US" altLang="zh-CN" sz="1800" b="1" dirty="0" smtClean="0">
                <a:solidFill>
                  <a:srgbClr val="1FA808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=96</a:t>
            </a:r>
            <a:endParaRPr lang="en-US" altLang="zh-CN" sz="1800" b="1" dirty="0">
              <a:solidFill>
                <a:srgbClr val="1FA808"/>
              </a:solidFill>
              <a:latin typeface="Arial" panose="020B0604020202020204" pitchFamily="34" charset="0"/>
              <a:cs typeface="Arial" panose="020B0604020202020204" pitchFamily="34" charset="0"/>
              <a:sym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1800" b="1" dirty="0">
                <a:solidFill>
                  <a:srgbClr val="1FA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解</a:t>
            </a:r>
            <a:r>
              <a:rPr lang="zh-CN" altLang="en-US" sz="1800" b="1" dirty="0" smtClean="0">
                <a:solidFill>
                  <a:srgbClr val="1FA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：</a:t>
            </a:r>
            <a:r>
              <a:rPr lang="en-US" altLang="zh-CN" sz="1800" b="1" dirty="0" smtClean="0">
                <a:solidFill>
                  <a:srgbClr val="1FA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12</a:t>
            </a:r>
            <a:r>
              <a:rPr lang="en-US" altLang="zh-CN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x÷12=96÷12</a:t>
            </a:r>
            <a:endParaRPr lang="en-US" altLang="zh-CN" sz="1800" b="1" i="1" dirty="0" smtClean="0">
              <a:solidFill>
                <a:srgbClr val="1FA808"/>
              </a:solidFill>
              <a:latin typeface="Times New Roman" panose="02020603050405020304" pitchFamily="18" charset="0"/>
              <a:sym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en-US" altLang="zh-CN" sz="1800" b="1" dirty="0" smtClean="0">
                <a:solidFill>
                  <a:srgbClr val="1FA808"/>
                </a:solidFill>
                <a:latin typeface="Arial" panose="020B0604020202020204" pitchFamily="34" charset="0"/>
                <a:cs typeface="Arial" panose="020B0604020202020204" pitchFamily="34" charset="0"/>
                <a:sym typeface="宋体" panose="02010600030101010101" pitchFamily="2" charset="-122"/>
              </a:rPr>
              <a:t>                   </a:t>
            </a:r>
            <a:r>
              <a:rPr lang="en-US" altLang="zh-CN" sz="18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x=8</a:t>
            </a:r>
            <a:endParaRPr lang="en-US" altLang="zh-CN" sz="1800" b="1" dirty="0">
              <a:solidFill>
                <a:srgbClr val="1FA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4643438" y="1714494"/>
            <a:ext cx="2928958" cy="75713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1800" b="1" i="1" dirty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    </a:t>
            </a:r>
            <a:r>
              <a:rPr lang="en-US" altLang="zh-CN" sz="18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     </a:t>
            </a:r>
            <a:r>
              <a:rPr lang="en-US" altLang="zh-CN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x÷40</a:t>
            </a:r>
            <a:r>
              <a:rPr lang="en-US" altLang="zh-CN" sz="1800" b="1" dirty="0" smtClean="0">
                <a:solidFill>
                  <a:srgbClr val="1FA808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=14</a:t>
            </a:r>
            <a:endParaRPr lang="en-US" altLang="zh-CN" sz="1800" b="1" dirty="0">
              <a:solidFill>
                <a:srgbClr val="1FA808"/>
              </a:solidFill>
              <a:latin typeface="Arial" panose="020B0604020202020204" pitchFamily="34" charset="0"/>
              <a:cs typeface="Arial" panose="020B0604020202020204" pitchFamily="34" charset="0"/>
              <a:sym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1800" b="1" dirty="0">
                <a:solidFill>
                  <a:srgbClr val="1FA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解</a:t>
            </a:r>
            <a:r>
              <a:rPr lang="zh-CN" altLang="en-US" sz="1800" b="1" dirty="0" smtClean="0">
                <a:solidFill>
                  <a:srgbClr val="1FA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：</a:t>
            </a:r>
            <a:r>
              <a:rPr lang="en-US" altLang="zh-CN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x÷40×40=14×40</a:t>
            </a:r>
            <a:endParaRPr lang="en-US" altLang="zh-CN" sz="1800" b="1" i="1" dirty="0" smtClean="0">
              <a:solidFill>
                <a:srgbClr val="1FA808"/>
              </a:solidFill>
              <a:latin typeface="Times New Roman" panose="02020603050405020304" pitchFamily="18" charset="0"/>
              <a:sym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en-US" altLang="zh-CN" sz="1800" b="1" dirty="0" smtClean="0">
                <a:solidFill>
                  <a:srgbClr val="1FA808"/>
                </a:solidFill>
                <a:latin typeface="Arial" panose="020B0604020202020204" pitchFamily="34" charset="0"/>
                <a:cs typeface="Arial" panose="020B0604020202020204" pitchFamily="34" charset="0"/>
                <a:sym typeface="宋体" panose="02010600030101010101" pitchFamily="2" charset="-122"/>
              </a:rPr>
              <a:t>                      </a:t>
            </a:r>
            <a:r>
              <a:rPr lang="en-US" altLang="zh-CN" sz="18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x=560</a:t>
            </a:r>
            <a:endParaRPr lang="en-US" altLang="zh-CN" sz="1800" b="1" dirty="0">
              <a:solidFill>
                <a:srgbClr val="1FA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43108" y="3500444"/>
            <a:ext cx="2357454" cy="75713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1800" b="1" i="1" dirty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    </a:t>
            </a:r>
            <a:r>
              <a:rPr lang="en-US" altLang="zh-CN" sz="18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     18x</a:t>
            </a:r>
            <a:r>
              <a:rPr lang="en-US" altLang="zh-CN" sz="1800" b="1" dirty="0" smtClean="0">
                <a:solidFill>
                  <a:srgbClr val="1FA808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=3.6</a:t>
            </a:r>
            <a:endParaRPr lang="en-US" altLang="zh-CN" sz="1800" b="1" dirty="0">
              <a:solidFill>
                <a:srgbClr val="1FA808"/>
              </a:solidFill>
              <a:latin typeface="Arial" panose="020B0604020202020204" pitchFamily="34" charset="0"/>
              <a:cs typeface="Arial" panose="020B0604020202020204" pitchFamily="34" charset="0"/>
              <a:sym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1800" b="1" dirty="0">
                <a:solidFill>
                  <a:srgbClr val="1FA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解</a:t>
            </a:r>
            <a:r>
              <a:rPr lang="zh-CN" altLang="en-US" sz="1800" b="1" dirty="0" smtClean="0">
                <a:solidFill>
                  <a:srgbClr val="1FA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：</a:t>
            </a:r>
            <a:r>
              <a:rPr lang="en-US" altLang="zh-CN" sz="1800" b="1" dirty="0" smtClean="0">
                <a:solidFill>
                  <a:srgbClr val="1FA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18</a:t>
            </a:r>
            <a:r>
              <a:rPr lang="en-US" altLang="zh-CN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x÷18=3.6÷18</a:t>
            </a:r>
            <a:endParaRPr lang="en-US" altLang="zh-CN" sz="1800" b="1" i="1" dirty="0" smtClean="0">
              <a:solidFill>
                <a:srgbClr val="1FA808"/>
              </a:solidFill>
              <a:latin typeface="Times New Roman" panose="02020603050405020304" pitchFamily="18" charset="0"/>
              <a:sym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en-US" altLang="zh-CN" sz="1800" b="1" dirty="0" smtClean="0">
                <a:solidFill>
                  <a:srgbClr val="1FA808"/>
                </a:solidFill>
                <a:latin typeface="Arial" panose="020B0604020202020204" pitchFamily="34" charset="0"/>
                <a:cs typeface="Arial" panose="020B0604020202020204" pitchFamily="34" charset="0"/>
                <a:sym typeface="宋体" panose="02010600030101010101" pitchFamily="2" charset="-122"/>
              </a:rPr>
              <a:t>                   </a:t>
            </a:r>
            <a:r>
              <a:rPr lang="en-US" altLang="zh-CN" sz="18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x=0.2</a:t>
            </a:r>
            <a:endParaRPr lang="en-US" altLang="zh-CN" sz="1800" b="1" dirty="0">
              <a:solidFill>
                <a:srgbClr val="1FA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4643438" y="3500444"/>
            <a:ext cx="2928958" cy="75713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1800" b="1" i="1" dirty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    </a:t>
            </a:r>
            <a:r>
              <a:rPr lang="en-US" altLang="zh-CN" sz="18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     </a:t>
            </a:r>
            <a:r>
              <a:rPr lang="en-US" altLang="zh-CN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x÷2.5</a:t>
            </a:r>
            <a:r>
              <a:rPr lang="en-US" altLang="zh-CN" sz="1800" b="1" dirty="0" smtClean="0">
                <a:solidFill>
                  <a:srgbClr val="1FA808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=5</a:t>
            </a:r>
            <a:endParaRPr lang="en-US" altLang="zh-CN" sz="1800" b="1" dirty="0">
              <a:solidFill>
                <a:srgbClr val="1FA808"/>
              </a:solidFill>
              <a:latin typeface="Arial" panose="020B0604020202020204" pitchFamily="34" charset="0"/>
              <a:cs typeface="Arial" panose="020B0604020202020204" pitchFamily="34" charset="0"/>
              <a:sym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1800" b="1" dirty="0">
                <a:solidFill>
                  <a:srgbClr val="1FA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解</a:t>
            </a:r>
            <a:r>
              <a:rPr lang="zh-CN" altLang="en-US" sz="1800" b="1" dirty="0" smtClean="0">
                <a:solidFill>
                  <a:srgbClr val="1FA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：</a:t>
            </a:r>
            <a:r>
              <a:rPr lang="en-US" altLang="zh-CN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x÷2.5×2.5=5×2.5</a:t>
            </a:r>
            <a:endParaRPr lang="en-US" altLang="zh-CN" sz="1800" b="1" i="1" dirty="0" smtClean="0">
              <a:solidFill>
                <a:srgbClr val="1FA808"/>
              </a:solidFill>
              <a:latin typeface="Times New Roman" panose="02020603050405020304" pitchFamily="18" charset="0"/>
              <a:sym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en-US" altLang="zh-CN" sz="1800" b="1" dirty="0" smtClean="0">
                <a:solidFill>
                  <a:srgbClr val="1FA808"/>
                </a:solidFill>
                <a:latin typeface="Arial" panose="020B0604020202020204" pitchFamily="34" charset="0"/>
                <a:cs typeface="Arial" panose="020B0604020202020204" pitchFamily="34" charset="0"/>
                <a:sym typeface="宋体" panose="02010600030101010101" pitchFamily="2" charset="-122"/>
              </a:rPr>
              <a:t>                        </a:t>
            </a:r>
            <a:r>
              <a:rPr lang="en-US" altLang="zh-CN" sz="18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x=12.5</a:t>
            </a:r>
            <a:endParaRPr lang="en-US" altLang="zh-CN" sz="1800" b="1" dirty="0">
              <a:solidFill>
                <a:srgbClr val="1FA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/>
      <p:bldP spid="13" grpId="0" animBg="1"/>
      <p:bldP spid="13" grpId="1"/>
      <p:bldP spid="15" grpId="0" animBg="1"/>
      <p:bldP spid="15" grpId="1"/>
      <p:bldP spid="16" grpId="0" animBg="1"/>
      <p:bldP spid="1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357172"/>
            <a:ext cx="6216521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矩形 4"/>
          <p:cNvSpPr/>
          <p:nvPr/>
        </p:nvSpPr>
        <p:spPr>
          <a:xfrm>
            <a:off x="1785918" y="1643056"/>
            <a:ext cx="27860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             4</a:t>
            </a:r>
            <a:r>
              <a:rPr lang="en-US" altLang="zh-CN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X</a:t>
            </a:r>
            <a:r>
              <a:rPr lang="en-US" altLang="zh-CN" b="1" dirty="0" smtClean="0">
                <a:solidFill>
                  <a:srgbClr val="FF0000"/>
                </a:solidFill>
              </a:rPr>
              <a:t>  = 36</a:t>
            </a:r>
          </a:p>
          <a:p>
            <a:r>
              <a:rPr lang="zh-CN" altLang="en-US" b="1" dirty="0" smtClean="0">
                <a:solidFill>
                  <a:srgbClr val="FF0000"/>
                </a:solidFill>
              </a:rPr>
              <a:t>解：</a:t>
            </a:r>
            <a:r>
              <a:rPr lang="en-US" altLang="zh-CN" b="1" dirty="0" smtClean="0">
                <a:solidFill>
                  <a:srgbClr val="FF0000"/>
                </a:solidFill>
              </a:rPr>
              <a:t>4</a:t>
            </a:r>
            <a:r>
              <a:rPr lang="en-US" altLang="zh-CN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X</a:t>
            </a:r>
            <a:r>
              <a:rPr lang="en-US" altLang="zh-CN" b="1" dirty="0" smtClean="0">
                <a:solidFill>
                  <a:srgbClr val="FF0000"/>
                </a:solidFill>
              </a:rPr>
              <a:t> </a:t>
            </a:r>
            <a:r>
              <a:rPr lang="en-US" altLang="zh-CN" b="1" dirty="0" smtClean="0">
                <a:solidFill>
                  <a:srgbClr val="1FA808"/>
                </a:solidFill>
              </a:rPr>
              <a:t>÷4</a:t>
            </a:r>
            <a:r>
              <a:rPr lang="en-US" altLang="zh-CN" b="1" dirty="0" smtClean="0">
                <a:solidFill>
                  <a:srgbClr val="FF0000"/>
                </a:solidFill>
              </a:rPr>
              <a:t> = 36</a:t>
            </a:r>
            <a:r>
              <a:rPr lang="en-US" altLang="zh-CN" b="1" dirty="0" smtClean="0">
                <a:solidFill>
                  <a:srgbClr val="1FA808"/>
                </a:solidFill>
              </a:rPr>
              <a:t>÷4</a:t>
            </a: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               </a:t>
            </a:r>
            <a:r>
              <a:rPr lang="en-US" altLang="zh-CN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X</a:t>
            </a:r>
            <a:r>
              <a:rPr lang="en-US" altLang="zh-CN" b="1" dirty="0" smtClean="0">
                <a:solidFill>
                  <a:srgbClr val="FF0000"/>
                </a:solidFill>
              </a:rPr>
              <a:t>  = 9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072066" y="1643056"/>
            <a:ext cx="32147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             </a:t>
            </a:r>
            <a:r>
              <a:rPr lang="en-US" altLang="zh-CN" b="1" dirty="0" smtClean="0">
                <a:solidFill>
                  <a:srgbClr val="FF0000"/>
                </a:solidFill>
              </a:rPr>
              <a:t>   18 </a:t>
            </a:r>
            <a:r>
              <a:rPr lang="en-US" altLang="zh-CN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X</a:t>
            </a:r>
            <a:r>
              <a:rPr lang="en-US" altLang="zh-CN" b="1" dirty="0" smtClean="0">
                <a:solidFill>
                  <a:srgbClr val="FF0000"/>
                </a:solidFill>
              </a:rPr>
              <a:t> = </a:t>
            </a:r>
            <a:r>
              <a:rPr lang="en-US" altLang="zh-CN" b="1" dirty="0" smtClean="0">
                <a:solidFill>
                  <a:srgbClr val="FF0000"/>
                </a:solidFill>
              </a:rPr>
              <a:t>450</a:t>
            </a:r>
          </a:p>
          <a:p>
            <a:r>
              <a:rPr lang="zh-CN" altLang="en-US" b="1" dirty="0" smtClean="0">
                <a:solidFill>
                  <a:srgbClr val="FF0000"/>
                </a:solidFill>
              </a:rPr>
              <a:t>解</a:t>
            </a:r>
            <a:r>
              <a:rPr lang="zh-CN" altLang="en-US" b="1" dirty="0" smtClean="0">
                <a:solidFill>
                  <a:srgbClr val="FF0000"/>
                </a:solidFill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</a:rPr>
              <a:t>18</a:t>
            </a:r>
            <a:r>
              <a:rPr lang="en-US" altLang="zh-CN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X</a:t>
            </a:r>
            <a:r>
              <a:rPr lang="en-US" altLang="zh-CN" b="1" dirty="0" smtClean="0">
                <a:solidFill>
                  <a:srgbClr val="FF0000"/>
                </a:solidFill>
              </a:rPr>
              <a:t> </a:t>
            </a:r>
            <a:r>
              <a:rPr lang="en-US" altLang="zh-CN" b="1" dirty="0" smtClean="0">
                <a:solidFill>
                  <a:srgbClr val="1FA808"/>
                </a:solidFill>
              </a:rPr>
              <a:t>÷</a:t>
            </a:r>
            <a:r>
              <a:rPr lang="en-US" altLang="zh-CN" b="1" dirty="0" smtClean="0">
                <a:solidFill>
                  <a:srgbClr val="1FA808"/>
                </a:solidFill>
              </a:rPr>
              <a:t>18 </a:t>
            </a:r>
            <a:r>
              <a:rPr lang="en-US" altLang="zh-CN" b="1" dirty="0" smtClean="0">
                <a:solidFill>
                  <a:srgbClr val="FF0000"/>
                </a:solidFill>
              </a:rPr>
              <a:t>= 450 </a:t>
            </a:r>
            <a:r>
              <a:rPr lang="en-US" altLang="zh-CN" b="1" dirty="0" smtClean="0">
                <a:solidFill>
                  <a:srgbClr val="1FA808"/>
                </a:solidFill>
              </a:rPr>
              <a:t>÷18</a:t>
            </a:r>
          </a:p>
          <a:p>
            <a:r>
              <a:rPr lang="en-US" altLang="zh-CN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                      X</a:t>
            </a:r>
            <a:r>
              <a:rPr lang="en-US" altLang="zh-CN" b="1" dirty="0" smtClean="0">
                <a:solidFill>
                  <a:srgbClr val="FF0000"/>
                </a:solidFill>
              </a:rPr>
              <a:t>  </a:t>
            </a:r>
            <a:r>
              <a:rPr lang="en-US" altLang="zh-CN" b="1" dirty="0" smtClean="0">
                <a:solidFill>
                  <a:srgbClr val="FF0000"/>
                </a:solidFill>
              </a:rPr>
              <a:t>= </a:t>
            </a:r>
            <a:r>
              <a:rPr lang="en-US" altLang="zh-CN" b="1" dirty="0" smtClean="0">
                <a:solidFill>
                  <a:srgbClr val="FF0000"/>
                </a:solidFill>
              </a:rPr>
              <a:t>25</a:t>
            </a:r>
            <a:endParaRPr lang="zh-CN" altLang="en-US" dirty="0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428992" y="3071816"/>
            <a:ext cx="2786082" cy="70788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000" dirty="0" smtClean="0"/>
              <a:t>先根据图意列方程</a:t>
            </a:r>
            <a:endParaRPr lang="en-US" altLang="zh-CN" sz="2000" dirty="0" smtClean="0"/>
          </a:p>
          <a:p>
            <a:r>
              <a:rPr lang="zh-CN" altLang="en-US" sz="2000" dirty="0" smtClean="0"/>
              <a:t>再根据等式性质解方程</a:t>
            </a:r>
            <a:endParaRPr lang="zh-CN" alt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79512" y="4623978"/>
            <a:ext cx="72008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357290" y="1500180"/>
            <a:ext cx="7429552" cy="83099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070C0"/>
                </a:solidFill>
              </a:rPr>
              <a:t>回顾前后两节课，我们已经自学研究了两条等式的性质，分别是怎么自学的？你还有哪些收获与体会呢？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夏至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14353</TotalTime>
  <Words>253</Words>
  <Application>Microsoft Office PowerPoint</Application>
  <PresentationFormat>全屏显示(16:9)</PresentationFormat>
  <Paragraphs>52</Paragraphs>
  <Slides>10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夏至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微软用户</cp:lastModifiedBy>
  <cp:revision>446</cp:revision>
  <dcterms:created xsi:type="dcterms:W3CDTF">2018-07-03T02:00:46Z</dcterms:created>
  <dcterms:modified xsi:type="dcterms:W3CDTF">2020-02-11T11:22:24Z</dcterms:modified>
</cp:coreProperties>
</file>