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11"/>
  </p:notesMasterIdLst>
  <p:sldIdLst>
    <p:sldId id="259" r:id="rId2"/>
    <p:sldId id="401" r:id="rId3"/>
    <p:sldId id="402" r:id="rId4"/>
    <p:sldId id="410" r:id="rId5"/>
    <p:sldId id="414" r:id="rId6"/>
    <p:sldId id="411" r:id="rId7"/>
    <p:sldId id="403" r:id="rId8"/>
    <p:sldId id="400" r:id="rId9"/>
    <p:sldId id="412" r:id="rId1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A808"/>
    <a:srgbClr val="CC00CC"/>
    <a:srgbClr val="0D6BD3"/>
    <a:srgbClr val="05D1DB"/>
    <a:srgbClr val="AEC7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486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55AB1-7B6A-4104-B183-83555DE174EB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D21D-236D-4489-A665-3AFCBE4418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2020/2/7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29326" y="1068163"/>
            <a:ext cx="81003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列二步计算方程解决实际问题</a:t>
            </a:r>
            <a:endParaRPr lang="zh-CN" altLang="en-US" sz="3600" b="1" cap="none" spc="0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00364" y="4572014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常州市新北区新桥实验小学   姚建法</a:t>
            </a:r>
            <a:endParaRPr lang="zh-CN" altLang="en-US" sz="2000" dirty="0" smtClean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071538" y="214296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2060"/>
                </a:solidFill>
                <a:latin typeface="方正粗黑宋简体" pitchFamily="2" charset="-122"/>
                <a:ea typeface="方正粗黑宋简体" pitchFamily="2" charset="-122"/>
              </a:rPr>
              <a:t>苏教版义务教育教科书数学五年级下册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428874"/>
            <a:ext cx="54048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1500166" y="487906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复习回顾</a:t>
            </a:r>
            <a:r>
              <a:rPr lang="zh-CN" altLang="en-US" b="1" dirty="0" smtClean="0">
                <a:solidFill>
                  <a:srgbClr val="FF0000"/>
                </a:solidFill>
              </a:rPr>
              <a:t>：列一步计算方程解决实际问题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071552"/>
            <a:ext cx="51720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组合 14"/>
          <p:cNvGrpSpPr/>
          <p:nvPr/>
        </p:nvGrpSpPr>
        <p:grpSpPr>
          <a:xfrm>
            <a:off x="1214414" y="3357568"/>
            <a:ext cx="7416824" cy="1357322"/>
            <a:chOff x="1214414" y="3357568"/>
            <a:chExt cx="7416824" cy="1357322"/>
          </a:xfrm>
        </p:grpSpPr>
        <p:grpSp>
          <p:nvGrpSpPr>
            <p:cNvPr id="5" name="组合 12"/>
            <p:cNvGrpSpPr/>
            <p:nvPr/>
          </p:nvGrpSpPr>
          <p:grpSpPr>
            <a:xfrm>
              <a:off x="1214414" y="3357568"/>
              <a:ext cx="7416824" cy="954107"/>
              <a:chOff x="1331640" y="5157192"/>
              <a:chExt cx="7416824" cy="954107"/>
            </a:xfrm>
          </p:grpSpPr>
          <p:sp>
            <p:nvSpPr>
              <p:cNvPr id="6" name="矩形 5"/>
              <p:cNvSpPr>
                <a:spLocks noChangeArrowheads="1"/>
              </p:cNvSpPr>
              <p:nvPr/>
            </p:nvSpPr>
            <p:spPr bwMode="auto">
              <a:xfrm>
                <a:off x="1331640" y="5157192"/>
                <a:ext cx="1152128" cy="95410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dirty="0" smtClean="0"/>
                  <a:t>审清题意</a:t>
                </a:r>
                <a:endParaRPr lang="zh-CN" altLang="en-US" sz="2800" dirty="0"/>
              </a:p>
            </p:txBody>
          </p:sp>
          <p:sp>
            <p:nvSpPr>
              <p:cNvPr id="7" name="矩形 6"/>
              <p:cNvSpPr>
                <a:spLocks noChangeArrowheads="1"/>
              </p:cNvSpPr>
              <p:nvPr/>
            </p:nvSpPr>
            <p:spPr bwMode="auto">
              <a:xfrm>
                <a:off x="3491880" y="5157192"/>
                <a:ext cx="1152128" cy="95410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dirty="0" smtClean="0"/>
                  <a:t>分析关系</a:t>
                </a:r>
                <a:endParaRPr lang="zh-CN" altLang="en-US" sz="2800" dirty="0"/>
              </a:p>
            </p:txBody>
          </p:sp>
          <p:sp>
            <p:nvSpPr>
              <p:cNvPr id="9" name="右箭头 8"/>
              <p:cNvSpPr/>
              <p:nvPr/>
            </p:nvSpPr>
            <p:spPr>
              <a:xfrm>
                <a:off x="2627784" y="5656688"/>
                <a:ext cx="720080" cy="7200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>
                <a:spLocks noChangeArrowheads="1"/>
              </p:cNvSpPr>
              <p:nvPr/>
            </p:nvSpPr>
            <p:spPr bwMode="auto">
              <a:xfrm>
                <a:off x="5508104" y="5157192"/>
                <a:ext cx="1152128" cy="95410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dirty="0" smtClean="0"/>
                  <a:t>列式解答</a:t>
                </a:r>
                <a:endParaRPr lang="zh-CN" altLang="en-US" sz="2800" dirty="0"/>
              </a:p>
            </p:txBody>
          </p:sp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7596336" y="5157192"/>
                <a:ext cx="1152128" cy="95410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b="1" dirty="0" smtClean="0">
                    <a:solidFill>
                      <a:srgbClr val="FF0000"/>
                    </a:solidFill>
                  </a:rPr>
                  <a:t>回顾反思</a:t>
                </a:r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右箭头 11"/>
              <p:cNvSpPr/>
              <p:nvPr/>
            </p:nvSpPr>
            <p:spPr>
              <a:xfrm>
                <a:off x="4716016" y="5656688"/>
                <a:ext cx="720080" cy="7200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右箭头 12"/>
              <p:cNvSpPr/>
              <p:nvPr/>
            </p:nvSpPr>
            <p:spPr>
              <a:xfrm>
                <a:off x="6732240" y="5656688"/>
                <a:ext cx="720080" cy="7200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5417381" y="4407113"/>
              <a:ext cx="1152128" cy="307777"/>
            </a:xfrm>
            <a:prstGeom prst="rect">
              <a:avLst/>
            </a:prstGeom>
            <a:solidFill>
              <a:srgbClr val="05D1DB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 smtClean="0"/>
                <a:t>自觉检验</a:t>
              </a:r>
              <a:endParaRPr lang="zh-CN" altLang="en-US" sz="14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-18"/>
            <a:ext cx="562920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1500180"/>
            <a:ext cx="4000528" cy="163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/>
          <p:cNvSpPr/>
          <p:nvPr/>
        </p:nvSpPr>
        <p:spPr>
          <a:xfrm>
            <a:off x="2071670" y="1928808"/>
            <a:ext cx="857256" cy="107157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214546" y="2214560"/>
            <a:ext cx="57150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X</a:t>
            </a:r>
            <a:r>
              <a:rPr lang="zh-CN" altLang="en-US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米</a:t>
            </a:r>
            <a:endParaRPr lang="zh-CN" altLang="en-US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3429006"/>
            <a:ext cx="4000528" cy="117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矩形 16"/>
          <p:cNvSpPr/>
          <p:nvPr/>
        </p:nvSpPr>
        <p:spPr>
          <a:xfrm>
            <a:off x="5500694" y="3357568"/>
            <a:ext cx="3429024" cy="1384995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解：设小雁塔高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米。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2X - 64 = 22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2X – 64 + 64 = 22 + 64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 2X = 86 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  X = 43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 答：小雁塔高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43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米。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左右箭头 17"/>
          <p:cNvSpPr/>
          <p:nvPr/>
        </p:nvSpPr>
        <p:spPr>
          <a:xfrm rot="1769403">
            <a:off x="4219478" y="2996493"/>
            <a:ext cx="1491760" cy="222635"/>
          </a:xfrm>
          <a:prstGeom prst="leftRight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5578015" y="1500180"/>
            <a:ext cx="3244452" cy="1643074"/>
            <a:chOff x="5578015" y="1500180"/>
            <a:chExt cx="3244452" cy="164307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578015" y="1500180"/>
              <a:ext cx="3208827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矩形 18"/>
            <p:cNvSpPr/>
            <p:nvPr/>
          </p:nvSpPr>
          <p:spPr>
            <a:xfrm>
              <a:off x="7429520" y="2285998"/>
              <a:ext cx="7143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smtClean="0"/>
                <a:t>86</a:t>
              </a:r>
              <a:endParaRPr lang="zh-CN" altLang="en-US" sz="1200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7429520" y="2464687"/>
              <a:ext cx="7143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smtClean="0"/>
                <a:t>43</a:t>
              </a:r>
              <a:endParaRPr lang="zh-CN" altLang="en-US" sz="1200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8108087" y="2775914"/>
              <a:ext cx="7143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smtClean="0"/>
                <a:t>43</a:t>
              </a:r>
              <a:endParaRPr lang="zh-CN" altLang="en-US" sz="1200" dirty="0"/>
            </a:p>
          </p:txBody>
        </p:sp>
      </p:grpSp>
      <p:sp>
        <p:nvSpPr>
          <p:cNvPr id="14" name="左右箭头 13"/>
          <p:cNvSpPr/>
          <p:nvPr/>
        </p:nvSpPr>
        <p:spPr>
          <a:xfrm>
            <a:off x="4500562" y="2000246"/>
            <a:ext cx="1714512" cy="28575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369825" y="1928808"/>
            <a:ext cx="1785950" cy="619192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1" animBg="1"/>
      <p:bldP spid="18" grpId="0" animBg="1"/>
      <p:bldP spid="1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57172"/>
            <a:ext cx="55644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矩形 15"/>
          <p:cNvSpPr/>
          <p:nvPr/>
        </p:nvSpPr>
        <p:spPr>
          <a:xfrm>
            <a:off x="2357422" y="2285998"/>
            <a:ext cx="4786346" cy="1815882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香港青马大桥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的长度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×16 + 0.8 = </a:t>
            </a:r>
            <a:r>
              <a:rPr lang="zh-CN" altLang="en-US" sz="1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杭州湾跨海大桥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的长度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     解：设香港青马大桥全长大约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千米。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  16X + 0.8 = 36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        16X = 36–0.8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          X = 35.2 ÷ 16 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          X = 22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     答：香港青马大桥全长大约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22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千米。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57172"/>
            <a:ext cx="650085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2714626"/>
            <a:ext cx="633311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4857752" y="257175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C00CC"/>
                </a:solidFill>
              </a:rPr>
              <a:t>先分析相等关系再填空</a:t>
            </a:r>
            <a:endParaRPr lang="zh-CN" altLang="en-US" b="1" dirty="0">
              <a:solidFill>
                <a:srgbClr val="CC00C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34184" y="3286130"/>
            <a:ext cx="372409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桃树的棵数 </a:t>
            </a:r>
            <a:r>
              <a:rPr lang="en-US" altLang="zh-CN" dirty="0" smtClean="0"/>
              <a:t>× 3 + 15 = </a:t>
            </a:r>
            <a:r>
              <a:rPr lang="zh-CN" altLang="en-US" dirty="0" smtClean="0"/>
              <a:t>梨树的棵数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134184" y="3916930"/>
            <a:ext cx="366478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鲫鱼的尾数 </a:t>
            </a:r>
            <a:r>
              <a:rPr lang="en-US" altLang="zh-CN" dirty="0" smtClean="0"/>
              <a:t>× 4 - 80 = </a:t>
            </a:r>
            <a:r>
              <a:rPr lang="zh-CN" altLang="en-US" dirty="0" smtClean="0"/>
              <a:t>鳊鱼的尾数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726487" y="3250238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+ 5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857620" y="3916930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-80</a:t>
            </a:r>
            <a:endParaRPr lang="zh-CN" alt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428728" y="1071552"/>
            <a:ext cx="72866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解：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4X+20-20=56-20        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解：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1.8+7X-1.8=3.9-1.8      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解：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5X-8.3+8.3=10.7+8.3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4X=36                                    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1FA808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7X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=2.1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    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1600" b="1" baseline="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5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X=19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X=9                                         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X=0.3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    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X=3.8   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/>
      <p:bldP spid="12" grpId="0"/>
      <p:bldP spid="4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14296"/>
            <a:ext cx="551723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矩形 15"/>
          <p:cNvSpPr/>
          <p:nvPr/>
        </p:nvSpPr>
        <p:spPr>
          <a:xfrm>
            <a:off x="1428728" y="2857502"/>
            <a:ext cx="3571900" cy="2031325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1FA808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1400" b="1" dirty="0" smtClean="0">
                <a:solidFill>
                  <a:srgbClr val="1FA808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1400" b="1" dirty="0" smtClean="0">
                <a:solidFill>
                  <a:srgbClr val="1FA808"/>
                </a:solidFill>
                <a:latin typeface="楷体" pitchFamily="49" charset="-122"/>
                <a:ea typeface="楷体" pitchFamily="49" charset="-122"/>
              </a:rPr>
              <a:t>题：</a:t>
            </a:r>
            <a:endParaRPr lang="en-US" altLang="zh-CN" sz="1400" b="1" dirty="0" smtClean="0">
              <a:solidFill>
                <a:srgbClr val="1FA808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猫的最快时速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×2 + 20 =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猎豹的最快时速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解：设猫的最快时速是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千米。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2X + 20 = 110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2X = 110–20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2X = 90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X = 45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答：猫的最快时速是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千米。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14942" y="2857502"/>
            <a:ext cx="3571900" cy="2031325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1FA808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1400" b="1" dirty="0" smtClean="0">
                <a:solidFill>
                  <a:srgbClr val="1FA808"/>
                </a:solidFill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1400" b="1" dirty="0" smtClean="0">
                <a:solidFill>
                  <a:srgbClr val="1FA808"/>
                </a:solidFill>
                <a:latin typeface="楷体" pitchFamily="49" charset="-122"/>
                <a:ea typeface="楷体" pitchFamily="49" charset="-122"/>
              </a:rPr>
              <a:t>题：</a:t>
            </a:r>
            <a:endParaRPr lang="en-US" altLang="zh-CN" sz="1400" b="1" dirty="0" smtClean="0">
              <a:solidFill>
                <a:srgbClr val="1FA808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水星绕太阳一周的时间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×4 + 13 =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地球绕太阳一周的时间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解：设水星绕太阳一周大约要用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天。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4X + 13 = 365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4X = 365–13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4X = 352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 X = 88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 答：水星绕太阳一周大约要用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88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天。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57290" y="311993"/>
            <a:ext cx="7286676" cy="83099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同学们，通过这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两次的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自学与导学，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r>
              <a:rPr lang="zh-CN" altLang="en-US" sz="2400" b="1" dirty="0" smtClean="0">
                <a:solidFill>
                  <a:srgbClr val="0070C0"/>
                </a:solidFill>
              </a:rPr>
              <a:t>你能总结一下列方程解决实际问题的过程与方法吗？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641224"/>
            <a:ext cx="3643338" cy="8784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161852"/>
            <a:ext cx="3643338" cy="1122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641225"/>
            <a:ext cx="3295655" cy="2645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79512" y="4623978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3352424" y="2357436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举例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52424" y="2857502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画图</a:t>
            </a:r>
            <a:endParaRPr lang="zh-CN" altLang="en-US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428696" y="500048"/>
            <a:ext cx="6858080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回顾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5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次学习之旅，我们在自学时可以怎么做呢？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52424" y="3357568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实验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066804" y="2357436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比较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352424" y="3869776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记录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066804" y="3357568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咨询</a:t>
            </a:r>
            <a:endParaRPr lang="zh-CN" altLang="en-US" dirty="0"/>
          </a:p>
        </p:txBody>
      </p:sp>
      <p:grpSp>
        <p:nvGrpSpPr>
          <p:cNvPr id="12" name="组合 12"/>
          <p:cNvGrpSpPr/>
          <p:nvPr/>
        </p:nvGrpSpPr>
        <p:grpSpPr>
          <a:xfrm>
            <a:off x="1280722" y="1285866"/>
            <a:ext cx="7416824" cy="954107"/>
            <a:chOff x="1331640" y="5157192"/>
            <a:chExt cx="7416824" cy="954107"/>
          </a:xfrm>
        </p:grpSpPr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1331640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解读教材</a:t>
              </a:r>
              <a:endParaRPr lang="zh-CN" altLang="en-US" sz="2800" dirty="0"/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3491880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独立尝试</a:t>
              </a:r>
              <a:endParaRPr lang="zh-CN" altLang="en-US" sz="2800" dirty="0"/>
            </a:p>
          </p:txBody>
        </p:sp>
        <p:sp>
          <p:nvSpPr>
            <p:cNvPr id="17" name="右箭头 16"/>
            <p:cNvSpPr/>
            <p:nvPr/>
          </p:nvSpPr>
          <p:spPr>
            <a:xfrm>
              <a:off x="2627784" y="54452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5508104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交流分享</a:t>
              </a:r>
              <a:endParaRPr lang="zh-CN" altLang="en-US" sz="2800" dirty="0"/>
            </a:p>
          </p:txBody>
        </p: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7596336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回顾反思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右箭头 19"/>
            <p:cNvSpPr/>
            <p:nvPr/>
          </p:nvSpPr>
          <p:spPr>
            <a:xfrm>
              <a:off x="4716016" y="54452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右箭头 20"/>
            <p:cNvSpPr/>
            <p:nvPr/>
          </p:nvSpPr>
          <p:spPr>
            <a:xfrm>
              <a:off x="6732240" y="54452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643570" y="3571882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学会思维</a:t>
            </a:r>
            <a:endParaRPr lang="zh-CN" altLang="en-US" sz="2800" dirty="0"/>
          </a:p>
        </p:txBody>
      </p:sp>
      <p:sp>
        <p:nvSpPr>
          <p:cNvPr id="24" name="矩形 23"/>
          <p:cNvSpPr/>
          <p:nvPr/>
        </p:nvSpPr>
        <p:spPr>
          <a:xfrm>
            <a:off x="4066804" y="2869644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总结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066804" y="3869776"/>
            <a:ext cx="64633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dirty="0" smtClean="0"/>
              <a:t>……</a:t>
            </a:r>
            <a:endParaRPr lang="zh-CN" altLang="en-US" dirty="0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643570" y="2928940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合理规划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1" grpId="0" animBg="1"/>
      <p:bldP spid="13" grpId="0" animBg="1"/>
      <p:bldP spid="14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79512" y="4623978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3500430" y="1500180"/>
            <a:ext cx="3215945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 smtClean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再见 </a:t>
            </a:r>
            <a:r>
              <a:rPr lang="zh-CN" altLang="en-US" sz="7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14108</TotalTime>
  <Words>414</Words>
  <Application>Microsoft Office PowerPoint</Application>
  <PresentationFormat>全屏显示(16:9)</PresentationFormat>
  <Paragraphs>79</Paragraphs>
  <Slides>9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夏至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481</cp:revision>
  <dcterms:created xsi:type="dcterms:W3CDTF">2018-07-03T02:00:46Z</dcterms:created>
  <dcterms:modified xsi:type="dcterms:W3CDTF">2020-02-07T18:19:57Z</dcterms:modified>
</cp:coreProperties>
</file>