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13"/>
  </p:notesMasterIdLst>
  <p:sldIdLst>
    <p:sldId id="259" r:id="rId2"/>
    <p:sldId id="401" r:id="rId3"/>
    <p:sldId id="402" r:id="rId4"/>
    <p:sldId id="410" r:id="rId5"/>
    <p:sldId id="411" r:id="rId6"/>
    <p:sldId id="403" r:id="rId7"/>
    <p:sldId id="409" r:id="rId8"/>
    <p:sldId id="404" r:id="rId9"/>
    <p:sldId id="406" r:id="rId10"/>
    <p:sldId id="400" r:id="rId11"/>
    <p:sldId id="412" r:id="rId1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1FA808"/>
    <a:srgbClr val="0D6BD3"/>
    <a:srgbClr val="05D1DB"/>
    <a:srgbClr val="AEC7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486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55AB1-7B6A-4104-B183-83555DE174EB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D21D-236D-4489-A665-3AFCBE4418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06035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008762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41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110992"/>
            <a:ext cx="210312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059403"/>
            <a:ext cx="64008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05740"/>
            <a:ext cx="7498080" cy="85725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055223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0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857253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715756"/>
            <a:ext cx="685800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702589"/>
            <a:ext cx="649224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611941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17" y="15827"/>
            <a:ext cx="1702191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2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4" y="-41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2020/2/5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41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29326" y="1068163"/>
            <a:ext cx="810039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列一步计算方程解决实际问题</a:t>
            </a:r>
            <a:endParaRPr lang="zh-CN" altLang="en-US" sz="3600" b="1" cap="none" spc="0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00364" y="4572014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常州市新北区新桥实验小学   姚建法</a:t>
            </a:r>
            <a:endParaRPr lang="zh-CN" altLang="en-US" sz="200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071538" y="214296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2060"/>
                </a:solidFill>
                <a:latin typeface="方正粗黑宋简体" pitchFamily="2" charset="-122"/>
                <a:ea typeface="方正粗黑宋简体" pitchFamily="2" charset="-122"/>
              </a:rPr>
              <a:t>苏教版义务教育教科书数学五年级下册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000246"/>
            <a:ext cx="45130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14414" y="1785932"/>
            <a:ext cx="778674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回顾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今天的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导学之旅，你又有了哪些新的收获与体会呢？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79512" y="4623978"/>
            <a:ext cx="7200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3500430" y="1500180"/>
            <a:ext cx="3215945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 smtClean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再见 </a:t>
            </a:r>
            <a:r>
              <a:rPr lang="zh-CN" altLang="en-US" sz="7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r="46722"/>
          <a:stretch>
            <a:fillRect/>
          </a:stretch>
        </p:blipFill>
        <p:spPr bwMode="auto">
          <a:xfrm>
            <a:off x="2786050" y="528736"/>
            <a:ext cx="392909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11"/>
          <p:cNvSpPr txBox="1"/>
          <p:nvPr/>
        </p:nvSpPr>
        <p:spPr>
          <a:xfrm>
            <a:off x="2214546" y="1500180"/>
            <a:ext cx="2357454" cy="755015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x+56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=102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x+56-56=102-56</a:t>
            </a: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x=46 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929190" y="1500180"/>
            <a:ext cx="2928958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x-970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=270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x-970+970=270+970</a:t>
            </a: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x=1240 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/>
          <a:srcRect l="54246"/>
          <a:stretch>
            <a:fillRect/>
          </a:stretch>
        </p:blipFill>
        <p:spPr bwMode="auto">
          <a:xfrm>
            <a:off x="3269480" y="2457562"/>
            <a:ext cx="337422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11"/>
          <p:cNvSpPr txBox="1"/>
          <p:nvPr/>
        </p:nvSpPr>
        <p:spPr>
          <a:xfrm>
            <a:off x="2214546" y="3457694"/>
            <a:ext cx="2357454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15x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=3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15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x÷15=3÷15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x=0.2 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929190" y="3457694"/>
            <a:ext cx="2928958" cy="75713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18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      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x÷0.8</a:t>
            </a:r>
            <a:r>
              <a:rPr lang="en-US" altLang="zh-CN" sz="1800" b="1" dirty="0" smtClean="0">
                <a:solidFill>
                  <a:srgbClr val="1FA808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=1.25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1800" b="1" dirty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解</a:t>
            </a:r>
            <a:r>
              <a:rPr lang="zh-CN" altLang="en-US" sz="1800" b="1" dirty="0" smtClean="0">
                <a:solidFill>
                  <a:srgbClr val="1FA808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：</a:t>
            </a:r>
            <a:r>
              <a:rPr lang="en-US" altLang="zh-CN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x÷0.8×0.8=1.25×0.8</a:t>
            </a:r>
            <a:endParaRPr lang="en-US" altLang="zh-CN" sz="1800" b="1" i="1" dirty="0" smtClean="0">
              <a:solidFill>
                <a:srgbClr val="1FA808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1800" b="1" dirty="0" smtClean="0">
                <a:solidFill>
                  <a:srgbClr val="1FA808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          </a:t>
            </a:r>
            <a:r>
              <a:rPr lang="en-US" altLang="zh-CN" sz="18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x=1</a:t>
            </a:r>
            <a:endParaRPr lang="en-US" altLang="zh-CN" sz="1800" b="1" dirty="0">
              <a:solidFill>
                <a:srgbClr val="1FA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00166" y="487906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复习回顾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/>
      <p:bldP spid="9" grpId="0" animBg="1"/>
      <p:bldP spid="9" grpId="1"/>
      <p:bldP spid="10" grpId="0" animBg="1"/>
      <p:bldP spid="10" grpId="1"/>
      <p:bldP spid="11" grpId="0" animBg="1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71420"/>
            <a:ext cx="6370637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1" y="2786064"/>
            <a:ext cx="529147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1571604" y="4357700"/>
            <a:ext cx="330090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去年的体重 </a:t>
            </a:r>
            <a:r>
              <a:rPr lang="en-US" altLang="zh-CN" dirty="0" smtClean="0"/>
              <a:t>+ 2.5 = </a:t>
            </a:r>
            <a:r>
              <a:rPr lang="zh-CN" altLang="en-US" dirty="0" smtClean="0"/>
              <a:t>今年的体重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143504" y="4357700"/>
            <a:ext cx="324159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 smtClean="0"/>
              <a:t>今年的体重 </a:t>
            </a:r>
            <a:r>
              <a:rPr lang="en-US" altLang="zh-CN" dirty="0" smtClean="0"/>
              <a:t>- </a:t>
            </a:r>
            <a:r>
              <a:rPr lang="zh-CN" altLang="en-US" dirty="0" smtClean="0"/>
              <a:t>去年的体重 </a:t>
            </a:r>
            <a:r>
              <a:rPr lang="en-US" altLang="zh-CN" dirty="0" smtClean="0"/>
              <a:t>= 2.5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71420"/>
            <a:ext cx="6370637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组合 14"/>
          <p:cNvGrpSpPr/>
          <p:nvPr/>
        </p:nvGrpSpPr>
        <p:grpSpPr>
          <a:xfrm>
            <a:off x="1357290" y="2273856"/>
            <a:ext cx="5429250" cy="2702971"/>
            <a:chOff x="1357290" y="2273856"/>
            <a:chExt cx="5429250" cy="270297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57290" y="2714626"/>
              <a:ext cx="5429250" cy="200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矩形 5"/>
            <p:cNvSpPr/>
            <p:nvPr/>
          </p:nvSpPr>
          <p:spPr>
            <a:xfrm>
              <a:off x="4286248" y="4000510"/>
              <a:ext cx="11430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36</a:t>
              </a:r>
              <a:r>
                <a:rPr lang="zh-CN" altLang="en-US" b="1" dirty="0" smtClean="0">
                  <a:solidFill>
                    <a:srgbClr val="FF0000"/>
                  </a:solidFill>
                </a:rPr>
                <a:t>－</a:t>
              </a:r>
              <a:r>
                <a:rPr lang="en-US" altLang="zh-CN" b="1" dirty="0" smtClean="0">
                  <a:solidFill>
                    <a:srgbClr val="FF0000"/>
                  </a:solidFill>
                </a:rPr>
                <a:t>2.5 </a:t>
              </a:r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4286248" y="4321808"/>
              <a:ext cx="11430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33.5</a:t>
              </a:r>
              <a:endParaRPr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1357290" y="2273856"/>
              <a:ext cx="1143008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</a:rPr>
                <a:t>方法一：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14612" y="4643452"/>
              <a:ext cx="3362325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矩形 12"/>
            <p:cNvSpPr/>
            <p:nvPr/>
          </p:nvSpPr>
          <p:spPr>
            <a:xfrm>
              <a:off x="4929190" y="4572014"/>
              <a:ext cx="11430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/>
                <a:t>33.5</a:t>
              </a:r>
              <a:endParaRPr lang="zh-CN" altLang="en-US" dirty="0"/>
            </a:p>
          </p:txBody>
        </p:sp>
      </p:grp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11"/>
          <p:cNvSpPr txBox="1"/>
          <p:nvPr/>
        </p:nvSpPr>
        <p:spPr>
          <a:xfrm>
            <a:off x="5572132" y="3786196"/>
            <a:ext cx="235745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000" b="1" i="1" dirty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</a:t>
            </a:r>
            <a:r>
              <a:rPr lang="en-US" altLang="zh-CN" sz="2000" b="1" i="1" dirty="0" smtClean="0">
                <a:solidFill>
                  <a:srgbClr val="1FA808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    </a:t>
            </a:r>
            <a:r>
              <a:rPr lang="en-US" altLang="zh-CN" sz="2000" b="1" i="1" dirty="0" smtClean="0">
                <a:solidFill>
                  <a:srgbClr val="CC00CC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x+2.5</a:t>
            </a:r>
            <a:r>
              <a:rPr lang="en-US" altLang="zh-CN" sz="2000" b="1" dirty="0" smtClean="0">
                <a:solidFill>
                  <a:srgbClr val="CC00CC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=36</a:t>
            </a:r>
            <a:endParaRPr lang="en-US" altLang="zh-CN" sz="2000" b="1" dirty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 dirty="0" smtClean="0">
                <a:solidFill>
                  <a:srgbClr val="CC00CC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 </a:t>
            </a:r>
            <a:r>
              <a:rPr lang="en-US" altLang="zh-CN" sz="2000" b="1" i="1" dirty="0" smtClean="0">
                <a:solidFill>
                  <a:srgbClr val="CC00CC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x+2.5-2.5=36-2.5</a:t>
            </a:r>
          </a:p>
          <a:p>
            <a:pPr>
              <a:lnSpc>
                <a:spcPct val="80000"/>
              </a:lnSpc>
            </a:pPr>
            <a:r>
              <a:rPr lang="en-US" altLang="zh-CN" sz="2000" b="1" dirty="0" smtClean="0">
                <a:solidFill>
                  <a:srgbClr val="CC00CC"/>
                </a:solidFill>
                <a:latin typeface="Arial" panose="020B0604020202020204" pitchFamily="34" charset="0"/>
                <a:cs typeface="Arial" panose="020B0604020202020204" pitchFamily="34" charset="0"/>
                <a:sym typeface="宋体" panose="02010600030101010101" pitchFamily="2" charset="-122"/>
              </a:rPr>
              <a:t>              </a:t>
            </a:r>
            <a:r>
              <a:rPr lang="en-US" altLang="zh-CN" sz="2000" b="1" i="1" dirty="0" smtClean="0">
                <a:solidFill>
                  <a:srgbClr val="CC00CC"/>
                </a:solidFill>
                <a:latin typeface="Times New Roman" panose="02020603050405020304" pitchFamily="18" charset="0"/>
                <a:sym typeface="宋体" panose="02010600030101010101" pitchFamily="2" charset="-122"/>
              </a:rPr>
              <a:t>x=33.5 </a:t>
            </a:r>
            <a:endParaRPr lang="en-US" altLang="zh-CN" sz="2000" b="1" dirty="0">
              <a:solidFill>
                <a:srgbClr val="CC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786182" y="4024260"/>
            <a:ext cx="1714512" cy="357190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357290" y="3071816"/>
            <a:ext cx="4214842" cy="64294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/>
      <p:bldP spid="10" grpId="2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71420"/>
            <a:ext cx="6370637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组合 14"/>
          <p:cNvGrpSpPr/>
          <p:nvPr/>
        </p:nvGrpSpPr>
        <p:grpSpPr>
          <a:xfrm>
            <a:off x="1357290" y="2273856"/>
            <a:ext cx="7434291" cy="2655333"/>
            <a:chOff x="1357290" y="2273856"/>
            <a:chExt cx="7434291" cy="265533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57290" y="2786064"/>
              <a:ext cx="5467350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矩形 6"/>
            <p:cNvSpPr/>
            <p:nvPr/>
          </p:nvSpPr>
          <p:spPr>
            <a:xfrm>
              <a:off x="4274373" y="4524247"/>
              <a:ext cx="11430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33.5</a:t>
              </a:r>
              <a:endParaRPr lang="zh-CN" altLang="en-US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1357290" y="2273856"/>
              <a:ext cx="1143008" cy="3693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</a:rPr>
                <a:t>方法二：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29256" y="4572014"/>
              <a:ext cx="3362325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矩形 12"/>
            <p:cNvSpPr/>
            <p:nvPr/>
          </p:nvSpPr>
          <p:spPr>
            <a:xfrm>
              <a:off x="7643834" y="4500576"/>
              <a:ext cx="11430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b="1" dirty="0" smtClean="0"/>
                <a:t>33.5</a:t>
              </a:r>
              <a:endParaRPr lang="zh-CN" altLang="en-US" dirty="0"/>
            </a:p>
          </p:txBody>
        </p:sp>
      </p:grp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椭圆 10"/>
          <p:cNvSpPr/>
          <p:nvPr/>
        </p:nvSpPr>
        <p:spPr>
          <a:xfrm>
            <a:off x="2928926" y="3643320"/>
            <a:ext cx="2428892" cy="357190"/>
          </a:xfrm>
          <a:prstGeom prst="ellipse">
            <a:avLst/>
          </a:prstGeom>
          <a:noFill/>
          <a:ln w="76200">
            <a:solidFill>
              <a:srgbClr val="0D6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572132" y="3571882"/>
            <a:ext cx="244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C00CC"/>
                </a:solidFill>
              </a:rPr>
              <a:t>两边为什么要加</a:t>
            </a:r>
            <a:r>
              <a:rPr lang="en-US" altLang="zh-CN" b="1" dirty="0" smtClean="0">
                <a:solidFill>
                  <a:srgbClr val="CC00CC"/>
                </a:solidFill>
                <a:latin typeface="华文隶书" pitchFamily="2" charset="-122"/>
                <a:ea typeface="华文隶书" pitchFamily="2" charset="-122"/>
              </a:rPr>
              <a:t>X </a:t>
            </a:r>
            <a:r>
              <a:rPr lang="zh-CN" altLang="en-US" b="1" dirty="0" smtClean="0">
                <a:solidFill>
                  <a:srgbClr val="CC00CC"/>
                </a:solidFill>
              </a:rPr>
              <a:t>呢？</a:t>
            </a:r>
            <a:endParaRPr lang="zh-CN" altLang="en-US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214692"/>
            <a:ext cx="585084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0"/>
            <a:ext cx="4143404" cy="170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1785932"/>
            <a:ext cx="3643338" cy="13875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5" y="1785932"/>
            <a:ext cx="3571899" cy="13821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0739" y="0"/>
            <a:ext cx="3186947" cy="487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8186" y="3714758"/>
            <a:ext cx="3581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矩形 14"/>
          <p:cNvSpPr/>
          <p:nvPr/>
        </p:nvSpPr>
        <p:spPr>
          <a:xfrm>
            <a:off x="4643438" y="571486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C00CC"/>
                </a:solidFill>
              </a:rPr>
              <a:t>列方程解决实际问题时要注意什么呢？</a:t>
            </a:r>
            <a:endParaRPr lang="zh-CN" altLang="en-US" b="1" dirty="0">
              <a:solidFill>
                <a:srgbClr val="CC00CC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572000" y="1214428"/>
            <a:ext cx="1571636" cy="1357322"/>
            <a:chOff x="4572000" y="1214428"/>
            <a:chExt cx="1571636" cy="1357322"/>
          </a:xfrm>
        </p:grpSpPr>
        <p:sp>
          <p:nvSpPr>
            <p:cNvPr id="19" name="圆角矩形标注 18"/>
            <p:cNvSpPr/>
            <p:nvPr/>
          </p:nvSpPr>
          <p:spPr>
            <a:xfrm>
              <a:off x="4572000" y="1214428"/>
              <a:ext cx="1571636" cy="1357322"/>
            </a:xfrm>
            <a:prstGeom prst="wedgeRoundRectCallout">
              <a:avLst>
                <a:gd name="adj1" fmla="val -113838"/>
                <a:gd name="adj2" fmla="val 60653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91126" y="1285866"/>
              <a:ext cx="1357322" cy="1205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组合 21"/>
          <p:cNvGrpSpPr/>
          <p:nvPr/>
        </p:nvGrpSpPr>
        <p:grpSpPr>
          <a:xfrm>
            <a:off x="5143504" y="2357436"/>
            <a:ext cx="1571636" cy="1357322"/>
            <a:chOff x="4572000" y="2428874"/>
            <a:chExt cx="1571636" cy="1357322"/>
          </a:xfrm>
        </p:grpSpPr>
        <p:sp>
          <p:nvSpPr>
            <p:cNvPr id="20" name="圆角矩形标注 19"/>
            <p:cNvSpPr/>
            <p:nvPr/>
          </p:nvSpPr>
          <p:spPr>
            <a:xfrm>
              <a:off x="4572000" y="2428874"/>
              <a:ext cx="1571636" cy="1357322"/>
            </a:xfrm>
            <a:prstGeom prst="wedgeRoundRectCallout">
              <a:avLst>
                <a:gd name="adj1" fmla="val -119884"/>
                <a:gd name="adj2" fmla="val -6715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55313" y="2619438"/>
              <a:ext cx="1313774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7" name="组合 26"/>
          <p:cNvGrpSpPr/>
          <p:nvPr/>
        </p:nvGrpSpPr>
        <p:grpSpPr>
          <a:xfrm>
            <a:off x="6929454" y="1857370"/>
            <a:ext cx="1571636" cy="1357322"/>
            <a:chOff x="6929454" y="1857370"/>
            <a:chExt cx="1571636" cy="1357322"/>
          </a:xfrm>
        </p:grpSpPr>
        <p:sp>
          <p:nvSpPr>
            <p:cNvPr id="25" name="圆角矩形标注 24"/>
            <p:cNvSpPr/>
            <p:nvPr/>
          </p:nvSpPr>
          <p:spPr>
            <a:xfrm>
              <a:off x="6929454" y="1857370"/>
              <a:ext cx="1571636" cy="1357322"/>
            </a:xfrm>
            <a:prstGeom prst="wedgeRoundRectCallout">
              <a:avLst>
                <a:gd name="adj1" fmla="val -60191"/>
                <a:gd name="adj2" fmla="val 93025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000892" y="1928807"/>
              <a:ext cx="1428760" cy="1207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2"/>
          <p:cNvGrpSpPr/>
          <p:nvPr/>
        </p:nvGrpSpPr>
        <p:grpSpPr>
          <a:xfrm>
            <a:off x="1428728" y="214296"/>
            <a:ext cx="6494463" cy="1643074"/>
            <a:chOff x="1428728" y="214296"/>
            <a:chExt cx="6494463" cy="164307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/>
            <a:srcRect l="18700" t="73701" r="20801" b="288"/>
            <a:stretch>
              <a:fillRect/>
            </a:stretch>
          </p:blipFill>
          <p:spPr bwMode="auto">
            <a:xfrm>
              <a:off x="1857356" y="1428742"/>
              <a:ext cx="3929090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/>
            <a:srcRect b="30635"/>
            <a:stretch>
              <a:fillRect/>
            </a:stretch>
          </p:blipFill>
          <p:spPr bwMode="auto">
            <a:xfrm>
              <a:off x="1428728" y="214296"/>
              <a:ext cx="6494463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矩形 9"/>
          <p:cNvSpPr/>
          <p:nvPr/>
        </p:nvSpPr>
        <p:spPr>
          <a:xfrm>
            <a:off x="1964419" y="1416867"/>
            <a:ext cx="11430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非洲象</a:t>
            </a:r>
            <a:endParaRPr lang="zh-CN" altLang="en-US" sz="1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57686" y="1416867"/>
            <a:ext cx="11430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蓝鲸</a:t>
            </a:r>
            <a:endParaRPr lang="zh-CN" altLang="en-US" sz="1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57422" y="1857370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解：设这头非洲象大约重</a:t>
            </a:r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吨。</a:t>
            </a:r>
            <a:endParaRPr lang="en-US" altLang="zh-CN" sz="16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        33 X = 165</a:t>
            </a:r>
          </a:p>
          <a:p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           X = 165 ÷33</a:t>
            </a:r>
          </a:p>
          <a:p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           X = 5</a:t>
            </a:r>
          </a:p>
          <a:p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答：这头非洲象大约重</a:t>
            </a:r>
            <a:r>
              <a:rPr lang="en-US" altLang="zh-CN" sz="16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1600" b="1" dirty="0" smtClean="0">
                <a:latin typeface="楷体" pitchFamily="49" charset="-122"/>
                <a:ea typeface="楷体" pitchFamily="49" charset="-122"/>
              </a:rPr>
              <a:t>吨。</a:t>
            </a:r>
            <a:endParaRPr lang="zh-CN" altLang="en-US" sz="16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3429006"/>
            <a:ext cx="4500594" cy="128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矩形 13"/>
          <p:cNvSpPr/>
          <p:nvPr/>
        </p:nvSpPr>
        <p:spPr>
          <a:xfrm>
            <a:off x="5929322" y="1397681"/>
            <a:ext cx="3000396" cy="2031325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蓝鲸的体重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÷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非洲象的体重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= 33</a:t>
            </a: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解：设这头非洲象大约重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吨。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165÷ X = 33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165÷X ×X = 33×X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165 = 33X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X = 165÷33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  X = 5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答：这头非洲象大约重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吨。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5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214282" y="4607733"/>
            <a:ext cx="5715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642924"/>
            <a:ext cx="5099041" cy="219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矩形 21"/>
          <p:cNvSpPr/>
          <p:nvPr/>
        </p:nvSpPr>
        <p:spPr>
          <a:xfrm>
            <a:off x="1500166" y="273592"/>
            <a:ext cx="6878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C00CC"/>
                </a:solidFill>
              </a:rPr>
              <a:t>想一想：我们在解决这些生活实际问题的过程中，应该怎么做呢？</a:t>
            </a:r>
            <a:endParaRPr lang="zh-CN" altLang="en-US" b="1" dirty="0">
              <a:solidFill>
                <a:srgbClr val="CC00CC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85852" y="3000378"/>
            <a:ext cx="2428892" cy="1815882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题：</a:t>
            </a:r>
            <a:endParaRPr lang="en-US" altLang="zh-CN" sz="1400" b="1" dirty="0" smtClean="0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白键个数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—16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=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黑键个数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解：设白键个数为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个。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X—16 = 36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X = 36+16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  X = 52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答：白键有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52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个。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57620" y="3000378"/>
            <a:ext cx="2571768" cy="1815882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题：</a:t>
            </a:r>
            <a:endParaRPr lang="en-US" altLang="zh-CN" sz="1400" b="1" dirty="0" smtClean="0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单价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×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数量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=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总价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解：设用电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千瓦</a:t>
            </a:r>
            <a:r>
              <a:rPr lang="en-US" altLang="zh-CN" sz="1000" b="1" dirty="0" smtClean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时。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0.52 X = 23.4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X = 23.4 ÷0.52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  X = 45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答：用电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45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千瓦</a:t>
            </a:r>
            <a:r>
              <a:rPr lang="en-US" altLang="zh-CN" sz="1000" b="1" dirty="0" smtClean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时。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72264" y="3000378"/>
            <a:ext cx="2286016" cy="1815882"/>
          </a:xfrm>
          <a:prstGeom prst="rect">
            <a:avLst/>
          </a:prstGeom>
          <a:ln w="38100">
            <a:solidFill>
              <a:srgbClr val="00B05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题：</a:t>
            </a:r>
            <a:endParaRPr lang="en-US" altLang="zh-CN" sz="1400" b="1" dirty="0" smtClean="0">
              <a:solidFill>
                <a:srgbClr val="00B05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   宽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× 1.5 =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长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解：设宽为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X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en-US" altLang="zh-CN" sz="14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1.5 X = 144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X = 144 ÷1.5</a:t>
            </a:r>
          </a:p>
          <a:p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        X = 96</a:t>
            </a:r>
          </a:p>
          <a:p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答：宽应是 </a:t>
            </a:r>
            <a:r>
              <a:rPr lang="en-US" altLang="zh-CN" sz="1400" b="1" dirty="0" smtClean="0">
                <a:latin typeface="楷体" pitchFamily="49" charset="-122"/>
                <a:ea typeface="楷体" pitchFamily="49" charset="-122"/>
              </a:rPr>
              <a:t>96 </a:t>
            </a:r>
            <a:r>
              <a:rPr lang="zh-CN" altLang="en-US" sz="1400" b="1" dirty="0" smtClean="0">
                <a:latin typeface="楷体" pitchFamily="49" charset="-122"/>
                <a:ea typeface="楷体" pitchFamily="49" charset="-122"/>
              </a:rPr>
              <a:t>厘米。</a:t>
            </a:r>
            <a:endParaRPr lang="zh-CN" altLang="en-US" sz="1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 animBg="1"/>
      <p:bldP spid="2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13385</TotalTime>
  <Words>386</Words>
  <Application>Microsoft Office PowerPoint</Application>
  <PresentationFormat>全屏显示(16:9)</PresentationFormat>
  <Paragraphs>84</Paragraphs>
  <Slides>11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夏至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460</cp:revision>
  <dcterms:created xsi:type="dcterms:W3CDTF">2018-07-03T02:00:46Z</dcterms:created>
  <dcterms:modified xsi:type="dcterms:W3CDTF">2020-02-05T15:39:52Z</dcterms:modified>
</cp:coreProperties>
</file>