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08" r:id="rId1"/>
  </p:sldMasterIdLst>
  <p:notesMasterIdLst>
    <p:notesMasterId r:id="rId38"/>
  </p:notesMasterIdLst>
  <p:sldIdLst>
    <p:sldId id="259" r:id="rId2"/>
    <p:sldId id="409" r:id="rId3"/>
    <p:sldId id="370" r:id="rId4"/>
    <p:sldId id="390" r:id="rId5"/>
    <p:sldId id="369" r:id="rId6"/>
    <p:sldId id="381" r:id="rId7"/>
    <p:sldId id="382" r:id="rId8"/>
    <p:sldId id="383" r:id="rId9"/>
    <p:sldId id="384" r:id="rId10"/>
    <p:sldId id="385" r:id="rId11"/>
    <p:sldId id="386" r:id="rId12"/>
    <p:sldId id="387" r:id="rId13"/>
    <p:sldId id="363" r:id="rId14"/>
    <p:sldId id="368" r:id="rId15"/>
    <p:sldId id="391" r:id="rId16"/>
    <p:sldId id="372" r:id="rId17"/>
    <p:sldId id="392" r:id="rId18"/>
    <p:sldId id="393" r:id="rId19"/>
    <p:sldId id="394" r:id="rId20"/>
    <p:sldId id="395" r:id="rId21"/>
    <p:sldId id="396" r:id="rId22"/>
    <p:sldId id="397" r:id="rId23"/>
    <p:sldId id="408" r:id="rId24"/>
    <p:sldId id="398" r:id="rId25"/>
    <p:sldId id="399" r:id="rId26"/>
    <p:sldId id="401" r:id="rId27"/>
    <p:sldId id="400" r:id="rId28"/>
    <p:sldId id="403" r:id="rId29"/>
    <p:sldId id="404" r:id="rId30"/>
    <p:sldId id="405" r:id="rId31"/>
    <p:sldId id="375" r:id="rId32"/>
    <p:sldId id="406" r:id="rId33"/>
    <p:sldId id="407" r:id="rId34"/>
    <p:sldId id="380" r:id="rId35"/>
    <p:sldId id="367" r:id="rId36"/>
    <p:sldId id="320" r:id="rId3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1FA808"/>
    <a:srgbClr val="05D1DB"/>
    <a:srgbClr val="0D6BD3"/>
    <a:srgbClr val="AEC71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056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55AB1-7B6A-4104-B183-83555DE174EB}" type="datetimeFigureOut">
              <a:rPr lang="zh-CN" altLang="en-US" smtClean="0"/>
              <a:pPr/>
              <a:t>2020/1/21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42D21D-236D-4489-A665-3AFCBE4418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32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33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34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35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36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2D21D-236D-4489-A665-3AFCBE44183B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标题 13"/>
          <p:cNvSpPr>
            <a:spLocks noGrp="1"/>
          </p:cNvSpPr>
          <p:nvPr>
            <p:ph type="ctrTitle"/>
          </p:nvPr>
        </p:nvSpPr>
        <p:spPr>
          <a:xfrm>
            <a:off x="1432560" y="359897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2" name="副标题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2020/1/21</a:t>
            </a:fld>
            <a:endParaRPr lang="zh-CN" altLang="en-US"/>
          </a:p>
        </p:txBody>
      </p:sp>
      <p:sp>
        <p:nvSpPr>
          <p:cNvPr id="20" name="页脚占位符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921433" y="1413803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椭圆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2020/1/21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274640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2020/1/21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2020/1/21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282890" y="-52"/>
            <a:ext cx="6858000" cy="685805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2020/1/21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/>
        </p:nvSpPr>
        <p:spPr bwMode="invGray">
          <a:xfrm>
            <a:off x="2286000" y="3"/>
            <a:ext cx="76200" cy="685805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椭圆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椭圆 8"/>
          <p:cNvSpPr/>
          <p:nvPr/>
        </p:nvSpPr>
        <p:spPr>
          <a:xfrm>
            <a:off x="2408064" y="2745871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2020/1/21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328279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63440" y="328279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2020/1/21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2020/1/21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2020/1/21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/>
        </p:nvSpPr>
        <p:spPr bwMode="invGray">
          <a:xfrm>
            <a:off x="1014984" y="-52"/>
            <a:ext cx="73152" cy="685805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16777"/>
            <a:ext cx="3810000" cy="1162051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57200" y="1406967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457200" y="2133601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2020/1/21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2020/1/21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838200" y="1143005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9" name="流程图: 过程 8"/>
          <p:cNvSpPr/>
          <p:nvPr/>
        </p:nvSpPr>
        <p:spPr>
          <a:xfrm rot="19468671">
            <a:off x="396725" y="954345"/>
            <a:ext cx="685800" cy="204311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流程图: 过程 9"/>
          <p:cNvSpPr/>
          <p:nvPr/>
        </p:nvSpPr>
        <p:spPr>
          <a:xfrm rot="2103354" flipH="1">
            <a:off x="5003667" y="936789"/>
            <a:ext cx="649224" cy="204311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饼形 6"/>
          <p:cNvSpPr/>
          <p:nvPr/>
        </p:nvSpPr>
        <p:spPr>
          <a:xfrm>
            <a:off x="-815927" y="-815920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椭圆 7"/>
          <p:cNvSpPr/>
          <p:nvPr/>
        </p:nvSpPr>
        <p:spPr>
          <a:xfrm>
            <a:off x="168822" y="21106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同心圆 10"/>
          <p:cNvSpPr/>
          <p:nvPr/>
        </p:nvSpPr>
        <p:spPr>
          <a:xfrm rot="2315675">
            <a:off x="182887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>
          <a:xfrm>
            <a:off x="1012879" y="-52"/>
            <a:ext cx="8131127" cy="685805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标题占位符 4"/>
          <p:cNvSpPr>
            <a:spLocks noGrp="1"/>
          </p:cNvSpPr>
          <p:nvPr>
            <p:ph type="title"/>
          </p:nvPr>
        </p:nvSpPr>
        <p:spPr>
          <a:xfrm>
            <a:off x="1435608" y="274639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24" name="日期占位符 23"/>
          <p:cNvSpPr>
            <a:spLocks noGrp="1"/>
          </p:cNvSpPr>
          <p:nvPr>
            <p:ph type="dt" sz="half" idx="2"/>
          </p:nvPr>
        </p:nvSpPr>
        <p:spPr>
          <a:xfrm>
            <a:off x="3581400" y="6305549"/>
            <a:ext cx="2133600" cy="476251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pPr/>
              <a:t>2020/1/21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3"/>
          </p:nvPr>
        </p:nvSpPr>
        <p:spPr>
          <a:xfrm>
            <a:off x="5715000" y="6305549"/>
            <a:ext cx="2895600" cy="476251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4"/>
          </p:nvPr>
        </p:nvSpPr>
        <p:spPr>
          <a:xfrm>
            <a:off x="8613648" y="6305549"/>
            <a:ext cx="457200" cy="476251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5" name="矩形 14"/>
          <p:cNvSpPr/>
          <p:nvPr/>
        </p:nvSpPr>
        <p:spPr bwMode="invGray">
          <a:xfrm>
            <a:off x="1014984" y="-52"/>
            <a:ext cx="73152" cy="685805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43608" y="46365"/>
            <a:ext cx="4176464" cy="523220"/>
          </a:xfrm>
          <a:prstGeom prst="rect">
            <a:avLst/>
          </a:prstGeom>
          <a:solidFill>
            <a:srgbClr val="1FA808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/>
              <a:t>“解决问题的策略”</a:t>
            </a:r>
            <a:endParaRPr lang="zh-CN" altLang="en-US" sz="2800" dirty="0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043608" y="620688"/>
            <a:ext cx="4176464" cy="523220"/>
          </a:xfrm>
          <a:prstGeom prst="rect">
            <a:avLst/>
          </a:prstGeo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002060"/>
                </a:solidFill>
              </a:rPr>
              <a:t>2</a:t>
            </a:r>
            <a:r>
              <a:rPr lang="zh-CN" altLang="en-US" sz="2800" b="1" dirty="0" smtClean="0">
                <a:solidFill>
                  <a:srgbClr val="002060"/>
                </a:solidFill>
              </a:rPr>
              <a:t>、编排体系</a:t>
            </a:r>
            <a:endParaRPr lang="zh-CN" altLang="en-US" sz="2800" b="1" dirty="0">
              <a:solidFill>
                <a:srgbClr val="002060"/>
              </a:solidFill>
            </a:endParaRPr>
          </a:p>
        </p:txBody>
      </p:sp>
      <p:sp>
        <p:nvSpPr>
          <p:cNvPr id="12" name="矩形 9"/>
          <p:cNvSpPr>
            <a:spLocks noChangeArrowheads="1"/>
          </p:cNvSpPr>
          <p:nvPr/>
        </p:nvSpPr>
        <p:spPr bwMode="auto">
          <a:xfrm>
            <a:off x="2483768" y="6093296"/>
            <a:ext cx="1368152" cy="36933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FF0000"/>
                </a:solidFill>
              </a:rPr>
              <a:t>四上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412777"/>
            <a:ext cx="3384376" cy="2790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7" y="4293097"/>
            <a:ext cx="3384376" cy="1490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1196755"/>
            <a:ext cx="3322648" cy="309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61" y="4437115"/>
            <a:ext cx="3389561" cy="1364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9"/>
          <p:cNvSpPr>
            <a:spLocks noChangeArrowheads="1"/>
          </p:cNvSpPr>
          <p:nvPr/>
        </p:nvSpPr>
        <p:spPr bwMode="auto">
          <a:xfrm>
            <a:off x="6228184" y="6093296"/>
            <a:ext cx="1368152" cy="36933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FF0000"/>
                </a:solidFill>
              </a:rPr>
              <a:t>四下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7308304" y="2636912"/>
            <a:ext cx="1584176" cy="523220"/>
          </a:xfrm>
          <a:prstGeom prst="rect">
            <a:avLst/>
          </a:prstGeom>
          <a:solidFill>
            <a:srgbClr val="05D1DB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/>
              <a:t>悟过往</a:t>
            </a:r>
            <a:endParaRPr lang="zh-CN" altLang="en-US" sz="2800" dirty="0"/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7380312" y="836712"/>
            <a:ext cx="1584176" cy="523220"/>
          </a:xfrm>
          <a:prstGeom prst="rect">
            <a:avLst/>
          </a:prstGeom>
          <a:solidFill>
            <a:srgbClr val="05D1DB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/>
              <a:t>悟当下</a:t>
            </a:r>
            <a:endParaRPr lang="zh-CN" altLang="en-US" sz="2800" dirty="0"/>
          </a:p>
        </p:txBody>
      </p:sp>
      <p:pic>
        <p:nvPicPr>
          <p:cNvPr id="15" name="Picture 5"/>
          <p:cNvPicPr preferRelativeResize="0">
            <a:picLocks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142844" y="6139084"/>
            <a:ext cx="72008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矩形 19"/>
          <p:cNvSpPr/>
          <p:nvPr/>
        </p:nvSpPr>
        <p:spPr>
          <a:xfrm>
            <a:off x="214282" y="0"/>
            <a:ext cx="611560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“解决问题的策略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”教学的“三误”“三策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</a:t>
            </a:r>
            <a:endParaRPr lang="zh-CN" alt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2" animBg="1"/>
      <p:bldP spid="16" grpId="0" animBg="1"/>
      <p:bldP spid="18" grpId="0" animBg="1"/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43608" y="46365"/>
            <a:ext cx="4176464" cy="523220"/>
          </a:xfrm>
          <a:prstGeom prst="rect">
            <a:avLst/>
          </a:prstGeom>
          <a:solidFill>
            <a:srgbClr val="1FA808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/>
              <a:t>“解决问题的策略”</a:t>
            </a:r>
            <a:endParaRPr lang="zh-CN" altLang="en-US" sz="2800" dirty="0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043608" y="620688"/>
            <a:ext cx="4176464" cy="523220"/>
          </a:xfrm>
          <a:prstGeom prst="rect">
            <a:avLst/>
          </a:prstGeo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002060"/>
                </a:solidFill>
              </a:rPr>
              <a:t>2</a:t>
            </a:r>
            <a:r>
              <a:rPr lang="zh-CN" altLang="en-US" sz="2800" b="1" dirty="0" smtClean="0">
                <a:solidFill>
                  <a:srgbClr val="002060"/>
                </a:solidFill>
              </a:rPr>
              <a:t>、编排体系</a:t>
            </a:r>
            <a:endParaRPr lang="zh-CN" altLang="en-US" sz="2800" b="1" dirty="0">
              <a:solidFill>
                <a:srgbClr val="002060"/>
              </a:solidFill>
            </a:endParaRPr>
          </a:p>
        </p:txBody>
      </p:sp>
      <p:sp>
        <p:nvSpPr>
          <p:cNvPr id="12" name="矩形 9"/>
          <p:cNvSpPr>
            <a:spLocks noChangeArrowheads="1"/>
          </p:cNvSpPr>
          <p:nvPr/>
        </p:nvSpPr>
        <p:spPr bwMode="auto">
          <a:xfrm>
            <a:off x="2483768" y="6093296"/>
            <a:ext cx="1368152" cy="36933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FF0000"/>
                </a:solidFill>
              </a:rPr>
              <a:t>五上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6" name="矩形 9"/>
          <p:cNvSpPr>
            <a:spLocks noChangeArrowheads="1"/>
          </p:cNvSpPr>
          <p:nvPr/>
        </p:nvSpPr>
        <p:spPr bwMode="auto">
          <a:xfrm>
            <a:off x="6228184" y="6093296"/>
            <a:ext cx="1368152" cy="36933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FF0000"/>
                </a:solidFill>
              </a:rPr>
              <a:t>五下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340769"/>
            <a:ext cx="3498942" cy="2893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54" y="4365104"/>
            <a:ext cx="3552899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1268764"/>
            <a:ext cx="3672408" cy="2923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92080" y="4293099"/>
            <a:ext cx="3456384" cy="1459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"/>
          <p:cNvPicPr preferRelativeResize="0">
            <a:picLocks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142844" y="6139084"/>
            <a:ext cx="72008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矩形 13"/>
          <p:cNvSpPr/>
          <p:nvPr/>
        </p:nvSpPr>
        <p:spPr>
          <a:xfrm>
            <a:off x="214282" y="0"/>
            <a:ext cx="611560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“解决问题的策略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”教学的“三误”“三策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</a:t>
            </a:r>
            <a:endParaRPr lang="zh-CN" alt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43608" y="46365"/>
            <a:ext cx="4176464" cy="523220"/>
          </a:xfrm>
          <a:prstGeom prst="rect">
            <a:avLst/>
          </a:prstGeom>
          <a:solidFill>
            <a:srgbClr val="1FA808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/>
              <a:t>“解决问题的策略”</a:t>
            </a:r>
            <a:endParaRPr lang="zh-CN" altLang="en-US" sz="2800" dirty="0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043608" y="620688"/>
            <a:ext cx="4176464" cy="523220"/>
          </a:xfrm>
          <a:prstGeom prst="rect">
            <a:avLst/>
          </a:prstGeo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002060"/>
                </a:solidFill>
              </a:rPr>
              <a:t>2</a:t>
            </a:r>
            <a:r>
              <a:rPr lang="zh-CN" altLang="en-US" sz="2800" b="1" dirty="0" smtClean="0">
                <a:solidFill>
                  <a:srgbClr val="002060"/>
                </a:solidFill>
              </a:rPr>
              <a:t>、编排体系</a:t>
            </a:r>
            <a:endParaRPr lang="zh-CN" altLang="en-US" sz="2800" b="1" dirty="0">
              <a:solidFill>
                <a:srgbClr val="002060"/>
              </a:solidFill>
            </a:endParaRPr>
          </a:p>
        </p:txBody>
      </p:sp>
      <p:sp>
        <p:nvSpPr>
          <p:cNvPr id="12" name="矩形 9"/>
          <p:cNvSpPr>
            <a:spLocks noChangeArrowheads="1"/>
          </p:cNvSpPr>
          <p:nvPr/>
        </p:nvSpPr>
        <p:spPr bwMode="auto">
          <a:xfrm>
            <a:off x="2483768" y="6093296"/>
            <a:ext cx="1368152" cy="36933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FF0000"/>
                </a:solidFill>
              </a:rPr>
              <a:t>六上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6" name="矩形 9"/>
          <p:cNvSpPr>
            <a:spLocks noChangeArrowheads="1"/>
          </p:cNvSpPr>
          <p:nvPr/>
        </p:nvSpPr>
        <p:spPr bwMode="auto">
          <a:xfrm>
            <a:off x="6228184" y="6093296"/>
            <a:ext cx="1368152" cy="36933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FF0000"/>
                </a:solidFill>
              </a:rPr>
              <a:t>六下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340771"/>
            <a:ext cx="3600400" cy="2922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4" y="4293096"/>
            <a:ext cx="3672703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7342" y="1340768"/>
            <a:ext cx="3702746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070" y="4365107"/>
            <a:ext cx="3725211" cy="1508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5"/>
          <p:cNvPicPr preferRelativeResize="0">
            <a:picLocks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142844" y="6139084"/>
            <a:ext cx="72008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矩形 14"/>
          <p:cNvSpPr/>
          <p:nvPr/>
        </p:nvSpPr>
        <p:spPr>
          <a:xfrm>
            <a:off x="214282" y="0"/>
            <a:ext cx="611560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“解决问题的策略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”教学的“三误”“三策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</a:t>
            </a:r>
            <a:endParaRPr lang="zh-CN" alt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43608" y="46365"/>
            <a:ext cx="4176464" cy="523220"/>
          </a:xfrm>
          <a:prstGeom prst="rect">
            <a:avLst/>
          </a:prstGeom>
          <a:solidFill>
            <a:srgbClr val="1FA808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/>
              <a:t>“解决问题的策略”</a:t>
            </a:r>
            <a:endParaRPr lang="zh-CN" altLang="en-US" sz="2800" dirty="0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043608" y="620688"/>
            <a:ext cx="4176464" cy="523220"/>
          </a:xfrm>
          <a:prstGeom prst="rect">
            <a:avLst/>
          </a:prstGeo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002060"/>
                </a:solidFill>
              </a:rPr>
              <a:t>3</a:t>
            </a:r>
            <a:r>
              <a:rPr lang="zh-CN" altLang="en-US" sz="2800" b="1" dirty="0" smtClean="0">
                <a:solidFill>
                  <a:srgbClr val="002060"/>
                </a:solidFill>
              </a:rPr>
              <a:t>、教学目标</a:t>
            </a:r>
            <a:endParaRPr lang="zh-CN" altLang="en-US" sz="2800" b="1" dirty="0">
              <a:solidFill>
                <a:srgbClr val="002060"/>
              </a:solidFill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936104" y="6290160"/>
            <a:ext cx="792217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 smtClean="0">
                <a:latin typeface="楷体" pitchFamily="49" charset="-122"/>
                <a:ea typeface="楷体" pitchFamily="49" charset="-122"/>
                <a:cs typeface="Courier New" pitchFamily="49" charset="0"/>
              </a:rPr>
              <a:t>【1】</a:t>
            </a:r>
            <a:r>
              <a:rPr lang="zh-CN" altLang="en-US" sz="1400" dirty="0" smtClean="0">
                <a:latin typeface="楷体" pitchFamily="49" charset="-122"/>
                <a:ea typeface="楷体" pitchFamily="49" charset="-122"/>
                <a:cs typeface="Courier New" pitchFamily="49" charset="0"/>
              </a:rPr>
              <a:t>陶涛</a:t>
            </a:r>
            <a:r>
              <a:rPr lang="en-US" altLang="zh-CN" sz="1400" dirty="0" smtClean="0">
                <a:latin typeface="楷体" pitchFamily="49" charset="-122"/>
                <a:ea typeface="楷体" pitchFamily="49" charset="-122"/>
                <a:cs typeface="Courier New" pitchFamily="49" charset="0"/>
              </a:rPr>
              <a:t>.</a:t>
            </a:r>
            <a:r>
              <a:rPr lang="zh-CN" altLang="en-US" sz="1400" dirty="0" smtClean="0">
                <a:latin typeface="楷体" pitchFamily="49" charset="-122"/>
                <a:ea typeface="楷体" pitchFamily="49" charset="-122"/>
                <a:cs typeface="Courier New" pitchFamily="49" charset="0"/>
              </a:rPr>
              <a:t>培养自主选择和自觉应用策略的意识</a:t>
            </a:r>
            <a:r>
              <a:rPr lang="en-US" altLang="zh-CN" sz="1400" dirty="0" smtClean="0">
                <a:latin typeface="楷体" pitchFamily="49" charset="-122"/>
                <a:ea typeface="楷体" pitchFamily="49" charset="-122"/>
                <a:cs typeface="Courier New" pitchFamily="49" charset="0"/>
              </a:rPr>
              <a:t>[J].</a:t>
            </a:r>
            <a:r>
              <a:rPr lang="zh-CN" altLang="en-US" sz="1400" dirty="0" smtClean="0">
                <a:latin typeface="楷体" pitchFamily="49" charset="-122"/>
                <a:ea typeface="楷体" pitchFamily="49" charset="-122"/>
                <a:cs typeface="Courier New" pitchFamily="49" charset="0"/>
              </a:rPr>
              <a:t>小学数学教育（下半月刊），</a:t>
            </a:r>
            <a:r>
              <a:rPr lang="en-US" altLang="zh-CN" sz="1400" dirty="0" smtClean="0">
                <a:latin typeface="楷体" pitchFamily="49" charset="-122"/>
                <a:ea typeface="楷体" pitchFamily="49" charset="-122"/>
                <a:cs typeface="Courier New" pitchFamily="49" charset="0"/>
              </a:rPr>
              <a:t>2017</a:t>
            </a:r>
            <a:r>
              <a:rPr lang="zh-CN" altLang="en-US" sz="1400" dirty="0" smtClean="0">
                <a:latin typeface="楷体" pitchFamily="49" charset="-122"/>
                <a:ea typeface="楷体" pitchFamily="49" charset="-122"/>
                <a:cs typeface="Courier New" pitchFamily="49" charset="0"/>
              </a:rPr>
              <a:t>（</a:t>
            </a:r>
            <a:r>
              <a:rPr lang="en-US" altLang="zh-CN" sz="1400" dirty="0" smtClean="0">
                <a:latin typeface="楷体" pitchFamily="49" charset="-122"/>
                <a:ea typeface="楷体" pitchFamily="49" charset="-122"/>
                <a:cs typeface="Courier New" pitchFamily="49" charset="0"/>
              </a:rPr>
              <a:t>4</a:t>
            </a:r>
            <a:r>
              <a:rPr lang="zh-CN" altLang="en-US" sz="1400" dirty="0" smtClean="0">
                <a:latin typeface="楷体" pitchFamily="49" charset="-122"/>
                <a:ea typeface="楷体" pitchFamily="49" charset="-122"/>
                <a:cs typeface="Courier New" pitchFamily="49" charset="0"/>
              </a:rPr>
              <a:t>）</a:t>
            </a:r>
            <a:endParaRPr kumimoji="0" lang="en-US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043608" y="1975486"/>
            <a:ext cx="8100392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latin typeface="+mn-ea"/>
              </a:rPr>
              <a:t>解决问题的策略教学通常包括三个层次的教学目标：</a:t>
            </a:r>
            <a:r>
              <a:rPr lang="zh-CN" altLang="zh-CN" sz="2400" baseline="30000" dirty="0" smtClean="0"/>
              <a:t>【</a:t>
            </a:r>
            <a:r>
              <a:rPr lang="en-US" altLang="zh-CN" sz="2400" baseline="30000" dirty="0" smtClean="0"/>
              <a:t>1</a:t>
            </a:r>
            <a:r>
              <a:rPr lang="zh-CN" altLang="zh-CN" sz="2400" baseline="30000" dirty="0" smtClean="0"/>
              <a:t>】</a:t>
            </a:r>
            <a:endParaRPr lang="en-US" altLang="zh-CN" sz="2400" dirty="0" smtClean="0">
              <a:latin typeface="+mn-ea"/>
            </a:endParaRPr>
          </a:p>
          <a:p>
            <a:endParaRPr lang="en-US" altLang="zh-CN" sz="2400" dirty="0" smtClean="0">
              <a:latin typeface="+mn-ea"/>
            </a:endParaRPr>
          </a:p>
          <a:p>
            <a:r>
              <a:rPr lang="zh-CN" altLang="en-US" sz="2400" dirty="0" smtClean="0">
                <a:solidFill>
                  <a:srgbClr val="FF0000"/>
                </a:solidFill>
                <a:latin typeface="+mn-ea"/>
              </a:rPr>
              <a:t>一是</a:t>
            </a:r>
            <a:r>
              <a:rPr lang="zh-CN" altLang="en-US" sz="2400" dirty="0" smtClean="0">
                <a:solidFill>
                  <a:srgbClr val="05D1DB"/>
                </a:solidFill>
                <a:latin typeface="+mn-ea"/>
              </a:rPr>
              <a:t>解决</a:t>
            </a:r>
            <a:r>
              <a:rPr lang="zh-CN" altLang="en-US" sz="2400" dirty="0" smtClean="0">
                <a:latin typeface="+mn-ea"/>
              </a:rPr>
              <a:t>具体的</a:t>
            </a:r>
            <a:r>
              <a:rPr lang="zh-CN" altLang="en-US" sz="2400" dirty="0" smtClean="0">
                <a:solidFill>
                  <a:srgbClr val="05D1DB"/>
                </a:solidFill>
                <a:latin typeface="+mn-ea"/>
              </a:rPr>
              <a:t>问题</a:t>
            </a:r>
            <a:endParaRPr lang="en-US" altLang="zh-CN" sz="2400" dirty="0" smtClean="0">
              <a:solidFill>
                <a:srgbClr val="05D1DB"/>
              </a:solidFill>
              <a:latin typeface="+mn-ea"/>
            </a:endParaRPr>
          </a:p>
          <a:p>
            <a:endParaRPr lang="en-US" altLang="zh-CN" sz="2400" dirty="0" smtClean="0">
              <a:latin typeface="+mn-ea"/>
            </a:endParaRPr>
          </a:p>
          <a:p>
            <a:r>
              <a:rPr lang="zh-CN" altLang="en-US" sz="2400" b="1" dirty="0" smtClean="0">
                <a:solidFill>
                  <a:srgbClr val="CC00CC"/>
                </a:solidFill>
                <a:latin typeface="+mn-ea"/>
              </a:rPr>
              <a:t>二是</a:t>
            </a:r>
            <a:r>
              <a:rPr lang="zh-CN" altLang="en-US" sz="2400" dirty="0" smtClean="0">
                <a:latin typeface="+mn-ea"/>
              </a:rPr>
              <a:t>感受相关</a:t>
            </a:r>
            <a:r>
              <a:rPr lang="zh-CN" altLang="en-US" sz="2800" b="1" dirty="0" smtClean="0">
                <a:solidFill>
                  <a:srgbClr val="00B050"/>
                </a:solidFill>
                <a:latin typeface="+mn-ea"/>
              </a:rPr>
              <a:t>策略</a:t>
            </a:r>
            <a:r>
              <a:rPr lang="zh-CN" altLang="en-US" sz="2400" dirty="0" smtClean="0">
                <a:latin typeface="+mn-ea"/>
              </a:rPr>
              <a:t>的</a:t>
            </a:r>
            <a:r>
              <a:rPr lang="zh-CN" altLang="en-US" sz="2400" b="1" dirty="0" smtClean="0">
                <a:solidFill>
                  <a:srgbClr val="0070C0"/>
                </a:solidFill>
                <a:latin typeface="+mn-ea"/>
              </a:rPr>
              <a:t>应用过程、主要特点和基本价值</a:t>
            </a:r>
            <a:endParaRPr lang="en-US" altLang="zh-CN" sz="2400" b="1" dirty="0" smtClean="0">
              <a:solidFill>
                <a:srgbClr val="0070C0"/>
              </a:solidFill>
              <a:latin typeface="+mn-ea"/>
            </a:endParaRPr>
          </a:p>
          <a:p>
            <a:endParaRPr lang="en-US" altLang="zh-CN" sz="2400" dirty="0" smtClean="0">
              <a:latin typeface="+mn-ea"/>
            </a:endParaRPr>
          </a:p>
          <a:p>
            <a:r>
              <a:rPr lang="zh-CN" altLang="en-US" sz="2400" b="1" dirty="0" smtClean="0">
                <a:solidFill>
                  <a:srgbClr val="CC00CC"/>
                </a:solidFill>
                <a:latin typeface="+mn-ea"/>
              </a:rPr>
              <a:t>三是</a:t>
            </a:r>
            <a:r>
              <a:rPr lang="zh-CN" altLang="en-US" sz="2400" dirty="0" smtClean="0">
                <a:latin typeface="+mn-ea"/>
              </a:rPr>
              <a:t>培养自主选择和自觉应用</a:t>
            </a:r>
            <a:r>
              <a:rPr lang="zh-CN" altLang="en-US" sz="2400" b="1" dirty="0" smtClean="0">
                <a:solidFill>
                  <a:srgbClr val="00B050"/>
                </a:solidFill>
                <a:latin typeface="+mn-ea"/>
              </a:rPr>
              <a:t>策略</a:t>
            </a:r>
            <a:r>
              <a:rPr lang="zh-CN" altLang="en-US" sz="2400" dirty="0" smtClean="0">
                <a:latin typeface="+mn-ea"/>
              </a:rPr>
              <a:t>分析、解决问题的</a:t>
            </a:r>
            <a:r>
              <a:rPr lang="zh-CN" altLang="en-US" sz="2400" b="1" dirty="0" smtClean="0">
                <a:solidFill>
                  <a:srgbClr val="1FA808"/>
                </a:solidFill>
                <a:latin typeface="+mn-ea"/>
              </a:rPr>
              <a:t>意识</a:t>
            </a:r>
            <a:endParaRPr lang="zh-CN" altLang="en-US" sz="2400" b="1" dirty="0">
              <a:solidFill>
                <a:srgbClr val="1FA808"/>
              </a:solidFill>
              <a:latin typeface="+mn-ea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4427984" y="2708920"/>
            <a:ext cx="2160240" cy="523220"/>
          </a:xfrm>
          <a:prstGeom prst="rect">
            <a:avLst/>
          </a:prstGeom>
          <a:solidFill>
            <a:srgbClr val="05D1DB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/>
              <a:t>技能层面</a:t>
            </a:r>
            <a:endParaRPr lang="zh-CN" altLang="en-US" sz="2800" dirty="0"/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4427984" y="4797152"/>
            <a:ext cx="2160240" cy="523220"/>
          </a:xfrm>
          <a:prstGeom prst="rect">
            <a:avLst/>
          </a:prstGeom>
          <a:solidFill>
            <a:srgbClr val="05D1DB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/>
              <a:t>策略层面</a:t>
            </a:r>
            <a:endParaRPr lang="zh-CN" altLang="en-US" sz="2800" dirty="0"/>
          </a:p>
        </p:txBody>
      </p:sp>
      <p:pic>
        <p:nvPicPr>
          <p:cNvPr id="13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142844" y="6139084"/>
            <a:ext cx="72008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/>
        </p:nvSpPr>
        <p:spPr>
          <a:xfrm>
            <a:off x="214282" y="0"/>
            <a:ext cx="611560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“解决问题的策略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”教学的“三误”“三策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</a:t>
            </a:r>
            <a:endParaRPr lang="zh-CN" alt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9" grpId="0"/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43608" y="46365"/>
            <a:ext cx="4176464" cy="523220"/>
          </a:xfrm>
          <a:prstGeom prst="rect">
            <a:avLst/>
          </a:prstGeom>
          <a:solidFill>
            <a:srgbClr val="1FA808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/>
              <a:t>“解决问题的策略”</a:t>
            </a:r>
            <a:endParaRPr lang="zh-CN" altLang="en-US" sz="2800" dirty="0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043608" y="620688"/>
            <a:ext cx="4176464" cy="523220"/>
          </a:xfrm>
          <a:prstGeom prst="rect">
            <a:avLst/>
          </a:prstGeo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002060"/>
                </a:solidFill>
              </a:rPr>
              <a:t>3</a:t>
            </a:r>
            <a:r>
              <a:rPr lang="zh-CN" altLang="en-US" sz="2800" b="1" dirty="0" smtClean="0">
                <a:solidFill>
                  <a:srgbClr val="002060"/>
                </a:solidFill>
              </a:rPr>
              <a:t>、教学目标</a:t>
            </a:r>
            <a:endParaRPr lang="zh-CN" altLang="en-US" sz="2800" b="1" dirty="0">
              <a:solidFill>
                <a:srgbClr val="002060"/>
              </a:solidFill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403648" y="2348885"/>
            <a:ext cx="7128792" cy="1384995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/>
              <a:t>个人以为，“解决问题的策略”教学目标，</a:t>
            </a:r>
            <a:endParaRPr lang="en-US" altLang="zh-CN" sz="2800" b="1" dirty="0" smtClean="0"/>
          </a:p>
          <a:p>
            <a:pPr algn="ctr"/>
            <a:r>
              <a:rPr lang="zh-CN" altLang="en-US" sz="2800" b="1" dirty="0" smtClean="0"/>
              <a:t>即有</a:t>
            </a:r>
            <a:r>
              <a:rPr lang="zh-CN" altLang="en-US" sz="2800" b="1" dirty="0" smtClean="0">
                <a:solidFill>
                  <a:srgbClr val="1FA808"/>
                </a:solidFill>
              </a:rPr>
              <a:t>过程性</a:t>
            </a:r>
            <a:r>
              <a:rPr lang="zh-CN" altLang="en-US" sz="2800" b="1" dirty="0" smtClean="0"/>
              <a:t>，也有</a:t>
            </a:r>
            <a:r>
              <a:rPr lang="zh-CN" altLang="en-US" sz="2800" b="1" dirty="0" smtClean="0">
                <a:solidFill>
                  <a:srgbClr val="CC00CC"/>
                </a:solidFill>
              </a:rPr>
              <a:t>阶段性</a:t>
            </a:r>
            <a:r>
              <a:rPr lang="zh-CN" altLang="en-US" sz="2800" b="1" dirty="0" smtClean="0"/>
              <a:t>，更有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适合性</a:t>
            </a:r>
            <a:r>
              <a:rPr lang="zh-CN" altLang="en-US" sz="2800" b="1" dirty="0" smtClean="0"/>
              <a:t>，</a:t>
            </a:r>
            <a:endParaRPr lang="en-US" altLang="zh-CN" sz="2800" b="1" dirty="0" smtClean="0"/>
          </a:p>
          <a:p>
            <a:pPr algn="ctr"/>
            <a:r>
              <a:rPr lang="zh-CN" altLang="en-US" sz="2800" b="1" dirty="0" smtClean="0"/>
              <a:t>最终指向</a:t>
            </a:r>
            <a:r>
              <a:rPr lang="zh-CN" altLang="en-US" sz="2800" b="1" dirty="0" smtClean="0"/>
              <a:t>“通过数学</a:t>
            </a:r>
            <a:r>
              <a:rPr lang="zh-CN" altLang="en-US" sz="2800" b="1" dirty="0" smtClean="0"/>
              <a:t>学会思维</a:t>
            </a:r>
            <a:r>
              <a:rPr lang="zh-CN" altLang="en-US" sz="2800" b="1" dirty="0" smtClean="0"/>
              <a:t>”</a:t>
            </a:r>
            <a:r>
              <a:rPr lang="zh-CN" altLang="en-US" sz="2800" b="1" dirty="0" smtClean="0"/>
              <a:t>。</a:t>
            </a:r>
            <a:endParaRPr lang="zh-CN" altLang="en-US" sz="2800" b="1" dirty="0"/>
          </a:p>
        </p:txBody>
      </p:sp>
      <p:pic>
        <p:nvPicPr>
          <p:cNvPr id="12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142844" y="6139084"/>
            <a:ext cx="72008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矩形 12"/>
          <p:cNvSpPr/>
          <p:nvPr/>
        </p:nvSpPr>
        <p:spPr>
          <a:xfrm>
            <a:off x="214282" y="0"/>
            <a:ext cx="611560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“解决问题的策略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”教学的“三误”“三策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</a:t>
            </a:r>
            <a:endParaRPr lang="zh-CN" alt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43608" y="46365"/>
            <a:ext cx="4176464" cy="523220"/>
          </a:xfrm>
          <a:prstGeom prst="rect">
            <a:avLst/>
          </a:prstGeom>
          <a:solidFill>
            <a:srgbClr val="1FA808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/>
              <a:t>“解决问题的策略”</a:t>
            </a:r>
            <a:endParaRPr lang="zh-CN" altLang="en-US" sz="2800" dirty="0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043608" y="620688"/>
            <a:ext cx="4176464" cy="523220"/>
          </a:xfrm>
          <a:prstGeom prst="rect">
            <a:avLst/>
          </a:prstGeo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002060"/>
                </a:solidFill>
              </a:rPr>
              <a:t>4</a:t>
            </a:r>
            <a:r>
              <a:rPr lang="zh-CN" altLang="en-US" sz="2800" b="1" dirty="0" smtClean="0">
                <a:solidFill>
                  <a:srgbClr val="002060"/>
                </a:solidFill>
              </a:rPr>
              <a:t>、教学现实</a:t>
            </a:r>
            <a:endParaRPr lang="zh-CN" altLang="en-US" sz="2800" b="1" dirty="0">
              <a:solidFill>
                <a:srgbClr val="002060"/>
              </a:solidFill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643042" y="2214555"/>
            <a:ext cx="2000264" cy="523220"/>
          </a:xfrm>
          <a:prstGeom prst="rect">
            <a:avLst/>
          </a:prstGeom>
          <a:solidFill>
            <a:srgbClr val="05D1DB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/>
              <a:t>需求导入</a:t>
            </a:r>
            <a:endParaRPr lang="zh-CN" altLang="en-US" sz="2800" dirty="0"/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643042" y="3071811"/>
            <a:ext cx="2000264" cy="523220"/>
          </a:xfrm>
          <a:prstGeom prst="rect">
            <a:avLst/>
          </a:prstGeom>
          <a:solidFill>
            <a:srgbClr val="05D1DB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/>
              <a:t>主题推进</a:t>
            </a:r>
            <a:endParaRPr lang="zh-CN" altLang="en-US" sz="2800" dirty="0"/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1643042" y="3929067"/>
            <a:ext cx="2000264" cy="523220"/>
          </a:xfrm>
          <a:prstGeom prst="rect">
            <a:avLst/>
          </a:prstGeom>
          <a:solidFill>
            <a:srgbClr val="05D1DB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/>
              <a:t>结课提升</a:t>
            </a:r>
            <a:endParaRPr lang="zh-CN" altLang="en-US" sz="2800" dirty="0"/>
          </a:p>
        </p:txBody>
      </p:sp>
      <p:sp>
        <p:nvSpPr>
          <p:cNvPr id="15" name="右箭头 14"/>
          <p:cNvSpPr/>
          <p:nvPr/>
        </p:nvSpPr>
        <p:spPr>
          <a:xfrm>
            <a:off x="3857620" y="2428868"/>
            <a:ext cx="720080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右箭头 15"/>
          <p:cNvSpPr/>
          <p:nvPr/>
        </p:nvSpPr>
        <p:spPr>
          <a:xfrm>
            <a:off x="3857620" y="3286124"/>
            <a:ext cx="720080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右箭头 16"/>
          <p:cNvSpPr/>
          <p:nvPr/>
        </p:nvSpPr>
        <p:spPr>
          <a:xfrm>
            <a:off x="3857620" y="4214819"/>
            <a:ext cx="720080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4857752" y="2214555"/>
            <a:ext cx="3000396" cy="52322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/>
              <a:t>“活动数学化”</a:t>
            </a:r>
            <a:endParaRPr lang="zh-CN" altLang="en-US" sz="2800" b="1" dirty="0"/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4857752" y="3071811"/>
            <a:ext cx="3000396" cy="52322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/>
              <a:t>“过程体悟化”</a:t>
            </a:r>
            <a:endParaRPr lang="zh-CN" altLang="en-US" sz="2800" b="1" dirty="0"/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4857752" y="3929067"/>
            <a:ext cx="3000396" cy="52322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/>
              <a:t>“建构整体化”</a:t>
            </a:r>
            <a:endParaRPr lang="zh-CN" altLang="en-US" sz="2800" b="1" dirty="0"/>
          </a:p>
        </p:txBody>
      </p:sp>
      <p:pic>
        <p:nvPicPr>
          <p:cNvPr id="21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142844" y="6139084"/>
            <a:ext cx="72008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矩形 21"/>
          <p:cNvSpPr/>
          <p:nvPr/>
        </p:nvSpPr>
        <p:spPr>
          <a:xfrm>
            <a:off x="214282" y="0"/>
            <a:ext cx="611560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“解决问题的策略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”教学的“三误”“三策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</a:t>
            </a:r>
            <a:endParaRPr lang="zh-CN" alt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043608" y="620693"/>
            <a:ext cx="7743234" cy="1384995"/>
          </a:xfrm>
          <a:prstGeom prst="rect">
            <a:avLst/>
          </a:prstGeo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indent="306388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 smtClean="0">
                <a:solidFill>
                  <a:srgbClr val="002060"/>
                </a:solidFill>
              </a:rPr>
              <a:t>1</a:t>
            </a:r>
            <a:r>
              <a:rPr lang="zh-CN" altLang="en-US" sz="2800" b="1" dirty="0" smtClean="0">
                <a:solidFill>
                  <a:srgbClr val="002060"/>
                </a:solidFill>
              </a:rPr>
              <a:t>、</a:t>
            </a:r>
            <a:r>
              <a:rPr lang="zh-CN" altLang="en-US" sz="2800" b="1" dirty="0" smtClean="0">
                <a:latin typeface="Arial" pitchFamily="34" charset="0"/>
                <a:ea typeface="宋体" pitchFamily="2" charset="-122"/>
                <a:cs typeface="宋体" pitchFamily="2" charset="-122"/>
              </a:rPr>
              <a:t>误以游戏故事等情境创设充当策略教学引入需求的</a:t>
            </a:r>
            <a:r>
              <a:rPr lang="zh-CN" altLang="en-US" sz="2800" b="1" dirty="0" smtClean="0">
                <a:latin typeface="Arial" pitchFamily="34" charset="0"/>
                <a:ea typeface="宋体" pitchFamily="2" charset="-122"/>
                <a:cs typeface="宋体" pitchFamily="2" charset="-122"/>
              </a:rPr>
              <a:t>主旋律</a:t>
            </a:r>
            <a:r>
              <a:rPr lang="zh-CN" altLang="en-US" sz="2800" b="1" dirty="0" smtClean="0">
                <a:latin typeface="Arial" pitchFamily="34" charset="0"/>
                <a:ea typeface="宋体" pitchFamily="2" charset="-122"/>
                <a:cs typeface="宋体" pitchFamily="2" charset="-122"/>
              </a:rPr>
              <a:t>，矮化了例题本身的内</a:t>
            </a:r>
            <a:r>
              <a:rPr lang="zh-CN" altLang="en-US" sz="2800" b="1" dirty="0" smtClean="0">
                <a:latin typeface="Arial" pitchFamily="34" charset="0"/>
                <a:ea typeface="宋体" pitchFamily="2" charset="-122"/>
                <a:cs typeface="宋体" pitchFamily="2" charset="-122"/>
              </a:rPr>
              <a:t>驱动力</a:t>
            </a:r>
            <a:endParaRPr lang="en-US" altLang="zh-CN" sz="2800" b="1" dirty="0" smtClean="0"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lvl="0" indent="306388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 smtClean="0">
                <a:latin typeface="Arial" pitchFamily="34" charset="0"/>
                <a:ea typeface="宋体" pitchFamily="2" charset="-122"/>
                <a:cs typeface="宋体" pitchFamily="2" charset="-122"/>
              </a:rPr>
              <a:t>——</a:t>
            </a:r>
            <a:r>
              <a:rPr lang="zh-CN" altLang="en-US" sz="2800" b="1" dirty="0" smtClean="0">
                <a:solidFill>
                  <a:srgbClr val="FFFF00"/>
                </a:solidFill>
                <a:latin typeface="华文隶书" pitchFamily="2" charset="-122"/>
                <a:ea typeface="华文隶书" pitchFamily="2" charset="-122"/>
                <a:cs typeface="宋体" pitchFamily="2" charset="-122"/>
              </a:rPr>
              <a:t>需求</a:t>
            </a:r>
            <a:r>
              <a:rPr lang="zh-CN" altLang="en-US" sz="2800" b="1" dirty="0" smtClean="0">
                <a:solidFill>
                  <a:srgbClr val="FFFF00"/>
                </a:solidFill>
                <a:latin typeface="华文隶书" pitchFamily="2" charset="-122"/>
                <a:ea typeface="华文隶书" pitchFamily="2" charset="-122"/>
                <a:cs typeface="宋体" pitchFamily="2" charset="-122"/>
              </a:rPr>
              <a:t>体现不</a:t>
            </a:r>
            <a:r>
              <a:rPr lang="zh-CN" altLang="en-US" sz="2800" b="1" dirty="0" smtClean="0">
                <a:solidFill>
                  <a:srgbClr val="FFFF00"/>
                </a:solidFill>
                <a:latin typeface="华文隶书" pitchFamily="2" charset="-122"/>
                <a:ea typeface="华文隶书" pitchFamily="2" charset="-122"/>
                <a:cs typeface="宋体" pitchFamily="2" charset="-122"/>
              </a:rPr>
              <a:t>深刻</a:t>
            </a:r>
            <a:endParaRPr lang="zh-CN" altLang="en-US" sz="2800" b="1" dirty="0">
              <a:solidFill>
                <a:srgbClr val="FFFF00"/>
              </a:solidFill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285852" y="2357429"/>
            <a:ext cx="74168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/>
              <a:t>案例：五年级下册转化策略</a:t>
            </a:r>
            <a:endParaRPr lang="zh-CN" alt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1043608" y="46365"/>
            <a:ext cx="4176464" cy="523220"/>
          </a:xfrm>
          <a:prstGeom prst="rect">
            <a:avLst/>
          </a:prstGeom>
          <a:solidFill>
            <a:srgbClr val="1FA808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/>
              <a:t>“三误”与“三策”</a:t>
            </a:r>
            <a:endParaRPr lang="zh-CN" altLang="en-US" sz="2800" dirty="0"/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357290" y="2928935"/>
            <a:ext cx="7215238" cy="523220"/>
          </a:xfrm>
          <a:prstGeom prst="rect">
            <a:avLst/>
          </a:prstGeom>
          <a:solidFill>
            <a:srgbClr val="05D1DB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/>
              <a:t>方式一：故事导入</a:t>
            </a:r>
            <a:r>
              <a:rPr lang="en-US" altLang="zh-CN" sz="2800" dirty="0" smtClean="0"/>
              <a:t>——</a:t>
            </a:r>
            <a:r>
              <a:rPr lang="zh-CN" altLang="en-US" sz="2800" dirty="0" smtClean="0"/>
              <a:t>曹冲称象</a:t>
            </a:r>
            <a:r>
              <a:rPr lang="zh-CN" altLang="en-US" sz="2000" dirty="0" smtClean="0">
                <a:solidFill>
                  <a:srgbClr val="FF0000"/>
                </a:solidFill>
              </a:rPr>
              <a:t>（</a:t>
            </a:r>
            <a:r>
              <a:rPr lang="en-US" altLang="zh-CN" sz="2000" dirty="0" smtClean="0">
                <a:solidFill>
                  <a:srgbClr val="FF0000"/>
                </a:solidFill>
              </a:rPr>
              <a:t>5</a:t>
            </a:r>
            <a:r>
              <a:rPr lang="zh-CN" altLang="en-US" sz="2000" dirty="0" smtClean="0">
                <a:solidFill>
                  <a:srgbClr val="FF0000"/>
                </a:solidFill>
              </a:rPr>
              <a:t>分钟以上）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1357290" y="3786191"/>
            <a:ext cx="7215238" cy="523220"/>
          </a:xfrm>
          <a:prstGeom prst="rect">
            <a:avLst/>
          </a:prstGeom>
          <a:solidFill>
            <a:srgbClr val="05D1DB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/>
              <a:t>方式二：游戏对抗</a:t>
            </a:r>
            <a:r>
              <a:rPr lang="en-US" altLang="zh-CN" sz="2800" dirty="0" smtClean="0"/>
              <a:t>——</a:t>
            </a:r>
            <a:r>
              <a:rPr lang="zh-CN" altLang="en-US" sz="2800" dirty="0" smtClean="0"/>
              <a:t>看图判断</a:t>
            </a:r>
            <a:r>
              <a:rPr lang="zh-CN" altLang="en-US" sz="2000" dirty="0" smtClean="0">
                <a:solidFill>
                  <a:srgbClr val="FF0000"/>
                </a:solidFill>
              </a:rPr>
              <a:t>（浮于浅表）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24" y="4786323"/>
            <a:ext cx="2373939" cy="1197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24" y="4714887"/>
            <a:ext cx="2176111" cy="128588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15" name="Picture 5"/>
          <p:cNvPicPr preferRelativeResize="0">
            <a:picLocks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142844" y="6139084"/>
            <a:ext cx="72008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/>
        </p:nvSpPr>
        <p:spPr>
          <a:xfrm>
            <a:off x="214282" y="0"/>
            <a:ext cx="611560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“解决问题的策略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”教学的“三误”“三策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</a:t>
            </a:r>
            <a:endParaRPr lang="zh-CN" alt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1" grpId="0"/>
      <p:bldP spid="13" grpId="0" animBg="1"/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043608" y="620693"/>
            <a:ext cx="7743234" cy="1384995"/>
          </a:xfrm>
          <a:prstGeom prst="rect">
            <a:avLst/>
          </a:prstGeo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indent="306388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 smtClean="0">
                <a:solidFill>
                  <a:srgbClr val="002060"/>
                </a:solidFill>
              </a:rPr>
              <a:t>1</a:t>
            </a:r>
            <a:r>
              <a:rPr lang="zh-CN" altLang="en-US" sz="2800" b="1" dirty="0" smtClean="0">
                <a:solidFill>
                  <a:srgbClr val="002060"/>
                </a:solidFill>
              </a:rPr>
              <a:t>、</a:t>
            </a:r>
            <a:r>
              <a:rPr lang="zh-CN" altLang="en-US" sz="2800" b="1" dirty="0" smtClean="0">
                <a:latin typeface="Arial" pitchFamily="34" charset="0"/>
                <a:ea typeface="宋体" pitchFamily="2" charset="-122"/>
                <a:cs typeface="宋体" pitchFamily="2" charset="-122"/>
              </a:rPr>
              <a:t>误以游戏故事等情境创设充当策略教学引入需求的</a:t>
            </a:r>
            <a:r>
              <a:rPr lang="zh-CN" altLang="en-US" sz="2800" b="1" dirty="0" smtClean="0">
                <a:latin typeface="Arial" pitchFamily="34" charset="0"/>
                <a:ea typeface="宋体" pitchFamily="2" charset="-122"/>
                <a:cs typeface="宋体" pitchFamily="2" charset="-122"/>
              </a:rPr>
              <a:t>主旋律</a:t>
            </a:r>
            <a:r>
              <a:rPr lang="zh-CN" altLang="en-US" sz="2800" b="1" dirty="0" smtClean="0">
                <a:latin typeface="Arial" pitchFamily="34" charset="0"/>
                <a:ea typeface="宋体" pitchFamily="2" charset="-122"/>
                <a:cs typeface="宋体" pitchFamily="2" charset="-122"/>
              </a:rPr>
              <a:t>，矮化了例题本身的内</a:t>
            </a:r>
            <a:r>
              <a:rPr lang="zh-CN" altLang="en-US" sz="2800" b="1" dirty="0" smtClean="0">
                <a:latin typeface="Arial" pitchFamily="34" charset="0"/>
                <a:ea typeface="宋体" pitchFamily="2" charset="-122"/>
                <a:cs typeface="宋体" pitchFamily="2" charset="-122"/>
              </a:rPr>
              <a:t>驱动力</a:t>
            </a:r>
            <a:endParaRPr lang="en-US" altLang="zh-CN" sz="2800" b="1" dirty="0" smtClean="0"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lvl="0" indent="306388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 smtClean="0">
                <a:latin typeface="Arial" pitchFamily="34" charset="0"/>
                <a:ea typeface="宋体" pitchFamily="2" charset="-122"/>
                <a:cs typeface="宋体" pitchFamily="2" charset="-122"/>
              </a:rPr>
              <a:t>——</a:t>
            </a:r>
            <a:r>
              <a:rPr lang="zh-CN" altLang="en-US" sz="2800" b="1" dirty="0" smtClean="0">
                <a:solidFill>
                  <a:srgbClr val="FFFF00"/>
                </a:solidFill>
                <a:latin typeface="华文隶书" pitchFamily="2" charset="-122"/>
                <a:ea typeface="华文隶书" pitchFamily="2" charset="-122"/>
                <a:cs typeface="宋体" pitchFamily="2" charset="-122"/>
              </a:rPr>
              <a:t>需求</a:t>
            </a:r>
            <a:r>
              <a:rPr lang="zh-CN" altLang="en-US" sz="2800" b="1" dirty="0" smtClean="0">
                <a:solidFill>
                  <a:srgbClr val="FFFF00"/>
                </a:solidFill>
                <a:latin typeface="华文隶书" pitchFamily="2" charset="-122"/>
                <a:ea typeface="华文隶书" pitchFamily="2" charset="-122"/>
                <a:cs typeface="宋体" pitchFamily="2" charset="-122"/>
              </a:rPr>
              <a:t>体现不</a:t>
            </a:r>
            <a:r>
              <a:rPr lang="zh-CN" altLang="en-US" sz="2800" b="1" dirty="0" smtClean="0">
                <a:solidFill>
                  <a:srgbClr val="FFFF00"/>
                </a:solidFill>
                <a:latin typeface="华文隶书" pitchFamily="2" charset="-122"/>
                <a:ea typeface="华文隶书" pitchFamily="2" charset="-122"/>
                <a:cs typeface="宋体" pitchFamily="2" charset="-122"/>
              </a:rPr>
              <a:t>深刻</a:t>
            </a:r>
            <a:endParaRPr lang="zh-CN" altLang="en-US" sz="2800" b="1" dirty="0">
              <a:solidFill>
                <a:srgbClr val="FFFF00"/>
              </a:solidFill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357290" y="2643183"/>
            <a:ext cx="74168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 dirty="0" smtClean="0"/>
              <a:t>对于 “数学思维的理性”要求较高的策略教学来讲，如果追求浮于表层的“乐趣”而不是指向数学学习的本质内核的“数学化”，把感性的游戏与故事一味作为需求导入的主旋律，</a:t>
            </a:r>
            <a:r>
              <a:rPr lang="zh-CN" altLang="en-US" sz="2400" dirty="0" smtClean="0"/>
              <a:t>将</a:t>
            </a:r>
            <a:r>
              <a:rPr lang="zh-CN" altLang="zh-CN" sz="2400" dirty="0" smtClean="0"/>
              <a:t>淡化例题内在的需求内涵</a:t>
            </a:r>
            <a:r>
              <a:rPr lang="zh-CN" altLang="en-US" sz="2400" dirty="0" smtClean="0"/>
              <a:t>。</a:t>
            </a:r>
            <a:endParaRPr lang="zh-CN" altLang="en-US" sz="2400" dirty="0"/>
          </a:p>
        </p:txBody>
      </p:sp>
      <p:sp>
        <p:nvSpPr>
          <p:cNvPr id="22" name="矩形 21"/>
          <p:cNvSpPr/>
          <p:nvPr/>
        </p:nvSpPr>
        <p:spPr>
          <a:xfrm>
            <a:off x="1357290" y="4786326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 b="1" dirty="0" smtClean="0">
                <a:solidFill>
                  <a:srgbClr val="1FA808"/>
                </a:solidFill>
              </a:rPr>
              <a:t>对策：从趣到思</a:t>
            </a:r>
            <a:r>
              <a:rPr lang="en-US" altLang="zh-CN" sz="2400" b="1" dirty="0" smtClean="0">
                <a:solidFill>
                  <a:srgbClr val="1FA808"/>
                </a:solidFill>
              </a:rPr>
              <a:t>----</a:t>
            </a:r>
            <a:r>
              <a:rPr lang="zh-CN" altLang="zh-CN" sz="2400" b="1" dirty="0" smtClean="0">
                <a:solidFill>
                  <a:srgbClr val="1FA808"/>
                </a:solidFill>
              </a:rPr>
              <a:t>策略导入需要“活动数学化”</a:t>
            </a:r>
            <a:endParaRPr lang="zh-CN" altLang="en-US" sz="2400" dirty="0">
              <a:solidFill>
                <a:srgbClr val="1FA808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43608" y="46365"/>
            <a:ext cx="4176464" cy="523220"/>
          </a:xfrm>
          <a:prstGeom prst="rect">
            <a:avLst/>
          </a:prstGeom>
          <a:solidFill>
            <a:srgbClr val="1FA808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/>
              <a:t>“三误”与“三策”</a:t>
            </a:r>
            <a:endParaRPr lang="zh-CN" altLang="en-US" sz="2800" dirty="0"/>
          </a:p>
        </p:txBody>
      </p:sp>
      <p:pic>
        <p:nvPicPr>
          <p:cNvPr id="9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142844" y="6139084"/>
            <a:ext cx="72008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矩形 12"/>
          <p:cNvSpPr/>
          <p:nvPr/>
        </p:nvSpPr>
        <p:spPr>
          <a:xfrm>
            <a:off x="214282" y="0"/>
            <a:ext cx="611560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“解决问题的策略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”教学的“三误”“三策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</a:t>
            </a:r>
            <a:endParaRPr lang="zh-CN" alt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043608" y="620693"/>
            <a:ext cx="7743234" cy="1384995"/>
          </a:xfrm>
          <a:prstGeom prst="rect">
            <a:avLst/>
          </a:prstGeo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indent="306388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 smtClean="0">
                <a:solidFill>
                  <a:srgbClr val="002060"/>
                </a:solidFill>
              </a:rPr>
              <a:t>1</a:t>
            </a:r>
            <a:r>
              <a:rPr lang="zh-CN" altLang="en-US" sz="2800" b="1" dirty="0" smtClean="0">
                <a:solidFill>
                  <a:srgbClr val="002060"/>
                </a:solidFill>
              </a:rPr>
              <a:t>、</a:t>
            </a:r>
            <a:r>
              <a:rPr lang="zh-CN" altLang="en-US" sz="2800" b="1" dirty="0" smtClean="0">
                <a:latin typeface="Arial" pitchFamily="34" charset="0"/>
                <a:ea typeface="宋体" pitchFamily="2" charset="-122"/>
                <a:cs typeface="宋体" pitchFamily="2" charset="-122"/>
              </a:rPr>
              <a:t>误以游戏故事等情境创设充当策略教学引入需求的</a:t>
            </a:r>
            <a:r>
              <a:rPr lang="zh-CN" altLang="en-US" sz="2800" b="1" dirty="0" smtClean="0">
                <a:latin typeface="Arial" pitchFamily="34" charset="0"/>
                <a:ea typeface="宋体" pitchFamily="2" charset="-122"/>
                <a:cs typeface="宋体" pitchFamily="2" charset="-122"/>
              </a:rPr>
              <a:t>主旋律</a:t>
            </a:r>
            <a:r>
              <a:rPr lang="zh-CN" altLang="en-US" sz="2800" b="1" dirty="0" smtClean="0">
                <a:latin typeface="Arial" pitchFamily="34" charset="0"/>
                <a:ea typeface="宋体" pitchFamily="2" charset="-122"/>
                <a:cs typeface="宋体" pitchFamily="2" charset="-122"/>
              </a:rPr>
              <a:t>，矮化了例题本身的内</a:t>
            </a:r>
            <a:r>
              <a:rPr lang="zh-CN" altLang="en-US" sz="2800" b="1" dirty="0" smtClean="0">
                <a:latin typeface="Arial" pitchFamily="34" charset="0"/>
                <a:ea typeface="宋体" pitchFamily="2" charset="-122"/>
                <a:cs typeface="宋体" pitchFamily="2" charset="-122"/>
              </a:rPr>
              <a:t>驱动力</a:t>
            </a:r>
            <a:endParaRPr lang="en-US" altLang="zh-CN" sz="2800" b="1" dirty="0" smtClean="0"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lvl="0" indent="306388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 smtClean="0">
                <a:latin typeface="Arial" pitchFamily="34" charset="0"/>
                <a:ea typeface="宋体" pitchFamily="2" charset="-122"/>
                <a:cs typeface="宋体" pitchFamily="2" charset="-122"/>
              </a:rPr>
              <a:t>——</a:t>
            </a:r>
            <a:r>
              <a:rPr lang="zh-CN" altLang="en-US" sz="2800" b="1" dirty="0" smtClean="0">
                <a:solidFill>
                  <a:srgbClr val="FFFF00"/>
                </a:solidFill>
                <a:latin typeface="华文隶书" pitchFamily="2" charset="-122"/>
                <a:ea typeface="华文隶书" pitchFamily="2" charset="-122"/>
                <a:cs typeface="宋体" pitchFamily="2" charset="-122"/>
              </a:rPr>
              <a:t>需求</a:t>
            </a:r>
            <a:r>
              <a:rPr lang="zh-CN" altLang="en-US" sz="2800" b="1" dirty="0" smtClean="0">
                <a:solidFill>
                  <a:srgbClr val="FFFF00"/>
                </a:solidFill>
                <a:latin typeface="华文隶书" pitchFamily="2" charset="-122"/>
                <a:ea typeface="华文隶书" pitchFamily="2" charset="-122"/>
                <a:cs typeface="宋体" pitchFamily="2" charset="-122"/>
              </a:rPr>
              <a:t>体现不</a:t>
            </a:r>
            <a:r>
              <a:rPr lang="zh-CN" altLang="en-US" sz="2800" b="1" dirty="0" smtClean="0">
                <a:solidFill>
                  <a:srgbClr val="FFFF00"/>
                </a:solidFill>
                <a:latin typeface="华文隶书" pitchFamily="2" charset="-122"/>
                <a:ea typeface="华文隶书" pitchFamily="2" charset="-122"/>
                <a:cs typeface="宋体" pitchFamily="2" charset="-122"/>
              </a:rPr>
              <a:t>深刻</a:t>
            </a:r>
            <a:endParaRPr lang="zh-CN" altLang="en-US" sz="2800" b="1" dirty="0">
              <a:solidFill>
                <a:srgbClr val="FFFF00"/>
              </a:solidFill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285852" y="2285996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 b="1" dirty="0" smtClean="0">
                <a:solidFill>
                  <a:srgbClr val="1FA808"/>
                </a:solidFill>
              </a:rPr>
              <a:t>对策：从趣到思</a:t>
            </a:r>
            <a:r>
              <a:rPr lang="en-US" altLang="zh-CN" sz="2400" b="1" dirty="0" smtClean="0">
                <a:solidFill>
                  <a:srgbClr val="1FA808"/>
                </a:solidFill>
              </a:rPr>
              <a:t>----</a:t>
            </a:r>
            <a:r>
              <a:rPr lang="zh-CN" altLang="zh-CN" sz="2400" b="1" dirty="0" smtClean="0">
                <a:solidFill>
                  <a:srgbClr val="1FA808"/>
                </a:solidFill>
              </a:rPr>
              <a:t>策略导入需要“活动数学化”</a:t>
            </a:r>
            <a:endParaRPr lang="zh-CN" altLang="en-US" sz="2400" dirty="0">
              <a:solidFill>
                <a:srgbClr val="1FA808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43608" y="46365"/>
            <a:ext cx="4176464" cy="523220"/>
          </a:xfrm>
          <a:prstGeom prst="rect">
            <a:avLst/>
          </a:prstGeom>
          <a:solidFill>
            <a:srgbClr val="1FA808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/>
              <a:t>“三误”与“三策”</a:t>
            </a:r>
            <a:endParaRPr lang="zh-CN" altLang="en-US" sz="2800" dirty="0"/>
          </a:p>
        </p:txBody>
      </p:sp>
      <p:sp>
        <p:nvSpPr>
          <p:cNvPr id="9" name="矩形 8"/>
          <p:cNvSpPr/>
          <p:nvPr/>
        </p:nvSpPr>
        <p:spPr>
          <a:xfrm>
            <a:off x="1285852" y="2928933"/>
            <a:ext cx="74168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/>
              <a:t>案例：四年级下册“画线段图”</a:t>
            </a:r>
            <a:endParaRPr lang="zh-CN" altLang="en-US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72" y="3571876"/>
            <a:ext cx="3270883" cy="7420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24" y="3571880"/>
            <a:ext cx="3070225" cy="20288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428728" y="4929199"/>
            <a:ext cx="3742136" cy="52322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/>
              <a:t>“他慢，能怪他么？”</a:t>
            </a:r>
            <a:endParaRPr lang="zh-CN" altLang="en-US" sz="2800" b="1" dirty="0"/>
          </a:p>
        </p:txBody>
      </p:sp>
      <p:grpSp>
        <p:nvGrpSpPr>
          <p:cNvPr id="19" name="组合 18"/>
          <p:cNvGrpSpPr/>
          <p:nvPr/>
        </p:nvGrpSpPr>
        <p:grpSpPr>
          <a:xfrm>
            <a:off x="2928926" y="5857882"/>
            <a:ext cx="4143404" cy="523220"/>
            <a:chOff x="2928926" y="5857892"/>
            <a:chExt cx="4143404" cy="523221"/>
          </a:xfrm>
        </p:grpSpPr>
        <p:sp>
          <p:nvSpPr>
            <p:cNvPr id="14" name="矩形 13"/>
            <p:cNvSpPr>
              <a:spLocks noChangeArrowheads="1"/>
            </p:cNvSpPr>
            <p:nvPr/>
          </p:nvSpPr>
          <p:spPr bwMode="auto">
            <a:xfrm>
              <a:off x="2928926" y="5857892"/>
              <a:ext cx="1152128" cy="523221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rgbClr val="FF0000"/>
                  </a:solidFill>
                </a:rPr>
                <a:t>情趣</a:t>
              </a:r>
              <a:endParaRPr lang="zh-CN" altLang="en-US" sz="2800" b="1" dirty="0">
                <a:solidFill>
                  <a:srgbClr val="FF0000"/>
                </a:solidFill>
              </a:endParaRPr>
            </a:p>
          </p:txBody>
        </p:sp>
        <p:sp>
          <p:nvSpPr>
            <p:cNvPr id="15" name="矩形 14"/>
            <p:cNvSpPr>
              <a:spLocks noChangeArrowheads="1"/>
            </p:cNvSpPr>
            <p:nvPr/>
          </p:nvSpPr>
          <p:spPr bwMode="auto">
            <a:xfrm>
              <a:off x="4945150" y="5857892"/>
              <a:ext cx="2127180" cy="523221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rgbClr val="FF0000"/>
                  </a:solidFill>
                </a:rPr>
                <a:t>数学思维</a:t>
              </a:r>
              <a:endParaRPr lang="zh-CN" altLang="en-US" sz="2800" b="1" dirty="0">
                <a:solidFill>
                  <a:srgbClr val="FF0000"/>
                </a:solidFill>
              </a:endParaRPr>
            </a:p>
          </p:txBody>
        </p:sp>
        <p:sp>
          <p:nvSpPr>
            <p:cNvPr id="16" name="右箭头 15"/>
            <p:cNvSpPr/>
            <p:nvPr/>
          </p:nvSpPr>
          <p:spPr>
            <a:xfrm>
              <a:off x="4153062" y="6145924"/>
              <a:ext cx="720080" cy="7200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FF0000"/>
                </a:solidFill>
              </a:endParaRPr>
            </a:p>
          </p:txBody>
        </p:sp>
      </p:grpSp>
      <p:pic>
        <p:nvPicPr>
          <p:cNvPr id="17" name="Picture 5"/>
          <p:cNvPicPr preferRelativeResize="0">
            <a:picLocks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142844" y="6139084"/>
            <a:ext cx="72008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矩形 17"/>
          <p:cNvSpPr/>
          <p:nvPr/>
        </p:nvSpPr>
        <p:spPr>
          <a:xfrm>
            <a:off x="214282" y="0"/>
            <a:ext cx="611560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“解决问题的策略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”教学的“三误”“三策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</a:t>
            </a:r>
            <a:endParaRPr lang="zh-CN" alt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043608" y="46365"/>
            <a:ext cx="4176464" cy="523220"/>
          </a:xfrm>
          <a:prstGeom prst="rect">
            <a:avLst/>
          </a:prstGeom>
          <a:solidFill>
            <a:srgbClr val="1FA808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/>
              <a:t>“三误”与“三策”</a:t>
            </a:r>
            <a:endParaRPr lang="zh-CN" altLang="en-US" sz="2800" dirty="0"/>
          </a:p>
        </p:txBody>
      </p:sp>
      <p:sp>
        <p:nvSpPr>
          <p:cNvPr id="17" name="矩形 16"/>
          <p:cNvSpPr/>
          <p:nvPr/>
        </p:nvSpPr>
        <p:spPr>
          <a:xfrm>
            <a:off x="1428728" y="2285996"/>
            <a:ext cx="714380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/>
              <a:t>“数学教学所体现的就是一种完全不同的情感，主要涉及人类固有的好奇心、上进心，而且也是一种完全不同的学习方式</a:t>
            </a:r>
            <a:r>
              <a:rPr lang="en-US" sz="2800" dirty="0" smtClean="0"/>
              <a:t>---</a:t>
            </a:r>
            <a:r>
              <a:rPr lang="zh-CN" altLang="en-US" sz="2800" dirty="0" smtClean="0"/>
              <a:t>数学课并非以情带知，而是</a:t>
            </a:r>
            <a:r>
              <a:rPr lang="zh-CN" altLang="en-US" sz="3200" dirty="0" smtClean="0">
                <a:solidFill>
                  <a:srgbClr val="FF0000"/>
                </a:solidFill>
              </a:rPr>
              <a:t>以知贻情</a:t>
            </a:r>
            <a:r>
              <a:rPr lang="zh-CN" altLang="en-US" sz="2800" dirty="0" smtClean="0"/>
              <a:t>！</a:t>
            </a:r>
            <a:r>
              <a:rPr lang="zh-CN" altLang="en-US" sz="2800" dirty="0" smtClean="0"/>
              <a:t>”</a:t>
            </a:r>
            <a:r>
              <a:rPr lang="zh-CN" altLang="zh-CN" sz="2800" baseline="30000" dirty="0" smtClean="0"/>
              <a:t> </a:t>
            </a:r>
            <a:r>
              <a:rPr lang="zh-CN" altLang="zh-CN" sz="2800" baseline="30000" dirty="0" smtClean="0"/>
              <a:t>【</a:t>
            </a:r>
            <a:r>
              <a:rPr lang="en-US" altLang="zh-CN" sz="2800" baseline="30000" dirty="0" smtClean="0"/>
              <a:t>2</a:t>
            </a:r>
            <a:r>
              <a:rPr lang="zh-CN" altLang="zh-CN" sz="2800" baseline="30000" dirty="0" smtClean="0"/>
              <a:t>】</a:t>
            </a:r>
            <a:endParaRPr lang="zh-CN" altLang="en-US" sz="2800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142976" y="6215083"/>
            <a:ext cx="77867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itchFamily="49" charset="-122"/>
                <a:ea typeface="楷体" pitchFamily="49" charset="-122"/>
                <a:cs typeface="宋体" pitchFamily="2" charset="-122"/>
              </a:rPr>
              <a:t>【2】</a:t>
            </a:r>
            <a:r>
              <a:rPr kumimoji="0" lang="zh-CN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itchFamily="49" charset="-122"/>
                <a:ea typeface="楷体" pitchFamily="49" charset="-122"/>
                <a:cs typeface="宋体" pitchFamily="2" charset="-122"/>
              </a:rPr>
              <a:t>郑毓信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itchFamily="49" charset="-122"/>
                <a:ea typeface="楷体" pitchFamily="49" charset="-122"/>
                <a:cs typeface="宋体" pitchFamily="2" charset="-122"/>
              </a:rPr>
              <a:t>.</a:t>
            </a:r>
            <a:r>
              <a:rPr kumimoji="0" lang="zh-CN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itchFamily="49" charset="-122"/>
                <a:ea typeface="楷体" pitchFamily="49" charset="-122"/>
                <a:cs typeface="宋体" pitchFamily="2" charset="-122"/>
              </a:rPr>
              <a:t>离开专业思考我们能走多远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itchFamily="49" charset="-122"/>
                <a:ea typeface="楷体" pitchFamily="49" charset="-122"/>
                <a:cs typeface="宋体" pitchFamily="2" charset="-122"/>
              </a:rPr>
              <a:t>---“</a:t>
            </a:r>
            <a:r>
              <a:rPr kumimoji="0" lang="zh-CN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itchFamily="49" charset="-122"/>
                <a:ea typeface="楷体" pitchFamily="49" charset="-122"/>
                <a:cs typeface="宋体" pitchFamily="2" charset="-122"/>
              </a:rPr>
              <a:t>教数学、想数学、学数学”系列之三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itchFamily="49" charset="-122"/>
                <a:ea typeface="楷体" pitchFamily="49" charset="-122"/>
                <a:cs typeface="宋体" pitchFamily="2" charset="-122"/>
              </a:rPr>
              <a:t>[J].</a:t>
            </a:r>
            <a:r>
              <a:rPr kumimoji="0" lang="zh-CN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itchFamily="49" charset="-122"/>
                <a:ea typeface="楷体" pitchFamily="49" charset="-122"/>
                <a:cs typeface="宋体" pitchFamily="2" charset="-122"/>
              </a:rPr>
              <a:t>小学数学教师，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itchFamily="49" charset="-122"/>
                <a:ea typeface="楷体" pitchFamily="49" charset="-122"/>
                <a:cs typeface="宋体" pitchFamily="2" charset="-122"/>
              </a:rPr>
              <a:t>2015</a:t>
            </a:r>
            <a:r>
              <a:rPr kumimoji="0" lang="zh-CN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itchFamily="49" charset="-122"/>
                <a:ea typeface="楷体" pitchFamily="49" charset="-122"/>
                <a:cs typeface="宋体" pitchFamily="2" charset="-122"/>
              </a:rPr>
              <a:t>（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itchFamily="49" charset="-122"/>
                <a:ea typeface="楷体" pitchFamily="49" charset="-122"/>
                <a:cs typeface="宋体" pitchFamily="2" charset="-122"/>
              </a:rPr>
              <a:t>5</a:t>
            </a:r>
            <a:r>
              <a:rPr lang="zh-CN" altLang="en-US" sz="1400" dirty="0" smtClean="0">
                <a:latin typeface="楷体" pitchFamily="49" charset="-122"/>
                <a:ea typeface="楷体" pitchFamily="49" charset="-122"/>
                <a:cs typeface="宋体" pitchFamily="2" charset="-122"/>
              </a:rPr>
              <a:t>）</a:t>
            </a:r>
            <a:endParaRPr kumimoji="0" lang="en-US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itchFamily="49" charset="-122"/>
              <a:ea typeface="楷体" pitchFamily="49" charset="-122"/>
              <a:cs typeface="宋体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14414" y="857236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 b="1" dirty="0" smtClean="0">
                <a:solidFill>
                  <a:srgbClr val="1FA808"/>
                </a:solidFill>
              </a:rPr>
              <a:t>对策：从趣到思</a:t>
            </a:r>
            <a:r>
              <a:rPr lang="en-US" altLang="zh-CN" sz="2400" b="1" dirty="0" smtClean="0">
                <a:solidFill>
                  <a:srgbClr val="1FA808"/>
                </a:solidFill>
              </a:rPr>
              <a:t>----</a:t>
            </a:r>
            <a:r>
              <a:rPr lang="zh-CN" altLang="zh-CN" sz="2400" b="1" dirty="0" smtClean="0">
                <a:solidFill>
                  <a:srgbClr val="1FA808"/>
                </a:solidFill>
              </a:rPr>
              <a:t>策略导入需要“活动数学化”</a:t>
            </a:r>
            <a:endParaRPr lang="zh-CN" altLang="en-US" sz="2400" dirty="0">
              <a:solidFill>
                <a:srgbClr val="1FA808"/>
              </a:solidFill>
            </a:endParaRPr>
          </a:p>
        </p:txBody>
      </p:sp>
      <p:pic>
        <p:nvPicPr>
          <p:cNvPr id="19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142844" y="6139084"/>
            <a:ext cx="72008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矩形 19"/>
          <p:cNvSpPr/>
          <p:nvPr/>
        </p:nvSpPr>
        <p:spPr>
          <a:xfrm>
            <a:off x="214282" y="0"/>
            <a:ext cx="611560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“解决问题的策略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”教学的“三误”“三策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</a:t>
            </a:r>
            <a:endParaRPr lang="zh-CN" alt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09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972202" y="476677"/>
            <a:ext cx="810039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</a:t>
            </a:r>
            <a:r>
              <a:rPr lang="zh-CN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解决问题的策略</a:t>
            </a:r>
            <a:r>
              <a:rPr lang="en-US" altLang="zh-CN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</a:t>
            </a:r>
            <a:r>
              <a:rPr lang="zh-CN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教学的“三误”“三策”</a:t>
            </a:r>
            <a:endParaRPr lang="zh-CN" altLang="en-US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矩形 6"/>
          <p:cNvSpPr/>
          <p:nvPr/>
        </p:nvSpPr>
        <p:spPr>
          <a:xfrm>
            <a:off x="1214414" y="5877276"/>
            <a:ext cx="678661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002060"/>
                </a:solidFill>
                <a:latin typeface="华文新魏" pitchFamily="2" charset="-122"/>
                <a:ea typeface="华文新魏" pitchFamily="2" charset="-122"/>
              </a:rPr>
              <a:t>江苏省常州</a:t>
            </a:r>
            <a:r>
              <a:rPr lang="zh-CN" altLang="en-US" sz="2400" dirty="0" smtClean="0">
                <a:solidFill>
                  <a:srgbClr val="002060"/>
                </a:solidFill>
                <a:latin typeface="华文新魏" pitchFamily="2" charset="-122"/>
                <a:ea typeface="华文新魏" pitchFamily="2" charset="-122"/>
              </a:rPr>
              <a:t>市新北区</a:t>
            </a:r>
            <a:r>
              <a:rPr lang="zh-CN" altLang="en-US" sz="2400" dirty="0" smtClean="0">
                <a:solidFill>
                  <a:srgbClr val="002060"/>
                </a:solidFill>
                <a:latin typeface="华文新魏" pitchFamily="2" charset="-122"/>
                <a:ea typeface="华文新魏" pitchFamily="2" charset="-122"/>
              </a:rPr>
              <a:t>新桥实验</a:t>
            </a:r>
            <a:r>
              <a:rPr lang="zh-CN" altLang="en-US" sz="2400" dirty="0" smtClean="0">
                <a:solidFill>
                  <a:srgbClr val="002060"/>
                </a:solidFill>
                <a:latin typeface="华文新魏" pitchFamily="2" charset="-122"/>
                <a:ea typeface="华文新魏" pitchFamily="2" charset="-122"/>
              </a:rPr>
              <a:t>小学    姚建法</a:t>
            </a:r>
            <a:endParaRPr lang="en-US" altLang="zh-CN" sz="2400" dirty="0" smtClean="0">
              <a:solidFill>
                <a:srgbClr val="002060"/>
              </a:solidFill>
              <a:latin typeface="华文新魏" pitchFamily="2" charset="-122"/>
              <a:ea typeface="华文新魏" pitchFamily="2" charset="-122"/>
            </a:endParaRPr>
          </a:p>
          <a:p>
            <a:pPr algn="ctr"/>
            <a:r>
              <a:rPr lang="en-US" altLang="zh-CN" sz="2000" dirty="0" smtClean="0">
                <a:solidFill>
                  <a:srgbClr val="002060"/>
                </a:solidFill>
                <a:latin typeface="宋体" pitchFamily="2" charset="-122"/>
                <a:ea typeface="宋体" pitchFamily="2" charset="-122"/>
              </a:rPr>
              <a:t> QQ</a:t>
            </a:r>
            <a:r>
              <a:rPr lang="zh-CN" altLang="en-US" sz="2000" dirty="0" smtClean="0">
                <a:solidFill>
                  <a:srgbClr val="002060"/>
                </a:solidFill>
                <a:latin typeface="宋体" pitchFamily="2" charset="-122"/>
                <a:ea typeface="宋体" pitchFamily="2" charset="-122"/>
              </a:rPr>
              <a:t>：</a:t>
            </a:r>
            <a:r>
              <a:rPr lang="en-US" altLang="zh-CN" sz="2000" dirty="0" smtClean="0">
                <a:solidFill>
                  <a:srgbClr val="002060"/>
                </a:solidFill>
                <a:latin typeface="宋体" pitchFamily="2" charset="-122"/>
                <a:ea typeface="宋体" pitchFamily="2" charset="-122"/>
              </a:rPr>
              <a:t>1599972267 </a:t>
            </a:r>
            <a:r>
              <a:rPr lang="zh-CN" altLang="en-US" sz="2000" dirty="0" smtClean="0">
                <a:solidFill>
                  <a:srgbClr val="002060"/>
                </a:solidFill>
                <a:latin typeface="宋体" pitchFamily="2" charset="-122"/>
                <a:ea typeface="宋体" pitchFamily="2" charset="-122"/>
              </a:rPr>
              <a:t>南窗去水    </a:t>
            </a:r>
            <a:r>
              <a:rPr lang="en-US" altLang="zh-CN" sz="2000" dirty="0" smtClean="0">
                <a:solidFill>
                  <a:srgbClr val="002060"/>
                </a:solidFill>
                <a:latin typeface="宋体" pitchFamily="2" charset="-122"/>
                <a:ea typeface="宋体" pitchFamily="2" charset="-122"/>
              </a:rPr>
              <a:t>2020.1</a:t>
            </a:r>
            <a:endParaRPr lang="zh-CN" altLang="en-US" sz="2000" dirty="0" smtClean="0">
              <a:solidFill>
                <a:srgbClr val="002060"/>
              </a:solidFill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8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7572396" y="6000768"/>
            <a:ext cx="72008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1268760"/>
            <a:ext cx="2808312" cy="2260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7704" y="3573019"/>
            <a:ext cx="2808312" cy="2364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13691" y="1268760"/>
            <a:ext cx="2382651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48194" y="2060848"/>
            <a:ext cx="2369910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043608" y="46365"/>
            <a:ext cx="4176464" cy="523220"/>
          </a:xfrm>
          <a:prstGeom prst="rect">
            <a:avLst/>
          </a:prstGeom>
          <a:solidFill>
            <a:srgbClr val="1FA808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/>
              <a:t>“三误”与“三策”</a:t>
            </a:r>
            <a:endParaRPr lang="zh-CN" altLang="en-US" sz="2800" dirty="0"/>
          </a:p>
        </p:txBody>
      </p:sp>
      <p:pic>
        <p:nvPicPr>
          <p:cNvPr id="798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72" y="1785927"/>
            <a:ext cx="6627813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矩形 8"/>
          <p:cNvSpPr/>
          <p:nvPr/>
        </p:nvSpPr>
        <p:spPr>
          <a:xfrm>
            <a:off x="1214414" y="857236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 b="1" dirty="0" smtClean="0">
                <a:solidFill>
                  <a:srgbClr val="1FA808"/>
                </a:solidFill>
              </a:rPr>
              <a:t>对策：从趣到思</a:t>
            </a:r>
            <a:r>
              <a:rPr lang="en-US" altLang="zh-CN" sz="2400" b="1" dirty="0" smtClean="0">
                <a:solidFill>
                  <a:srgbClr val="1FA808"/>
                </a:solidFill>
              </a:rPr>
              <a:t>----</a:t>
            </a:r>
            <a:r>
              <a:rPr lang="zh-CN" altLang="zh-CN" sz="2400" b="1" dirty="0" smtClean="0">
                <a:solidFill>
                  <a:srgbClr val="1FA808"/>
                </a:solidFill>
              </a:rPr>
              <a:t>策略导入需要“活动数学化”</a:t>
            </a:r>
            <a:endParaRPr lang="zh-CN" altLang="en-US" sz="2400" dirty="0">
              <a:solidFill>
                <a:srgbClr val="1FA808"/>
              </a:solidFill>
            </a:endParaRPr>
          </a:p>
        </p:txBody>
      </p:sp>
      <p:pic>
        <p:nvPicPr>
          <p:cNvPr id="11" name="Picture 5"/>
          <p:cNvPicPr preferRelativeResize="0">
            <a:picLocks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142844" y="6139084"/>
            <a:ext cx="72008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矩形 12"/>
          <p:cNvSpPr/>
          <p:nvPr/>
        </p:nvSpPr>
        <p:spPr>
          <a:xfrm>
            <a:off x="214282" y="0"/>
            <a:ext cx="611560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“解决问题的策略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”教学的“三误”“三策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</a:t>
            </a:r>
            <a:endParaRPr lang="zh-CN" alt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79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043608" y="620693"/>
            <a:ext cx="7743234" cy="1384995"/>
          </a:xfrm>
          <a:prstGeom prst="rect">
            <a:avLst/>
          </a:prstGeo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indent="306388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 smtClean="0">
                <a:solidFill>
                  <a:srgbClr val="002060"/>
                </a:solidFill>
              </a:rPr>
              <a:t>2</a:t>
            </a:r>
            <a:r>
              <a:rPr lang="zh-CN" altLang="en-US" sz="2800" b="1" dirty="0" smtClean="0">
                <a:solidFill>
                  <a:srgbClr val="002060"/>
                </a:solidFill>
              </a:rPr>
              <a:t>、</a:t>
            </a:r>
            <a:r>
              <a:rPr lang="zh-CN" altLang="en-US" sz="2800" b="1" dirty="0" smtClean="0">
                <a:latin typeface="Arial" pitchFamily="34" charset="0"/>
                <a:ea typeface="宋体" pitchFamily="2" charset="-122"/>
                <a:cs typeface="宋体" pitchFamily="2" charset="-122"/>
              </a:rPr>
              <a:t>误将问题的解决泛化，把</a:t>
            </a:r>
            <a:r>
              <a:rPr lang="zh-CN" altLang="en-US" sz="2800" b="1" dirty="0" smtClean="0">
                <a:solidFill>
                  <a:srgbClr val="FF0000"/>
                </a:solidFill>
                <a:latin typeface="Arial" pitchFamily="34" charset="0"/>
                <a:ea typeface="宋体" pitchFamily="2" charset="-122"/>
                <a:cs typeface="宋体" pitchFamily="2" charset="-122"/>
              </a:rPr>
              <a:t>做题</a:t>
            </a:r>
            <a:r>
              <a:rPr lang="zh-CN" altLang="en-US" sz="2800" b="1" dirty="0" smtClean="0">
                <a:latin typeface="Arial" pitchFamily="34" charset="0"/>
                <a:ea typeface="宋体" pitchFamily="2" charset="-122"/>
                <a:cs typeface="宋体" pitchFamily="2" charset="-122"/>
              </a:rPr>
              <a:t>沦为策略教学的推进主题</a:t>
            </a:r>
            <a:r>
              <a:rPr lang="zh-CN" altLang="en-US" sz="2800" b="1" dirty="0" smtClean="0">
                <a:latin typeface="Arial" pitchFamily="34" charset="0"/>
                <a:ea typeface="宋体" pitchFamily="2" charset="-122"/>
                <a:cs typeface="宋体" pitchFamily="2" charset="-122"/>
              </a:rPr>
              <a:t>，策略</a:t>
            </a:r>
            <a:r>
              <a:rPr lang="zh-CN" altLang="en-US" sz="2800" b="1" dirty="0" smtClean="0">
                <a:latin typeface="Arial" pitchFamily="34" charset="0"/>
                <a:ea typeface="宋体" pitchFamily="2" charset="-122"/>
                <a:cs typeface="宋体" pitchFamily="2" charset="-122"/>
              </a:rPr>
              <a:t>纵深游离了“悟”的</a:t>
            </a:r>
            <a:r>
              <a:rPr lang="zh-CN" altLang="en-US" sz="2800" b="1" dirty="0" smtClean="0">
                <a:latin typeface="Arial" pitchFamily="34" charset="0"/>
                <a:ea typeface="宋体" pitchFamily="2" charset="-122"/>
                <a:cs typeface="宋体" pitchFamily="2" charset="-122"/>
              </a:rPr>
              <a:t>内涵</a:t>
            </a:r>
            <a:endParaRPr lang="en-US" altLang="zh-CN" sz="2800" b="1" dirty="0" smtClean="0"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lvl="0" indent="306388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 smtClean="0">
                <a:latin typeface="Arial" pitchFamily="34" charset="0"/>
                <a:ea typeface="宋体" pitchFamily="2" charset="-122"/>
                <a:cs typeface="宋体" pitchFamily="2" charset="-122"/>
              </a:rPr>
              <a:t>——</a:t>
            </a:r>
            <a:r>
              <a:rPr lang="zh-CN" altLang="en-US" sz="2800" b="1" dirty="0" smtClean="0">
                <a:solidFill>
                  <a:srgbClr val="FFFF00"/>
                </a:solidFill>
                <a:latin typeface="华文隶书" pitchFamily="2" charset="-122"/>
                <a:ea typeface="华文隶书" pitchFamily="2" charset="-122"/>
                <a:cs typeface="宋体" pitchFamily="2" charset="-122"/>
              </a:rPr>
              <a:t>策略</a:t>
            </a:r>
            <a:r>
              <a:rPr lang="zh-CN" altLang="en-US" sz="2800" b="1" dirty="0" smtClean="0">
                <a:solidFill>
                  <a:srgbClr val="FFFF00"/>
                </a:solidFill>
                <a:latin typeface="华文隶书" pitchFamily="2" charset="-122"/>
                <a:ea typeface="华文隶书" pitchFamily="2" charset="-122"/>
                <a:cs typeface="宋体" pitchFamily="2" charset="-122"/>
              </a:rPr>
              <a:t>核心不清晰</a:t>
            </a:r>
            <a:endParaRPr lang="zh-CN" altLang="en-US" sz="2800" b="1" dirty="0">
              <a:solidFill>
                <a:srgbClr val="FFFF00"/>
              </a:solidFill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43608" y="46365"/>
            <a:ext cx="4176464" cy="523220"/>
          </a:xfrm>
          <a:prstGeom prst="rect">
            <a:avLst/>
          </a:prstGeom>
          <a:solidFill>
            <a:srgbClr val="1FA808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/>
              <a:t>“三误”与“三策”</a:t>
            </a:r>
            <a:endParaRPr lang="zh-CN" altLang="en-US" sz="2800" dirty="0"/>
          </a:p>
        </p:txBody>
      </p:sp>
      <p:grpSp>
        <p:nvGrpSpPr>
          <p:cNvPr id="23" name="组合 22"/>
          <p:cNvGrpSpPr/>
          <p:nvPr/>
        </p:nvGrpSpPr>
        <p:grpSpPr>
          <a:xfrm>
            <a:off x="4286248" y="3071814"/>
            <a:ext cx="3857652" cy="954107"/>
            <a:chOff x="4286248" y="3071810"/>
            <a:chExt cx="3857652" cy="954107"/>
          </a:xfrm>
        </p:grpSpPr>
        <p:sp>
          <p:nvSpPr>
            <p:cNvPr id="15" name="矩形 14"/>
            <p:cNvSpPr>
              <a:spLocks noChangeArrowheads="1"/>
            </p:cNvSpPr>
            <p:nvPr/>
          </p:nvSpPr>
          <p:spPr bwMode="auto">
            <a:xfrm>
              <a:off x="5500694" y="3071810"/>
              <a:ext cx="2643206" cy="954107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rgbClr val="FF0000"/>
                  </a:solidFill>
                </a:rPr>
                <a:t>只见题目解答</a:t>
              </a:r>
              <a:endParaRPr lang="en-US" altLang="zh-CN" sz="2800" b="1" dirty="0" smtClean="0">
                <a:solidFill>
                  <a:srgbClr val="FF0000"/>
                </a:solidFill>
              </a:endParaRPr>
            </a:p>
            <a:p>
              <a:pPr algn="ctr"/>
              <a:r>
                <a:rPr lang="zh-CN" altLang="en-US" sz="2800" b="1" dirty="0" smtClean="0">
                  <a:solidFill>
                    <a:srgbClr val="FF0000"/>
                  </a:solidFill>
                </a:rPr>
                <a:t>不识策略体悟</a:t>
              </a:r>
              <a:endParaRPr lang="zh-CN" altLang="en-US" sz="2800" b="1" dirty="0">
                <a:solidFill>
                  <a:srgbClr val="FF0000"/>
                </a:solidFill>
              </a:endParaRPr>
            </a:p>
          </p:txBody>
        </p:sp>
        <p:sp>
          <p:nvSpPr>
            <p:cNvPr id="16" name="右箭头 15"/>
            <p:cNvSpPr/>
            <p:nvPr/>
          </p:nvSpPr>
          <p:spPr>
            <a:xfrm>
              <a:off x="4286248" y="3571876"/>
              <a:ext cx="720080" cy="7200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FF0000"/>
                </a:solidFill>
              </a:endParaRPr>
            </a:p>
          </p:txBody>
        </p:sp>
      </p:grp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1571604" y="2928935"/>
            <a:ext cx="2000264" cy="523220"/>
          </a:xfrm>
          <a:prstGeom prst="rect">
            <a:avLst/>
          </a:prstGeom>
          <a:solidFill>
            <a:srgbClr val="05D1DB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/>
              <a:t>解答问题</a:t>
            </a:r>
            <a:endParaRPr lang="zh-CN" altLang="en-US" sz="2800" dirty="0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1571604" y="3691599"/>
            <a:ext cx="2000264" cy="523220"/>
          </a:xfrm>
          <a:prstGeom prst="rect">
            <a:avLst/>
          </a:prstGeom>
          <a:solidFill>
            <a:srgbClr val="05D1DB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/>
              <a:t>快速做题</a:t>
            </a:r>
            <a:endParaRPr lang="zh-CN" altLang="en-US" sz="2800" dirty="0"/>
          </a:p>
        </p:txBody>
      </p:sp>
      <p:sp>
        <p:nvSpPr>
          <p:cNvPr id="19" name="矩形 18"/>
          <p:cNvSpPr/>
          <p:nvPr/>
        </p:nvSpPr>
        <p:spPr>
          <a:xfrm>
            <a:off x="1428728" y="4929202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 b="1" dirty="0" smtClean="0">
                <a:solidFill>
                  <a:srgbClr val="1FA808"/>
                </a:solidFill>
              </a:rPr>
              <a:t>对策</a:t>
            </a:r>
            <a:r>
              <a:rPr lang="zh-CN" altLang="zh-CN" sz="2400" b="1" dirty="0" smtClean="0">
                <a:solidFill>
                  <a:srgbClr val="1FA808"/>
                </a:solidFill>
              </a:rPr>
              <a:t>：</a:t>
            </a:r>
            <a:r>
              <a:rPr lang="zh-CN" altLang="en-US" sz="2400" b="1" dirty="0" smtClean="0">
                <a:solidFill>
                  <a:srgbClr val="1FA808"/>
                </a:solidFill>
              </a:rPr>
              <a:t>从解到悟</a:t>
            </a:r>
            <a:r>
              <a:rPr lang="en-US" altLang="zh-CN" sz="2400" b="1" dirty="0" smtClean="0">
                <a:solidFill>
                  <a:srgbClr val="1FA808"/>
                </a:solidFill>
              </a:rPr>
              <a:t>----</a:t>
            </a:r>
            <a:r>
              <a:rPr lang="zh-CN" altLang="en-US" sz="2400" b="1" dirty="0" smtClean="0">
                <a:solidFill>
                  <a:srgbClr val="1FA808"/>
                </a:solidFill>
              </a:rPr>
              <a:t>策略推进需要“过程体悟化”</a:t>
            </a:r>
            <a:endParaRPr lang="zh-CN" altLang="en-US" sz="2400" dirty="0">
              <a:solidFill>
                <a:srgbClr val="1FA808"/>
              </a:solidFill>
            </a:endParaRPr>
          </a:p>
        </p:txBody>
      </p:sp>
      <p:pic>
        <p:nvPicPr>
          <p:cNvPr id="20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142844" y="6139084"/>
            <a:ext cx="72008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矩形 20"/>
          <p:cNvSpPr/>
          <p:nvPr/>
        </p:nvSpPr>
        <p:spPr>
          <a:xfrm>
            <a:off x="214282" y="0"/>
            <a:ext cx="611560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“解决问题的策略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”教学的“三误”“三策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</a:t>
            </a:r>
            <a:endParaRPr lang="zh-CN" alt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7" grpId="0" animBg="1"/>
      <p:bldP spid="18" grpId="0" animBg="1"/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043608" y="46365"/>
            <a:ext cx="4176464" cy="523220"/>
          </a:xfrm>
          <a:prstGeom prst="rect">
            <a:avLst/>
          </a:prstGeom>
          <a:solidFill>
            <a:srgbClr val="1FA808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/>
              <a:t>“三误”与“三策”</a:t>
            </a:r>
            <a:endParaRPr lang="zh-CN" altLang="en-US" sz="2800" dirty="0"/>
          </a:p>
        </p:txBody>
      </p:sp>
      <p:sp>
        <p:nvSpPr>
          <p:cNvPr id="19" name="矩形 18"/>
          <p:cNvSpPr/>
          <p:nvPr/>
        </p:nvSpPr>
        <p:spPr>
          <a:xfrm>
            <a:off x="1214414" y="928674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 b="1" dirty="0" smtClean="0">
                <a:solidFill>
                  <a:srgbClr val="1FA808"/>
                </a:solidFill>
              </a:rPr>
              <a:t>对策</a:t>
            </a:r>
            <a:r>
              <a:rPr lang="zh-CN" altLang="zh-CN" sz="2400" b="1" dirty="0" smtClean="0">
                <a:solidFill>
                  <a:srgbClr val="1FA808"/>
                </a:solidFill>
              </a:rPr>
              <a:t>：</a:t>
            </a:r>
            <a:r>
              <a:rPr lang="zh-CN" altLang="en-US" sz="2400" b="1" dirty="0" smtClean="0">
                <a:solidFill>
                  <a:srgbClr val="1FA808"/>
                </a:solidFill>
              </a:rPr>
              <a:t>从解到悟</a:t>
            </a:r>
            <a:r>
              <a:rPr lang="en-US" altLang="zh-CN" sz="2400" b="1" dirty="0" smtClean="0">
                <a:solidFill>
                  <a:srgbClr val="1FA808"/>
                </a:solidFill>
              </a:rPr>
              <a:t>----</a:t>
            </a:r>
            <a:r>
              <a:rPr lang="zh-CN" altLang="en-US" sz="2400" b="1" dirty="0" smtClean="0">
                <a:solidFill>
                  <a:srgbClr val="1FA808"/>
                </a:solidFill>
              </a:rPr>
              <a:t>策略推进需要“过程体悟化”</a:t>
            </a:r>
            <a:endParaRPr lang="zh-CN" altLang="en-US" sz="2400" dirty="0">
              <a:solidFill>
                <a:srgbClr val="1FA808"/>
              </a:solidFill>
            </a:endParaRPr>
          </a:p>
        </p:txBody>
      </p:sp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714489"/>
            <a:ext cx="3500462" cy="4541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08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1714489"/>
            <a:ext cx="3643338" cy="4544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椭圆 12"/>
          <p:cNvSpPr/>
          <p:nvPr/>
        </p:nvSpPr>
        <p:spPr>
          <a:xfrm>
            <a:off x="1357290" y="3429003"/>
            <a:ext cx="2428892" cy="428628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1428728" y="4643447"/>
            <a:ext cx="3286148" cy="428628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5072066" y="3357563"/>
            <a:ext cx="2571768" cy="428628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" name="Picture 5"/>
          <p:cNvPicPr preferRelativeResize="0">
            <a:picLocks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142844" y="6139084"/>
            <a:ext cx="72008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矩形 21"/>
          <p:cNvSpPr/>
          <p:nvPr/>
        </p:nvSpPr>
        <p:spPr>
          <a:xfrm>
            <a:off x="214282" y="0"/>
            <a:ext cx="611560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“解决问题的策略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”教学的“三误”“三策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</a:t>
            </a:r>
            <a:endParaRPr lang="zh-CN" alt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0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80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2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043608" y="46365"/>
            <a:ext cx="4176464" cy="523220"/>
          </a:xfrm>
          <a:prstGeom prst="rect">
            <a:avLst/>
          </a:prstGeom>
          <a:solidFill>
            <a:srgbClr val="1FA808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/>
              <a:t>“三误”与“三策”</a:t>
            </a:r>
            <a:endParaRPr lang="zh-CN" altLang="en-US" sz="2800" dirty="0"/>
          </a:p>
        </p:txBody>
      </p:sp>
      <p:sp>
        <p:nvSpPr>
          <p:cNvPr id="19" name="矩形 18"/>
          <p:cNvSpPr/>
          <p:nvPr/>
        </p:nvSpPr>
        <p:spPr>
          <a:xfrm>
            <a:off x="1214414" y="928674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 b="1" dirty="0" smtClean="0">
                <a:solidFill>
                  <a:srgbClr val="1FA808"/>
                </a:solidFill>
              </a:rPr>
              <a:t>对策</a:t>
            </a:r>
            <a:r>
              <a:rPr lang="zh-CN" altLang="zh-CN" sz="2400" b="1" dirty="0" smtClean="0">
                <a:solidFill>
                  <a:srgbClr val="1FA808"/>
                </a:solidFill>
              </a:rPr>
              <a:t>：</a:t>
            </a:r>
            <a:r>
              <a:rPr lang="zh-CN" altLang="en-US" sz="2400" b="1" dirty="0" smtClean="0">
                <a:solidFill>
                  <a:srgbClr val="1FA808"/>
                </a:solidFill>
              </a:rPr>
              <a:t>从解到悟</a:t>
            </a:r>
            <a:r>
              <a:rPr lang="en-US" altLang="zh-CN" sz="2400" b="1" dirty="0" smtClean="0">
                <a:solidFill>
                  <a:srgbClr val="1FA808"/>
                </a:solidFill>
              </a:rPr>
              <a:t>----</a:t>
            </a:r>
            <a:r>
              <a:rPr lang="zh-CN" altLang="en-US" sz="2400" b="1" dirty="0" smtClean="0">
                <a:solidFill>
                  <a:srgbClr val="1FA808"/>
                </a:solidFill>
              </a:rPr>
              <a:t>策略推进需要“过程体悟化”</a:t>
            </a:r>
            <a:endParaRPr lang="zh-CN" altLang="en-US" sz="2400" dirty="0">
              <a:solidFill>
                <a:srgbClr val="1FA808"/>
              </a:solidFill>
            </a:endParaRPr>
          </a:p>
        </p:txBody>
      </p:sp>
      <p:pic>
        <p:nvPicPr>
          <p:cNvPr id="21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142844" y="6139084"/>
            <a:ext cx="72008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矩形 21"/>
          <p:cNvSpPr/>
          <p:nvPr/>
        </p:nvSpPr>
        <p:spPr>
          <a:xfrm>
            <a:off x="214282" y="0"/>
            <a:ext cx="611560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“解决问题的策略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”教学的“三误”“三策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</a:t>
            </a:r>
            <a:endParaRPr lang="zh-CN" alt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pSp>
        <p:nvGrpSpPr>
          <p:cNvPr id="11" name="组合 12"/>
          <p:cNvGrpSpPr/>
          <p:nvPr/>
        </p:nvGrpSpPr>
        <p:grpSpPr>
          <a:xfrm>
            <a:off x="1115616" y="4036786"/>
            <a:ext cx="7416824" cy="523239"/>
            <a:chOff x="1331640" y="5157189"/>
            <a:chExt cx="7416824" cy="523241"/>
          </a:xfrm>
        </p:grpSpPr>
        <p:sp>
          <p:nvSpPr>
            <p:cNvPr id="15" name="矩形 14"/>
            <p:cNvSpPr>
              <a:spLocks noChangeArrowheads="1"/>
            </p:cNvSpPr>
            <p:nvPr/>
          </p:nvSpPr>
          <p:spPr bwMode="auto">
            <a:xfrm>
              <a:off x="1331640" y="5157192"/>
              <a:ext cx="1152128" cy="523222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dirty="0" smtClean="0"/>
                <a:t>独思</a:t>
              </a:r>
              <a:endParaRPr lang="zh-CN" altLang="en-US" sz="2800" dirty="0"/>
            </a:p>
          </p:txBody>
        </p:sp>
        <p:sp>
          <p:nvSpPr>
            <p:cNvPr id="16" name="矩形 15"/>
            <p:cNvSpPr>
              <a:spLocks noChangeArrowheads="1"/>
            </p:cNvSpPr>
            <p:nvPr/>
          </p:nvSpPr>
          <p:spPr bwMode="auto">
            <a:xfrm>
              <a:off x="3491880" y="5157189"/>
              <a:ext cx="1152128" cy="523222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dirty="0" smtClean="0"/>
                <a:t>组议</a:t>
              </a:r>
              <a:endParaRPr lang="zh-CN" altLang="en-US" sz="2800" dirty="0"/>
            </a:p>
          </p:txBody>
        </p:sp>
        <p:sp>
          <p:nvSpPr>
            <p:cNvPr id="17" name="右箭头 16"/>
            <p:cNvSpPr/>
            <p:nvPr/>
          </p:nvSpPr>
          <p:spPr>
            <a:xfrm>
              <a:off x="2627784" y="5445224"/>
              <a:ext cx="720080" cy="7200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>
              <a:spLocks noChangeArrowheads="1"/>
            </p:cNvSpPr>
            <p:nvPr/>
          </p:nvSpPr>
          <p:spPr bwMode="auto">
            <a:xfrm>
              <a:off x="5508104" y="5157194"/>
              <a:ext cx="1152128" cy="523222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dirty="0" smtClean="0"/>
                <a:t>集享</a:t>
              </a:r>
              <a:endParaRPr lang="zh-CN" altLang="en-US" sz="2800" dirty="0"/>
            </a:p>
          </p:txBody>
        </p:sp>
        <p:sp>
          <p:nvSpPr>
            <p:cNvPr id="23" name="矩形 22"/>
            <p:cNvSpPr>
              <a:spLocks noChangeArrowheads="1"/>
            </p:cNvSpPr>
            <p:nvPr/>
          </p:nvSpPr>
          <p:spPr bwMode="auto">
            <a:xfrm>
              <a:off x="7596336" y="5157208"/>
              <a:ext cx="1152128" cy="523222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rgbClr val="FF0000"/>
                  </a:solidFill>
                </a:rPr>
                <a:t>自省</a:t>
              </a:r>
              <a:endParaRPr lang="zh-CN" altLang="en-US" sz="2800" b="1" dirty="0">
                <a:solidFill>
                  <a:srgbClr val="FF0000"/>
                </a:solidFill>
              </a:endParaRPr>
            </a:p>
          </p:txBody>
        </p:sp>
        <p:sp>
          <p:nvSpPr>
            <p:cNvPr id="24" name="右箭头 23"/>
            <p:cNvSpPr/>
            <p:nvPr/>
          </p:nvSpPr>
          <p:spPr>
            <a:xfrm>
              <a:off x="4716016" y="5445224"/>
              <a:ext cx="720080" cy="7200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右箭头 24"/>
            <p:cNvSpPr/>
            <p:nvPr/>
          </p:nvSpPr>
          <p:spPr>
            <a:xfrm>
              <a:off x="6732240" y="5445224"/>
              <a:ext cx="720080" cy="7200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右箭头 25"/>
          <p:cNvSpPr/>
          <p:nvPr/>
        </p:nvSpPr>
        <p:spPr>
          <a:xfrm rot="5400000">
            <a:off x="7632340" y="4972923"/>
            <a:ext cx="720080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7452320" y="5548987"/>
            <a:ext cx="1152128" cy="523220"/>
          </a:xfrm>
          <a:prstGeom prst="rect">
            <a:avLst/>
          </a:prstGeom>
          <a:solidFill>
            <a:srgbClr val="05D1DB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/>
              <a:t>应用</a:t>
            </a:r>
            <a:endParaRPr lang="zh-CN" altLang="en-US" sz="2800" dirty="0"/>
          </a:p>
        </p:txBody>
      </p:sp>
      <p:sp>
        <p:nvSpPr>
          <p:cNvPr id="28" name="Rectangle 1"/>
          <p:cNvSpPr>
            <a:spLocks noChangeArrowheads="1"/>
          </p:cNvSpPr>
          <p:nvPr/>
        </p:nvSpPr>
        <p:spPr bwMode="auto">
          <a:xfrm>
            <a:off x="1331640" y="1895743"/>
            <a:ext cx="763284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一审</a:t>
            </a:r>
            <a:r>
              <a:rPr lang="zh-CN" altLang="en-US" sz="2400" b="1" dirty="0" smtClean="0">
                <a:solidFill>
                  <a:srgbClr val="FF0000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：</a:t>
            </a:r>
            <a:r>
              <a:rPr lang="zh-CN" altLang="en-US" sz="2400" b="1" dirty="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整体理解题意（聚焦关键词）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二想：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打算怎么解决？（寻找数量关系）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三解</a:t>
            </a:r>
            <a:r>
              <a:rPr lang="zh-CN" altLang="en-US" sz="2400" b="1" dirty="0" smtClean="0">
                <a:solidFill>
                  <a:srgbClr val="FF0000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：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独立尝试，小组交流、集体分享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具体方法与步骤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四悟</a:t>
            </a:r>
            <a:r>
              <a:rPr lang="zh-CN" altLang="en-US" sz="2400" b="1" dirty="0" smtClean="0">
                <a:solidFill>
                  <a:srgbClr val="FF0000"/>
                </a:solidFill>
                <a:latin typeface="Calibri" pitchFamily="34" charset="0"/>
                <a:ea typeface="宋体" pitchFamily="2" charset="-122"/>
                <a:cs typeface="Times New Roman" pitchFamily="18" charset="0"/>
              </a:rPr>
              <a:t>：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反思内化：有错订正，回顾过程，比较例题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95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95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45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043608" y="46365"/>
            <a:ext cx="4176464" cy="523220"/>
          </a:xfrm>
          <a:prstGeom prst="rect">
            <a:avLst/>
          </a:prstGeom>
          <a:solidFill>
            <a:srgbClr val="1FA808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/>
              <a:t>“三误”与“三策”</a:t>
            </a:r>
            <a:endParaRPr lang="zh-CN" altLang="en-US" sz="2800" dirty="0"/>
          </a:p>
        </p:txBody>
      </p:sp>
      <p:sp>
        <p:nvSpPr>
          <p:cNvPr id="19" name="矩形 18"/>
          <p:cNvSpPr/>
          <p:nvPr/>
        </p:nvSpPr>
        <p:spPr>
          <a:xfrm>
            <a:off x="1214414" y="928674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 b="1" dirty="0" smtClean="0">
                <a:solidFill>
                  <a:srgbClr val="1FA808"/>
                </a:solidFill>
              </a:rPr>
              <a:t>对策</a:t>
            </a:r>
            <a:r>
              <a:rPr lang="zh-CN" altLang="zh-CN" sz="2400" b="1" dirty="0" smtClean="0">
                <a:solidFill>
                  <a:srgbClr val="1FA808"/>
                </a:solidFill>
              </a:rPr>
              <a:t>：</a:t>
            </a:r>
            <a:r>
              <a:rPr lang="zh-CN" altLang="en-US" sz="2400" b="1" dirty="0" smtClean="0">
                <a:solidFill>
                  <a:srgbClr val="1FA808"/>
                </a:solidFill>
              </a:rPr>
              <a:t>从解到悟</a:t>
            </a:r>
            <a:r>
              <a:rPr lang="en-US" altLang="zh-CN" sz="2400" b="1" dirty="0" smtClean="0">
                <a:solidFill>
                  <a:srgbClr val="1FA808"/>
                </a:solidFill>
              </a:rPr>
              <a:t>----</a:t>
            </a:r>
            <a:r>
              <a:rPr lang="zh-CN" altLang="en-US" sz="2400" b="1" dirty="0" smtClean="0">
                <a:solidFill>
                  <a:srgbClr val="1FA808"/>
                </a:solidFill>
              </a:rPr>
              <a:t>策略推进需要“过程体悟化”</a:t>
            </a:r>
            <a:endParaRPr lang="zh-CN" altLang="en-US" sz="2400" dirty="0">
              <a:solidFill>
                <a:srgbClr val="1FA808"/>
              </a:solidFill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2071670" y="1928803"/>
            <a:ext cx="5072098" cy="52322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</a:rPr>
              <a:t>“打算怎么做”的解题方向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2071670" y="2928935"/>
            <a:ext cx="5072098" cy="52322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</a:rPr>
              <a:t>“具体怎么做”的过程探索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2071670" y="3929067"/>
            <a:ext cx="5072098" cy="52322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</a:rPr>
              <a:t>“有什么好处”的价值思考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pic>
        <p:nvPicPr>
          <p:cNvPr id="17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142844" y="6139084"/>
            <a:ext cx="72008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矩形 17"/>
          <p:cNvSpPr/>
          <p:nvPr/>
        </p:nvSpPr>
        <p:spPr>
          <a:xfrm>
            <a:off x="214282" y="0"/>
            <a:ext cx="611560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“解决问题的策略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”教学的“三误”“三策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</a:t>
            </a:r>
            <a:endParaRPr lang="zh-CN" alt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  <p:bldP spid="1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043608" y="46365"/>
            <a:ext cx="4176464" cy="523220"/>
          </a:xfrm>
          <a:prstGeom prst="rect">
            <a:avLst/>
          </a:prstGeom>
          <a:solidFill>
            <a:srgbClr val="1FA808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/>
              <a:t>“三误”与“三策”</a:t>
            </a:r>
            <a:endParaRPr lang="zh-CN" altLang="en-US" sz="2800" dirty="0"/>
          </a:p>
        </p:txBody>
      </p:sp>
      <p:sp>
        <p:nvSpPr>
          <p:cNvPr id="19" name="矩形 18"/>
          <p:cNvSpPr/>
          <p:nvPr/>
        </p:nvSpPr>
        <p:spPr>
          <a:xfrm>
            <a:off x="1214414" y="928674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 b="1" dirty="0" smtClean="0">
                <a:solidFill>
                  <a:srgbClr val="1FA808"/>
                </a:solidFill>
              </a:rPr>
              <a:t>对策</a:t>
            </a:r>
            <a:r>
              <a:rPr lang="zh-CN" altLang="zh-CN" sz="2400" b="1" dirty="0" smtClean="0">
                <a:solidFill>
                  <a:srgbClr val="1FA808"/>
                </a:solidFill>
              </a:rPr>
              <a:t>：</a:t>
            </a:r>
            <a:r>
              <a:rPr lang="zh-CN" altLang="en-US" sz="2400" b="1" dirty="0" smtClean="0">
                <a:solidFill>
                  <a:srgbClr val="1FA808"/>
                </a:solidFill>
              </a:rPr>
              <a:t>从解到悟</a:t>
            </a:r>
            <a:r>
              <a:rPr lang="en-US" altLang="zh-CN" sz="2400" b="1" dirty="0" smtClean="0">
                <a:solidFill>
                  <a:srgbClr val="1FA808"/>
                </a:solidFill>
              </a:rPr>
              <a:t>----</a:t>
            </a:r>
            <a:r>
              <a:rPr lang="zh-CN" altLang="en-US" sz="2400" b="1" dirty="0" smtClean="0">
                <a:solidFill>
                  <a:srgbClr val="1FA808"/>
                </a:solidFill>
              </a:rPr>
              <a:t>策略推进需要“过程体悟化”</a:t>
            </a:r>
            <a:endParaRPr lang="zh-CN" altLang="en-US" sz="2400" dirty="0">
              <a:solidFill>
                <a:srgbClr val="1FA808"/>
              </a:solidFill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571736" y="1928803"/>
            <a:ext cx="5214974" cy="52322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/>
              <a:t>例题教学中启蒙和生长</a:t>
            </a:r>
            <a:endParaRPr lang="zh-CN" altLang="en-US" sz="2800" b="1" dirty="0"/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2571736" y="3000372"/>
            <a:ext cx="5214974" cy="52322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/>
              <a:t>相同或相似情境中巩固和饱满</a:t>
            </a:r>
            <a:endParaRPr lang="zh-CN" altLang="en-US" sz="2800" b="1" dirty="0"/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2571736" y="4071943"/>
            <a:ext cx="5214974" cy="52322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/>
              <a:t>回顾与反思中提炼和升华</a:t>
            </a:r>
            <a:endParaRPr lang="zh-CN" altLang="en-US" sz="2800" b="1" dirty="0"/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2571736" y="5143512"/>
            <a:ext cx="5214974" cy="52322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/>
              <a:t>举例或应用过程中丰富和延展</a:t>
            </a:r>
            <a:endParaRPr lang="zh-CN" altLang="en-US" sz="2800" b="1" dirty="0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1714480" y="1928803"/>
            <a:ext cx="642942" cy="378565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FF0000"/>
                </a:solidFill>
              </a:rPr>
              <a:t>策略体悟的纵深与内化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pic>
        <p:nvPicPr>
          <p:cNvPr id="20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142844" y="6139084"/>
            <a:ext cx="72008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矩形 20"/>
          <p:cNvSpPr/>
          <p:nvPr/>
        </p:nvSpPr>
        <p:spPr>
          <a:xfrm>
            <a:off x="214282" y="0"/>
            <a:ext cx="611560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“解决问题的策略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”教学的“三误”“三策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</a:t>
            </a:r>
            <a:endParaRPr lang="zh-CN" alt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  <p:bldP spid="14" grpId="0" animBg="1"/>
      <p:bldP spid="17" grpId="0" animBg="1"/>
      <p:bldP spid="1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1500166" y="2285997"/>
            <a:ext cx="69127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rgbClr val="CC00CC"/>
                </a:solidFill>
              </a:rPr>
              <a:t>解决问题</a:t>
            </a:r>
            <a:r>
              <a:rPr lang="zh-CN" altLang="en-US" sz="2800" dirty="0" smtClean="0">
                <a:solidFill>
                  <a:srgbClr val="CC00CC"/>
                </a:solidFill>
              </a:rPr>
              <a:t>策略的技能养成不是真正的意旨，核心是</a:t>
            </a:r>
            <a:r>
              <a:rPr lang="zh-CN" altLang="en-US" sz="2800" dirty="0" smtClean="0">
                <a:solidFill>
                  <a:srgbClr val="1FA808"/>
                </a:solidFill>
              </a:rPr>
              <a:t>积累解决问题的策略的经验</a:t>
            </a:r>
            <a:r>
              <a:rPr lang="zh-CN" altLang="en-US" sz="2800" dirty="0" smtClean="0">
                <a:solidFill>
                  <a:srgbClr val="CC00CC"/>
                </a:solidFill>
              </a:rPr>
              <a:t>，促进学生</a:t>
            </a:r>
            <a:r>
              <a:rPr lang="zh-CN" altLang="en-US" sz="2800" dirty="0" smtClean="0">
                <a:solidFill>
                  <a:srgbClr val="1FA808"/>
                </a:solidFill>
              </a:rPr>
              <a:t>数学理性思维的发展</a:t>
            </a:r>
            <a:r>
              <a:rPr lang="zh-CN" altLang="en-US" sz="2800" dirty="0" smtClean="0">
                <a:solidFill>
                  <a:srgbClr val="CC00CC"/>
                </a:solidFill>
              </a:rPr>
              <a:t>。</a:t>
            </a:r>
            <a:endParaRPr lang="zh-CN" altLang="en-US" sz="2800" dirty="0">
              <a:solidFill>
                <a:srgbClr val="CC00CC"/>
              </a:solidFill>
            </a:endParaRPr>
          </a:p>
        </p:txBody>
      </p:sp>
      <p:pic>
        <p:nvPicPr>
          <p:cNvPr id="12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142844" y="6139084"/>
            <a:ext cx="72008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矩形 13"/>
          <p:cNvSpPr/>
          <p:nvPr/>
        </p:nvSpPr>
        <p:spPr>
          <a:xfrm>
            <a:off x="214282" y="0"/>
            <a:ext cx="611560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“解决问题的策略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”教学的“三误”“三策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</a:t>
            </a:r>
            <a:endParaRPr lang="zh-CN" alt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043608" y="620693"/>
            <a:ext cx="7743234" cy="1384995"/>
          </a:xfrm>
          <a:prstGeom prst="rect">
            <a:avLst/>
          </a:prstGeo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indent="306388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 smtClean="0">
                <a:solidFill>
                  <a:srgbClr val="002060"/>
                </a:solidFill>
              </a:rPr>
              <a:t>3</a:t>
            </a:r>
            <a:r>
              <a:rPr lang="zh-CN" altLang="en-US" sz="2800" b="1" dirty="0" smtClean="0">
                <a:solidFill>
                  <a:srgbClr val="002060"/>
                </a:solidFill>
              </a:rPr>
              <a:t>、</a:t>
            </a:r>
            <a:r>
              <a:rPr lang="zh-CN" altLang="zh-CN" sz="2800" b="1" dirty="0" smtClean="0"/>
              <a:t>误囿于课时目标，欠缺策略的综合应用设计，择用</a:t>
            </a:r>
            <a:r>
              <a:rPr lang="zh-CN" altLang="zh-CN" sz="2800" b="1" dirty="0" smtClean="0"/>
              <a:t>意识与</a:t>
            </a:r>
            <a:r>
              <a:rPr lang="zh-CN" altLang="zh-CN" sz="2800" b="1" dirty="0" smtClean="0"/>
              <a:t>体系意识薄弱，忽略了策略与策略之间的联系与</a:t>
            </a:r>
            <a:r>
              <a:rPr lang="zh-CN" altLang="zh-CN" sz="2800" b="1" dirty="0" smtClean="0"/>
              <a:t>区别</a:t>
            </a:r>
            <a:r>
              <a:rPr lang="en-US" altLang="zh-CN" sz="2800" b="1" dirty="0" smtClean="0"/>
              <a:t>——</a:t>
            </a:r>
            <a:r>
              <a:rPr lang="zh-CN" altLang="zh-CN" sz="2800" b="1" dirty="0" smtClean="0">
                <a:solidFill>
                  <a:srgbClr val="FFFF00"/>
                </a:solidFill>
                <a:latin typeface="华文隶书" pitchFamily="2" charset="-122"/>
                <a:ea typeface="华文隶书" pitchFamily="2" charset="-122"/>
              </a:rPr>
              <a:t>策略</a:t>
            </a:r>
            <a:r>
              <a:rPr lang="zh-CN" altLang="zh-CN" sz="2800" b="1" dirty="0" smtClean="0">
                <a:solidFill>
                  <a:srgbClr val="FFFF00"/>
                </a:solidFill>
                <a:latin typeface="华文隶书" pitchFamily="2" charset="-122"/>
                <a:ea typeface="华文隶书" pitchFamily="2" charset="-122"/>
              </a:rPr>
              <a:t>横向不联动</a:t>
            </a:r>
            <a:endParaRPr lang="zh-CN" altLang="en-US" sz="2800" dirty="0" smtClean="0">
              <a:solidFill>
                <a:srgbClr val="FFFF00"/>
              </a:solidFill>
              <a:latin typeface="华文隶书" pitchFamily="2" charset="-122"/>
              <a:ea typeface="华文隶书" pitchFamily="2" charset="-122"/>
              <a:cs typeface="宋体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43608" y="46365"/>
            <a:ext cx="4176464" cy="523220"/>
          </a:xfrm>
          <a:prstGeom prst="rect">
            <a:avLst/>
          </a:prstGeom>
          <a:solidFill>
            <a:srgbClr val="1FA808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/>
              <a:t>“三误”与“三策”</a:t>
            </a:r>
            <a:endParaRPr lang="zh-CN" altLang="en-US" sz="2800" dirty="0"/>
          </a:p>
        </p:txBody>
      </p:sp>
      <p:grpSp>
        <p:nvGrpSpPr>
          <p:cNvPr id="21" name="组合 20"/>
          <p:cNvGrpSpPr/>
          <p:nvPr/>
        </p:nvGrpSpPr>
        <p:grpSpPr>
          <a:xfrm>
            <a:off x="4286248" y="2786062"/>
            <a:ext cx="4214842" cy="954107"/>
            <a:chOff x="4286248" y="2786058"/>
            <a:chExt cx="4214842" cy="954107"/>
          </a:xfrm>
        </p:grpSpPr>
        <p:sp>
          <p:nvSpPr>
            <p:cNvPr id="15" name="矩形 14"/>
            <p:cNvSpPr>
              <a:spLocks noChangeArrowheads="1"/>
            </p:cNvSpPr>
            <p:nvPr/>
          </p:nvSpPr>
          <p:spPr bwMode="auto">
            <a:xfrm>
              <a:off x="5429256" y="2786058"/>
              <a:ext cx="3071834" cy="954107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rgbClr val="FF0000"/>
                  </a:solidFill>
                </a:rPr>
                <a:t>硬性规范与服从</a:t>
              </a:r>
              <a:endParaRPr lang="en-US" altLang="zh-CN" sz="2800" b="1" dirty="0" smtClean="0">
                <a:solidFill>
                  <a:srgbClr val="FF0000"/>
                </a:solidFill>
              </a:endParaRPr>
            </a:p>
            <a:p>
              <a:pPr algn="ctr"/>
              <a:r>
                <a:rPr lang="zh-CN" altLang="en-US" sz="2800" b="1" dirty="0" smtClean="0">
                  <a:solidFill>
                    <a:srgbClr val="FF0000"/>
                  </a:solidFill>
                </a:rPr>
                <a:t>忽略沟通与变通</a:t>
              </a:r>
              <a:endParaRPr lang="zh-CN" altLang="en-US" sz="2800" b="1" dirty="0">
                <a:solidFill>
                  <a:srgbClr val="FF0000"/>
                </a:solidFill>
              </a:endParaRPr>
            </a:p>
          </p:txBody>
        </p:sp>
        <p:sp>
          <p:nvSpPr>
            <p:cNvPr id="16" name="右箭头 15"/>
            <p:cNvSpPr/>
            <p:nvPr/>
          </p:nvSpPr>
          <p:spPr>
            <a:xfrm>
              <a:off x="4286248" y="3286124"/>
              <a:ext cx="720080" cy="7200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FF0000"/>
                </a:solidFill>
              </a:endParaRPr>
            </a:p>
          </p:txBody>
        </p:sp>
      </p:grp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1571604" y="2643183"/>
            <a:ext cx="2000264" cy="523220"/>
          </a:xfrm>
          <a:prstGeom prst="rect">
            <a:avLst/>
          </a:prstGeom>
          <a:solidFill>
            <a:srgbClr val="05D1DB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/>
              <a:t>以课为课</a:t>
            </a:r>
            <a:endParaRPr lang="zh-CN" altLang="en-US" sz="2800" dirty="0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1571604" y="3405846"/>
            <a:ext cx="2000264" cy="523220"/>
          </a:xfrm>
          <a:prstGeom prst="rect">
            <a:avLst/>
          </a:prstGeom>
          <a:solidFill>
            <a:srgbClr val="05D1DB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/>
              <a:t>以题为题</a:t>
            </a:r>
            <a:endParaRPr lang="zh-CN" altLang="en-US" sz="2800" dirty="0"/>
          </a:p>
        </p:txBody>
      </p:sp>
      <p:sp>
        <p:nvSpPr>
          <p:cNvPr id="13" name="矩形 12"/>
          <p:cNvSpPr/>
          <p:nvPr/>
        </p:nvSpPr>
        <p:spPr>
          <a:xfrm>
            <a:off x="1428728" y="4286256"/>
            <a:ext cx="74295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/>
              <a:t>郑毓信：</a:t>
            </a:r>
            <a:r>
              <a:rPr lang="zh-CN" altLang="en-US" sz="2400" dirty="0" smtClean="0"/>
              <a:t>“问题解决也已演变成了一种常规性的练习，即是如何能用教师（教材）指定的方法去求解教师（教材）给出的问题，包括按照教师（教材）的提示对相应的“解题策略”作出理解。”</a:t>
            </a:r>
            <a:endParaRPr lang="zh-CN" altLang="en-US" sz="2400" dirty="0"/>
          </a:p>
        </p:txBody>
      </p:sp>
      <p:pic>
        <p:nvPicPr>
          <p:cNvPr id="14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142844" y="6139084"/>
            <a:ext cx="72008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矩形 19"/>
          <p:cNvSpPr/>
          <p:nvPr/>
        </p:nvSpPr>
        <p:spPr>
          <a:xfrm>
            <a:off x="214282" y="0"/>
            <a:ext cx="611560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“解决问题的策略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”教学的“三误”“三策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</a:t>
            </a:r>
            <a:endParaRPr lang="zh-CN" alt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7" grpId="0" animBg="1"/>
      <p:bldP spid="18" grpId="0" animBg="1"/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043608" y="620693"/>
            <a:ext cx="7743234" cy="1384995"/>
          </a:xfrm>
          <a:prstGeom prst="rect">
            <a:avLst/>
          </a:prstGeo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indent="306388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 smtClean="0">
                <a:solidFill>
                  <a:srgbClr val="002060"/>
                </a:solidFill>
              </a:rPr>
              <a:t>3</a:t>
            </a:r>
            <a:r>
              <a:rPr lang="zh-CN" altLang="en-US" sz="2800" b="1" dirty="0" smtClean="0">
                <a:solidFill>
                  <a:srgbClr val="002060"/>
                </a:solidFill>
              </a:rPr>
              <a:t>、</a:t>
            </a:r>
            <a:r>
              <a:rPr lang="zh-CN" altLang="zh-CN" sz="2800" b="1" dirty="0" smtClean="0"/>
              <a:t>误囿于课时目标，欠缺策略的综合应用设计，择用</a:t>
            </a:r>
            <a:r>
              <a:rPr lang="zh-CN" altLang="zh-CN" sz="2800" b="1" dirty="0" smtClean="0"/>
              <a:t>意识与</a:t>
            </a:r>
            <a:r>
              <a:rPr lang="zh-CN" altLang="zh-CN" sz="2800" b="1" dirty="0" smtClean="0"/>
              <a:t>体系意识薄弱，忽略了策略与策略之间的联系与</a:t>
            </a:r>
            <a:r>
              <a:rPr lang="zh-CN" altLang="zh-CN" sz="2800" b="1" dirty="0" smtClean="0"/>
              <a:t>区别</a:t>
            </a:r>
            <a:r>
              <a:rPr lang="en-US" altLang="zh-CN" sz="2800" b="1" dirty="0" smtClean="0"/>
              <a:t>——</a:t>
            </a:r>
            <a:r>
              <a:rPr lang="zh-CN" altLang="zh-CN" sz="2800" b="1" dirty="0" smtClean="0">
                <a:solidFill>
                  <a:srgbClr val="FFFF00"/>
                </a:solidFill>
                <a:latin typeface="华文隶书" pitchFamily="2" charset="-122"/>
                <a:ea typeface="华文隶书" pitchFamily="2" charset="-122"/>
              </a:rPr>
              <a:t>策略</a:t>
            </a:r>
            <a:r>
              <a:rPr lang="zh-CN" altLang="zh-CN" sz="2800" b="1" dirty="0" smtClean="0">
                <a:solidFill>
                  <a:srgbClr val="FFFF00"/>
                </a:solidFill>
                <a:latin typeface="华文隶书" pitchFamily="2" charset="-122"/>
                <a:ea typeface="华文隶书" pitchFamily="2" charset="-122"/>
              </a:rPr>
              <a:t>横向不联动</a:t>
            </a:r>
            <a:endParaRPr lang="zh-CN" altLang="en-US" sz="2800" dirty="0" smtClean="0">
              <a:solidFill>
                <a:srgbClr val="FFFF00"/>
              </a:solidFill>
              <a:latin typeface="华文隶书" pitchFamily="2" charset="-122"/>
              <a:ea typeface="华文隶书" pitchFamily="2" charset="-122"/>
              <a:cs typeface="宋体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43608" y="46365"/>
            <a:ext cx="4176464" cy="523220"/>
          </a:xfrm>
          <a:prstGeom prst="rect">
            <a:avLst/>
          </a:prstGeom>
          <a:solidFill>
            <a:srgbClr val="1FA808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/>
              <a:t>“三误”与“三策”</a:t>
            </a:r>
            <a:endParaRPr lang="zh-CN" altLang="en-US" sz="2800" dirty="0"/>
          </a:p>
        </p:txBody>
      </p:sp>
      <p:sp>
        <p:nvSpPr>
          <p:cNvPr id="14" name="矩形 13"/>
          <p:cNvSpPr/>
          <p:nvPr/>
        </p:nvSpPr>
        <p:spPr>
          <a:xfrm>
            <a:off x="1214414" y="2428872"/>
            <a:ext cx="74888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1FA808"/>
                </a:solidFill>
              </a:rPr>
              <a:t>对策：从点到面</a:t>
            </a:r>
            <a:r>
              <a:rPr lang="en-US" altLang="zh-CN" sz="2400" b="1" dirty="0" smtClean="0">
                <a:solidFill>
                  <a:srgbClr val="1FA808"/>
                </a:solidFill>
              </a:rPr>
              <a:t>----</a:t>
            </a:r>
            <a:r>
              <a:rPr lang="zh-CN" altLang="en-US" sz="2400" b="1" dirty="0" smtClean="0">
                <a:solidFill>
                  <a:srgbClr val="1FA808"/>
                </a:solidFill>
              </a:rPr>
              <a:t>策略提升需要</a:t>
            </a:r>
            <a:r>
              <a:rPr lang="zh-CN" altLang="en-US" sz="2400" b="1" dirty="0" smtClean="0">
                <a:solidFill>
                  <a:srgbClr val="1FA808"/>
                </a:solidFill>
              </a:rPr>
              <a:t>“建构整体化”</a:t>
            </a:r>
            <a:endParaRPr lang="zh-CN" altLang="en-US" sz="2000" dirty="0">
              <a:solidFill>
                <a:srgbClr val="1FA808"/>
              </a:solidFill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357290" y="3357565"/>
            <a:ext cx="3071834" cy="2390491"/>
            <a:chOff x="1357290" y="3357562"/>
            <a:chExt cx="3071834" cy="2390491"/>
          </a:xfrm>
        </p:grpSpPr>
        <p:sp>
          <p:nvSpPr>
            <p:cNvPr id="19" name="矩形 18"/>
            <p:cNvSpPr>
              <a:spLocks noChangeArrowheads="1"/>
            </p:cNvSpPr>
            <p:nvPr/>
          </p:nvSpPr>
          <p:spPr bwMode="auto">
            <a:xfrm>
              <a:off x="1357290" y="3357562"/>
              <a:ext cx="3000396" cy="461665"/>
            </a:xfrm>
            <a:prstGeom prst="rect">
              <a:avLst/>
            </a:prstGeom>
            <a:solidFill>
              <a:srgbClr val="FFC000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b="1" dirty="0" smtClean="0"/>
                <a:t>节点性观念</a:t>
              </a:r>
              <a:r>
                <a:rPr lang="zh-CN" altLang="en-US" sz="2000" b="1" dirty="0" smtClean="0"/>
                <a:t>（例题）</a:t>
              </a:r>
              <a:endParaRPr lang="zh-CN" altLang="en-US" sz="2000" b="1" dirty="0"/>
            </a:p>
          </p:txBody>
        </p:sp>
        <p:sp>
          <p:nvSpPr>
            <p:cNvPr id="20" name="矩形 19"/>
            <p:cNvSpPr>
              <a:spLocks noChangeArrowheads="1"/>
            </p:cNvSpPr>
            <p:nvPr/>
          </p:nvSpPr>
          <p:spPr bwMode="auto">
            <a:xfrm>
              <a:off x="1357290" y="5286388"/>
              <a:ext cx="3071834" cy="461665"/>
            </a:xfrm>
            <a:prstGeom prst="rect">
              <a:avLst/>
            </a:prstGeom>
            <a:solidFill>
              <a:srgbClr val="FFC000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b="1" dirty="0" smtClean="0"/>
                <a:t>过程</a:t>
              </a:r>
              <a:r>
                <a:rPr lang="zh-CN" altLang="en-US" sz="2000" b="1" dirty="0" smtClean="0"/>
                <a:t>（操作）</a:t>
              </a:r>
              <a:r>
                <a:rPr lang="zh-CN" altLang="en-US" sz="2400" b="1" dirty="0" smtClean="0"/>
                <a:t>性观念</a:t>
              </a:r>
              <a:endParaRPr lang="zh-CN" altLang="en-US" sz="2400" b="1" dirty="0"/>
            </a:p>
          </p:txBody>
        </p:sp>
        <p:sp>
          <p:nvSpPr>
            <p:cNvPr id="21" name="右箭头 20"/>
            <p:cNvSpPr/>
            <p:nvPr/>
          </p:nvSpPr>
          <p:spPr>
            <a:xfrm rot="5400000">
              <a:off x="2035951" y="4536289"/>
              <a:ext cx="1000132" cy="7143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FF0000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2571736" y="4357694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 smtClean="0">
                  <a:solidFill>
                    <a:srgbClr val="FF0000"/>
                  </a:solidFill>
                </a:rPr>
                <a:t>纵深思索</a:t>
              </a:r>
              <a:endParaRPr lang="zh-CN" altLang="en-US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286248" y="4286251"/>
            <a:ext cx="4500562" cy="726535"/>
            <a:chOff x="4286248" y="4286244"/>
            <a:chExt cx="4500562" cy="726534"/>
          </a:xfrm>
        </p:grpSpPr>
        <p:sp>
          <p:nvSpPr>
            <p:cNvPr id="23" name="右箭头 22"/>
            <p:cNvSpPr/>
            <p:nvPr/>
          </p:nvSpPr>
          <p:spPr>
            <a:xfrm>
              <a:off x="4286248" y="4429132"/>
              <a:ext cx="1928826" cy="21431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FF0000"/>
                </a:solidFill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4714876" y="4643446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 smtClean="0">
                  <a:solidFill>
                    <a:srgbClr val="FF0000"/>
                  </a:solidFill>
                </a:rPr>
                <a:t>横向转变</a:t>
              </a:r>
              <a:endParaRPr lang="zh-CN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25" name="矩形 24"/>
            <p:cNvSpPr>
              <a:spLocks noChangeArrowheads="1"/>
            </p:cNvSpPr>
            <p:nvPr/>
          </p:nvSpPr>
          <p:spPr bwMode="auto">
            <a:xfrm>
              <a:off x="6500826" y="4286244"/>
              <a:ext cx="2285984" cy="523219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rgbClr val="FF0000"/>
                  </a:solidFill>
                </a:rPr>
                <a:t>结构性观念</a:t>
              </a:r>
              <a:endParaRPr lang="zh-CN" altLang="en-US" sz="28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6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142844" y="6139084"/>
            <a:ext cx="72008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矩形 26"/>
          <p:cNvSpPr/>
          <p:nvPr/>
        </p:nvSpPr>
        <p:spPr>
          <a:xfrm>
            <a:off x="214282" y="0"/>
            <a:ext cx="611560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“解决问题的策略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”教学的“三误”“三策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</a:t>
            </a:r>
            <a:endParaRPr lang="zh-CN" alt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043608" y="46365"/>
            <a:ext cx="4176464" cy="523220"/>
          </a:xfrm>
          <a:prstGeom prst="rect">
            <a:avLst/>
          </a:prstGeom>
          <a:solidFill>
            <a:srgbClr val="1FA808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/>
              <a:t>“三误”与“三策”</a:t>
            </a:r>
            <a:endParaRPr lang="zh-CN" altLang="en-US" sz="2800" dirty="0"/>
          </a:p>
        </p:txBody>
      </p:sp>
      <p:sp>
        <p:nvSpPr>
          <p:cNvPr id="14" name="矩形 13"/>
          <p:cNvSpPr/>
          <p:nvPr/>
        </p:nvSpPr>
        <p:spPr>
          <a:xfrm>
            <a:off x="1285852" y="928674"/>
            <a:ext cx="74888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1FA808"/>
                </a:solidFill>
              </a:rPr>
              <a:t>对策：从点到面</a:t>
            </a:r>
            <a:r>
              <a:rPr lang="en-US" altLang="zh-CN" sz="2400" b="1" dirty="0" smtClean="0">
                <a:solidFill>
                  <a:srgbClr val="1FA808"/>
                </a:solidFill>
              </a:rPr>
              <a:t>----</a:t>
            </a:r>
            <a:r>
              <a:rPr lang="zh-CN" altLang="en-US" sz="2400" b="1" dirty="0" smtClean="0">
                <a:solidFill>
                  <a:srgbClr val="1FA808"/>
                </a:solidFill>
              </a:rPr>
              <a:t>策略提升需要</a:t>
            </a:r>
            <a:r>
              <a:rPr lang="zh-CN" altLang="en-US" sz="2400" b="1" dirty="0" smtClean="0">
                <a:solidFill>
                  <a:srgbClr val="1FA808"/>
                </a:solidFill>
              </a:rPr>
              <a:t>“建构整体化”</a:t>
            </a:r>
            <a:endParaRPr lang="zh-CN" altLang="en-US" sz="2000" dirty="0">
              <a:solidFill>
                <a:srgbClr val="1FA808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357290" y="1785927"/>
            <a:ext cx="750099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/>
              <a:t>课尾时设计综合性较强的选择题组，启发学生关注不同策略的横向</a:t>
            </a:r>
            <a:r>
              <a:rPr lang="zh-CN" altLang="en-US" sz="2400" dirty="0" smtClean="0"/>
              <a:t>关联。</a:t>
            </a:r>
            <a:endParaRPr lang="en-US" altLang="zh-CN" sz="2400" dirty="0" smtClean="0"/>
          </a:p>
          <a:p>
            <a:r>
              <a:rPr lang="zh-CN" altLang="en-US" sz="2400" dirty="0" smtClean="0"/>
              <a:t>下列</a:t>
            </a:r>
            <a:r>
              <a:rPr lang="zh-CN" altLang="en-US" sz="2400" dirty="0" smtClean="0"/>
              <a:t>问题可以分别选用什么策略进行解决呢</a:t>
            </a:r>
            <a:r>
              <a:rPr lang="zh-CN" altLang="en-US" sz="2400" dirty="0" smtClean="0"/>
              <a:t>？</a:t>
            </a:r>
            <a:endParaRPr lang="en-US" altLang="zh-CN" sz="2400" dirty="0" smtClean="0"/>
          </a:p>
          <a:p>
            <a:r>
              <a:rPr lang="zh-CN" altLang="en-US" sz="2400" dirty="0" smtClean="0"/>
              <a:t>①</a:t>
            </a:r>
            <a:r>
              <a:rPr lang="en-US" sz="2400" dirty="0" smtClean="0"/>
              <a:t>12</a:t>
            </a:r>
            <a:r>
              <a:rPr lang="zh-CN" altLang="en-US" sz="2400" dirty="0" smtClean="0"/>
              <a:t>个完全</a:t>
            </a:r>
            <a:r>
              <a:rPr lang="zh-CN" altLang="en-US" sz="2400" dirty="0" smtClean="0"/>
              <a:t>相同小</a:t>
            </a:r>
            <a:r>
              <a:rPr lang="zh-CN" altLang="en-US" sz="2400" dirty="0" smtClean="0"/>
              <a:t>正方形可以拼多少种不同的长方形</a:t>
            </a:r>
            <a:r>
              <a:rPr lang="zh-CN" altLang="en-US" sz="2400" dirty="0" smtClean="0"/>
              <a:t>？</a:t>
            </a:r>
            <a:endParaRPr lang="en-US" altLang="zh-CN" sz="2400" dirty="0" smtClean="0"/>
          </a:p>
          <a:p>
            <a:r>
              <a:rPr lang="zh-CN" altLang="en-US" sz="2400" dirty="0" smtClean="0"/>
              <a:t>②</a:t>
            </a:r>
            <a:r>
              <a:rPr lang="zh-CN" altLang="en-US" sz="2400" dirty="0" smtClean="0"/>
              <a:t>用小数</a:t>
            </a:r>
            <a:r>
              <a:rPr lang="zh-CN" altLang="en-US" sz="2400" dirty="0" smtClean="0"/>
              <a:t>表示左图</a:t>
            </a:r>
            <a:r>
              <a:rPr lang="zh-CN" altLang="en-US" sz="2400" dirty="0" smtClean="0"/>
              <a:t>中的涂色</a:t>
            </a:r>
            <a:r>
              <a:rPr lang="zh-CN" altLang="en-US" sz="2400" dirty="0" smtClean="0"/>
              <a:t>部分</a:t>
            </a:r>
            <a:endParaRPr lang="en-US" altLang="zh-CN" sz="2400" dirty="0" smtClean="0"/>
          </a:p>
          <a:p>
            <a:r>
              <a:rPr lang="zh-CN" altLang="en-US" sz="2400" dirty="0" smtClean="0"/>
              <a:t>③</a:t>
            </a:r>
            <a:r>
              <a:rPr lang="zh-CN" altLang="en-US" sz="2400" dirty="0" smtClean="0"/>
              <a:t>用分数</a:t>
            </a:r>
            <a:r>
              <a:rPr lang="zh-CN" altLang="en-US" sz="2400" dirty="0" smtClean="0"/>
              <a:t>表示右图</a:t>
            </a:r>
            <a:r>
              <a:rPr lang="zh-CN" altLang="en-US" sz="2400" dirty="0" smtClean="0"/>
              <a:t>中的涂色部分</a:t>
            </a:r>
            <a:endParaRPr lang="zh-CN" altLang="en-US" sz="2400" dirty="0"/>
          </a:p>
        </p:txBody>
      </p:sp>
      <p:pic>
        <p:nvPicPr>
          <p:cNvPr id="819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4286257"/>
            <a:ext cx="1714512" cy="1690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4214821"/>
            <a:ext cx="1785950" cy="1772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5"/>
          <p:cNvPicPr preferRelativeResize="0">
            <a:picLocks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142844" y="6139084"/>
            <a:ext cx="72008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矩形 25"/>
          <p:cNvSpPr/>
          <p:nvPr/>
        </p:nvSpPr>
        <p:spPr>
          <a:xfrm>
            <a:off x="214282" y="0"/>
            <a:ext cx="611560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“解决问题的策略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”教学的“三误”“三策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</a:t>
            </a:r>
            <a:endParaRPr lang="zh-CN" alt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9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19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142844" y="6139084"/>
            <a:ext cx="72008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043608" y="46365"/>
            <a:ext cx="4176464" cy="523220"/>
          </a:xfrm>
          <a:prstGeom prst="rect">
            <a:avLst/>
          </a:prstGeom>
          <a:solidFill>
            <a:srgbClr val="1FA808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/>
              <a:t>“解决问题的策略”</a:t>
            </a:r>
            <a:endParaRPr lang="zh-CN" altLang="en-US" sz="2800" dirty="0"/>
          </a:p>
        </p:txBody>
      </p:sp>
      <p:sp>
        <p:nvSpPr>
          <p:cNvPr id="9" name="矩形 8"/>
          <p:cNvSpPr/>
          <p:nvPr/>
        </p:nvSpPr>
        <p:spPr>
          <a:xfrm>
            <a:off x="214282" y="0"/>
            <a:ext cx="611560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“解决问题的策略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”教学的“三误”“三策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</a:t>
            </a:r>
            <a:endParaRPr lang="zh-CN" alt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流程图: 可选过程 9"/>
          <p:cNvSpPr/>
          <p:nvPr/>
        </p:nvSpPr>
        <p:spPr>
          <a:xfrm>
            <a:off x="1835696" y="1571612"/>
            <a:ext cx="5522386" cy="720080"/>
          </a:xfrm>
          <a:prstGeom prst="flowChartAlternateProcess">
            <a:avLst/>
          </a:prstGeom>
          <a:noFill/>
          <a:ln w="317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 smtClean="0">
                <a:solidFill>
                  <a:srgbClr val="1FA808"/>
                </a:solidFill>
              </a:rPr>
              <a:t>思考</a:t>
            </a:r>
            <a:r>
              <a:rPr lang="en-US" altLang="zh-CN" sz="2400" b="1" dirty="0" smtClean="0">
                <a:solidFill>
                  <a:srgbClr val="1FA808"/>
                </a:solidFill>
              </a:rPr>
              <a:t>1</a:t>
            </a:r>
            <a:r>
              <a:rPr lang="zh-CN" altLang="en-US" sz="2400" b="1" dirty="0" smtClean="0">
                <a:solidFill>
                  <a:srgbClr val="1FA808"/>
                </a:solidFill>
              </a:rPr>
              <a:t>：如果不教，有多少学生会做？</a:t>
            </a:r>
            <a:endParaRPr lang="en-US" altLang="zh-CN" sz="2400" b="1" dirty="0" smtClean="0">
              <a:solidFill>
                <a:srgbClr val="1FA808"/>
              </a:solidFill>
            </a:endParaRPr>
          </a:p>
        </p:txBody>
      </p:sp>
      <p:sp>
        <p:nvSpPr>
          <p:cNvPr id="13" name="流程图: 可选过程 12"/>
          <p:cNvSpPr/>
          <p:nvPr/>
        </p:nvSpPr>
        <p:spPr>
          <a:xfrm>
            <a:off x="1835696" y="2797459"/>
            <a:ext cx="5522386" cy="720080"/>
          </a:xfrm>
          <a:prstGeom prst="flowChartAlternateProcess">
            <a:avLst/>
          </a:prstGeom>
          <a:noFill/>
          <a:ln w="317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 smtClean="0">
                <a:solidFill>
                  <a:srgbClr val="1FA808"/>
                </a:solidFill>
              </a:rPr>
              <a:t>思考</a:t>
            </a:r>
            <a:r>
              <a:rPr lang="en-US" altLang="zh-CN" sz="2400" b="1" dirty="0" smtClean="0">
                <a:solidFill>
                  <a:srgbClr val="1FA808"/>
                </a:solidFill>
              </a:rPr>
              <a:t>2</a:t>
            </a:r>
            <a:r>
              <a:rPr lang="zh-CN" altLang="en-US" sz="2400" b="1" dirty="0" smtClean="0">
                <a:solidFill>
                  <a:srgbClr val="1FA808"/>
                </a:solidFill>
              </a:rPr>
              <a:t>：会做就是会策略吗？</a:t>
            </a:r>
            <a:endParaRPr lang="en-US" altLang="zh-CN" sz="2400" b="1" dirty="0" smtClean="0">
              <a:solidFill>
                <a:srgbClr val="1FA808"/>
              </a:solidFill>
            </a:endParaRPr>
          </a:p>
        </p:txBody>
      </p:sp>
      <p:sp>
        <p:nvSpPr>
          <p:cNvPr id="14" name="流程图: 可选过程 13"/>
          <p:cNvSpPr/>
          <p:nvPr/>
        </p:nvSpPr>
        <p:spPr>
          <a:xfrm>
            <a:off x="1835696" y="4006204"/>
            <a:ext cx="5522386" cy="720080"/>
          </a:xfrm>
          <a:prstGeom prst="flowChartAlternateProcess">
            <a:avLst/>
          </a:prstGeom>
          <a:noFill/>
          <a:ln w="317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 smtClean="0">
                <a:solidFill>
                  <a:srgbClr val="1FA808"/>
                </a:solidFill>
              </a:rPr>
              <a:t>思考</a:t>
            </a:r>
            <a:r>
              <a:rPr lang="en-US" altLang="zh-CN" sz="2400" b="1" dirty="0" smtClean="0">
                <a:solidFill>
                  <a:srgbClr val="1FA808"/>
                </a:solidFill>
              </a:rPr>
              <a:t>3</a:t>
            </a:r>
            <a:r>
              <a:rPr lang="zh-CN" altLang="en-US" sz="2400" b="1" dirty="0" smtClean="0">
                <a:solidFill>
                  <a:srgbClr val="1FA808"/>
                </a:solidFill>
              </a:rPr>
              <a:t>：学生到底要学什么？</a:t>
            </a:r>
            <a:endParaRPr lang="en-US" altLang="zh-CN" sz="2400" b="1" dirty="0" smtClean="0">
              <a:solidFill>
                <a:srgbClr val="1FA80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3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90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3" grpId="0" animBg="1"/>
      <p:bldP spid="1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043608" y="46365"/>
            <a:ext cx="4176464" cy="523220"/>
          </a:xfrm>
          <a:prstGeom prst="rect">
            <a:avLst/>
          </a:prstGeom>
          <a:solidFill>
            <a:srgbClr val="1FA808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/>
              <a:t>“三误”与“三策”</a:t>
            </a:r>
            <a:endParaRPr lang="zh-CN" altLang="en-US" sz="2800" dirty="0"/>
          </a:p>
        </p:txBody>
      </p:sp>
      <p:sp>
        <p:nvSpPr>
          <p:cNvPr id="14" name="矩形 13"/>
          <p:cNvSpPr/>
          <p:nvPr/>
        </p:nvSpPr>
        <p:spPr>
          <a:xfrm>
            <a:off x="1285852" y="928674"/>
            <a:ext cx="74888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1FA808"/>
                </a:solidFill>
              </a:rPr>
              <a:t>对策：从点到面</a:t>
            </a:r>
            <a:r>
              <a:rPr lang="en-US" altLang="zh-CN" sz="2400" b="1" dirty="0" smtClean="0">
                <a:solidFill>
                  <a:srgbClr val="1FA808"/>
                </a:solidFill>
              </a:rPr>
              <a:t>----</a:t>
            </a:r>
            <a:r>
              <a:rPr lang="zh-CN" altLang="en-US" sz="2400" b="1" dirty="0" smtClean="0">
                <a:solidFill>
                  <a:srgbClr val="1FA808"/>
                </a:solidFill>
              </a:rPr>
              <a:t>策略提升需要</a:t>
            </a:r>
            <a:r>
              <a:rPr lang="zh-CN" altLang="en-US" sz="2400" b="1" dirty="0" smtClean="0">
                <a:solidFill>
                  <a:srgbClr val="1FA808"/>
                </a:solidFill>
              </a:rPr>
              <a:t>“建构整体化”</a:t>
            </a:r>
            <a:endParaRPr lang="zh-CN" altLang="en-US" sz="2000" dirty="0">
              <a:solidFill>
                <a:srgbClr val="1FA808"/>
              </a:solidFill>
            </a:endParaRPr>
          </a:p>
        </p:txBody>
      </p:sp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44" y="2143119"/>
            <a:ext cx="7864245" cy="2357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/>
          <p:cNvPicPr preferRelativeResize="0">
            <a:picLocks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142844" y="6139084"/>
            <a:ext cx="72008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矩形 12"/>
          <p:cNvSpPr/>
          <p:nvPr/>
        </p:nvSpPr>
        <p:spPr>
          <a:xfrm>
            <a:off x="214282" y="0"/>
            <a:ext cx="611560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“解决问题的策略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”教学的“三误”“三策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</a:t>
            </a:r>
            <a:endParaRPr lang="zh-CN" alt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2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1643042" y="1785927"/>
            <a:ext cx="664373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/>
              <a:t>“通过‘提取方法</a:t>
            </a:r>
            <a:r>
              <a:rPr lang="en-US" altLang="zh-CN" sz="2800" dirty="0" smtClean="0"/>
              <a:t>——</a:t>
            </a:r>
            <a:r>
              <a:rPr lang="zh-CN" altLang="en-US" sz="2800" dirty="0" smtClean="0"/>
              <a:t>使用方法</a:t>
            </a:r>
            <a:r>
              <a:rPr lang="en-US" altLang="zh-CN" sz="2800" dirty="0" smtClean="0"/>
              <a:t>——</a:t>
            </a:r>
            <a:r>
              <a:rPr lang="zh-CN" altLang="en-US" sz="2800" dirty="0" smtClean="0"/>
              <a:t>用好方法</a:t>
            </a:r>
            <a:r>
              <a:rPr lang="en-US" altLang="zh-CN" sz="2800" dirty="0" smtClean="0"/>
              <a:t>——</a:t>
            </a:r>
            <a:r>
              <a:rPr lang="zh-CN" altLang="en-US" sz="2800" dirty="0" smtClean="0"/>
              <a:t>用活方法’，</a:t>
            </a:r>
            <a:r>
              <a:rPr lang="zh-CN" altLang="en-US" sz="2800" dirty="0" smtClean="0">
                <a:solidFill>
                  <a:srgbClr val="FF0000"/>
                </a:solidFill>
              </a:rPr>
              <a:t>掌握</a:t>
            </a:r>
            <a:r>
              <a:rPr lang="zh-CN" altLang="en-US" sz="2800" dirty="0" smtClean="0"/>
              <a:t>解决问题的</a:t>
            </a:r>
            <a:r>
              <a:rPr lang="zh-CN" altLang="en-US" sz="2800" dirty="0" smtClean="0">
                <a:solidFill>
                  <a:srgbClr val="FF0000"/>
                </a:solidFill>
              </a:rPr>
              <a:t>方法</a:t>
            </a:r>
            <a:r>
              <a:rPr lang="en-US" altLang="zh-CN" sz="2800" dirty="0" smtClean="0"/>
              <a:t>……</a:t>
            </a:r>
            <a:r>
              <a:rPr lang="zh-CN" altLang="en-US" sz="2800" dirty="0" smtClean="0"/>
              <a:t>通过‘初步感受</a:t>
            </a:r>
            <a:r>
              <a:rPr lang="en-US" altLang="zh-CN" sz="2800" dirty="0" smtClean="0"/>
              <a:t>——</a:t>
            </a:r>
            <a:r>
              <a:rPr lang="zh-CN" altLang="en-US" sz="2800" dirty="0" smtClean="0"/>
              <a:t>再次感悟</a:t>
            </a:r>
            <a:r>
              <a:rPr lang="en-US" altLang="zh-CN" sz="2800" dirty="0" smtClean="0"/>
              <a:t>——</a:t>
            </a:r>
            <a:r>
              <a:rPr lang="zh-CN" altLang="en-US" sz="2800" dirty="0" smtClean="0"/>
              <a:t>反复体验’，逐渐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形成策略</a:t>
            </a:r>
            <a:r>
              <a:rPr lang="zh-CN" altLang="en-US" sz="2800" dirty="0" smtClean="0"/>
              <a:t>。</a:t>
            </a:r>
            <a:r>
              <a:rPr lang="zh-CN" altLang="en-US" sz="2800" dirty="0" smtClean="0"/>
              <a:t>”</a:t>
            </a:r>
            <a:r>
              <a:rPr lang="zh-CN" altLang="zh-CN" sz="2800" baseline="30000" dirty="0" smtClean="0"/>
              <a:t> </a:t>
            </a:r>
            <a:r>
              <a:rPr lang="zh-CN" altLang="zh-CN" sz="2800" baseline="30000" dirty="0" smtClean="0"/>
              <a:t>【</a:t>
            </a:r>
            <a:r>
              <a:rPr lang="en-US" altLang="zh-CN" sz="2800" baseline="30000" dirty="0" smtClean="0"/>
              <a:t>3</a:t>
            </a:r>
            <a:r>
              <a:rPr lang="zh-CN" altLang="zh-CN" sz="2800" baseline="30000" dirty="0" smtClean="0"/>
              <a:t>】</a:t>
            </a:r>
            <a:endParaRPr lang="zh-CN" altLang="en-US" sz="2800" dirty="0"/>
          </a:p>
        </p:txBody>
      </p:sp>
      <p:sp>
        <p:nvSpPr>
          <p:cNvPr id="15" name="矩形 14"/>
          <p:cNvSpPr/>
          <p:nvPr/>
        </p:nvSpPr>
        <p:spPr>
          <a:xfrm>
            <a:off x="928662" y="6335937"/>
            <a:ext cx="821533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latin typeface="楷体" pitchFamily="49" charset="-122"/>
                <a:ea typeface="楷体" pitchFamily="49" charset="-122"/>
              </a:rPr>
              <a:t>【</a:t>
            </a:r>
            <a:r>
              <a:rPr lang="en-US" sz="1400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en-US" altLang="zh-CN" sz="1400" dirty="0" smtClean="0">
                <a:latin typeface="楷体" pitchFamily="49" charset="-122"/>
                <a:ea typeface="楷体" pitchFamily="49" charset="-122"/>
              </a:rPr>
              <a:t>】</a:t>
            </a:r>
            <a:r>
              <a:rPr lang="zh-CN" altLang="en-US" sz="1400" dirty="0" smtClean="0">
                <a:latin typeface="楷体" pitchFamily="49" charset="-122"/>
                <a:ea typeface="楷体" pitchFamily="49" charset="-122"/>
              </a:rPr>
              <a:t>沈重</a:t>
            </a:r>
            <a:r>
              <a:rPr lang="zh-CN" altLang="en-US" sz="1400" dirty="0" smtClean="0">
                <a:latin typeface="楷体" pitchFamily="49" charset="-122"/>
                <a:ea typeface="楷体" pitchFamily="49" charset="-122"/>
              </a:rPr>
              <a:t>予</a:t>
            </a:r>
            <a:r>
              <a:rPr lang="en-US" sz="1400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1400" dirty="0" smtClean="0">
                <a:latin typeface="楷体" pitchFamily="49" charset="-122"/>
                <a:ea typeface="楷体" pitchFamily="49" charset="-122"/>
              </a:rPr>
              <a:t>浅谈</a:t>
            </a:r>
            <a:r>
              <a:rPr lang="zh-CN" altLang="en-US" sz="1400" dirty="0" smtClean="0">
                <a:latin typeface="楷体" pitchFamily="49" charset="-122"/>
                <a:ea typeface="楷体" pitchFamily="49" charset="-122"/>
              </a:rPr>
              <a:t>“解决问题的策略”的教材和教法</a:t>
            </a:r>
            <a:r>
              <a:rPr lang="en-US" sz="1400" dirty="0" smtClean="0">
                <a:latin typeface="楷体" pitchFamily="49" charset="-122"/>
                <a:ea typeface="楷体" pitchFamily="49" charset="-122"/>
              </a:rPr>
              <a:t>[J</a:t>
            </a:r>
            <a:r>
              <a:rPr lang="en-US" sz="1400" dirty="0" smtClean="0">
                <a:latin typeface="楷体" pitchFamily="49" charset="-122"/>
                <a:ea typeface="楷体" pitchFamily="49" charset="-122"/>
              </a:rPr>
              <a:t>].</a:t>
            </a:r>
            <a:r>
              <a:rPr lang="zh-CN" altLang="en-US" sz="1400" dirty="0" smtClean="0">
                <a:latin typeface="楷体" pitchFamily="49" charset="-122"/>
                <a:ea typeface="楷体" pitchFamily="49" charset="-122"/>
              </a:rPr>
              <a:t>教育</a:t>
            </a:r>
            <a:r>
              <a:rPr lang="zh-CN" altLang="en-US" sz="1400" dirty="0" smtClean="0">
                <a:latin typeface="楷体" pitchFamily="49" charset="-122"/>
                <a:ea typeface="楷体" pitchFamily="49" charset="-122"/>
              </a:rPr>
              <a:t>研究与评论</a:t>
            </a:r>
            <a:r>
              <a:rPr lang="en-US" sz="1400" dirty="0" smtClean="0"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en-US" sz="1400" dirty="0" smtClean="0">
                <a:latin typeface="楷体" pitchFamily="49" charset="-122"/>
                <a:ea typeface="楷体" pitchFamily="49" charset="-122"/>
              </a:rPr>
              <a:t>小学教育教学</a:t>
            </a:r>
            <a:r>
              <a:rPr lang="en-US" sz="1400" dirty="0" smtClean="0">
                <a:latin typeface="楷体" pitchFamily="49" charset="-122"/>
                <a:ea typeface="楷体" pitchFamily="49" charset="-122"/>
              </a:rPr>
              <a:t>)</a:t>
            </a:r>
            <a:r>
              <a:rPr lang="zh-CN" altLang="en-US" sz="1400" dirty="0" smtClean="0">
                <a:latin typeface="楷体" pitchFamily="49" charset="-122"/>
                <a:ea typeface="楷体" pitchFamily="49" charset="-122"/>
              </a:rPr>
              <a:t>，</a:t>
            </a:r>
            <a:r>
              <a:rPr lang="en-US" sz="1400" dirty="0" smtClean="0">
                <a:latin typeface="楷体" pitchFamily="49" charset="-122"/>
                <a:ea typeface="楷体" pitchFamily="49" charset="-122"/>
              </a:rPr>
              <a:t>2009</a:t>
            </a:r>
            <a:r>
              <a:rPr lang="zh-CN" altLang="en-US" sz="1400" dirty="0" smtClean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sz="1400" dirty="0" smtClean="0"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1400" dirty="0" smtClean="0">
                <a:latin typeface="楷体" pitchFamily="49" charset="-122"/>
                <a:ea typeface="楷体" pitchFamily="49" charset="-122"/>
              </a:rPr>
              <a:t>）</a:t>
            </a:r>
            <a:endParaRPr lang="zh-CN" altLang="en-US" sz="1400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6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142844" y="6139084"/>
            <a:ext cx="72008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矩形 16"/>
          <p:cNvSpPr/>
          <p:nvPr/>
        </p:nvSpPr>
        <p:spPr>
          <a:xfrm>
            <a:off x="214282" y="0"/>
            <a:ext cx="611560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“解决问题的策略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”教学的“三误”“三策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</a:t>
            </a:r>
            <a:endParaRPr lang="zh-CN" alt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1571604" y="2143119"/>
            <a:ext cx="66437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/>
              <a:t>《</a:t>
            </a:r>
            <a:r>
              <a:rPr lang="zh-CN" altLang="en-US" sz="2800" dirty="0" smtClean="0"/>
              <a:t>解决问题的策略</a:t>
            </a:r>
            <a:r>
              <a:rPr lang="en-US" altLang="zh-CN" sz="2800" dirty="0" smtClean="0"/>
              <a:t>》</a:t>
            </a:r>
            <a:r>
              <a:rPr lang="zh-CN" altLang="en-US" sz="2800" dirty="0" smtClean="0"/>
              <a:t>教学关键在“</a:t>
            </a:r>
            <a:r>
              <a:rPr lang="zh-CN" altLang="en-US" sz="4800" b="1" dirty="0" smtClean="0">
                <a:solidFill>
                  <a:srgbClr val="FF0000"/>
                </a:solidFill>
              </a:rPr>
              <a:t>悟</a:t>
            </a:r>
            <a:r>
              <a:rPr lang="zh-CN" altLang="en-US" sz="2800" dirty="0" smtClean="0"/>
              <a:t>”</a:t>
            </a:r>
            <a:endParaRPr lang="zh-CN" altLang="en-US" sz="2800" dirty="0"/>
          </a:p>
        </p:txBody>
      </p:sp>
      <p:pic>
        <p:nvPicPr>
          <p:cNvPr id="6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142844" y="6139084"/>
            <a:ext cx="72008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>
            <a:off x="214282" y="0"/>
            <a:ext cx="611560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“解决问题的策略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”教学的“三误”“三策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</a:t>
            </a:r>
            <a:endParaRPr lang="zh-CN" alt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714480" y="1785930"/>
            <a:ext cx="650085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/>
              <a:t>不但</a:t>
            </a:r>
            <a:r>
              <a:rPr lang="zh-CN" altLang="en-US" sz="2800" dirty="0" smtClean="0">
                <a:solidFill>
                  <a:srgbClr val="FF0000"/>
                </a:solidFill>
              </a:rPr>
              <a:t>学生</a:t>
            </a:r>
            <a:r>
              <a:rPr lang="zh-CN" altLang="en-US" sz="2800" dirty="0" smtClean="0"/>
              <a:t>在学与解的过程中需要有序强化“悟”的体验，积累策略经验与意识</a:t>
            </a:r>
            <a:r>
              <a:rPr lang="zh-CN" altLang="en-US" sz="2800" dirty="0" smtClean="0"/>
              <a:t>，</a:t>
            </a:r>
            <a:endParaRPr lang="en-US" altLang="zh-CN" sz="2800" dirty="0" smtClean="0"/>
          </a:p>
          <a:p>
            <a:endParaRPr lang="en-US" altLang="zh-CN" sz="2800" dirty="0" smtClean="0">
              <a:solidFill>
                <a:srgbClr val="FF0000"/>
              </a:solidFill>
            </a:endParaRPr>
          </a:p>
          <a:p>
            <a:r>
              <a:rPr lang="zh-CN" altLang="en-US" sz="2800" dirty="0" smtClean="0">
                <a:solidFill>
                  <a:srgbClr val="FF0000"/>
                </a:solidFill>
              </a:rPr>
              <a:t>教师</a:t>
            </a:r>
            <a:r>
              <a:rPr lang="zh-CN" altLang="en-US" sz="2800" dirty="0" smtClean="0"/>
              <a:t>在教的过程中更需有向丰富“悟”的素材，积累引导学生“悟”的经验。</a:t>
            </a:r>
            <a:endParaRPr lang="zh-CN" altLang="en-US" sz="2800" dirty="0"/>
          </a:p>
        </p:txBody>
      </p:sp>
      <p:pic>
        <p:nvPicPr>
          <p:cNvPr id="6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142844" y="6139084"/>
            <a:ext cx="72008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>
            <a:off x="214282" y="0"/>
            <a:ext cx="611560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“解决问题的策略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”教学的“三误”“三策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</a:t>
            </a:r>
            <a:endParaRPr lang="zh-CN" alt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1285852" y="857232"/>
            <a:ext cx="3600400" cy="52322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/>
              <a:t>关注一个“理”字</a:t>
            </a:r>
            <a:endParaRPr lang="zh-CN" altLang="en-US" sz="2800" dirty="0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5286380" y="857232"/>
            <a:ext cx="3600400" cy="52322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/>
              <a:t>突出一个“选”字</a:t>
            </a:r>
            <a:endParaRPr lang="zh-CN" altLang="en-US" sz="2800" dirty="0"/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285852" y="1643051"/>
            <a:ext cx="3600400" cy="52322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/>
              <a:t>重视一个“联”字</a:t>
            </a:r>
            <a:endParaRPr lang="zh-CN" altLang="en-US" sz="2800" dirty="0"/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5286380" y="1643051"/>
            <a:ext cx="3600400" cy="52322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/>
              <a:t>强化一个“思”字</a:t>
            </a:r>
            <a:endParaRPr lang="zh-CN" altLang="en-US" sz="2800" dirty="0"/>
          </a:p>
        </p:txBody>
      </p:sp>
      <p:sp>
        <p:nvSpPr>
          <p:cNvPr id="14" name="流程图: 可选过程 13"/>
          <p:cNvSpPr/>
          <p:nvPr/>
        </p:nvSpPr>
        <p:spPr>
          <a:xfrm>
            <a:off x="2675852" y="2857496"/>
            <a:ext cx="2304256" cy="576064"/>
          </a:xfrm>
          <a:prstGeom prst="flowChartAlternateProcess">
            <a:avLst/>
          </a:prstGeom>
          <a:noFill/>
          <a:ln w="317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rgbClr val="1FA808"/>
                </a:solidFill>
              </a:rPr>
              <a:t>结果的合理性</a:t>
            </a:r>
            <a:endParaRPr lang="zh-CN" altLang="en-US" sz="2400" b="1" dirty="0">
              <a:solidFill>
                <a:srgbClr val="1FA808"/>
              </a:solidFill>
            </a:endParaRPr>
          </a:p>
        </p:txBody>
      </p:sp>
      <p:sp>
        <p:nvSpPr>
          <p:cNvPr id="15" name="流程图: 可选过程 14"/>
          <p:cNvSpPr/>
          <p:nvPr/>
        </p:nvSpPr>
        <p:spPr>
          <a:xfrm>
            <a:off x="5268140" y="2857496"/>
            <a:ext cx="2304256" cy="576064"/>
          </a:xfrm>
          <a:prstGeom prst="flowChartAlternateProcess">
            <a:avLst/>
          </a:prstGeom>
          <a:noFill/>
          <a:ln w="317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rgbClr val="1FA808"/>
                </a:solidFill>
              </a:rPr>
              <a:t>过程的规范性</a:t>
            </a:r>
            <a:endParaRPr lang="zh-CN" altLang="en-US" sz="2400" b="1" dirty="0">
              <a:solidFill>
                <a:srgbClr val="1FA808"/>
              </a:solidFill>
            </a:endParaRPr>
          </a:p>
        </p:txBody>
      </p:sp>
      <p:sp>
        <p:nvSpPr>
          <p:cNvPr id="16" name="流程图: 可选过程 15"/>
          <p:cNvSpPr/>
          <p:nvPr/>
        </p:nvSpPr>
        <p:spPr>
          <a:xfrm>
            <a:off x="2675852" y="3793600"/>
            <a:ext cx="2304256" cy="576064"/>
          </a:xfrm>
          <a:prstGeom prst="flowChartAlternateProcess">
            <a:avLst/>
          </a:prstGeom>
          <a:noFill/>
          <a:ln w="317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rgbClr val="1FA808"/>
                </a:solidFill>
              </a:rPr>
              <a:t>策略的优化性</a:t>
            </a:r>
            <a:endParaRPr lang="zh-CN" altLang="en-US" sz="2400" b="1" dirty="0">
              <a:solidFill>
                <a:srgbClr val="1FA808"/>
              </a:solidFill>
            </a:endParaRPr>
          </a:p>
        </p:txBody>
      </p:sp>
      <p:sp>
        <p:nvSpPr>
          <p:cNvPr id="17" name="流程图: 可选过程 16"/>
          <p:cNvSpPr/>
          <p:nvPr/>
        </p:nvSpPr>
        <p:spPr>
          <a:xfrm>
            <a:off x="5268140" y="3793600"/>
            <a:ext cx="2304256" cy="576064"/>
          </a:xfrm>
          <a:prstGeom prst="flowChartAlternateProcess">
            <a:avLst/>
          </a:prstGeom>
          <a:noFill/>
          <a:ln w="317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rgbClr val="1FA808"/>
                </a:solidFill>
              </a:rPr>
              <a:t>思维的生长性</a:t>
            </a:r>
            <a:endParaRPr lang="zh-CN" altLang="en-US" sz="2400" b="1" dirty="0">
              <a:solidFill>
                <a:srgbClr val="1FA808"/>
              </a:solidFill>
            </a:endParaRPr>
          </a:p>
        </p:txBody>
      </p:sp>
      <p:sp>
        <p:nvSpPr>
          <p:cNvPr id="18" name="流程图: 可选过程 17"/>
          <p:cNvSpPr/>
          <p:nvPr/>
        </p:nvSpPr>
        <p:spPr>
          <a:xfrm>
            <a:off x="3323924" y="4801712"/>
            <a:ext cx="3672408" cy="576064"/>
          </a:xfrm>
          <a:prstGeom prst="flowChartAlternateProcess">
            <a:avLst/>
          </a:prstGeom>
          <a:noFill/>
          <a:ln w="317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rgbClr val="FF0000"/>
                </a:solidFill>
              </a:rPr>
              <a:t>课堂教学的价值取向？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pic>
        <p:nvPicPr>
          <p:cNvPr id="19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142844" y="6139084"/>
            <a:ext cx="72008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矩形 19"/>
          <p:cNvSpPr/>
          <p:nvPr/>
        </p:nvSpPr>
        <p:spPr>
          <a:xfrm>
            <a:off x="214282" y="0"/>
            <a:ext cx="611560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“解决问题的策略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”教学的“三误”“三策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</a:t>
            </a:r>
            <a:endParaRPr lang="zh-CN" alt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50"/>
                            </p:stCondLst>
                            <p:childTnLst>
                              <p:par>
                                <p:cTn id="3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750"/>
                            </p:stCondLst>
                            <p:childTnLst>
                              <p:par>
                                <p:cTn id="5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285852" y="1928806"/>
            <a:ext cx="738319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/>
              <a:t>“</a:t>
            </a:r>
            <a:r>
              <a:rPr lang="zh-CN" altLang="zh-CN" sz="2800" b="1" dirty="0" smtClean="0">
                <a:solidFill>
                  <a:srgbClr val="FF0000"/>
                </a:solidFill>
              </a:rPr>
              <a:t>通过数学学会思维</a:t>
            </a:r>
            <a:r>
              <a:rPr lang="zh-CN" altLang="zh-CN" sz="2800" dirty="0" smtClean="0"/>
              <a:t>”，郑毓信教授表示“主要地并非是指‘想得更快’、又如何能够‘与众不同’，而是指‘想得</a:t>
            </a:r>
            <a:r>
              <a:rPr lang="zh-CN" altLang="zh-CN" sz="3600" b="1" dirty="0" smtClean="0">
                <a:solidFill>
                  <a:srgbClr val="1FA808"/>
                </a:solidFill>
              </a:rPr>
              <a:t>更清晰、更全面、更深、更合理’</a:t>
            </a:r>
            <a:r>
              <a:rPr lang="zh-CN" altLang="zh-CN" sz="2400" dirty="0" smtClean="0"/>
              <a:t>。”</a:t>
            </a:r>
            <a:r>
              <a:rPr lang="zh-CN" altLang="zh-CN" sz="2400" baseline="30000" dirty="0" smtClean="0"/>
              <a:t> 【</a:t>
            </a:r>
            <a:r>
              <a:rPr lang="en-US" altLang="zh-CN" sz="2400" baseline="30000" dirty="0" smtClean="0"/>
              <a:t>4</a:t>
            </a:r>
            <a:r>
              <a:rPr lang="zh-CN" altLang="zh-CN" sz="2400" baseline="30000" dirty="0" smtClean="0"/>
              <a:t>】</a:t>
            </a:r>
            <a:endParaRPr lang="zh-CN" altLang="en-US" sz="2400" dirty="0"/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043608" y="6309324"/>
            <a:ext cx="727280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楷体" pitchFamily="49" charset="-122"/>
                <a:ea typeface="楷体" pitchFamily="49" charset="-122"/>
                <a:cs typeface="Times New Roman" pitchFamily="18" charset="0"/>
              </a:rPr>
              <a:t>[4]</a:t>
            </a:r>
            <a:r>
              <a:rPr kumimoji="0" lang="zh-CN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楷体" pitchFamily="49" charset="-122"/>
                <a:ea typeface="楷体" pitchFamily="49" charset="-122"/>
                <a:cs typeface="Times New Roman" pitchFamily="18" charset="0"/>
              </a:rPr>
              <a:t>郑毓信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楷体" pitchFamily="49" charset="-122"/>
                <a:ea typeface="楷体" pitchFamily="49" charset="-122"/>
                <a:cs typeface="Times New Roman" pitchFamily="18" charset="0"/>
              </a:rPr>
              <a:t>.</a:t>
            </a:r>
            <a:r>
              <a:rPr kumimoji="0" lang="zh-CN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楷体" pitchFamily="49" charset="-122"/>
                <a:ea typeface="楷体" pitchFamily="49" charset="-122"/>
                <a:cs typeface="Times New Roman" pitchFamily="18" charset="0"/>
              </a:rPr>
              <a:t>数学教育视角下的</a:t>
            </a:r>
            <a:r>
              <a:rPr kumimoji="0" lang="zh-CN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楷体" pitchFamily="49" charset="-122"/>
                <a:cs typeface="Times New Roman" pitchFamily="18" charset="0"/>
              </a:rPr>
              <a:t>“</a:t>
            </a:r>
            <a:r>
              <a:rPr kumimoji="0" lang="zh-CN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楷体" pitchFamily="49" charset="-122"/>
                <a:ea typeface="楷体" pitchFamily="49" charset="-122"/>
                <a:cs typeface="Times New Roman" pitchFamily="18" charset="0"/>
              </a:rPr>
              <a:t>核心素养</a:t>
            </a:r>
            <a:r>
              <a:rPr kumimoji="0" lang="zh-CN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楷体" pitchFamily="49" charset="-122"/>
                <a:cs typeface="Times New Roman" pitchFamily="18" charset="0"/>
              </a:rPr>
              <a:t>”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楷体" pitchFamily="49" charset="-122"/>
                <a:ea typeface="楷体" pitchFamily="49" charset="-122"/>
                <a:cs typeface="Times New Roman" pitchFamily="18" charset="0"/>
              </a:rPr>
              <a:t>[J].</a:t>
            </a:r>
            <a:r>
              <a:rPr kumimoji="0" lang="zh-CN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楷体" pitchFamily="49" charset="-122"/>
                <a:ea typeface="楷体" pitchFamily="49" charset="-122"/>
                <a:cs typeface="Times New Roman" pitchFamily="18" charset="0"/>
              </a:rPr>
              <a:t>数学教育学报，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楷体" pitchFamily="49" charset="-122"/>
                <a:ea typeface="楷体" pitchFamily="49" charset="-122"/>
                <a:cs typeface="Times New Roman" pitchFamily="18" charset="0"/>
              </a:rPr>
              <a:t>2016</a:t>
            </a:r>
            <a:r>
              <a:rPr kumimoji="0" lang="zh-CN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楷体" pitchFamily="49" charset="-122"/>
                <a:ea typeface="楷体" pitchFamily="49" charset="-122"/>
                <a:cs typeface="Times New Roman" pitchFamily="18" charset="0"/>
              </a:rPr>
              <a:t>（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楷体" pitchFamily="49" charset="-122"/>
                <a:ea typeface="楷体" pitchFamily="49" charset="-122"/>
                <a:cs typeface="Times New Roman" pitchFamily="18" charset="0"/>
              </a:rPr>
              <a:t>6</a:t>
            </a:r>
            <a:r>
              <a:rPr kumimoji="0" lang="zh-CN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楷体" pitchFamily="49" charset="-122"/>
                <a:ea typeface="楷体" pitchFamily="49" charset="-122"/>
                <a:cs typeface="Times New Roman" pitchFamily="18" charset="0"/>
              </a:rPr>
              <a:t>）</a:t>
            </a:r>
            <a:endParaRPr kumimoji="0" lang="zh-CN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pic>
        <p:nvPicPr>
          <p:cNvPr id="13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142844" y="6139084"/>
            <a:ext cx="72008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矩形 13"/>
          <p:cNvSpPr/>
          <p:nvPr/>
        </p:nvSpPr>
        <p:spPr>
          <a:xfrm>
            <a:off x="214282" y="0"/>
            <a:ext cx="611560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“解决问题的策略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”教学的“三误”“三策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</a:t>
            </a:r>
            <a:endParaRPr lang="zh-CN" alt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2771800" y="1844830"/>
            <a:ext cx="4788000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zh-CN" altLang="en-US" sz="80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6600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</a:rPr>
              <a:t>谨请指正！</a:t>
            </a:r>
          </a:p>
        </p:txBody>
      </p:sp>
      <p:pic>
        <p:nvPicPr>
          <p:cNvPr id="7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142844" y="6139084"/>
            <a:ext cx="72008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/>
        </p:nvSpPr>
        <p:spPr>
          <a:xfrm>
            <a:off x="214282" y="0"/>
            <a:ext cx="611560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“解决问题的策略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”教学的“三误”“三策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</a:t>
            </a:r>
            <a:endParaRPr lang="zh-CN" alt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643042" y="5357830"/>
            <a:ext cx="678661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002060"/>
                </a:solidFill>
                <a:latin typeface="华文新魏" pitchFamily="2" charset="-122"/>
                <a:ea typeface="华文新魏" pitchFamily="2" charset="-122"/>
              </a:rPr>
              <a:t>江苏省常州</a:t>
            </a:r>
            <a:r>
              <a:rPr lang="zh-CN" altLang="en-US" sz="2400" dirty="0" smtClean="0">
                <a:solidFill>
                  <a:srgbClr val="002060"/>
                </a:solidFill>
                <a:latin typeface="华文新魏" pitchFamily="2" charset="-122"/>
                <a:ea typeface="华文新魏" pitchFamily="2" charset="-122"/>
              </a:rPr>
              <a:t>市新北区</a:t>
            </a:r>
            <a:r>
              <a:rPr lang="zh-CN" altLang="en-US" sz="2400" dirty="0" smtClean="0">
                <a:solidFill>
                  <a:srgbClr val="002060"/>
                </a:solidFill>
                <a:latin typeface="华文新魏" pitchFamily="2" charset="-122"/>
                <a:ea typeface="华文新魏" pitchFamily="2" charset="-122"/>
              </a:rPr>
              <a:t>新桥实验</a:t>
            </a:r>
            <a:r>
              <a:rPr lang="zh-CN" altLang="en-US" sz="2400" dirty="0" smtClean="0">
                <a:solidFill>
                  <a:srgbClr val="002060"/>
                </a:solidFill>
                <a:latin typeface="华文新魏" pitchFamily="2" charset="-122"/>
                <a:ea typeface="华文新魏" pitchFamily="2" charset="-122"/>
              </a:rPr>
              <a:t>小学    姚建法</a:t>
            </a:r>
            <a:endParaRPr lang="en-US" altLang="zh-CN" sz="2400" dirty="0" smtClean="0">
              <a:solidFill>
                <a:srgbClr val="002060"/>
              </a:solidFill>
              <a:latin typeface="华文新魏" pitchFamily="2" charset="-122"/>
              <a:ea typeface="华文新魏" pitchFamily="2" charset="-122"/>
            </a:endParaRPr>
          </a:p>
          <a:p>
            <a:pPr algn="ctr"/>
            <a:r>
              <a:rPr lang="en-US" altLang="zh-CN" sz="2000" dirty="0" smtClean="0">
                <a:solidFill>
                  <a:srgbClr val="002060"/>
                </a:solidFill>
                <a:latin typeface="宋体" pitchFamily="2" charset="-122"/>
                <a:ea typeface="宋体" pitchFamily="2" charset="-122"/>
              </a:rPr>
              <a:t> QQ</a:t>
            </a:r>
            <a:r>
              <a:rPr lang="zh-CN" altLang="en-US" sz="2000" dirty="0" smtClean="0">
                <a:solidFill>
                  <a:srgbClr val="002060"/>
                </a:solidFill>
                <a:latin typeface="宋体" pitchFamily="2" charset="-122"/>
                <a:ea typeface="宋体" pitchFamily="2" charset="-122"/>
              </a:rPr>
              <a:t>：</a:t>
            </a:r>
            <a:r>
              <a:rPr lang="en-US" altLang="zh-CN" sz="2000" dirty="0" smtClean="0">
                <a:solidFill>
                  <a:srgbClr val="002060"/>
                </a:solidFill>
                <a:latin typeface="宋体" pitchFamily="2" charset="-122"/>
                <a:ea typeface="宋体" pitchFamily="2" charset="-122"/>
              </a:rPr>
              <a:t>1599972267 </a:t>
            </a:r>
            <a:r>
              <a:rPr lang="zh-CN" altLang="en-US" sz="2000" dirty="0" smtClean="0">
                <a:solidFill>
                  <a:srgbClr val="002060"/>
                </a:solidFill>
                <a:latin typeface="宋体" pitchFamily="2" charset="-122"/>
                <a:ea typeface="宋体" pitchFamily="2" charset="-122"/>
              </a:rPr>
              <a:t>南窗去水    </a:t>
            </a:r>
            <a:r>
              <a:rPr lang="en-US" altLang="zh-CN" sz="2000" dirty="0" smtClean="0">
                <a:solidFill>
                  <a:srgbClr val="002060"/>
                </a:solidFill>
                <a:latin typeface="宋体" pitchFamily="2" charset="-122"/>
                <a:ea typeface="宋体" pitchFamily="2" charset="-122"/>
              </a:rPr>
              <a:t>2020.1</a:t>
            </a:r>
            <a:endParaRPr lang="zh-CN" altLang="en-US" sz="2000" dirty="0" smtClean="0">
              <a:solidFill>
                <a:srgbClr val="002060"/>
              </a:solidFill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43608" y="46365"/>
            <a:ext cx="4176464" cy="523220"/>
          </a:xfrm>
          <a:prstGeom prst="rect">
            <a:avLst/>
          </a:prstGeom>
          <a:solidFill>
            <a:srgbClr val="1FA808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/>
              <a:t>“解决问题的策略”</a:t>
            </a:r>
            <a:endParaRPr lang="zh-CN" altLang="en-US" sz="2800" dirty="0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043608" y="620688"/>
            <a:ext cx="4176464" cy="523220"/>
          </a:xfrm>
          <a:prstGeom prst="rect">
            <a:avLst/>
          </a:prstGeo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002060"/>
                </a:solidFill>
              </a:rPr>
              <a:t>1</a:t>
            </a:r>
            <a:r>
              <a:rPr lang="zh-CN" altLang="en-US" sz="2800" b="1" dirty="0" smtClean="0">
                <a:solidFill>
                  <a:srgbClr val="002060"/>
                </a:solidFill>
              </a:rPr>
              <a:t>、策略何意</a:t>
            </a:r>
            <a:endParaRPr lang="zh-CN" altLang="en-US" sz="2800" b="1" dirty="0">
              <a:solidFill>
                <a:srgbClr val="002060"/>
              </a:solidFill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187624" y="1343463"/>
            <a:ext cx="7704856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04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n-ea"/>
                <a:cs typeface="宋体" pitchFamily="2" charset="-122"/>
              </a:rPr>
              <a:t>“</a:t>
            </a:r>
            <a:r>
              <a:rPr kumimoji="0" lang="zh-CN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n-ea"/>
                <a:cs typeface="宋体" pitchFamily="2" charset="-122"/>
              </a:rPr>
              <a:t>策</a:t>
            </a:r>
            <a:r>
              <a:rPr kumimoji="0" lang="zh-CN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n-ea"/>
                <a:cs typeface="宋体" pitchFamily="2" charset="-122"/>
              </a:rPr>
              <a:t>”</a:t>
            </a:r>
            <a:r>
              <a:rPr kumimoji="0" 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宋体" pitchFamily="2" charset="-122"/>
              </a:rPr>
              <a:t>，造字本义是用来刺激、驱赶马匹的竹鞭，引申为计策、方法、设计、策划等；</a:t>
            </a: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宋体" pitchFamily="2" charset="-122"/>
            </a:endParaRPr>
          </a:p>
          <a:p>
            <a:pPr marL="0" marR="0" lvl="0" indent="304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n-ea"/>
                <a:cs typeface="宋体" pitchFamily="2" charset="-122"/>
              </a:rPr>
              <a:t>“</a:t>
            </a:r>
            <a:r>
              <a:rPr lang="zh-CN" sz="2800" b="1" dirty="0" smtClean="0">
                <a:solidFill>
                  <a:srgbClr val="FF0000"/>
                </a:solidFill>
                <a:latin typeface="+mn-ea"/>
                <a:cs typeface="宋体" pitchFamily="2" charset="-122"/>
              </a:rPr>
              <a:t>略</a:t>
            </a:r>
            <a:r>
              <a:rPr kumimoji="0" lang="zh-CN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n-ea"/>
                <a:cs typeface="宋体" pitchFamily="2" charset="-122"/>
              </a:rPr>
              <a:t>”</a:t>
            </a:r>
            <a:r>
              <a:rPr kumimoji="0" 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宋体" pitchFamily="2" charset="-122"/>
              </a:rPr>
              <a:t>，造字本义是侵入他邑，重定疆界，引申为总体方案、谋略、构思等。</a:t>
            </a: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宋体" pitchFamily="2" charset="-122"/>
            </a:endParaRPr>
          </a:p>
          <a:p>
            <a:pPr marL="0" marR="0" lvl="0" indent="304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n-ea"/>
                <a:cs typeface="宋体" pitchFamily="2" charset="-122"/>
              </a:rPr>
              <a:t>“</a:t>
            </a:r>
            <a:r>
              <a:rPr lang="zh-CN" sz="2800" b="1" dirty="0" smtClean="0">
                <a:solidFill>
                  <a:srgbClr val="FF0000"/>
                </a:solidFill>
                <a:latin typeface="+mn-ea"/>
                <a:cs typeface="宋体" pitchFamily="2" charset="-122"/>
              </a:rPr>
              <a:t>策略</a:t>
            </a:r>
            <a:r>
              <a:rPr kumimoji="0" lang="zh-CN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n-ea"/>
                <a:cs typeface="宋体" pitchFamily="2" charset="-122"/>
              </a:rPr>
              <a:t>”</a:t>
            </a:r>
            <a:r>
              <a:rPr kumimoji="0" 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宋体" pitchFamily="2" charset="-122"/>
              </a:rPr>
              <a:t>，英文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Courier New" pitchFamily="49" charset="0"/>
              </a:rPr>
              <a:t>strategy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宋体" pitchFamily="2" charset="-122"/>
              </a:rPr>
              <a:t>，源于希腊语</a:t>
            </a:r>
            <a:r>
              <a:rPr kumimoji="0" lang="en-US" altLang="zh-CN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Arial" pitchFamily="34" charset="0"/>
              </a:rPr>
              <a:t>strategos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宋体" pitchFamily="2" charset="-122"/>
              </a:rPr>
              <a:t>，指大规模军事行动的计划和指挥</a:t>
            </a:r>
            <a:r>
              <a:rPr kumimoji="0" lang="zh-CN" altLang="en-US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宋体" pitchFamily="2" charset="-122"/>
              </a:rPr>
              <a:t> 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宋体" pitchFamily="2" charset="-122"/>
              </a:rPr>
              <a:t>。</a:t>
            </a: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宋体" pitchFamily="2" charset="-122"/>
            </a:endParaRPr>
          </a:p>
          <a:p>
            <a:pPr marL="0" marR="0" lvl="0" indent="304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宋体" pitchFamily="2" charset="-122"/>
            </a:endParaRPr>
          </a:p>
          <a:p>
            <a:pPr marL="0" marR="0" lvl="0" indent="304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rgbClr val="1FA808"/>
                </a:solidFill>
                <a:effectLst/>
                <a:latin typeface="+mn-ea"/>
                <a:cs typeface="宋体" pitchFamily="2" charset="-122"/>
              </a:rPr>
              <a:t>策略现在一般主要指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rgbClr val="1FA808"/>
                </a:solidFill>
                <a:effectLst/>
                <a:latin typeface="+mn-ea"/>
                <a:cs typeface="宋体" pitchFamily="2" charset="-122"/>
              </a:rPr>
              <a:t>：</a:t>
            </a:r>
            <a:endParaRPr kumimoji="0" lang="en-US" altLang="zh-CN" sz="2000" b="1" i="0" u="none" strike="noStrike" cap="none" normalizeH="0" baseline="0" dirty="0" smtClean="0">
              <a:ln>
                <a:noFill/>
              </a:ln>
              <a:solidFill>
                <a:srgbClr val="1FA808"/>
              </a:solidFill>
              <a:effectLst/>
              <a:latin typeface="+mn-ea"/>
              <a:cs typeface="宋体" pitchFamily="2" charset="-122"/>
            </a:endParaRPr>
          </a:p>
          <a:p>
            <a:pPr marL="0" marR="0" lvl="0" indent="304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宋体" pitchFamily="2" charset="-122"/>
              </a:rPr>
              <a:t>①可以实现目标的方案集合；</a:t>
            </a: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宋体" pitchFamily="2" charset="-122"/>
            </a:endParaRPr>
          </a:p>
          <a:p>
            <a:pPr marL="0" marR="0" lvl="0" indent="304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宋体" pitchFamily="2" charset="-122"/>
              </a:rPr>
              <a:t>②根据形势发展而制定的行动方针和斗争方法；</a:t>
            </a: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宋体" pitchFamily="2" charset="-122"/>
            </a:endParaRPr>
          </a:p>
          <a:p>
            <a:pPr marL="0" marR="0" lvl="0" indent="304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宋体" pitchFamily="2" charset="-122"/>
              </a:rPr>
              <a:t>③有斗争艺术，能注意方式方法；</a:t>
            </a: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宋体" pitchFamily="2" charset="-122"/>
            </a:endParaRPr>
          </a:p>
          <a:p>
            <a:pPr marL="0" marR="0" lvl="0" indent="304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宋体" pitchFamily="2" charset="-122"/>
              </a:rPr>
              <a:t>④计策，谋略；</a:t>
            </a: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宋体" pitchFamily="2" charset="-122"/>
            </a:endParaRPr>
          </a:p>
          <a:p>
            <a:pPr marL="0" marR="0" lvl="0" indent="304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宋体" pitchFamily="2" charset="-122"/>
              </a:rPr>
              <a:t>⑤在作当前决策时即将未来的决策考虑在内的一种计划。</a:t>
            </a:r>
          </a:p>
        </p:txBody>
      </p:sp>
      <p:pic>
        <p:nvPicPr>
          <p:cNvPr id="10" name="Picture 5"/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142844" y="6139084"/>
            <a:ext cx="72008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/>
        </p:nvSpPr>
        <p:spPr>
          <a:xfrm>
            <a:off x="214282" y="0"/>
            <a:ext cx="611560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“解决问题的策略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”教学的“三误”“三策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</a:t>
            </a:r>
            <a:endParaRPr lang="zh-CN" alt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1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43608" y="46365"/>
            <a:ext cx="4176464" cy="523220"/>
          </a:xfrm>
          <a:prstGeom prst="rect">
            <a:avLst/>
          </a:prstGeom>
          <a:solidFill>
            <a:srgbClr val="1FA808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/>
              <a:t>“解决问题的策略”</a:t>
            </a:r>
            <a:endParaRPr lang="zh-CN" altLang="en-US" sz="2800" dirty="0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043608" y="620688"/>
            <a:ext cx="4176464" cy="523220"/>
          </a:xfrm>
          <a:prstGeom prst="rect">
            <a:avLst/>
          </a:prstGeo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002060"/>
                </a:solidFill>
              </a:rPr>
              <a:t>2</a:t>
            </a:r>
            <a:r>
              <a:rPr lang="zh-CN" altLang="en-US" sz="2800" b="1" dirty="0" smtClean="0">
                <a:solidFill>
                  <a:srgbClr val="002060"/>
                </a:solidFill>
              </a:rPr>
              <a:t>、编排体系</a:t>
            </a:r>
            <a:endParaRPr lang="zh-CN" altLang="en-US" sz="2800" b="1" dirty="0">
              <a:solidFill>
                <a:srgbClr val="00206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 l="972" t="2611" r="42626" b="3402"/>
          <a:stretch>
            <a:fillRect/>
          </a:stretch>
        </p:blipFill>
        <p:spPr bwMode="auto">
          <a:xfrm>
            <a:off x="2786056" y="2000243"/>
            <a:ext cx="4321999" cy="268262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pSp>
        <p:nvGrpSpPr>
          <p:cNvPr id="10" name="组合 12"/>
          <p:cNvGrpSpPr/>
          <p:nvPr/>
        </p:nvGrpSpPr>
        <p:grpSpPr>
          <a:xfrm>
            <a:off x="1285852" y="4857765"/>
            <a:ext cx="7416824" cy="954107"/>
            <a:chOff x="1331640" y="5157192"/>
            <a:chExt cx="7416824" cy="954107"/>
          </a:xfrm>
        </p:grpSpPr>
        <p:sp>
          <p:nvSpPr>
            <p:cNvPr id="12" name="矩形 11"/>
            <p:cNvSpPr>
              <a:spLocks noChangeArrowheads="1"/>
            </p:cNvSpPr>
            <p:nvPr/>
          </p:nvSpPr>
          <p:spPr bwMode="auto">
            <a:xfrm>
              <a:off x="1331640" y="5157192"/>
              <a:ext cx="1152128" cy="954107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dirty="0" smtClean="0"/>
                <a:t>理解题意</a:t>
              </a:r>
              <a:endParaRPr lang="zh-CN" altLang="en-US" sz="2800" dirty="0"/>
            </a:p>
          </p:txBody>
        </p:sp>
        <p:sp>
          <p:nvSpPr>
            <p:cNvPr id="13" name="矩形 12"/>
            <p:cNvSpPr>
              <a:spLocks noChangeArrowheads="1"/>
            </p:cNvSpPr>
            <p:nvPr/>
          </p:nvSpPr>
          <p:spPr bwMode="auto">
            <a:xfrm>
              <a:off x="3491880" y="5157192"/>
              <a:ext cx="1152128" cy="954107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dirty="0" smtClean="0"/>
                <a:t>分析关系</a:t>
              </a:r>
              <a:endParaRPr lang="zh-CN" altLang="en-US" sz="2800" dirty="0"/>
            </a:p>
          </p:txBody>
        </p:sp>
        <p:sp>
          <p:nvSpPr>
            <p:cNvPr id="14" name="右箭头 13"/>
            <p:cNvSpPr/>
            <p:nvPr/>
          </p:nvSpPr>
          <p:spPr>
            <a:xfrm>
              <a:off x="2627784" y="5585250"/>
              <a:ext cx="720080" cy="7200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>
              <a:spLocks noChangeArrowheads="1"/>
            </p:cNvSpPr>
            <p:nvPr/>
          </p:nvSpPr>
          <p:spPr bwMode="auto">
            <a:xfrm>
              <a:off x="5508104" y="5157192"/>
              <a:ext cx="1152128" cy="954107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dirty="0" smtClean="0"/>
                <a:t>解决问题</a:t>
              </a:r>
              <a:endParaRPr lang="zh-CN" altLang="en-US" sz="2800" dirty="0"/>
            </a:p>
          </p:txBody>
        </p:sp>
        <p:sp>
          <p:nvSpPr>
            <p:cNvPr id="16" name="矩形 15"/>
            <p:cNvSpPr>
              <a:spLocks noChangeArrowheads="1"/>
            </p:cNvSpPr>
            <p:nvPr/>
          </p:nvSpPr>
          <p:spPr bwMode="auto">
            <a:xfrm>
              <a:off x="7596336" y="5157192"/>
              <a:ext cx="1152128" cy="954107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rgbClr val="FF0000"/>
                  </a:solidFill>
                </a:rPr>
                <a:t>回顾反思</a:t>
              </a:r>
              <a:endParaRPr lang="zh-CN" altLang="en-US" sz="2800" b="1" dirty="0">
                <a:solidFill>
                  <a:srgbClr val="FF0000"/>
                </a:solidFill>
              </a:endParaRPr>
            </a:p>
          </p:txBody>
        </p:sp>
        <p:sp>
          <p:nvSpPr>
            <p:cNvPr id="17" name="右箭头 16"/>
            <p:cNvSpPr/>
            <p:nvPr/>
          </p:nvSpPr>
          <p:spPr>
            <a:xfrm>
              <a:off x="4716016" y="5585250"/>
              <a:ext cx="720080" cy="7200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右箭头 17"/>
            <p:cNvSpPr/>
            <p:nvPr/>
          </p:nvSpPr>
          <p:spPr>
            <a:xfrm>
              <a:off x="6732240" y="5585820"/>
              <a:ext cx="720080" cy="7200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2071670" y="1285860"/>
            <a:ext cx="5429288" cy="523220"/>
          </a:xfrm>
          <a:prstGeom prst="rect">
            <a:avLst/>
          </a:prstGeom>
          <a:solidFill>
            <a:srgbClr val="05D1DB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/>
              <a:t>苏教版小学数学教材特色内容</a:t>
            </a:r>
            <a:endParaRPr lang="zh-CN" altLang="en-US" sz="2800" dirty="0"/>
          </a:p>
        </p:txBody>
      </p:sp>
      <p:pic>
        <p:nvPicPr>
          <p:cNvPr id="20" name="Picture 5"/>
          <p:cNvPicPr preferRelativeResize="0">
            <a:picLocks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142844" y="6139084"/>
            <a:ext cx="72008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矩形 20"/>
          <p:cNvSpPr/>
          <p:nvPr/>
        </p:nvSpPr>
        <p:spPr>
          <a:xfrm>
            <a:off x="214282" y="0"/>
            <a:ext cx="611560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“解决问题的策略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”教学的“三误”“三策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</a:t>
            </a:r>
            <a:endParaRPr lang="zh-CN" alt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43608" y="46365"/>
            <a:ext cx="4176464" cy="523220"/>
          </a:xfrm>
          <a:prstGeom prst="rect">
            <a:avLst/>
          </a:prstGeom>
          <a:solidFill>
            <a:srgbClr val="1FA808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/>
              <a:t>“解决问题的策略”</a:t>
            </a:r>
            <a:endParaRPr lang="zh-CN" altLang="en-US" sz="2800" dirty="0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043608" y="620688"/>
            <a:ext cx="4176464" cy="523220"/>
          </a:xfrm>
          <a:prstGeom prst="rect">
            <a:avLst/>
          </a:prstGeo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002060"/>
                </a:solidFill>
              </a:rPr>
              <a:t>2</a:t>
            </a:r>
            <a:r>
              <a:rPr lang="zh-CN" altLang="en-US" sz="2800" b="1" dirty="0" smtClean="0">
                <a:solidFill>
                  <a:srgbClr val="002060"/>
                </a:solidFill>
              </a:rPr>
              <a:t>、编排体系</a:t>
            </a:r>
            <a:endParaRPr lang="zh-CN" altLang="en-US" sz="2800" b="1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844829"/>
            <a:ext cx="3528392" cy="3199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1844827"/>
            <a:ext cx="3960440" cy="318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矩形 9"/>
          <p:cNvSpPr>
            <a:spLocks noChangeArrowheads="1"/>
          </p:cNvSpPr>
          <p:nvPr/>
        </p:nvSpPr>
        <p:spPr bwMode="auto">
          <a:xfrm>
            <a:off x="2411760" y="5589240"/>
            <a:ext cx="1368152" cy="36933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FF0000"/>
                </a:solidFill>
              </a:rPr>
              <a:t>三上例</a:t>
            </a:r>
            <a:r>
              <a:rPr lang="en-US" altLang="zh-CN" b="1" dirty="0" smtClean="0">
                <a:solidFill>
                  <a:srgbClr val="FF0000"/>
                </a:solidFill>
              </a:rPr>
              <a:t>1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4" name="矩形 9"/>
          <p:cNvSpPr>
            <a:spLocks noChangeArrowheads="1"/>
          </p:cNvSpPr>
          <p:nvPr/>
        </p:nvSpPr>
        <p:spPr bwMode="auto">
          <a:xfrm>
            <a:off x="6300192" y="5589240"/>
            <a:ext cx="1368152" cy="36933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FF0000"/>
                </a:solidFill>
              </a:rPr>
              <a:t>三下例</a:t>
            </a:r>
            <a:r>
              <a:rPr lang="en-US" altLang="zh-CN" b="1" dirty="0" smtClean="0">
                <a:solidFill>
                  <a:srgbClr val="FF0000"/>
                </a:solidFill>
              </a:rPr>
              <a:t>1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3564458" y="3000372"/>
            <a:ext cx="2364864" cy="523220"/>
          </a:xfrm>
          <a:prstGeom prst="rect">
            <a:avLst/>
          </a:prstGeom>
          <a:solidFill>
            <a:srgbClr val="05D1DB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/>
              <a:t>理解题意</a:t>
            </a:r>
            <a:endParaRPr lang="zh-CN" altLang="en-US" sz="2800" dirty="0"/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3571868" y="4786323"/>
            <a:ext cx="2364864" cy="523220"/>
          </a:xfrm>
          <a:prstGeom prst="rect">
            <a:avLst/>
          </a:prstGeom>
          <a:solidFill>
            <a:srgbClr val="05D1DB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/>
              <a:t>分析关系</a:t>
            </a:r>
            <a:endParaRPr lang="zh-CN" altLang="en-US" sz="2800" dirty="0"/>
          </a:p>
        </p:txBody>
      </p:sp>
      <p:pic>
        <p:nvPicPr>
          <p:cNvPr id="17" name="Picture 5"/>
          <p:cNvPicPr preferRelativeResize="0">
            <a:picLocks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142844" y="6139084"/>
            <a:ext cx="72008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矩形 17"/>
          <p:cNvSpPr/>
          <p:nvPr/>
        </p:nvSpPr>
        <p:spPr>
          <a:xfrm>
            <a:off x="214282" y="0"/>
            <a:ext cx="611560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“解决问题的策略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”教学的“三误”“三策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</a:t>
            </a:r>
            <a:endParaRPr lang="zh-CN" alt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2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43608" y="46365"/>
            <a:ext cx="4176464" cy="523220"/>
          </a:xfrm>
          <a:prstGeom prst="rect">
            <a:avLst/>
          </a:prstGeom>
          <a:solidFill>
            <a:srgbClr val="1FA808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/>
              <a:t>“解决问题的策略”</a:t>
            </a:r>
            <a:endParaRPr lang="zh-CN" altLang="en-US" sz="2800" dirty="0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043608" y="620688"/>
            <a:ext cx="4176464" cy="523220"/>
          </a:xfrm>
          <a:prstGeom prst="rect">
            <a:avLst/>
          </a:prstGeo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002060"/>
                </a:solidFill>
              </a:rPr>
              <a:t>2</a:t>
            </a:r>
            <a:r>
              <a:rPr lang="zh-CN" altLang="en-US" sz="2800" b="1" dirty="0" smtClean="0">
                <a:solidFill>
                  <a:srgbClr val="002060"/>
                </a:solidFill>
              </a:rPr>
              <a:t>、编排体系</a:t>
            </a:r>
            <a:endParaRPr lang="zh-CN" altLang="en-US" sz="2800" b="1" dirty="0">
              <a:solidFill>
                <a:srgbClr val="00206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556793"/>
            <a:ext cx="3600400" cy="4004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70" y="2348880"/>
            <a:ext cx="3763679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411760" y="5661248"/>
            <a:ext cx="1368152" cy="36933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FF0000"/>
                </a:solidFill>
              </a:rPr>
              <a:t>三上例</a:t>
            </a:r>
            <a:r>
              <a:rPr lang="en-US" altLang="zh-CN" b="1" dirty="0" smtClean="0">
                <a:solidFill>
                  <a:srgbClr val="FF0000"/>
                </a:solidFill>
              </a:rPr>
              <a:t>1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2" name="矩形 9"/>
          <p:cNvSpPr>
            <a:spLocks noChangeArrowheads="1"/>
          </p:cNvSpPr>
          <p:nvPr/>
        </p:nvSpPr>
        <p:spPr bwMode="auto">
          <a:xfrm>
            <a:off x="6300192" y="5589240"/>
            <a:ext cx="1368152" cy="36933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FF0000"/>
                </a:solidFill>
              </a:rPr>
              <a:t>三下例</a:t>
            </a:r>
            <a:r>
              <a:rPr lang="en-US" altLang="zh-CN" b="1" dirty="0" smtClean="0">
                <a:solidFill>
                  <a:srgbClr val="FF0000"/>
                </a:solidFill>
              </a:rPr>
              <a:t>1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4786314" y="1643051"/>
            <a:ext cx="2952328" cy="523220"/>
          </a:xfrm>
          <a:prstGeom prst="rect">
            <a:avLst/>
          </a:prstGeom>
          <a:solidFill>
            <a:srgbClr val="05D1DB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/>
              <a:t>实现解决问题</a:t>
            </a:r>
            <a:endParaRPr lang="zh-CN" altLang="en-US" sz="2800" dirty="0"/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3419872" y="4941168"/>
            <a:ext cx="3960440" cy="523220"/>
          </a:xfrm>
          <a:prstGeom prst="rect">
            <a:avLst/>
          </a:prstGeom>
          <a:solidFill>
            <a:srgbClr val="05D1DB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/>
              <a:t>解决问题的策略体悟</a:t>
            </a:r>
            <a:endParaRPr lang="zh-CN" altLang="en-US" sz="2800" dirty="0"/>
          </a:p>
        </p:txBody>
      </p:sp>
      <p:pic>
        <p:nvPicPr>
          <p:cNvPr id="16" name="Picture 5"/>
          <p:cNvPicPr preferRelativeResize="0">
            <a:picLocks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142844" y="6139084"/>
            <a:ext cx="72008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矩形 16"/>
          <p:cNvSpPr/>
          <p:nvPr/>
        </p:nvSpPr>
        <p:spPr>
          <a:xfrm>
            <a:off x="214282" y="0"/>
            <a:ext cx="611560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“解决问题的策略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”教学的“三误”“三策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</a:t>
            </a:r>
            <a:endParaRPr lang="zh-CN" alt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43608" y="46365"/>
            <a:ext cx="4176464" cy="523220"/>
          </a:xfrm>
          <a:prstGeom prst="rect">
            <a:avLst/>
          </a:prstGeom>
          <a:solidFill>
            <a:srgbClr val="1FA808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/>
              <a:t>“解决问题的策略”</a:t>
            </a:r>
            <a:endParaRPr lang="zh-CN" altLang="en-US" sz="2800" dirty="0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043608" y="620688"/>
            <a:ext cx="4176464" cy="523220"/>
          </a:xfrm>
          <a:prstGeom prst="rect">
            <a:avLst/>
          </a:prstGeo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002060"/>
                </a:solidFill>
              </a:rPr>
              <a:t>2</a:t>
            </a:r>
            <a:r>
              <a:rPr lang="zh-CN" altLang="en-US" sz="2800" b="1" dirty="0" smtClean="0">
                <a:solidFill>
                  <a:srgbClr val="002060"/>
                </a:solidFill>
              </a:rPr>
              <a:t>、编排体系</a:t>
            </a:r>
            <a:endParaRPr lang="zh-CN" altLang="en-US" sz="2800" b="1" dirty="0">
              <a:solidFill>
                <a:srgbClr val="002060"/>
              </a:solidFill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411760" y="6011996"/>
            <a:ext cx="1368152" cy="36933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FF0000"/>
                </a:solidFill>
              </a:rPr>
              <a:t>三上例</a:t>
            </a:r>
            <a:r>
              <a:rPr lang="en-US" altLang="zh-CN" b="1" dirty="0" smtClean="0">
                <a:solidFill>
                  <a:srgbClr val="FF0000"/>
                </a:solidFill>
              </a:rPr>
              <a:t>2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2" name="矩形 9"/>
          <p:cNvSpPr>
            <a:spLocks noChangeArrowheads="1"/>
          </p:cNvSpPr>
          <p:nvPr/>
        </p:nvSpPr>
        <p:spPr bwMode="auto">
          <a:xfrm>
            <a:off x="6300192" y="5939988"/>
            <a:ext cx="1368152" cy="36933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FF0000"/>
                </a:solidFill>
              </a:rPr>
              <a:t>三下例</a:t>
            </a:r>
            <a:r>
              <a:rPr lang="en-US" altLang="zh-CN" b="1" dirty="0" smtClean="0">
                <a:solidFill>
                  <a:srgbClr val="FF0000"/>
                </a:solidFill>
              </a:rPr>
              <a:t>2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54" y="1268761"/>
            <a:ext cx="3571875" cy="433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3686" y="1268760"/>
            <a:ext cx="3465674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5" cstate="print"/>
          <a:srcRect b="40741"/>
          <a:stretch>
            <a:fillRect/>
          </a:stretch>
        </p:blipFill>
        <p:spPr bwMode="auto">
          <a:xfrm>
            <a:off x="5220072" y="2420888"/>
            <a:ext cx="3456384" cy="3360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5"/>
          <p:cNvPicPr preferRelativeResize="0">
            <a:picLocks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142844" y="6139084"/>
            <a:ext cx="72008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矩形 16"/>
          <p:cNvSpPr/>
          <p:nvPr/>
        </p:nvSpPr>
        <p:spPr>
          <a:xfrm>
            <a:off x="214282" y="0"/>
            <a:ext cx="611560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“解决问题的策略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”教学的“三误”“三策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</a:t>
            </a:r>
            <a:endParaRPr lang="zh-CN" alt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43608" y="46365"/>
            <a:ext cx="4176464" cy="523220"/>
          </a:xfrm>
          <a:prstGeom prst="rect">
            <a:avLst/>
          </a:prstGeom>
          <a:solidFill>
            <a:srgbClr val="1FA808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/>
              <a:t>“解决问题的策略”</a:t>
            </a:r>
            <a:endParaRPr lang="zh-CN" altLang="en-US" sz="2800" dirty="0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043608" y="620688"/>
            <a:ext cx="4176464" cy="523220"/>
          </a:xfrm>
          <a:prstGeom prst="rect">
            <a:avLst/>
          </a:prstGeo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002060"/>
                </a:solidFill>
              </a:rPr>
              <a:t>2</a:t>
            </a:r>
            <a:r>
              <a:rPr lang="zh-CN" altLang="en-US" sz="2800" b="1" dirty="0" smtClean="0">
                <a:solidFill>
                  <a:srgbClr val="002060"/>
                </a:solidFill>
              </a:rPr>
              <a:t>、编排体系</a:t>
            </a:r>
            <a:endParaRPr lang="zh-CN" altLang="en-US" sz="2800" b="1" dirty="0">
              <a:solidFill>
                <a:srgbClr val="002060"/>
              </a:solidFill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411760" y="5661248"/>
            <a:ext cx="1368152" cy="36933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FF0000"/>
                </a:solidFill>
              </a:rPr>
              <a:t>三上例</a:t>
            </a:r>
            <a:r>
              <a:rPr lang="en-US" altLang="zh-CN" b="1" dirty="0" smtClean="0">
                <a:solidFill>
                  <a:srgbClr val="FF0000"/>
                </a:solidFill>
              </a:rPr>
              <a:t>2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2" name="矩形 9"/>
          <p:cNvSpPr>
            <a:spLocks noChangeArrowheads="1"/>
          </p:cNvSpPr>
          <p:nvPr/>
        </p:nvSpPr>
        <p:spPr bwMode="auto">
          <a:xfrm>
            <a:off x="6300192" y="5589240"/>
            <a:ext cx="1368152" cy="36933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FF0000"/>
                </a:solidFill>
              </a:rPr>
              <a:t>三下例</a:t>
            </a:r>
            <a:r>
              <a:rPr lang="en-US" altLang="zh-CN" b="1" dirty="0" smtClean="0">
                <a:solidFill>
                  <a:srgbClr val="FF0000"/>
                </a:solidFill>
              </a:rPr>
              <a:t>2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 cstate="print"/>
          <a:srcRect t="60331"/>
          <a:stretch>
            <a:fillRect/>
          </a:stretch>
        </p:blipFill>
        <p:spPr bwMode="auto">
          <a:xfrm>
            <a:off x="5076056" y="2129444"/>
            <a:ext cx="3877456" cy="2523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13" y="2204864"/>
            <a:ext cx="3930243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"/>
          <p:cNvPicPr preferRelativeResize="0">
            <a:picLocks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48000"/>
          </a:blip>
          <a:srcRect/>
          <a:stretch>
            <a:fillRect/>
          </a:stretch>
        </p:blipFill>
        <p:spPr bwMode="auto">
          <a:xfrm>
            <a:off x="142844" y="6139084"/>
            <a:ext cx="72008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/>
        </p:nvSpPr>
        <p:spPr>
          <a:xfrm>
            <a:off x="214282" y="0"/>
            <a:ext cx="611560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“解决问题的策略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”教学的“三误”“三策</a:t>
            </a:r>
            <a:endParaRPr lang="en-US" altLang="zh-CN" sz="2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zh-CN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</a:t>
            </a:r>
            <a:endParaRPr lang="zh-CN" alt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夏至">
  <a:themeElements>
    <a:clrScheme name="夏至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夏至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夏至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9811</TotalTime>
  <Words>1981</Words>
  <Application>Microsoft Office PowerPoint</Application>
  <PresentationFormat>全屏显示(4:3)</PresentationFormat>
  <Paragraphs>326</Paragraphs>
  <Slides>36</Slides>
  <Notes>36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37" baseType="lpstr">
      <vt:lpstr>夏至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微软用户</cp:lastModifiedBy>
  <cp:revision>324</cp:revision>
  <dcterms:created xsi:type="dcterms:W3CDTF">2018-07-03T02:00:46Z</dcterms:created>
  <dcterms:modified xsi:type="dcterms:W3CDTF">2020-01-23T15:59:42Z</dcterms:modified>
</cp:coreProperties>
</file>