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261" r:id="rId5"/>
    <p:sldId id="262" r:id="rId6"/>
    <p:sldId id="263" r:id="rId7"/>
    <p:sldId id="256" r:id="rId8"/>
    <p:sldId id="257" r:id="rId9"/>
    <p:sldId id="258" r:id="rId10"/>
    <p:sldId id="259" r:id="rId1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7"/>
        <p:guide pos="2875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48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image" Target="../media/image3.png"/><Relationship Id="rId5" Type="http://schemas.openxmlformats.org/officeDocument/2006/relationships/tags" Target="../tags/tag42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NULL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3.png"/><Relationship Id="rId5" Type="http://schemas.openxmlformats.org/officeDocument/2006/relationships/tags" Target="../tags/tag51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../media/image3.png"/><Relationship Id="rId6" Type="http://schemas.openxmlformats.org/officeDocument/2006/relationships/tags" Target="../tags/tag57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image" Target="../media/image3.png"/><Relationship Id="rId6" Type="http://schemas.openxmlformats.org/officeDocument/2006/relationships/tags" Target="../tags/tag68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image" Target="../media/image3.png"/><Relationship Id="rId6" Type="http://schemas.openxmlformats.org/officeDocument/2006/relationships/tags" Target="../tags/tag74.xml"/><Relationship Id="rId5" Type="http://schemas.openxmlformats.org/officeDocument/2006/relationships/image" Target="NULL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image" Target="../media/image3.png"/><Relationship Id="rId6" Type="http://schemas.openxmlformats.org/officeDocument/2006/relationships/tags" Target="../tags/tag80.xml"/><Relationship Id="rId5" Type="http://schemas.openxmlformats.org/officeDocument/2006/relationships/image" Target="NULL" TargetMode="External"/><Relationship Id="rId4" Type="http://schemas.openxmlformats.org/officeDocument/2006/relationships/image" Target="../media/image6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image" Target="../media/image8.png"/><Relationship Id="rId6" Type="http://schemas.openxmlformats.org/officeDocument/2006/relationships/tags" Target="../tags/tag86.xml"/><Relationship Id="rId5" Type="http://schemas.openxmlformats.org/officeDocument/2006/relationships/image" Target="NULL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tags" Target="../tags/tag6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NULL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tags" Target="../tags/tag15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image" Target="../media/image3.png"/><Relationship Id="rId5" Type="http://schemas.openxmlformats.org/officeDocument/2006/relationships/tags" Target="../tags/tag20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NULL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image" Target="../media/image3.png"/><Relationship Id="rId5" Type="http://schemas.openxmlformats.org/officeDocument/2006/relationships/tags" Target="../tags/tag32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image" Target="../media/image3.png"/><Relationship Id="rId5" Type="http://schemas.openxmlformats.org/officeDocument/2006/relationships/tags" Target="../tags/tag37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4" descr="C:/Users/1V994W2/PycharmProjects/PPT_Background_Generation/pic_temp/pic_s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571739" y="2137727"/>
            <a:ext cx="4111631" cy="221234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 dirty="0"/>
              <a:t>编辑标题</a:t>
            </a:r>
            <a:endParaRPr lang="zh-CN" altLang="en-US" strike="noStrike" noProof="1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571739" y="4350067"/>
            <a:ext cx="2324851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7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5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5" descr="C:/Users/1V994W2/PycharmProjects/PPT_Background_Generation/pic_temp/pic_s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6"/>
          <p:cNvSpPr>
            <a:spLocks noGrp="1"/>
          </p:cNvSpPr>
          <p:nvPr>
            <p:ph type="body" idx="14" hasCustomPrompt="1"/>
          </p:nvPr>
        </p:nvSpPr>
        <p:spPr>
          <a:xfrm>
            <a:off x="741032" y="3931920"/>
            <a:ext cx="1441133" cy="370840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3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</p:nvPr>
        </p:nvSpPr>
        <p:spPr>
          <a:xfrm>
            <a:off x="666737" y="2555240"/>
            <a:ext cx="3429027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5" name="组合 7"/>
          <p:cNvGrpSpPr/>
          <p:nvPr userDrawn="1"/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3316" name="图片 6" descr="C:/Users/1V994W2/PycharmProjects/PPT_Background_Generation/pic_temp/0_pic_quater_right_up.png"/>
            <p:cNvPicPr/>
            <p:nvPr userDrawn="1">
              <p:custDataLst>
                <p:tags r:id="rId2"/>
              </p:custDataLst>
            </p:nvPr>
          </p:nvPicPr>
          <p:blipFill>
            <a:blip r:embed="rId3" r:link="rId4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5" descr="C:/Users/1V994W2/PycharmProjects/PPT_Background_Generation/pic_temp/1_pic_quater_left_down.png"/>
            <p:cNvPicPr/>
            <p:nvPr userDrawn="1">
              <p:custDataLst>
                <p:tags r:id="rId5"/>
              </p:custDataLst>
            </p:nvPr>
          </p:nvPicPr>
          <p:blipFill>
            <a:blip r:embed="rId6" r:link="rId4"/>
            <a:stretch>
              <a:fillRect/>
            </a:stretch>
          </p:blipFill>
          <p:spPr>
            <a:xfrm>
              <a:off x="0" y="6137270"/>
              <a:ext cx="720090" cy="7207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19075" y="303213"/>
            <a:ext cx="8705850" cy="625157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grpSp>
        <p:nvGrpSpPr>
          <p:cNvPr id="14340" name="组合 5"/>
          <p:cNvGrpSpPr/>
          <p:nvPr userDrawn="1"/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4341" name="图片 8" descr="C:/Users/1V994W2/PycharmProjects/PPT_Background_Generation/pic_temp/0_pic_quater_right_up.png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1147191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图片 7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7" r:link="rId5"/>
            <a:stretch>
              <a:fillRect/>
            </a:stretch>
          </p:blipFill>
          <p:spPr>
            <a:xfrm>
              <a:off x="0" y="6137270"/>
              <a:ext cx="720090" cy="7207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1200" y="1249200"/>
            <a:ext cx="72198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960835" y="2163600"/>
            <a:ext cx="721995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91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pic>
        <p:nvPicPr>
          <p:cNvPr id="15364" name="图片 7" descr="C:/Users/1V994W2/PycharmProjects/PPT_Background_Generation/pic_temp/0_pic_quater_right_up.png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7400" y="770400"/>
            <a:ext cx="297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40100" y="1764000"/>
            <a:ext cx="29673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3825900" y="769938"/>
            <a:ext cx="486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grpSp>
        <p:nvGrpSpPr>
          <p:cNvPr id="16388" name="组合 5"/>
          <p:cNvGrpSpPr/>
          <p:nvPr userDrawn="1"/>
        </p:nvGrpSpPr>
        <p:grpSpPr>
          <a:xfrm>
            <a:off x="0" y="0"/>
            <a:ext cx="9144000" cy="720725"/>
            <a:chOff x="0" y="0"/>
            <a:chExt cx="12192000" cy="720730"/>
          </a:xfrm>
        </p:grpSpPr>
        <p:pic>
          <p:nvPicPr>
            <p:cNvPr id="16389" name="图片 9" descr="C:/Users/1V994W2/PycharmProjects/PPT_Background_Generation/pic_temp/0_pic_quater_right_up.png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0" name="图片 7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7" r:link="rId5"/>
            <a:stretch>
              <a:fillRect/>
            </a:stretch>
          </p:blipFill>
          <p:spPr>
            <a:xfrm>
              <a:off x="11471910" y="0"/>
              <a:ext cx="720090" cy="7207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9000" y="781200"/>
            <a:ext cx="82323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459000" y="1659600"/>
            <a:ext cx="8231981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59581" y="2808000"/>
            <a:ext cx="82242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9200"/>
            <a:ext cx="9144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grpSp>
        <p:nvGrpSpPr>
          <p:cNvPr id="17412" name="组合 5"/>
          <p:cNvGrpSpPr/>
          <p:nvPr userDrawn="1"/>
        </p:nvGrpSpPr>
        <p:grpSpPr>
          <a:xfrm>
            <a:off x="0" y="0"/>
            <a:ext cx="9144000" cy="720725"/>
            <a:chOff x="0" y="0"/>
            <a:chExt cx="12192000" cy="720730"/>
          </a:xfrm>
        </p:grpSpPr>
        <p:pic>
          <p:nvPicPr>
            <p:cNvPr id="17413" name="图片 9" descr="C:/Users/1V994W2/PycharmProjects/PPT_Background_Generation/pic_temp/0_pic_quater_right_up.png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720090" cy="7200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4" name="图片 7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7" r:link="rId5"/>
            <a:stretch>
              <a:fillRect/>
            </a:stretch>
          </p:blipFill>
          <p:spPr>
            <a:xfrm>
              <a:off x="11471910" y="0"/>
              <a:ext cx="720090" cy="7207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3600" y="669600"/>
            <a:ext cx="82323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3628" y="1681200"/>
            <a:ext cx="82431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445500" y="5180400"/>
            <a:ext cx="82512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grpSp>
        <p:nvGrpSpPr>
          <p:cNvPr id="18436" name="组合 5"/>
          <p:cNvGrpSpPr/>
          <p:nvPr userDrawn="1"/>
        </p:nvGrpSpPr>
        <p:grpSpPr>
          <a:xfrm>
            <a:off x="0" y="0"/>
            <a:ext cx="9144000" cy="6858000"/>
            <a:chOff x="0" y="0"/>
            <a:chExt cx="12192000" cy="6858000"/>
          </a:xfrm>
        </p:grpSpPr>
        <p:pic>
          <p:nvPicPr>
            <p:cNvPr id="18437" name="图片 11" descr="C:/Users/1V994W2/PycharmProjects/PPT_Background_Generation/pic_temp/0_pic_quater_right_up.png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11277600" y="0"/>
              <a:ext cx="914400" cy="914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8" name="图片 9" descr="C:/Users/1V994W2/PycharmProjects/PPT_Background_Generation/pic_temp/1_pic_quater_left_down.png"/>
            <p:cNvPicPr/>
            <p:nvPr userDrawn="1">
              <p:custDataLst>
                <p:tags r:id="rId6"/>
              </p:custDataLst>
            </p:nvPr>
          </p:nvPicPr>
          <p:blipFill>
            <a:blip r:embed="rId7" r:link="rId5"/>
            <a:stretch>
              <a:fillRect/>
            </a:stretch>
          </p:blipFill>
          <p:spPr>
            <a:xfrm>
              <a:off x="0" y="6137270"/>
              <a:ext cx="720090" cy="7207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4700" y="237600"/>
            <a:ext cx="82782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34700" y="1663200"/>
            <a:ext cx="40068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4681800" y="1663200"/>
            <a:ext cx="40257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429300" y="4816800"/>
            <a:ext cx="40068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4689900" y="4813200"/>
            <a:ext cx="40257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4088"/>
            <a:ext cx="9144000" cy="4949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  <p:grpSp>
        <p:nvGrpSpPr>
          <p:cNvPr id="19460" name="组合 5"/>
          <p:cNvGrpSpPr/>
          <p:nvPr userDrawn="1"/>
        </p:nvGrpSpPr>
        <p:grpSpPr>
          <a:xfrm>
            <a:off x="0" y="0"/>
            <a:ext cx="9144000" cy="1622425"/>
            <a:chOff x="0" y="0"/>
            <a:chExt cx="12191999" cy="1621641"/>
          </a:xfrm>
        </p:grpSpPr>
        <p:pic>
          <p:nvPicPr>
            <p:cNvPr id="19461" name="图片 8" descr="C:/Users/1V994W2/PycharmProjects/PPT_Background_Generation/pic_temp/0_pic_quater_left_up.png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/>
            <a:stretch>
              <a:fillRect/>
            </a:stretch>
          </p:blipFill>
          <p:spPr>
            <a:xfrm>
              <a:off x="0" y="0"/>
              <a:ext cx="1620202" cy="16202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2" name="图片 7" descr="C:/Users/1V994W2/PycharmProjects/PPT_Background_Generation/pic_temp/1_pic_quater_right_up.png"/>
            <p:cNvPicPr/>
            <p:nvPr userDrawn="1">
              <p:custDataLst>
                <p:tags r:id="rId6"/>
              </p:custDataLst>
            </p:nvPr>
          </p:nvPicPr>
          <p:blipFill>
            <a:blip r:embed="rId7" r:link="rId5"/>
            <a:stretch>
              <a:fillRect/>
            </a:stretch>
          </p:blipFill>
          <p:spPr>
            <a:xfrm>
              <a:off x="10571797" y="0"/>
              <a:ext cx="1620202" cy="162164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42100" y="1339200"/>
            <a:ext cx="6858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41810" y="3862800"/>
            <a:ext cx="6858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7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6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52508"/>
            <a:ext cx="8139178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6" descr="C:/Users/1V994W2/PycharmProjects/PPT_Background_Generation/pic_temp/pic_half_down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3048000" y="0"/>
            <a:ext cx="3048000" cy="203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2"/>
          <p:cNvSpPr>
            <a:spLocks noGrp="1"/>
          </p:cNvSpPr>
          <p:nvPr>
            <p:ph type="ctrTitle" idx="14" hasCustomPrompt="1"/>
          </p:nvPr>
        </p:nvSpPr>
        <p:spPr>
          <a:xfrm>
            <a:off x="3526631" y="3579178"/>
            <a:ext cx="3402330" cy="83566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000"/>
              <a:buFont typeface="Arial" panose="020B0604020202020204" pitchFamily="34" charset="0"/>
              <a:buNone/>
              <a:defRPr sz="4000" b="0" spc="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</p:nvPr>
        </p:nvSpPr>
        <p:spPr>
          <a:xfrm>
            <a:off x="3526631" y="4618039"/>
            <a:ext cx="3402330" cy="3219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8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7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8" y="952508"/>
            <a:ext cx="396243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52508"/>
            <a:ext cx="396243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10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9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8" y="952508"/>
            <a:ext cx="396243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dirty="0"/>
              <a:t>单击此处编辑文本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406525"/>
            <a:ext cx="39624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952508"/>
            <a:ext cx="396243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406525"/>
            <a:ext cx="396243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单击此处编辑母版文本样式</a:t>
            </a:r>
            <a:endParaRPr strike="noStrike" noProof="1" dirty="0">
              <a:sym typeface="+mn-ea"/>
            </a:endParaRPr>
          </a:p>
          <a:p>
            <a:pPr lvl="1" fontAlgn="auto"/>
            <a:r>
              <a:rPr strike="noStrike" noProof="1" dirty="0">
                <a:sym typeface="+mn-ea"/>
              </a:rPr>
              <a:t>第二级</a:t>
            </a:r>
            <a:endParaRPr strike="noStrike" noProof="1" dirty="0">
              <a:sym typeface="+mn-ea"/>
            </a:endParaRPr>
          </a:p>
          <a:p>
            <a:pPr lvl="2" fontAlgn="auto"/>
            <a:r>
              <a:rPr strike="noStrike" noProof="1" dirty="0">
                <a:sym typeface="+mn-ea"/>
              </a:rPr>
              <a:t>第三级</a:t>
            </a:r>
            <a:endParaRPr strike="noStrike" noProof="1" dirty="0">
              <a:sym typeface="+mn-ea"/>
            </a:endParaRPr>
          </a:p>
          <a:p>
            <a:pPr lvl="3" fontAlgn="auto"/>
            <a:r>
              <a:rPr strike="noStrike" noProof="1" dirty="0">
                <a:sym typeface="+mn-ea"/>
              </a:rPr>
              <a:t>第四级</a:t>
            </a:r>
            <a:endParaRPr strike="noStrike" noProof="1" dirty="0">
              <a:sym typeface="+mn-ea"/>
            </a:endParaRPr>
          </a:p>
          <a:p>
            <a:pPr lvl="4" fontAlgn="auto"/>
            <a:r>
              <a:rPr strike="noStrike" noProof="1" dirty="0">
                <a:sym typeface="+mn-ea"/>
              </a:rPr>
              <a:t>第五级</a:t>
            </a:r>
            <a:endParaRPr strike="noStrike" noProof="1"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5" descr="C:/Users/1V994W2/PycharmProjects/PPT_Background_Generation/pic_temp/pic_half_left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1397000"/>
            <a:ext cx="1522413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8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7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443234"/>
            <a:ext cx="8139178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单击此处编辑母版标题样式</a:t>
            </a:r>
            <a:endParaRPr strike="noStrike" noProof="1"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8" y="952508"/>
            <a:ext cx="396243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52508"/>
            <a:ext cx="396243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7" descr="C:/Users/1V994W2/PycharmProjects/PPT_Background_Generation/pic_temp/0_pic_quater_right_up.png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0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6" descr="C:/Users/1V994W2/PycharmProjects/PPT_Background_Generation/pic_temp/1_pic_quater_left_down.png"/>
          <p:cNvPicPr/>
          <p:nvPr userDrawn="1"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6137275"/>
            <a:ext cx="53975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8"/>
            <a:ext cx="713238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0"/>
            <a:ext cx="7371076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auto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auto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auto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auto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95.xml"/><Relationship Id="rId23" Type="http://schemas.openxmlformats.org/officeDocument/2006/relationships/tags" Target="../tags/tag94.xml"/><Relationship Id="rId22" Type="http://schemas.openxmlformats.org/officeDocument/2006/relationships/tags" Target="../tags/tag93.xml"/><Relationship Id="rId21" Type="http://schemas.openxmlformats.org/officeDocument/2006/relationships/tags" Target="../tags/tag92.xml"/><Relationship Id="rId20" Type="http://schemas.openxmlformats.org/officeDocument/2006/relationships/tags" Target="../tags/tag9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0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1650" y="442913"/>
            <a:ext cx="8140700" cy="442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20"/>
            </p:custDataLst>
          </p:nvPr>
        </p:nvSpPr>
        <p:spPr>
          <a:xfrm>
            <a:off x="501650" y="962025"/>
            <a:ext cx="8140700" cy="5387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17.jpeg"/><Relationship Id="rId7" Type="http://schemas.openxmlformats.org/officeDocument/2006/relationships/tags" Target="../tags/tag99.xml"/><Relationship Id="rId6" Type="http://schemas.openxmlformats.org/officeDocument/2006/relationships/image" Target="../media/image3.png"/><Relationship Id="rId5" Type="http://schemas.openxmlformats.org/officeDocument/2006/relationships/tags" Target="../tags/tag98.xml"/><Relationship Id="rId4" Type="http://schemas.openxmlformats.org/officeDocument/2006/relationships/image" Target="NULL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3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5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10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0765"/>
            <a:ext cx="9144000" cy="34479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1384833"/>
            <a:ext cx="7726680" cy="922020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44450"/>
          </a:bodyPr>
          <a:lstStyle/>
          <a:p>
            <a:r>
              <a:rPr lang="zh-CN" altLang="en-US" sz="54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非常疫情，我们一起行动</a:t>
            </a:r>
            <a:endParaRPr lang="zh-CN" altLang="en-US" sz="5400" b="1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dist="63500" dir="5400000" algn="t" rotWithShape="0">
                  <a:prstClr val="black">
                    <a:alpha val="1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09565"/>
            <a:ext cx="3096344" cy="27501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6"/>
          <a:stretch>
            <a:fillRect/>
          </a:stretch>
        </p:blipFill>
        <p:spPr>
          <a:xfrm>
            <a:off x="-7169" y="3829108"/>
            <a:ext cx="9144000" cy="206769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203516" y="3509194"/>
            <a:ext cx="3513455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七</a:t>
            </a:r>
            <a:r>
              <a:rPr lang="en-US" altLang="zh-CN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  <a:r>
              <a:rPr lang="zh-CN" altLang="zh-CN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班主题班会</a:t>
            </a:r>
            <a:endParaRPr lang="zh-CN" altLang="zh-CN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64" y="5250471"/>
            <a:ext cx="33832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常州市河海中学</a:t>
            </a:r>
            <a:endParaRPr lang="zh-CN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70"/>
          <p:cNvSpPr>
            <a:spLocks noChangeArrowheads="1"/>
          </p:cNvSpPr>
          <p:nvPr/>
        </p:nvSpPr>
        <p:spPr bwMode="auto">
          <a:xfrm>
            <a:off x="647564" y="1656296"/>
            <a:ext cx="7848872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</a:t>
            </a:r>
            <a:r>
              <a:rPr lang="zh-CN" altLang="en-US" dirty="0"/>
              <a:t>亲爱的家长朋友，亲爱的同学们：大家好！</a:t>
            </a:r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zh-CN" altLang="zh-CN" dirty="0"/>
              <a:t>一场疫情，好像给了我们每一个人一张考卷，我们要用什么样的方式参加这次考试，我们要交出一份什么样的答卷，这是对我们每一个人的考验。</a:t>
            </a:r>
            <a:endParaRPr lang="zh-CN" altLang="zh-CN" dirty="0"/>
          </a:p>
          <a:p>
            <a:r>
              <a:rPr lang="en-US" altLang="zh-CN" dirty="0"/>
              <a:t>      </a:t>
            </a:r>
            <a:r>
              <a:rPr lang="zh-CN" altLang="zh-CN" dirty="0"/>
              <a:t>在这个加长版的寒假里，我们七年级全体师生</a:t>
            </a:r>
            <a:r>
              <a:rPr lang="zh-CN" altLang="en-US" dirty="0"/>
              <a:t>、</a:t>
            </a:r>
            <a:r>
              <a:rPr lang="zh-CN" altLang="zh-CN" dirty="0"/>
              <a:t>家长，都能遵守全民公约，都在各自的岗位上，尽职尽责！</a:t>
            </a:r>
            <a:r>
              <a:rPr lang="zh-CN" altLang="en-US" dirty="0"/>
              <a:t>在此我代表学校向大家表示衷心的感谢！</a:t>
            </a:r>
            <a:endParaRPr lang="en-US" altLang="zh-CN" dirty="0"/>
          </a:p>
          <a:p>
            <a:r>
              <a:rPr lang="en-US" altLang="zh-CN" dirty="0"/>
              <a:t>      </a:t>
            </a:r>
            <a:r>
              <a:rPr lang="zh-CN" altLang="en-US" dirty="0"/>
              <a:t>感谢老师们的辛勤努力！“</a:t>
            </a:r>
            <a:r>
              <a:rPr lang="zh-CN" altLang="zh-CN" dirty="0"/>
              <a:t>停课不停学</a:t>
            </a:r>
            <a:r>
              <a:rPr lang="zh-CN" altLang="en-US" dirty="0"/>
              <a:t>”</a:t>
            </a:r>
            <a:r>
              <a:rPr lang="zh-CN" altLang="zh-CN" dirty="0"/>
              <a:t>，寒假里，学校严格遵照上级精神，结合孩子们的实际情况</a:t>
            </a:r>
            <a:r>
              <a:rPr lang="zh-CN" altLang="en-US" dirty="0"/>
              <a:t>，</a:t>
            </a:r>
            <a:r>
              <a:rPr lang="zh-CN" altLang="zh-CN" dirty="0"/>
              <a:t>多次研讨，精心设计了河海中学</a:t>
            </a:r>
            <a:r>
              <a:rPr lang="en-US" altLang="zh-CN" dirty="0"/>
              <a:t>“</a:t>
            </a:r>
            <a:r>
              <a:rPr lang="zh-CN" altLang="zh-CN" dirty="0"/>
              <a:t>停课不停学</a:t>
            </a:r>
            <a:r>
              <a:rPr lang="en-US" altLang="zh-CN" dirty="0"/>
              <a:t>”</a:t>
            </a:r>
            <a:r>
              <a:rPr lang="zh-CN" altLang="zh-CN" dirty="0"/>
              <a:t>实施方案。老师们克服种种困难，采取各种多样的方式，指导孩子们学习。</a:t>
            </a:r>
            <a:endParaRPr lang="zh-CN" altLang="zh-CN" dirty="0"/>
          </a:p>
          <a:p>
            <a:r>
              <a:rPr lang="en-US" altLang="zh-CN" dirty="0"/>
              <a:t>      </a:t>
            </a:r>
            <a:r>
              <a:rPr lang="zh-CN" altLang="zh-CN" dirty="0"/>
              <a:t>感谢家长的辛苦付出</a:t>
            </a:r>
            <a:r>
              <a:rPr lang="en-US" altLang="zh-CN" dirty="0"/>
              <a:t>!</a:t>
            </a:r>
            <a:r>
              <a:rPr lang="zh-CN" altLang="zh-CN" dirty="0"/>
              <a:t>这个寒假，家长最了不起，担当了校长</a:t>
            </a:r>
            <a:r>
              <a:rPr lang="zh-CN" altLang="en-US" dirty="0"/>
              <a:t>、</a:t>
            </a:r>
            <a:r>
              <a:rPr lang="zh-CN" altLang="zh-CN" dirty="0"/>
              <a:t>班主任</a:t>
            </a:r>
            <a:r>
              <a:rPr lang="zh-CN" altLang="en-US" dirty="0"/>
              <a:t>、</a:t>
            </a:r>
            <a:r>
              <a:rPr lang="zh-CN" altLang="zh-CN" dirty="0"/>
              <a:t>老师</a:t>
            </a:r>
            <a:r>
              <a:rPr lang="zh-CN" altLang="en-US" dirty="0"/>
              <a:t>、</a:t>
            </a:r>
            <a:r>
              <a:rPr lang="zh-CN" altLang="zh-CN" dirty="0"/>
              <a:t>厨师</a:t>
            </a:r>
            <a:r>
              <a:rPr lang="zh-CN" altLang="en-US" dirty="0"/>
              <a:t>、</a:t>
            </a:r>
            <a:r>
              <a:rPr lang="zh-CN" altLang="zh-CN" dirty="0"/>
              <a:t>采购员等多重身份。对孩子网上学习，</a:t>
            </a:r>
            <a:r>
              <a:rPr lang="zh-CN" altLang="en-US" dirty="0"/>
              <a:t>您</a:t>
            </a:r>
            <a:r>
              <a:rPr lang="zh-CN" altLang="zh-CN" dirty="0"/>
              <a:t>克服种种困难，为孩子创设良好的学习空间</a:t>
            </a:r>
            <a:r>
              <a:rPr lang="zh-CN" altLang="en-US" dirty="0"/>
              <a:t>；</a:t>
            </a:r>
            <a:r>
              <a:rPr lang="zh-CN" altLang="zh-CN" dirty="0"/>
              <a:t>面对孩子的各种实践活动和每天的作业，您</a:t>
            </a:r>
            <a:r>
              <a:rPr lang="zh-CN" altLang="en-US" dirty="0"/>
              <a:t>不厌其烦</a:t>
            </a:r>
            <a:r>
              <a:rPr lang="zh-CN" altLang="zh-CN" dirty="0"/>
              <a:t>参与其中，和孩子一起成长</a:t>
            </a:r>
            <a:r>
              <a:rPr lang="zh-CN" altLang="en-US" dirty="0"/>
              <a:t>；</a:t>
            </a:r>
            <a:r>
              <a:rPr lang="zh-CN" altLang="zh-CN" dirty="0"/>
              <a:t>面对孩子的紧张和焦虑，您温情陪伴，耐心指导，让孩子体会到了陪伴的幸福和爱的力量！</a:t>
            </a:r>
            <a:endParaRPr lang="zh-CN" altLang="zh-CN" dirty="0"/>
          </a:p>
        </p:txBody>
      </p:sp>
      <p:sp>
        <p:nvSpPr>
          <p:cNvPr id="10" name="TextBox 7"/>
          <p:cNvSpPr txBox="1"/>
          <p:nvPr/>
        </p:nvSpPr>
        <p:spPr>
          <a:xfrm>
            <a:off x="1115616" y="908220"/>
            <a:ext cx="5421630" cy="645160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44450"/>
          </a:bodyPr>
          <a:lstStyle/>
          <a:p>
            <a:r>
              <a:rPr lang="zh-CN" altLang="en-US" sz="36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写给家长学生们的话 </a:t>
            </a:r>
            <a:r>
              <a:rPr lang="en-US" altLang="zh-CN" sz="36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endParaRPr lang="zh-CN" altLang="en-US" sz="3600" b="1" dirty="0"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1"/>
              </a:gradFill>
              <a:effectLst>
                <a:outerShdw dist="63500" dir="5400000" algn="t" rotWithShape="0">
                  <a:prstClr val="black">
                    <a:alpha val="15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8659" y="1787831"/>
            <a:ext cx="462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9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0313"/>
            <a:ext cx="9144000" cy="9393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174" y="5023910"/>
            <a:ext cx="1207470" cy="997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929" y="2780927"/>
            <a:ext cx="1291751" cy="1381943"/>
            <a:chOff x="922437" y="999720"/>
            <a:chExt cx="3019968" cy="3026076"/>
          </a:xfrm>
        </p:grpSpPr>
        <p:sp>
          <p:nvSpPr>
            <p:cNvPr id="61" name="任意多边形 82"/>
            <p:cNvSpPr/>
            <p:nvPr/>
          </p:nvSpPr>
          <p:spPr bwMode="auto">
            <a:xfrm rot="3738964">
              <a:off x="919383" y="1002774"/>
              <a:ext cx="3026076" cy="3019968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blipFill dpi="0" rotWithShape="1">
              <a:blip r:embed="rId1"/>
              <a:srcRect/>
              <a:tile tx="-996950" ty="0" sx="100000" sy="100000" flip="none" algn="tl"/>
            </a:blipFill>
            <a:ln w="6350" cap="flat" cmpd="sng" algn="ctr">
              <a:solidFill>
                <a:schemeClr val="accent2">
                  <a:lumMod val="95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  <p:sp>
          <p:nvSpPr>
            <p:cNvPr id="60" name="椭圆 80"/>
            <p:cNvSpPr/>
            <p:nvPr/>
          </p:nvSpPr>
          <p:spPr bwMode="auto">
            <a:xfrm>
              <a:off x="1850445" y="1929603"/>
              <a:ext cx="1163953" cy="1166311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385715" y="1982362"/>
              <a:ext cx="2479717" cy="1109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/>
              <a:r>
                <a:rPr lang="zh-CN" altLang="en-US" sz="27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2700" spc="22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439815" y="1788107"/>
            <a:ext cx="4580457" cy="702775"/>
            <a:chOff x="4441088" y="553950"/>
            <a:chExt cx="6107277" cy="937034"/>
          </a:xfrm>
        </p:grpSpPr>
        <p:grpSp>
          <p:nvGrpSpPr>
            <p:cNvPr id="64" name="组合 63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69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474113" y="801513"/>
                <a:ext cx="519853" cy="613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2400" spc="22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zh-CN" altLang="en-US" sz="24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6" name="矩形 39"/>
            <p:cNvSpPr>
              <a:spLocks noChangeArrowheads="1"/>
            </p:cNvSpPr>
            <p:nvPr/>
          </p:nvSpPr>
          <p:spPr bwMode="auto">
            <a:xfrm>
              <a:off x="5402812" y="553950"/>
              <a:ext cx="5145553" cy="5520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科学防疫，加强锻炼，让自己健康成长。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3068142" y="2410640"/>
            <a:ext cx="5680322" cy="737235"/>
            <a:chOff x="4441088" y="546195"/>
            <a:chExt cx="7573764" cy="98298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137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tx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4474113" y="801513"/>
                <a:ext cx="519853" cy="613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2400" spc="22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zh-CN" altLang="en-US" sz="24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36" name="矩形 39"/>
            <p:cNvSpPr>
              <a:spLocks noChangeArrowheads="1"/>
            </p:cNvSpPr>
            <p:nvPr/>
          </p:nvSpPr>
          <p:spPr bwMode="auto">
            <a:xfrm>
              <a:off x="5201640" y="546195"/>
              <a:ext cx="6813212" cy="982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及时总结，如实汇报前三周的学习生活状况，   </a:t>
              </a:r>
              <a:endParaRPr lang="en-US" altLang="zh-CN" sz="14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          </a:t>
              </a:r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家长签字，开学交班主任。</a:t>
              </a:r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419872" y="3089538"/>
            <a:ext cx="5443109" cy="833755"/>
            <a:chOff x="4441088" y="514283"/>
            <a:chExt cx="7257481" cy="1111674"/>
          </a:xfrm>
        </p:grpSpPr>
        <p:grpSp>
          <p:nvGrpSpPr>
            <p:cNvPr id="140" name="组合 139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143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4474113" y="801513"/>
                <a:ext cx="519854" cy="613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2400" spc="22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zh-CN" altLang="en-US" sz="24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2" name="矩形 39"/>
            <p:cNvSpPr>
              <a:spLocks noChangeArrowheads="1"/>
            </p:cNvSpPr>
            <p:nvPr/>
          </p:nvSpPr>
          <p:spPr bwMode="auto">
            <a:xfrm>
              <a:off x="5354331" y="514283"/>
              <a:ext cx="6344238" cy="111167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有效学习，重视学校安排的线上直播，人人参与，</a:t>
              </a:r>
              <a:endParaRPr lang="en-US" altLang="zh-CN" sz="14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4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及时完成作业，及时复习到位。</a:t>
              </a:r>
              <a:endParaRPr lang="zh-CN" altLang="en-US" sz="14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3111197" y="4085422"/>
            <a:ext cx="5133211" cy="546928"/>
            <a:chOff x="4441088" y="761746"/>
            <a:chExt cx="6844284" cy="729238"/>
          </a:xfrm>
        </p:grpSpPr>
        <p:grpSp>
          <p:nvGrpSpPr>
            <p:cNvPr id="146" name="组合 145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149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chemeClr val="tx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4474113" y="801513"/>
                <a:ext cx="519854" cy="613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2400" spc="22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zh-CN" altLang="en-US" sz="24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8" name="矩形 39"/>
            <p:cNvSpPr>
              <a:spLocks noChangeArrowheads="1"/>
            </p:cNvSpPr>
            <p:nvPr/>
          </p:nvSpPr>
          <p:spPr bwMode="auto">
            <a:xfrm>
              <a:off x="5144234" y="884469"/>
              <a:ext cx="6141138" cy="55202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400" dirty="0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做到自律，控制电子产品的运用，杜绝懒散的生活方式</a:t>
              </a:r>
              <a:endParaRPr lang="zh-CN" altLang="en-US" sz="14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540782" y="4724360"/>
            <a:ext cx="4911539" cy="737235"/>
            <a:chOff x="4441088" y="670090"/>
            <a:chExt cx="6548720" cy="982981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441088" y="761746"/>
              <a:ext cx="727764" cy="729238"/>
              <a:chOff x="4339490" y="761746"/>
              <a:chExt cx="727764" cy="729238"/>
            </a:xfrm>
          </p:grpSpPr>
          <p:sp>
            <p:nvSpPr>
              <p:cNvPr id="155" name="任意多边形 82"/>
              <p:cNvSpPr/>
              <p:nvPr/>
            </p:nvSpPr>
            <p:spPr bwMode="auto">
              <a:xfrm rot="3738964">
                <a:off x="4338753" y="762483"/>
                <a:ext cx="729238" cy="727764"/>
              </a:xfrm>
              <a:custGeom>
                <a:avLst/>
                <a:gdLst>
                  <a:gd name="connsiteX0" fmla="*/ 0 w 1800200"/>
                  <a:gd name="connsiteY0" fmla="*/ 900100 h 1800200"/>
                  <a:gd name="connsiteX1" fmla="*/ 263634 w 1800200"/>
                  <a:gd name="connsiteY1" fmla="*/ 263633 h 1800200"/>
                  <a:gd name="connsiteX2" fmla="*/ 900101 w 1800200"/>
                  <a:gd name="connsiteY2" fmla="*/ 1 h 1800200"/>
                  <a:gd name="connsiteX3" fmla="*/ 1536568 w 1800200"/>
                  <a:gd name="connsiteY3" fmla="*/ 263635 h 1800200"/>
                  <a:gd name="connsiteX4" fmla="*/ 1800200 w 1800200"/>
                  <a:gd name="connsiteY4" fmla="*/ 900102 h 1800200"/>
                  <a:gd name="connsiteX5" fmla="*/ 1536567 w 1800200"/>
                  <a:gd name="connsiteY5" fmla="*/ 1536569 h 1800200"/>
                  <a:gd name="connsiteX6" fmla="*/ 900100 w 1800200"/>
                  <a:gd name="connsiteY6" fmla="*/ 1800202 h 1800200"/>
                  <a:gd name="connsiteX7" fmla="*/ 263633 w 1800200"/>
                  <a:gd name="connsiteY7" fmla="*/ 1536568 h 1800200"/>
                  <a:gd name="connsiteX8" fmla="*/ 0 w 1800200"/>
                  <a:gd name="connsiteY8" fmla="*/ 900101 h 1800200"/>
                  <a:gd name="connsiteX9" fmla="*/ 0 w 1800200"/>
                  <a:gd name="connsiteY9" fmla="*/ 900100 h 180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200" h="1800200">
                    <a:moveTo>
                      <a:pt x="0" y="900100"/>
                    </a:moveTo>
                    <a:cubicBezTo>
                      <a:pt x="0" y="661379"/>
                      <a:pt x="94832" y="432435"/>
                      <a:pt x="263634" y="263633"/>
                    </a:cubicBezTo>
                    <a:cubicBezTo>
                      <a:pt x="432436" y="94832"/>
                      <a:pt x="661380" y="0"/>
                      <a:pt x="900101" y="1"/>
                    </a:cubicBezTo>
                    <a:cubicBezTo>
                      <a:pt x="1138822" y="1"/>
                      <a:pt x="1367766" y="94833"/>
                      <a:pt x="1536568" y="263635"/>
                    </a:cubicBezTo>
                    <a:cubicBezTo>
                      <a:pt x="1705369" y="432437"/>
                      <a:pt x="1800201" y="661381"/>
                      <a:pt x="1800200" y="900102"/>
                    </a:cubicBezTo>
                    <a:cubicBezTo>
                      <a:pt x="1800200" y="1138823"/>
                      <a:pt x="1705368" y="1367767"/>
                      <a:pt x="1536567" y="1536569"/>
                    </a:cubicBezTo>
                    <a:cubicBezTo>
                      <a:pt x="1367765" y="1705371"/>
                      <a:pt x="1138821" y="1800202"/>
                      <a:pt x="900100" y="1800202"/>
                    </a:cubicBezTo>
                    <a:cubicBezTo>
                      <a:pt x="661379" y="1800202"/>
                      <a:pt x="432435" y="1705370"/>
                      <a:pt x="263633" y="1536568"/>
                    </a:cubicBezTo>
                    <a:cubicBezTo>
                      <a:pt x="94832" y="1367766"/>
                      <a:pt x="0" y="1138822"/>
                      <a:pt x="0" y="900101"/>
                    </a:cubicBezTo>
                    <a:lnTo>
                      <a:pt x="0" y="900100"/>
                    </a:lnTo>
                    <a:close/>
                  </a:path>
                </a:pathLst>
              </a:cu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FFFFFF"/>
                  </a:solidFill>
                  <a:latin typeface="Arial" panose="020B0604020202020204"/>
                  <a:ea typeface="宋体" panose="02010600030101010101" pitchFamily="2" charset="-122"/>
                </a:endParaRPr>
              </a:p>
            </p:txBody>
          </p:sp>
          <p:sp>
            <p:nvSpPr>
              <p:cNvPr id="156" name="TextBox 155"/>
              <p:cNvSpPr txBox="1"/>
              <p:nvPr/>
            </p:nvSpPr>
            <p:spPr>
              <a:xfrm>
                <a:off x="4474113" y="801513"/>
                <a:ext cx="519853" cy="6138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lvl="1"/>
                <a:r>
                  <a:rPr lang="en-US" altLang="zh-CN" sz="2400" spc="225" dirty="0">
                    <a:solidFill>
                      <a:schemeClr val="accent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5</a:t>
                </a:r>
                <a:endParaRPr lang="zh-CN" altLang="en-US" sz="2400" spc="225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54" name="矩形 39"/>
            <p:cNvSpPr>
              <a:spLocks noChangeArrowheads="1"/>
            </p:cNvSpPr>
            <p:nvPr/>
          </p:nvSpPr>
          <p:spPr bwMode="auto">
            <a:xfrm>
              <a:off x="5201641" y="670090"/>
              <a:ext cx="5788167" cy="982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750"/>
                </a:spcBef>
              </a:pPr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cs typeface="宋体" panose="02010600030101010101" pitchFamily="2" charset="-122"/>
                </a:rPr>
                <a:t>开学后，会对寒假期间做得好的同学进行表彰，对问题严重的同学根据情节轻重进行处理。</a:t>
              </a:r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" y="266700"/>
            <a:ext cx="4819650" cy="3615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210" y="184150"/>
            <a:ext cx="4239260" cy="49060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750" y="5304790"/>
            <a:ext cx="56692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ln/>
                <a:solidFill>
                  <a:schemeClr val="accent4"/>
                </a:solidFill>
                <a:effectLst/>
              </a:rPr>
              <a:t>我们一起参与</a:t>
            </a:r>
            <a:endParaRPr lang="zh-CN" altLang="en-US" sz="7200" b="1">
              <a:ln/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19075" y="1085850"/>
            <a:ext cx="8705850" cy="46863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 fontAlgn="base"/>
            <a:endParaRPr lang="zh-CN" altLang="en-US" sz="1350" strike="noStrike" noProof="1">
              <a:solidFill>
                <a:schemeClr val="lt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21506" name="图片 8" descr="C:/Users/1V994W2/PycharmProjects/PPT_Background_Generation/pic_temp/0_pic_quater_right_up.png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8604250" y="857250"/>
            <a:ext cx="539750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9" descr="C:/Users/1V994W2/PycharmProjects/PPT_Background_Generation/pic_temp/1_pic_quater_left_down.png"/>
          <p:cNvPicPr/>
          <p:nvPr>
            <p:custDataLst>
              <p:tags r:id="rId5"/>
            </p:custDataLst>
          </p:nvPr>
        </p:nvPicPr>
        <p:blipFill>
          <a:blip r:embed="rId6" r:link="rId4"/>
          <a:stretch>
            <a:fillRect/>
          </a:stretch>
        </p:blipFill>
        <p:spPr>
          <a:xfrm>
            <a:off x="0" y="5459413"/>
            <a:ext cx="539750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0"/>
          <p:cNvPicPr/>
          <p:nvPr>
            <p:custDataLst>
              <p:tags r:id="rId7"/>
            </p:custDataLst>
          </p:nvPr>
        </p:nvPicPr>
        <p:blipFill>
          <a:blip r:embed="rId8"/>
          <a:srcRect t="15408" b="15408"/>
          <a:stretch>
            <a:fillRect/>
          </a:stretch>
        </p:blipFill>
        <p:spPr>
          <a:xfrm>
            <a:off x="4598988" y="1397000"/>
            <a:ext cx="4195762" cy="428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19075" y="1085850"/>
            <a:ext cx="4276725" cy="4594225"/>
          </a:xfrm>
          <a:prstGeom prst="rect">
            <a:avLst/>
          </a:prstGeom>
          <a:noFill/>
        </p:spPr>
        <p:txBody>
          <a:bodyPr wrap="square" rtlCol="0">
            <a:normAutofit fontScale="25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None/>
            </a:pP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    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我的爸爸是名党员，他上午上班，下午就在徐墅社区疫情防控卡口做一名志愿者，成为抗击疫情大军中最普通的一员。</a:t>
            </a:r>
            <a:endParaRPr kumimoji="0" lang="zh-CN" altLang="en-US" sz="4800" b="1" i="0" u="none" strike="noStrike" kern="1200" cap="none" spc="0" normalizeH="0" baseline="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charset="-122"/>
              <a:ea typeface="新宋体" panose="02010609030101010101" charset="-122"/>
              <a:cs typeface="+mn-cs"/>
            </a:endParaRPr>
          </a:p>
          <a:p>
            <a:pPr marL="0" marR="0" lvl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None/>
            </a:pP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    这天，我也跟着爸爸一起来到了这里，当了一回小小志愿者。因为这几天许多企业开始复工，外来务工人员陆续回常，所以卡口上的车辆来来往往，人员形形色色。志愿者们不停地忙着登记信息，用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APP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查询个人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14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内路线轨迹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,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查看企业复工证明。允许放行的测量体温，对于重点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“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疫区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”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来的人员签订居家隔离承诺书，并告知自行居家隔离</a:t>
            </a:r>
            <a:r>
              <a:rPr kumimoji="0" lang="en-US" altLang="zh-CN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14</a:t>
            </a: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天。整个下午做着同样的事情却不厌其烦，路口的凳子和小房子里的水杯都成了摆设。</a:t>
            </a:r>
            <a:endParaRPr kumimoji="0" lang="zh-CN" altLang="en-US" sz="4800" b="1" i="0" u="none" strike="noStrike" kern="1200" cap="none" spc="0" normalizeH="0" baseline="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charset="-122"/>
              <a:ea typeface="新宋体" panose="02010609030101010101" charset="-122"/>
              <a:cs typeface="+mn-cs"/>
            </a:endParaRPr>
          </a:p>
          <a:p>
            <a:pPr marL="0" marR="0" lvl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None/>
            </a:pPr>
            <a:r>
              <a:rPr kumimoji="0" lang="zh-CN" altLang="en-US" sz="48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    在你们眼里，你们只是普通的人做着平凡的事情。在我看来你们的坚守，构成了一道道坚强的防线，在这场战役中，如一道道光芒，将温暖散入到每个人的心中。我相信，有了我们的同心协力，一定会战胜疫情，一定会等到春暖花开。</a:t>
            </a:r>
            <a:endParaRPr kumimoji="0" lang="zh-CN" altLang="en-US" sz="4800" b="1" i="0" u="none" strike="noStrike" kern="1200" cap="none" spc="0" normalizeH="0" baseline="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charset="-122"/>
              <a:ea typeface="新宋体" panose="02010609030101010101" charset="-122"/>
              <a:cs typeface="+mn-cs"/>
            </a:endParaRPr>
          </a:p>
          <a:p>
            <a:pPr marL="0" marR="0" lvl="0" indent="-34290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charset="0"/>
              <a:buNone/>
            </a:pPr>
            <a:r>
              <a:rPr kumimoji="0" lang="zh-CN" altLang="en-US" sz="1400" b="1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    </a:t>
            </a:r>
            <a:endParaRPr kumimoji="0" lang="zh-CN" altLang="en-US" sz="1400" b="1" i="0" u="none" strike="noStrike" kern="1200" cap="none" spc="0" normalizeH="0" baseline="0" noProof="1">
              <a:solidFill>
                <a:schemeClr val="tx1">
                  <a:lumMod val="65000"/>
                  <a:lumOff val="35000"/>
                </a:schemeClr>
              </a:solidFill>
              <a:latin typeface="新宋体" panose="02010609030101010101" charset="-122"/>
              <a:ea typeface="新宋体" panose="02010609030101010101" charset="-122"/>
              <a:cs typeface="+mn-cs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726305" y="450533"/>
            <a:ext cx="2514600" cy="635000"/>
          </a:xfrm>
          <a:prstGeom prst="rect">
            <a:avLst/>
          </a:prstGeom>
          <a:noFill/>
        </p:spPr>
        <p:txBody>
          <a:bodyPr wrap="square" rtlCol="0" anchor="b" anchorCtr="0">
            <a:normAutofit fontScale="60000"/>
          </a:bodyPr>
          <a:lstStyle/>
          <a:p>
            <a:pPr marR="0" defTabSz="914400" ea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kumimoji="0" lang="zh-CN" altLang="en-US" sz="2700" b="1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七（4）班  高浚哲</a:t>
            </a:r>
            <a:endParaRPr kumimoji="0" lang="zh-CN" altLang="en-US" sz="2700" b="1" kern="1200" cap="none" spc="300" normalizeH="0" baseline="0" noProof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69900" y="0"/>
            <a:ext cx="537654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我在行动</a:t>
            </a:r>
            <a:endParaRPr lang="zh-CN" altLang="en-US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467995"/>
            <a:ext cx="4693920" cy="592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190" y="313372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乐在其中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477" t="5571" r="-3695" b="-4581"/>
          <a:stretch>
            <a:fillRect/>
          </a:stretch>
        </p:blipFill>
        <p:spPr>
          <a:xfrm>
            <a:off x="288925" y="280670"/>
            <a:ext cx="3114040" cy="406273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1542" t="14762" r="-5042"/>
          <a:stretch>
            <a:fillRect/>
          </a:stretch>
        </p:blipFill>
        <p:spPr>
          <a:xfrm>
            <a:off x="3909695" y="280670"/>
            <a:ext cx="3215005" cy="3908425"/>
          </a:xfrm>
          <a:prstGeom prst="ellipse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995" y="4654550"/>
            <a:ext cx="6583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我运动，我快乐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222250" y="457200"/>
            <a:ext cx="4220845" cy="3166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26990" y="2919095"/>
            <a:ext cx="3110865" cy="4148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6170" y="104648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创意无限</a:t>
            </a:r>
            <a:endParaRPr lang="zh-CN" altLang="en-US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BLOCK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NOCLEAR" val="0"/>
  <p:tag name="KSO_WM_UNIT_VALUE" val="23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4732_17*f*1"/>
  <p:tag name="KSO_WM_TEMPLATE_CATEGORY" val="custom"/>
  <p:tag name="KSO_WM_TEMPLATE_INDEX" val="20204732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BLOCK" val="0"/>
  <p:tag name="KSO_WM_UNIT_ISCONTENTSTITLE" val="0"/>
  <p:tag name="KSO_WM_UNIT_ISNUMDGMTITLE" val="0"/>
  <p:tag name="KSO_WM_UNIT_PRESET_TEXT" val="单击此处&#13;添加大标题内容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732_17*a*1"/>
  <p:tag name="KSO_WM_TEMPLATE_CATEGORY" val="custom"/>
  <p:tag name="KSO_WM_TEMPLATE_INDEX" val="20204732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TEMPLATE_THUMBS_INDEX" val="1、4、7、9、12、16、17、19、20、21、23、26、29、33、36、37"/>
  <p:tag name="KSO_WM_SLIDE_ID" val="custom20204732_17"/>
  <p:tag name="KSO_WM_TEMPLATE_SUBCATEGORY" val="0"/>
  <p:tag name="KSO_WM_TEMPLATE_MASTER_TYPE" val="1"/>
  <p:tag name="KSO_WM_TEMPLATE_COLOR_TYPE" val="1"/>
  <p:tag name="KSO_WM_SLIDE_TYPE" val="text"/>
  <p:tag name="KSO_WM_SLIDE_SUBTYPE" val="picTxt"/>
  <p:tag name="KSO_WM_SLIDE_ITEM_CNT" val="0"/>
  <p:tag name="KSO_WM_SLIDE_INDEX" val="17"/>
  <p:tag name="KSO_WM_TEMPLATE_MASTER_THUMB_INDEX" val="12"/>
  <p:tag name="KSO_WM_TAG_VERSION" val="1.0"/>
  <p:tag name="KSO_WM_BEAUTIFY_FLAG" val="#wm#"/>
  <p:tag name="KSO_WM_TEMPLATE_CATEGORY" val="custom"/>
  <p:tag name="KSO_WM_TEMPLATE_INDEX" val="20204732"/>
  <p:tag name="KSO_WM_SLIDE_LAYOUT" val="a_d_f_i"/>
  <p:tag name="KSO_WM_SLIDE_LAYOUT_CNT" val="1_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general&quot;,&quot;frame&quot;]"/>
  <p:tag name="KSO_WM_SLIDE_RATIO" val="1.777778"/>
  <p:tag name="KSO_WM_SLIDE_SIZE" val="959*539"/>
  <p:tag name="KSO_WM_SLIDE_POSITION" val="0*0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04.xml><?xml version="1.0" encoding="utf-8"?>
<p:tagLst xmlns:p="http://schemas.openxmlformats.org/presentationml/2006/main">
  <p:tag name="REFSHAPE" val="282960484"/>
  <p:tag name="KSO_WM_UNIT_PLACING_PICTURE_USER_VIEWPORT" val="{&quot;height&quot;:19200,&quot;width&quot;:14400}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473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3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3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TEMPLATE_THUMBS_INDEX" val="1、4、7、9、12、16、17、19、20、21、23、26、29、33、36、37"/>
  <p:tag name="KSO_WM_TEMPLATE_SUBCATEGORY" val="0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732"/>
  <p:tag name="KSO_WM_TEMPLATE_MASTER_TYPE" val="1"/>
</p:tagLst>
</file>

<file path=ppt/tags/tag96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custom20204732_17*i*1"/>
  <p:tag name="KSO_WM_TEMPLATE_CATEGORY" val="custom"/>
  <p:tag name="KSO_WM_TEMPLATE_INDEX" val="20204732"/>
  <p:tag name="KSO_WM_UNIT_BK_DARK_LIGHT" val="2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732_17*i*1"/>
  <p:tag name="KSO_WM_TEMPLATE_CATEGORY" val="custom"/>
  <p:tag name="KSO_WM_TEMPLATE_INDEX" val="20204732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4732_17*i*2"/>
  <p:tag name="KSO_WM_TEMPLATE_CATEGORY" val="custom"/>
  <p:tag name="KSO_WM_TEMPLATE_INDEX" val="20204732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BLOCK" val="0"/>
  <p:tag name="KSO_WM_UNIT_VALUE" val="1520*152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04732_17*d*1"/>
  <p:tag name="KSO_WM_TEMPLATE_CATEGORY" val="custom"/>
  <p:tag name="KSO_WM_TEMPLATE_INDEX" val="20204732"/>
  <p:tag name="KSO_WM_UNIT_SUPPORT_UNIT_TYPE" val="[&quot;all&quot;]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FEDEA"/>
      </a:dk2>
      <a:lt2>
        <a:srgbClr val="FCFCFB"/>
      </a:lt2>
      <a:accent1>
        <a:srgbClr val="C3984F"/>
      </a:accent1>
      <a:accent2>
        <a:srgbClr val="9BA457"/>
      </a:accent2>
      <a:accent3>
        <a:srgbClr val="79AD68"/>
      </a:accent3>
      <a:accent4>
        <a:srgbClr val="5FB383"/>
      </a:accent4>
      <a:accent5>
        <a:srgbClr val="51B6A2"/>
      </a:accent5>
      <a:accent6>
        <a:srgbClr val="4FB5C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</Words>
  <Application>WPS 演示</Application>
  <PresentationFormat>On-screen Show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隶书</vt:lpstr>
      <vt:lpstr>汉仪尚巍手书W</vt:lpstr>
      <vt:lpstr>Wingdings</vt:lpstr>
      <vt:lpstr>新宋体</vt:lpstr>
      <vt:lpstr>Arial Unicode MS</vt:lpstr>
      <vt:lpstr>Calibri</vt:lpstr>
      <vt:lpstr>Impact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10</cp:revision>
  <dcterms:created xsi:type="dcterms:W3CDTF">2020-02-24T01:11:00Z</dcterms:created>
  <dcterms:modified xsi:type="dcterms:W3CDTF">2020-02-29T11:15:41Z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2052-11.1.0.9513</vt:lpwstr>
  </property>
</Properties>
</file>