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notesSlides/notesSlide1.xml" ContentType="application/vnd.openxmlformats-officedocument.presentationml.notesSlide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notesSlides/notesSlide2.xml" ContentType="application/vnd.openxmlformats-officedocument.presentationml.notesSlide+xml"/>
  <Override PartName="/ppt/tags/tag79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86.xml" ContentType="application/vnd.openxmlformats-officedocument.presentationml.tags+xml"/>
  <Override PartName="/ppt/notesSlides/notesSlide9.xml" ContentType="application/vnd.openxmlformats-officedocument.presentationml.notesSlide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notesSlides/notesSlide10.xml" ContentType="application/vnd.openxmlformats-officedocument.presentationml.notesSlide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88" r:id="rId2"/>
    <p:sldId id="290" r:id="rId3"/>
    <p:sldId id="292" r:id="rId4"/>
    <p:sldId id="293" r:id="rId5"/>
    <p:sldId id="294" r:id="rId6"/>
    <p:sldId id="295" r:id="rId7"/>
    <p:sldId id="296" r:id="rId8"/>
    <p:sldId id="299" r:id="rId9"/>
    <p:sldId id="300" r:id="rId10"/>
    <p:sldId id="301" r:id="rId11"/>
    <p:sldId id="307" r:id="rId12"/>
    <p:sldId id="303" r:id="rId13"/>
    <p:sldId id="306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6">
          <p15:clr>
            <a:srgbClr val="A4A3A4"/>
          </p15:clr>
        </p15:guide>
        <p15:guide id="2" pos="377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CFE0"/>
    <a:srgbClr val="C4DAE7"/>
    <a:srgbClr val="A7D7EA"/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>
      <p:cViewPr varScale="1">
        <p:scale>
          <a:sx n="57" d="100"/>
          <a:sy n="57" d="100"/>
        </p:scale>
        <p:origin x="53" y="379"/>
      </p:cViewPr>
      <p:guideLst>
        <p:guide orient="horz" pos="2196"/>
        <p:guide pos="3778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76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48877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字魂36号-正文宋楷" panose="00000500000000000000" charset="-122"/>
                <a:ea typeface="字魂36号-正文宋楷" panose="00000500000000000000" charset="-122"/>
              </a:rPr>
              <a:t>2020/3/1</a:t>
            </a:fld>
            <a:endParaRPr lang="zh-CN" altLang="en-US">
              <a:latin typeface="字魂36号-正文宋楷" panose="00000500000000000000" charset="-122"/>
              <a:ea typeface="字魂36号-正文宋楷" panose="00000500000000000000" charset="-122"/>
            </a:endParaRPr>
          </a:p>
        </p:txBody>
      </p:sp>
      <p:sp>
        <p:nvSpPr>
          <p:cNvPr id="1048878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48879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字魂36号-正文宋楷" panose="00000500000000000000" charset="-122"/>
                <a:ea typeface="字魂36号-正文宋楷" panose="00000500000000000000" charset="-122"/>
              </a:rPr>
              <a:t>‹#›</a:t>
            </a:fld>
            <a:endParaRPr lang="zh-CN" altLang="en-US">
              <a:latin typeface="字魂36号-正文宋楷" panose="00000500000000000000" charset="-122"/>
              <a:ea typeface="字魂36号-正文宋楷" panose="00000500000000000000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7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字魂36号-正文宋楷" panose="00000500000000000000" charset="-122"/>
                <a:ea typeface="字魂36号-正文宋楷" panose="00000500000000000000" charset="-122"/>
                <a:cs typeface="字魂36号-正文宋楷" panose="00000500000000000000" charset="-122"/>
              </a:defRPr>
            </a:lvl1pPr>
          </a:lstStyle>
          <a:p>
            <a:endParaRPr lang="zh-CN" altLang="en-US"/>
          </a:p>
        </p:txBody>
      </p:sp>
      <p:sp>
        <p:nvSpPr>
          <p:cNvPr id="1048871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字魂36号-正文宋楷" panose="00000500000000000000" charset="-122"/>
                <a:ea typeface="字魂36号-正文宋楷" panose="00000500000000000000" charset="-122"/>
                <a:cs typeface="字魂36号-正文宋楷" panose="00000500000000000000" charset="-122"/>
              </a:defRPr>
            </a:lvl1pPr>
          </a:lstStyle>
          <a:p>
            <a:fld id="{1AC49D05-6128-4D0D-A32A-06A5E73B386C}" type="datetimeFigureOut">
              <a:rPr lang="zh-CN" altLang="en-US" smtClean="0"/>
              <a:t>2020/3/1</a:t>
            </a:fld>
            <a:endParaRPr lang="zh-CN" altLang="en-US"/>
          </a:p>
        </p:txBody>
      </p:sp>
      <p:sp>
        <p:nvSpPr>
          <p:cNvPr id="1048872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1048873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4887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字魂36号-正文宋楷" panose="00000500000000000000" charset="-122"/>
                <a:ea typeface="字魂36号-正文宋楷" panose="00000500000000000000" charset="-122"/>
                <a:cs typeface="字魂36号-正文宋楷" panose="00000500000000000000" charset="-122"/>
              </a:defRPr>
            </a:lvl1pPr>
          </a:lstStyle>
          <a:p>
            <a:endParaRPr lang="zh-CN" altLang="en-US"/>
          </a:p>
        </p:txBody>
      </p:sp>
      <p:sp>
        <p:nvSpPr>
          <p:cNvPr id="104887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字魂36号-正文宋楷" panose="00000500000000000000" charset="-122"/>
                <a:ea typeface="字魂36号-正文宋楷" panose="00000500000000000000" charset="-122"/>
                <a:cs typeface="字魂36号-正文宋楷" panose="00000500000000000000" charset="-122"/>
              </a:defRPr>
            </a:lvl1pPr>
          </a:lstStyle>
          <a:p>
            <a:fld id="{5849F42C-2DAE-424C-A4B8-3140182C3E9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字魂36号-正文宋楷" panose="00000500000000000000" charset="-122"/>
        <a:ea typeface="字魂36号-正文宋楷" panose="00000500000000000000" charset="-122"/>
        <a:cs typeface="字魂36号-正文宋楷" panose="00000500000000000000" charset="-12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字魂36号-正文宋楷" panose="00000500000000000000" charset="-122"/>
        <a:ea typeface="字魂36号-正文宋楷" panose="00000500000000000000" charset="-122"/>
        <a:cs typeface="字魂36号-正文宋楷" panose="00000500000000000000" charset="-122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字魂36号-正文宋楷" panose="00000500000000000000" charset="-122"/>
        <a:ea typeface="字魂36号-正文宋楷" panose="00000500000000000000" charset="-122"/>
        <a:cs typeface="字魂36号-正文宋楷" panose="00000500000000000000" charset="-122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字魂36号-正文宋楷" panose="00000500000000000000" charset="-122"/>
        <a:ea typeface="字魂36号-正文宋楷" panose="00000500000000000000" charset="-122"/>
        <a:cs typeface="字魂36号-正文宋楷" panose="00000500000000000000" charset="-122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字魂36号-正文宋楷" panose="00000500000000000000" charset="-122"/>
        <a:ea typeface="字魂36号-正文宋楷" panose="00000500000000000000" charset="-122"/>
        <a:cs typeface="字魂36号-正文宋楷" panose="00000500000000000000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62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63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96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797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798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822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823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4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15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16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0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0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34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35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56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57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4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75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76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90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91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71" name="Slide Image Placeholder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048772" name="Notes Placeholder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en-IN" altLang="en-US"/>
          </a:p>
        </p:txBody>
      </p:sp>
      <p:sp>
        <p:nvSpPr>
          <p:cNvPr id="1048773" name="Slide Number Placeholder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微软雅黑" panose="020B0503020204020204" charset="-122"/>
                <a:ea typeface="Microsoft YaHei UI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charset="-122"/>
                <a:ea typeface="Microsoft YaHei UI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charset="-122"/>
                <a:ea typeface="Microsoft YaHei UI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charset="-122"/>
                <a:ea typeface="Microsoft YaHei UI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charset="-122"/>
                <a:ea typeface="Microsoft YaHei UI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charset="-122"/>
                <a:ea typeface="Microsoft YaHei UI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charset="-122"/>
                <a:ea typeface="Microsoft YaHei UI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charset="-122"/>
                <a:ea typeface="Microsoft YaHei UI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charset="-122"/>
                <a:ea typeface="Microsoft YaHei UI" panose="020B0503020204020204" pitchFamily="34" charset="-122"/>
              </a:defRPr>
            </a:lvl9pPr>
          </a:lstStyle>
          <a:p>
            <a:pPr fontAlgn="base"/>
            <a:fld id="{B237BFB9-51DB-43B7-902A-907986E3A468}" type="slidenum">
              <a:rPr altLang="en-US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89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1048790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791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3391A-63AD-4DA7-AEDD-A703A8E67026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5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669882" y="2588281"/>
            <a:ext cx="10852237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1048606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669882" y="3566160"/>
            <a:ext cx="10852237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048607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2020/3/1</a:t>
            </a:fld>
            <a:endParaRPr lang="zh-CN" altLang="en-US"/>
          </a:p>
        </p:txBody>
      </p:sp>
      <p:sp>
        <p:nvSpPr>
          <p:cNvPr id="1048608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048609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54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2020/3/1</a:t>
            </a:fld>
            <a:endParaRPr lang="zh-CN" altLang="en-US"/>
          </a:p>
        </p:txBody>
      </p:sp>
      <p:sp>
        <p:nvSpPr>
          <p:cNvPr id="1048855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856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4885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24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2020/3/1</a:t>
            </a:fld>
            <a:endParaRPr lang="zh-CN" altLang="en-US"/>
          </a:p>
        </p:txBody>
      </p:sp>
      <p:sp>
        <p:nvSpPr>
          <p:cNvPr id="1048825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826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48827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字魂36号-正文宋楷" panose="00000500000000000000" charset="-122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3000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74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2C1E6-100B-44D2-A1C7-A34E3BD9A12C}" type="datetimeFigureOut">
              <a:rPr lang="zh-CN" altLang="en-US"/>
              <a:t>2020/3/1</a:t>
            </a:fld>
            <a:endParaRPr lang="zh-CN" altLang="en-US"/>
          </a:p>
        </p:txBody>
      </p:sp>
      <p:sp>
        <p:nvSpPr>
          <p:cNvPr id="1048775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77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A6F88-39AC-442E-B372-2FEBDC340D1D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3000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7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2C1E6-100B-44D2-A1C7-A34E3BD9A12C}" type="datetimeFigureOut">
              <a:rPr lang="zh-CN" altLang="en-US"/>
              <a:t>2020/3/1</a:t>
            </a:fld>
            <a:endParaRPr lang="zh-CN" altLang="en-US"/>
          </a:p>
        </p:txBody>
      </p:sp>
      <p:sp>
        <p:nvSpPr>
          <p:cNvPr id="1048618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19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A6F88-39AC-442E-B372-2FEBDC340D1D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3000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49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latin typeface="+mj-lt"/>
                <a:ea typeface="+mj-ea"/>
                <a:cs typeface="字魂36号-正文宋楷" panose="00000500000000000000" charset="-122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1048850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69882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字魂36号-正文宋楷" panose="00000500000000000000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字魂36号-正文宋楷" panose="00000500000000000000" charset="-122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字魂36号-正文宋楷" panose="00000500000000000000" charset="-122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字魂36号-正文宋楷" panose="00000500000000000000" charset="-122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字魂36号-正文宋楷" panose="00000500000000000000" charset="-122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1048851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2020/3/1</a:t>
            </a:fld>
            <a:endParaRPr lang="zh-CN" altLang="en-US"/>
          </a:p>
        </p:txBody>
      </p:sp>
      <p:sp>
        <p:nvSpPr>
          <p:cNvPr id="1048852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853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33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930" y="3808730"/>
            <a:ext cx="10852237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048834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669925" y="4511675"/>
            <a:ext cx="10852237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latin typeface="+mn-lt"/>
                <a:ea typeface="+mn-ea"/>
                <a:cs typeface="字魂36号-正文宋楷" panose="00000500000000000000" charset="-122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048835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2020/3/1</a:t>
            </a:fld>
            <a:endParaRPr lang="zh-CN" altLang="en-US"/>
          </a:p>
        </p:txBody>
      </p:sp>
      <p:sp>
        <p:nvSpPr>
          <p:cNvPr id="1048836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837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58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latin typeface="+mj-lt"/>
                <a:ea typeface="+mj-ea"/>
                <a:cs typeface="字魂36号-正文宋楷" panose="00000500000000000000" charset="-122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1048859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字魂36号-正文宋楷" panose="00000500000000000000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字魂36号-正文宋楷" panose="00000500000000000000" charset="-122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字魂36号-正文宋楷" panose="00000500000000000000" charset="-122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字魂36号-正文宋楷" panose="00000500000000000000" charset="-122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字魂36号-正文宋楷" panose="00000500000000000000" charset="-122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1048860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238877" y="1296000"/>
            <a:ext cx="5283242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48861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2020/3/1</a:t>
            </a:fld>
            <a:endParaRPr lang="zh-CN" altLang="en-US"/>
          </a:p>
        </p:txBody>
      </p:sp>
      <p:sp>
        <p:nvSpPr>
          <p:cNvPr id="1048862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863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38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latin typeface="+mj-lt"/>
                <a:ea typeface="+mj-ea"/>
                <a:cs typeface="字魂36号-正文宋楷" panose="00000500000000000000" charset="-122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1048839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69930" y="1296000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1048840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字魂36号-正文宋楷" panose="00000500000000000000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字魂36号-正文宋楷" panose="00000500000000000000" charset="-122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字魂36号-正文宋楷" panose="00000500000000000000" charset="-122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字魂36号-正文宋楷" panose="00000500000000000000" charset="-122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字魂36号-正文宋楷" panose="00000500000000000000" charset="-122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1048841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296000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latin typeface="+mn-lt"/>
                <a:ea typeface="+mn-ea"/>
                <a:cs typeface="字魂36号-正文宋楷" panose="00000500000000000000" charset="-122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1048842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789043"/>
            <a:ext cx="528324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字魂36号-正文宋楷" panose="00000500000000000000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字魂36号-正文宋楷" panose="00000500000000000000" charset="-122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字魂36号-正文宋楷" panose="00000500000000000000" charset="-122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字魂36号-正文宋楷" panose="00000500000000000000" charset="-122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字魂36号-正文宋楷" panose="00000500000000000000" charset="-122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1048843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2020/3/1</a:t>
            </a:fld>
            <a:endParaRPr lang="zh-CN" altLang="en-US"/>
          </a:p>
        </p:txBody>
      </p:sp>
      <p:sp>
        <p:nvSpPr>
          <p:cNvPr id="1048844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845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3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latin typeface="+mj-lt"/>
                <a:ea typeface="+mj-ea"/>
                <a:cs typeface="字魂36号-正文宋楷" panose="00000500000000000000" charset="-122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1048584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2020/3/1</a:t>
            </a:fld>
            <a:endParaRPr lang="zh-CN" altLang="en-US"/>
          </a:p>
        </p:txBody>
      </p:sp>
      <p:sp>
        <p:nvSpPr>
          <p:cNvPr id="1048585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586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46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2020/3/1</a:t>
            </a:fld>
            <a:endParaRPr lang="zh-CN" altLang="en-US"/>
          </a:p>
        </p:txBody>
      </p:sp>
      <p:sp>
        <p:nvSpPr>
          <p:cNvPr id="1048847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848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64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1048865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238925" y="1296000"/>
            <a:ext cx="5283242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字魂36号-正文宋楷" panose="00000500000000000000" charset="-122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1048866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2020/3/1</a:t>
            </a:fld>
            <a:endParaRPr lang="zh-CN" altLang="en-US" dirty="0"/>
          </a:p>
        </p:txBody>
      </p:sp>
      <p:sp>
        <p:nvSpPr>
          <p:cNvPr id="1048867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048868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4886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28" name="竖排标题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latin typeface="+mj-lt"/>
                <a:ea typeface="+mj-ea"/>
                <a:cs typeface="字魂36号-正文宋楷" panose="00000500000000000000" charset="-122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1048829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48830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2020/3/1</a:t>
            </a:fld>
            <a:endParaRPr lang="zh-CN" altLang="en-US"/>
          </a:p>
        </p:txBody>
      </p:sp>
      <p:sp>
        <p:nvSpPr>
          <p:cNvPr id="1048831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832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ags" Target="../tags/tag3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6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2.xml"/><Relationship Id="rId25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1.xml"/><Relationship Id="rId20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标题占位符 1"/>
          <p:cNvSpPr>
            <a:spLocks noGrp="1"/>
          </p:cNvSpPr>
          <p:nvPr>
            <p:ph type="title"/>
            <p:custDataLst>
              <p:tags r:id="rId16"/>
            </p:custDataLst>
          </p:nvPr>
        </p:nvSpPr>
        <p:spPr>
          <a:xfrm>
            <a:off x="669882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048577" name="文本占位符 2"/>
          <p:cNvSpPr>
            <a:spLocks noGrp="1"/>
          </p:cNvSpPr>
          <p:nvPr>
            <p:ph type="body" idx="1"/>
            <p:custDataLst>
              <p:tags r:id="rId17"/>
            </p:custDataLst>
          </p:nvPr>
        </p:nvSpPr>
        <p:spPr>
          <a:xfrm>
            <a:off x="669882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48578" name="日期占位符 3"/>
          <p:cNvSpPr>
            <a:spLocks noGrp="1"/>
          </p:cNvSpPr>
          <p:nvPr>
            <p:ph type="dt" sz="half" idx="2"/>
            <p:custDataLst>
              <p:tags r:id="rId18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字魂36号-正文宋楷" panose="00000500000000000000" charset="-122"/>
                <a:ea typeface="字魂36号-正文宋楷" panose="00000500000000000000" charset="-122"/>
                <a:cs typeface="字魂36号-正文宋楷" panose="00000500000000000000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2020/3/1</a:t>
            </a:fld>
            <a:endParaRPr lang="zh-CN" altLang="en-US"/>
          </a:p>
        </p:txBody>
      </p:sp>
      <p:sp>
        <p:nvSpPr>
          <p:cNvPr id="1048579" name="页脚占位符 4"/>
          <p:cNvSpPr>
            <a:spLocks noGrp="1"/>
          </p:cNvSpPr>
          <p:nvPr>
            <p:ph type="ftr" sz="quarter" idx="3"/>
            <p:custDataLst>
              <p:tags r:id="rId19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字魂36号-正文宋楷" panose="00000500000000000000" charset="-122"/>
                <a:ea typeface="字魂36号-正文宋楷" panose="00000500000000000000" charset="-122"/>
                <a:cs typeface="字魂36号-正文宋楷" panose="0000050000000000000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048580" name="灯片编号占位符 5"/>
          <p:cNvSpPr>
            <a:spLocks noGrp="1"/>
          </p:cNvSpPr>
          <p:nvPr>
            <p:ph type="sldNum" sz="quarter" idx="4"/>
            <p:custDataLst>
              <p:tags r:id="rId20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字魂36号-正文宋楷" panose="00000500000000000000" charset="-122"/>
                <a:ea typeface="字魂36号-正文宋楷" panose="00000500000000000000" charset="-122"/>
                <a:cs typeface="字魂36号-正文宋楷" panose="00000500000000000000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1048581" name="KSO_TEMPLATE" hidden="1"/>
          <p:cNvSpPr/>
          <p:nvPr userDrawn="1">
            <p:custDataLst>
              <p:tags r:id="rId21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0000500000000000000" charset="-122"/>
              <a:ea typeface="字魂36号-正文宋楷" panose="00000500000000000000" charset="-122"/>
              <a:cs typeface="字魂36号-正文宋楷" panose="00000500000000000000" charset="-122"/>
            </a:endParaRPr>
          </a:p>
        </p:txBody>
      </p:sp>
      <p:sp>
        <p:nvSpPr>
          <p:cNvPr id="1048582" name="矩形 7"/>
          <p:cNvSpPr/>
          <p:nvPr userDrawn="1"/>
        </p:nvSpPr>
        <p:spPr>
          <a:xfrm>
            <a:off x="116205" y="107315"/>
            <a:ext cx="11938000" cy="6641465"/>
          </a:xfrm>
          <a:prstGeom prst="rect">
            <a:avLst/>
          </a:prstGeom>
          <a:noFill/>
          <a:ln w="38100">
            <a:solidFill>
              <a:srgbClr val="C4DA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0000500000000000000" charset="-122"/>
              <a:ea typeface="字魂36号-正文宋楷" panose="00000500000000000000" charset="-122"/>
              <a:cs typeface="字魂36号-正文宋楷" panose="00000500000000000000" charset="-122"/>
            </a:endParaRPr>
          </a:p>
        </p:txBody>
      </p:sp>
      <p:pic>
        <p:nvPicPr>
          <p:cNvPr id="2097152" name="图片 10" descr="89e6a9cea7b9aa5e2a1fabc68de5c10e"/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11066145" y="5579745"/>
            <a:ext cx="739775" cy="662940"/>
          </a:xfrm>
          <a:prstGeom prst="rect">
            <a:avLst/>
          </a:prstGeom>
        </p:spPr>
      </p:pic>
      <p:pic>
        <p:nvPicPr>
          <p:cNvPr id="2097153" name="图片 14"/>
          <p:cNvPicPr>
            <a:picLocks noChangeAspect="1"/>
          </p:cNvPicPr>
          <p:nvPr userDrawn="1"/>
        </p:nvPicPr>
        <p:blipFill>
          <a:blip r:embed="rId2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16530" y="688975"/>
            <a:ext cx="1165860" cy="1158240"/>
          </a:xfrm>
          <a:prstGeom prst="rect">
            <a:avLst/>
          </a:prstGeom>
        </p:spPr>
      </p:pic>
      <p:pic>
        <p:nvPicPr>
          <p:cNvPr id="2097154" name="图片 15"/>
          <p:cNvPicPr>
            <a:picLocks noChangeAspect="1"/>
          </p:cNvPicPr>
          <p:nvPr userDrawn="1"/>
        </p:nvPicPr>
        <p:blipFill>
          <a:blip r:embed="rId2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35035" y="4164965"/>
            <a:ext cx="943610" cy="8991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  <p:sldLayoutId id="2147483663" r:id="rId14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latin typeface="字魂36号-正文宋楷" panose="00000500000000000000" charset="-122"/>
          <a:ea typeface="字魂36号-正文宋楷" panose="00000500000000000000" charset="-122"/>
          <a:cs typeface="字魂36号-正文宋楷" panose="00000500000000000000" charset="-122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latin typeface="字魂36号-正文宋楷" panose="00000500000000000000" charset="-122"/>
          <a:ea typeface="字魂36号-正文宋楷" panose="00000500000000000000" charset="-122"/>
          <a:cs typeface="字魂36号-正文宋楷" panose="00000500000000000000" charset="-122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latin typeface="字魂36号-正文宋楷" panose="00000500000000000000" charset="-122"/>
          <a:ea typeface="字魂36号-正文宋楷" panose="00000500000000000000" charset="-122"/>
          <a:cs typeface="字魂36号-正文宋楷" panose="00000500000000000000" charset="-122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latin typeface="字魂36号-正文宋楷" panose="00000500000000000000" charset="-122"/>
          <a:ea typeface="字魂36号-正文宋楷" panose="00000500000000000000" charset="-122"/>
          <a:cs typeface="字魂36号-正文宋楷" panose="00000500000000000000" charset="-122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latin typeface="字魂36号-正文宋楷" panose="00000500000000000000" charset="-122"/>
          <a:ea typeface="字魂36号-正文宋楷" panose="00000500000000000000" charset="-122"/>
          <a:cs typeface="字魂36号-正文宋楷" panose="00000500000000000000" charset="-122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latin typeface="字魂36号-正文宋楷" panose="00000500000000000000" charset="-122"/>
          <a:ea typeface="字魂36号-正文宋楷" panose="00000500000000000000" charset="-122"/>
          <a:cs typeface="字魂36号-正文宋楷" panose="00000500000000000000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69.xml"/><Relationship Id="rId13" Type="http://schemas.openxmlformats.org/officeDocument/2006/relationships/image" Target="../media/image6.png"/><Relationship Id="rId3" Type="http://schemas.openxmlformats.org/officeDocument/2006/relationships/tags" Target="../tags/tag64.xml"/><Relationship Id="rId7" Type="http://schemas.openxmlformats.org/officeDocument/2006/relationships/tags" Target="../tags/tag68.xml"/><Relationship Id="rId12" Type="http://schemas.openxmlformats.org/officeDocument/2006/relationships/image" Target="../media/image2.png"/><Relationship Id="rId2" Type="http://schemas.openxmlformats.org/officeDocument/2006/relationships/tags" Target="../tags/tag63.xml"/><Relationship Id="rId16" Type="http://schemas.openxmlformats.org/officeDocument/2006/relationships/image" Target="../media/image4.png"/><Relationship Id="rId1" Type="http://schemas.openxmlformats.org/officeDocument/2006/relationships/tags" Target="../tags/tag62.xml"/><Relationship Id="rId6" Type="http://schemas.openxmlformats.org/officeDocument/2006/relationships/tags" Target="../tags/tag67.xml"/><Relationship Id="rId11" Type="http://schemas.openxmlformats.org/officeDocument/2006/relationships/image" Target="../media/image5.png"/><Relationship Id="rId5" Type="http://schemas.openxmlformats.org/officeDocument/2006/relationships/tags" Target="../tags/tag66.xml"/><Relationship Id="rId15" Type="http://schemas.openxmlformats.org/officeDocument/2006/relationships/image" Target="../media/image3.png"/><Relationship Id="rId10" Type="http://schemas.openxmlformats.org/officeDocument/2006/relationships/notesSlide" Target="../notesSlides/notesSlide1.xml"/><Relationship Id="rId4" Type="http://schemas.openxmlformats.org/officeDocument/2006/relationships/tags" Target="../tags/tag65.xml"/><Relationship Id="rId9" Type="http://schemas.openxmlformats.org/officeDocument/2006/relationships/slideLayout" Target="../slideLayouts/slideLayout1.xml"/><Relationship Id="rId1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88.xml"/><Relationship Id="rId1" Type="http://schemas.openxmlformats.org/officeDocument/2006/relationships/tags" Target="../tags/tag87.xml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91.xml"/><Relationship Id="rId7" Type="http://schemas.openxmlformats.org/officeDocument/2006/relationships/notesSlide" Target="../notesSlides/notesSlide11.xml"/><Relationship Id="rId2" Type="http://schemas.openxmlformats.org/officeDocument/2006/relationships/tags" Target="../tags/tag90.xml"/><Relationship Id="rId1" Type="http://schemas.openxmlformats.org/officeDocument/2006/relationships/tags" Target="../tags/tag89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93.xml"/><Relationship Id="rId10" Type="http://schemas.openxmlformats.org/officeDocument/2006/relationships/image" Target="../media/image3.png"/><Relationship Id="rId4" Type="http://schemas.openxmlformats.org/officeDocument/2006/relationships/tags" Target="../tags/tag92.xml"/><Relationship Id="rId9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77.xml"/><Relationship Id="rId13" Type="http://schemas.openxmlformats.org/officeDocument/2006/relationships/image" Target="../media/image2.png"/><Relationship Id="rId18" Type="http://schemas.openxmlformats.org/officeDocument/2006/relationships/hyperlink" Target="&#20849;&#21516;&#25112;&#8220;&#30123;&#8221;%20&#22238;&#24418;&#38024;&#65306;&#20851;&#20110;&#26032;&#20896;&#32954;&#28814;&#30340;&#19968;&#20999;%20&#36229;&#28165;(720P).qlv" TargetMode="External"/><Relationship Id="rId3" Type="http://schemas.openxmlformats.org/officeDocument/2006/relationships/tags" Target="../tags/tag72.xml"/><Relationship Id="rId7" Type="http://schemas.openxmlformats.org/officeDocument/2006/relationships/tags" Target="../tags/tag76.xml"/><Relationship Id="rId12" Type="http://schemas.openxmlformats.org/officeDocument/2006/relationships/image" Target="../media/image5.png"/><Relationship Id="rId17" Type="http://schemas.openxmlformats.org/officeDocument/2006/relationships/image" Target="../media/image4.png"/><Relationship Id="rId2" Type="http://schemas.openxmlformats.org/officeDocument/2006/relationships/tags" Target="../tags/tag71.xml"/><Relationship Id="rId16" Type="http://schemas.openxmlformats.org/officeDocument/2006/relationships/image" Target="../media/image3.png"/><Relationship Id="rId1" Type="http://schemas.openxmlformats.org/officeDocument/2006/relationships/tags" Target="../tags/tag70.xml"/><Relationship Id="rId6" Type="http://schemas.openxmlformats.org/officeDocument/2006/relationships/tags" Target="../tags/tag75.xml"/><Relationship Id="rId11" Type="http://schemas.openxmlformats.org/officeDocument/2006/relationships/notesSlide" Target="../notesSlides/notesSlide2.xml"/><Relationship Id="rId5" Type="http://schemas.openxmlformats.org/officeDocument/2006/relationships/tags" Target="../tags/tag74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1.xml"/><Relationship Id="rId4" Type="http://schemas.openxmlformats.org/officeDocument/2006/relationships/tags" Target="../tags/tag73.xml"/><Relationship Id="rId9" Type="http://schemas.openxmlformats.org/officeDocument/2006/relationships/tags" Target="../tags/tag78.xml"/><Relationship Id="rId1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79.xml"/><Relationship Id="rId5" Type="http://schemas.openxmlformats.org/officeDocument/2006/relationships/image" Target="../media/image5.png"/><Relationship Id="rId4" Type="http://schemas.openxmlformats.org/officeDocument/2006/relationships/hyperlink" Target="&#28145;&#22323;&#32654;&#22899;&#23398;&#38712;&#24405;&#21046;&#20840;&#33521;&#25991;&#25239;&#30123;&#28436;&#35762;&#65306;&#25105;&#20204;&#37117;&#26159;&#25112;&#22763;&#65281;&#21457;&#20986;&#20013;&#22269;&#24378;&#38899;%20&#36229;&#28165;(720P).qlv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3" Type="http://schemas.openxmlformats.org/officeDocument/2006/relationships/tags" Target="../tags/tag82.xml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3.png"/><Relationship Id="rId2" Type="http://schemas.openxmlformats.org/officeDocument/2006/relationships/tags" Target="../tags/tag81.xml"/><Relationship Id="rId1" Type="http://schemas.openxmlformats.org/officeDocument/2006/relationships/tags" Target="../tags/tag80.xml"/><Relationship Id="rId6" Type="http://schemas.openxmlformats.org/officeDocument/2006/relationships/tags" Target="../tags/tag85.xml"/><Relationship Id="rId11" Type="http://schemas.openxmlformats.org/officeDocument/2006/relationships/image" Target="../media/image7.png"/><Relationship Id="rId5" Type="http://schemas.openxmlformats.org/officeDocument/2006/relationships/tags" Target="../tags/tag84.xml"/><Relationship Id="rId10" Type="http://schemas.openxmlformats.org/officeDocument/2006/relationships/image" Target="../media/image6.png"/><Relationship Id="rId4" Type="http://schemas.openxmlformats.org/officeDocument/2006/relationships/tags" Target="../tags/tag83.xml"/><Relationship Id="rId9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8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8" name="PA-矩形 6"/>
          <p:cNvSpPr/>
          <p:nvPr>
            <p:custDataLst>
              <p:tags r:id="rId2"/>
            </p:custDataLst>
          </p:nvPr>
        </p:nvSpPr>
        <p:spPr>
          <a:xfrm>
            <a:off x="116205" y="107315"/>
            <a:ext cx="11938000" cy="6641465"/>
          </a:xfrm>
          <a:prstGeom prst="rect">
            <a:avLst/>
          </a:prstGeom>
          <a:noFill/>
          <a:ln w="38100">
            <a:solidFill>
              <a:srgbClr val="C4DA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字魂36号-正文宋楷" panose="00000500000000000000" charset="-122"/>
            </a:endParaRPr>
          </a:p>
        </p:txBody>
      </p:sp>
      <p:pic>
        <p:nvPicPr>
          <p:cNvPr id="2097168" name="PA-图片 7" descr="41d4c7622bfc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>
            <a:clrChange>
              <a:clrFrom>
                <a:srgbClr val="A7D7EA">
                  <a:alpha val="100000"/>
                </a:srgbClr>
              </a:clrFrom>
              <a:clrTo>
                <a:srgbClr val="A7D7EA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205" y="2810510"/>
            <a:ext cx="4308475" cy="3854450"/>
          </a:xfrm>
          <a:prstGeom prst="rect">
            <a:avLst/>
          </a:prstGeom>
        </p:spPr>
      </p:pic>
      <p:pic>
        <p:nvPicPr>
          <p:cNvPr id="2097169" name="PA-图片 10" descr="89e6a9cea7b9aa5e2a1fabc68de5c10e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11066145" y="5579745"/>
            <a:ext cx="739775" cy="662940"/>
          </a:xfrm>
          <a:prstGeom prst="rect">
            <a:avLst/>
          </a:prstGeom>
        </p:spPr>
      </p:pic>
      <p:pic>
        <p:nvPicPr>
          <p:cNvPr id="2097170" name="PA-图片 12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0178415" y="271780"/>
            <a:ext cx="1135380" cy="1082040"/>
          </a:xfrm>
          <a:prstGeom prst="rect">
            <a:avLst/>
          </a:prstGeom>
        </p:spPr>
      </p:pic>
      <p:pic>
        <p:nvPicPr>
          <p:cNvPr id="2097171" name="PA-图片 13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07305" y="5064125"/>
            <a:ext cx="1598295" cy="1323340"/>
          </a:xfrm>
          <a:prstGeom prst="rect">
            <a:avLst/>
          </a:prstGeom>
        </p:spPr>
      </p:pic>
      <p:pic>
        <p:nvPicPr>
          <p:cNvPr id="2097172" name="PA-图片 14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2060" y="1522835"/>
            <a:ext cx="1165860" cy="1158240"/>
          </a:xfrm>
          <a:prstGeom prst="rect">
            <a:avLst/>
          </a:prstGeom>
        </p:spPr>
      </p:pic>
      <p:pic>
        <p:nvPicPr>
          <p:cNvPr id="2097173" name="PA-图片 1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6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35035" y="4164965"/>
            <a:ext cx="943610" cy="899160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5DE27525-E6E2-4756-96F1-D1B4755A3B12}"/>
              </a:ext>
            </a:extLst>
          </p:cNvPr>
          <p:cNvSpPr txBox="1"/>
          <p:nvPr/>
        </p:nvSpPr>
        <p:spPr>
          <a:xfrm>
            <a:off x="2041472" y="1887180"/>
            <a:ext cx="81369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面对疫情，你不是一个人</a:t>
            </a:r>
            <a:endParaRPr lang="en-US" altLang="zh-CN" sz="5400" dirty="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3871094C-2EDE-4C79-BBD7-55EC4AA99A93}"/>
              </a:ext>
            </a:extLst>
          </p:cNvPr>
          <p:cNvSpPr txBox="1"/>
          <p:nvPr/>
        </p:nvSpPr>
        <p:spPr>
          <a:xfrm>
            <a:off x="5849606" y="3135659"/>
            <a:ext cx="62045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latin typeface="等线" panose="02010600030101010101" pitchFamily="2" charset="-122"/>
                <a:ea typeface="等线" panose="02010600030101010101" pitchFamily="2" charset="-122"/>
              </a:rPr>
              <a:t>——</a:t>
            </a:r>
            <a:r>
              <a:rPr lang="zh-CN" altLang="en-US" sz="3200" dirty="0">
                <a:latin typeface="等线" panose="02010600030101010101" pitchFamily="2" charset="-122"/>
                <a:ea typeface="等线" panose="02010600030101010101" pitchFamily="2" charset="-122"/>
              </a:rPr>
              <a:t>七（</a:t>
            </a:r>
            <a:r>
              <a:rPr lang="en-US" altLang="zh-CN" sz="3200" dirty="0">
                <a:latin typeface="等线" panose="02010600030101010101" pitchFamily="2" charset="-122"/>
                <a:ea typeface="等线" panose="02010600030101010101" pitchFamily="2" charset="-122"/>
              </a:rPr>
              <a:t>6</a:t>
            </a:r>
            <a:r>
              <a:rPr lang="zh-CN" altLang="en-US" sz="3200" dirty="0">
                <a:latin typeface="等线" panose="02010600030101010101" pitchFamily="2" charset="-122"/>
                <a:ea typeface="等线" panose="02010600030101010101" pitchFamily="2" charset="-122"/>
              </a:rPr>
              <a:t>）班疫情防控主题班会</a:t>
            </a:r>
            <a:endParaRPr lang="en-US" altLang="zh-CN" sz="3200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2" name="PA-图片 1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0178415" y="271780"/>
            <a:ext cx="1135380" cy="108204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210A28F8-66F4-4AD0-9967-F2D49BE58AA4}"/>
              </a:ext>
            </a:extLst>
          </p:cNvPr>
          <p:cNvSpPr txBox="1"/>
          <p:nvPr/>
        </p:nvSpPr>
        <p:spPr>
          <a:xfrm>
            <a:off x="1063399" y="391246"/>
            <a:ext cx="9409780" cy="56938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印品时光手迹" panose="02000500000000000000" pitchFamily="2" charset="-122"/>
                <a:ea typeface="印品时光手迹" panose="02000500000000000000" pitchFamily="2" charset="-122"/>
              </a:rPr>
              <a:t>        在前期的随机采访中，我们采访到了</a:t>
            </a:r>
            <a:r>
              <a:rPr lang="en-US" altLang="zh-CN" sz="2800" dirty="0">
                <a:latin typeface="印品时光手迹" panose="02000500000000000000" pitchFamily="2" charset="-122"/>
                <a:ea typeface="印品时光手迹" panose="02000500000000000000" pitchFamily="2" charset="-122"/>
              </a:rPr>
              <a:t>13</a:t>
            </a:r>
            <a:r>
              <a:rPr lang="zh-CN" altLang="en-US" sz="2800" dirty="0">
                <a:latin typeface="印品时光手迹" panose="02000500000000000000" pitchFamily="2" charset="-122"/>
                <a:ea typeface="印品时光手迹" panose="02000500000000000000" pitchFamily="2" charset="-122"/>
              </a:rPr>
              <a:t>个同学，看到大家的学习情况不太一样。只有</a:t>
            </a:r>
            <a:r>
              <a:rPr lang="en-US" altLang="zh-CN" sz="2800" dirty="0">
                <a:latin typeface="印品时光手迹" panose="02000500000000000000" pitchFamily="2" charset="-122"/>
                <a:ea typeface="印品时光手迹" panose="02000500000000000000" pitchFamily="2" charset="-122"/>
              </a:rPr>
              <a:t>3</a:t>
            </a:r>
            <a:r>
              <a:rPr lang="zh-CN" altLang="en-US" sz="2800" dirty="0">
                <a:latin typeface="印品时光手迹" panose="02000500000000000000" pitchFamily="2" charset="-122"/>
                <a:ea typeface="印品时光手迹" panose="02000500000000000000" pitchFamily="2" charset="-122"/>
              </a:rPr>
              <a:t>位同学是完全自觉地完成作业，其他同学都是需要父母的督促。</a:t>
            </a:r>
            <a:r>
              <a:rPr lang="en-US" altLang="zh-CN" sz="2800" dirty="0">
                <a:latin typeface="印品时光手迹" panose="02000500000000000000" pitchFamily="2" charset="-122"/>
                <a:ea typeface="印品时光手迹" panose="02000500000000000000" pitchFamily="2" charset="-122"/>
              </a:rPr>
              <a:t>8</a:t>
            </a:r>
            <a:r>
              <a:rPr lang="zh-CN" altLang="en-US" sz="2800" dirty="0">
                <a:latin typeface="印品时光手迹" panose="02000500000000000000" pitchFamily="2" charset="-122"/>
                <a:ea typeface="印品时光手迹" panose="02000500000000000000" pitchFamily="2" charset="-122"/>
              </a:rPr>
              <a:t>个同学自我感觉和父母评价一致，同学们都有渴望学习的“心“，但就是提不起那个”劲”来。</a:t>
            </a:r>
            <a:r>
              <a:rPr lang="en-US" altLang="zh-CN" sz="2800" dirty="0">
                <a:latin typeface="印品时光手迹" panose="02000500000000000000" pitchFamily="2" charset="-122"/>
                <a:ea typeface="印品时光手迹" panose="02000500000000000000" pitchFamily="2" charset="-122"/>
              </a:rPr>
              <a:t>5</a:t>
            </a:r>
            <a:r>
              <a:rPr lang="zh-CN" altLang="en-US" sz="2800" dirty="0">
                <a:latin typeface="印品时光手迹" panose="02000500000000000000" pitchFamily="2" charset="-122"/>
                <a:ea typeface="印品时光手迹" panose="02000500000000000000" pitchFamily="2" charset="-122"/>
              </a:rPr>
              <a:t>个同学自我感觉良好，但父母认为做得还不够。其中，蒋源畅同学的学习态度非常很值得我们学习，现请蒋源畅分享一下自觉学习的经验。</a:t>
            </a:r>
            <a:endParaRPr lang="en-US" altLang="zh-CN" sz="2800" dirty="0">
              <a:latin typeface="印品时光手迹" panose="02000500000000000000" pitchFamily="2" charset="-122"/>
              <a:ea typeface="印品时光手迹" panose="02000500000000000000" pitchFamily="2" charset="-122"/>
            </a:endParaRPr>
          </a:p>
          <a:p>
            <a:endParaRPr lang="en-US" altLang="zh-CN" sz="2800" dirty="0">
              <a:latin typeface="印品时光手迹" panose="02000500000000000000" pitchFamily="2" charset="-122"/>
              <a:ea typeface="印品时光手迹" panose="02000500000000000000" pitchFamily="2" charset="-122"/>
            </a:endParaRPr>
          </a:p>
          <a:p>
            <a:r>
              <a:rPr lang="zh-CN" altLang="en-US" sz="2800" dirty="0">
                <a:latin typeface="印品时光手迹" panose="02000500000000000000" pitchFamily="2" charset="-122"/>
                <a:ea typeface="印品时光手迹" panose="02000500000000000000" pitchFamily="2" charset="-122"/>
              </a:rPr>
              <a:t>         </a:t>
            </a:r>
            <a:endParaRPr lang="en-US" altLang="zh-CN" sz="2800" dirty="0">
              <a:latin typeface="印品时光手迹" panose="02000500000000000000" pitchFamily="2" charset="-122"/>
              <a:ea typeface="印品时光手迹" panose="02000500000000000000" pitchFamily="2" charset="-122"/>
            </a:endParaRPr>
          </a:p>
          <a:p>
            <a:r>
              <a:rPr lang="zh-CN" altLang="en-US" sz="2800" dirty="0">
                <a:latin typeface="印品时光手迹" panose="02000500000000000000" pitchFamily="2" charset="-122"/>
                <a:ea typeface="印品时光手迹" panose="02000500000000000000" pitchFamily="2" charset="-122"/>
              </a:rPr>
              <a:t>        </a:t>
            </a:r>
            <a:endParaRPr lang="en-US" altLang="zh-CN" sz="2800" dirty="0">
              <a:latin typeface="印品时光手迹" panose="02000500000000000000" pitchFamily="2" charset="-122"/>
              <a:ea typeface="印品时光手迹" panose="02000500000000000000" pitchFamily="2" charset="-122"/>
            </a:endParaRPr>
          </a:p>
          <a:p>
            <a:endParaRPr lang="en-US" altLang="zh-CN" sz="2800" dirty="0">
              <a:latin typeface="印品时光手迹" panose="02000500000000000000" pitchFamily="2" charset="-122"/>
              <a:ea typeface="印品时光手迹" panose="02000500000000000000" pitchFamily="2" charset="-122"/>
            </a:endParaRPr>
          </a:p>
          <a:p>
            <a:r>
              <a:rPr lang="en-US" altLang="zh-CN" sz="2800" dirty="0">
                <a:latin typeface="印品时光手迹" panose="02000500000000000000" pitchFamily="2" charset="-122"/>
                <a:ea typeface="印品时光手迹" panose="02000500000000000000" pitchFamily="2" charset="-122"/>
              </a:rPr>
              <a:t>       </a:t>
            </a:r>
            <a:r>
              <a:rPr lang="zh-CN" altLang="en-US" sz="2800" dirty="0">
                <a:latin typeface="印品时光手迹" panose="02000500000000000000" pitchFamily="2" charset="-122"/>
                <a:ea typeface="印品时光手迹" panose="02000500000000000000" pitchFamily="2" charset="-122"/>
              </a:rPr>
              <a:t>下周一开始，学校已经给我们备好了上网课的条件，条件充足的我们，又该如何学习呢？</a:t>
            </a:r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C2AEC490-F9CD-4B48-9634-6E8442FEBA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9061007"/>
              </p:ext>
            </p:extLst>
          </p:nvPr>
        </p:nvGraphicFramePr>
        <p:xfrm>
          <a:off x="1968905" y="3545097"/>
          <a:ext cx="6414770" cy="12312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3400">
                  <a:extLst>
                    <a:ext uri="{9D8B030D-6E8A-4147-A177-3AD203B41FA5}">
                      <a16:colId xmlns:a16="http://schemas.microsoft.com/office/drawing/2014/main" val="1452781335"/>
                    </a:ext>
                  </a:extLst>
                </a:gridCol>
                <a:gridCol w="1804035">
                  <a:extLst>
                    <a:ext uri="{9D8B030D-6E8A-4147-A177-3AD203B41FA5}">
                      <a16:colId xmlns:a16="http://schemas.microsoft.com/office/drawing/2014/main" val="3497713821"/>
                    </a:ext>
                  </a:extLst>
                </a:gridCol>
                <a:gridCol w="2807335">
                  <a:extLst>
                    <a:ext uri="{9D8B030D-6E8A-4147-A177-3AD203B41FA5}">
                      <a16:colId xmlns:a16="http://schemas.microsoft.com/office/drawing/2014/main" val="2071150069"/>
                    </a:ext>
                  </a:extLst>
                </a:gridCol>
              </a:tblGrid>
              <a:tr h="465829">
                <a:tc>
                  <a:txBody>
                    <a:bodyPr/>
                    <a:lstStyle/>
                    <a:p>
                      <a:pPr algn="just">
                        <a:lnSpc>
                          <a:spcPct val="240000"/>
                        </a:lnSpc>
                        <a:spcBef>
                          <a:spcPts val="1700"/>
                        </a:spcBef>
                        <a:spcAft>
                          <a:spcPts val="1650"/>
                        </a:spcAft>
                      </a:pPr>
                      <a:r>
                        <a:rPr lang="zh-CN" sz="1400" kern="100" dirty="0">
                          <a:effectLst/>
                        </a:rPr>
                        <a:t>姓名</a:t>
                      </a:r>
                      <a:endParaRPr lang="zh-CN" sz="1000" b="1" kern="2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40000"/>
                        </a:lnSpc>
                        <a:spcBef>
                          <a:spcPts val="1700"/>
                        </a:spcBef>
                        <a:spcAft>
                          <a:spcPts val="1650"/>
                        </a:spcAft>
                      </a:pPr>
                      <a:r>
                        <a:rPr lang="zh-CN" sz="1050" kern="100" dirty="0">
                          <a:effectLst/>
                        </a:rPr>
                        <a:t>自我评价</a:t>
                      </a:r>
                      <a:endParaRPr lang="zh-CN" sz="1000" b="1" kern="2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40000"/>
                        </a:lnSpc>
                        <a:spcBef>
                          <a:spcPts val="1700"/>
                        </a:spcBef>
                        <a:spcAft>
                          <a:spcPts val="1650"/>
                        </a:spcAft>
                      </a:pPr>
                      <a:r>
                        <a:rPr lang="zh-CN" sz="1050" kern="100" dirty="0">
                          <a:effectLst/>
                        </a:rPr>
                        <a:t>家长评价</a:t>
                      </a:r>
                      <a:endParaRPr lang="zh-CN" sz="1000" b="1" kern="2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91321792"/>
                  </a:ext>
                </a:extLst>
              </a:tr>
              <a:tr h="765441">
                <a:tc>
                  <a:txBody>
                    <a:bodyPr/>
                    <a:lstStyle/>
                    <a:p>
                      <a:pPr algn="just">
                        <a:lnSpc>
                          <a:spcPct val="240000"/>
                        </a:lnSpc>
                        <a:spcBef>
                          <a:spcPts val="1700"/>
                        </a:spcBef>
                        <a:spcAft>
                          <a:spcPts val="1650"/>
                        </a:spcAft>
                      </a:pPr>
                      <a:r>
                        <a:rPr lang="zh-CN" sz="1400" kern="100">
                          <a:effectLst/>
                        </a:rPr>
                        <a:t>蒋源畅</a:t>
                      </a:r>
                      <a:endParaRPr lang="zh-CN" sz="1000" b="1" kern="22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40000"/>
                        </a:lnSpc>
                        <a:spcBef>
                          <a:spcPts val="1700"/>
                        </a:spcBef>
                        <a:spcAft>
                          <a:spcPts val="1650"/>
                        </a:spcAft>
                      </a:pPr>
                      <a:r>
                        <a:rPr lang="zh-CN" sz="1050" kern="100">
                          <a:effectLst/>
                        </a:rPr>
                        <a:t>认真学习，各科老师布置的作业都能够认真完成。</a:t>
                      </a:r>
                      <a:endParaRPr lang="zh-CN" sz="1000" b="1" kern="22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40000"/>
                        </a:lnSpc>
                        <a:spcBef>
                          <a:spcPts val="1700"/>
                        </a:spcBef>
                        <a:spcAft>
                          <a:spcPts val="1650"/>
                        </a:spcAft>
                      </a:pPr>
                      <a:r>
                        <a:rPr lang="zh-CN" sz="1050" kern="100" dirty="0">
                          <a:effectLst/>
                        </a:rPr>
                        <a:t>在家能自主完成老师布置的作业。刚放寒假的时候有点懈怠，现在能跟上老师的步伐了。</a:t>
                      </a:r>
                      <a:endParaRPr lang="zh-CN" sz="1000" b="1" kern="2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64676346"/>
                  </a:ext>
                </a:extLst>
              </a:tr>
            </a:tbl>
          </a:graphicData>
        </a:graphic>
      </p:graphicFrame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0F7D725C-F946-4ECE-9E99-0FD0C05B818F}"/>
              </a:ext>
            </a:extLst>
          </p:cNvPr>
          <p:cNvSpPr/>
          <p:nvPr/>
        </p:nvSpPr>
        <p:spPr>
          <a:xfrm>
            <a:off x="2115248" y="1421939"/>
            <a:ext cx="710963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zh-CN" sz="6000" kern="100" dirty="0">
                <a:solidFill>
                  <a:srgbClr val="333333"/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直面疫情，转危为机</a:t>
            </a:r>
            <a:endParaRPr lang="zh-CN" altLang="zh-CN" sz="2800" kern="100" dirty="0">
              <a:effectLst/>
              <a:latin typeface="等线 Light" panose="02010600030101010101" pitchFamily="2" charset="-122"/>
              <a:ea typeface="等线 Light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C1D7408F-92C2-4C1C-A05B-469C4B704714}"/>
              </a:ext>
            </a:extLst>
          </p:cNvPr>
          <p:cNvSpPr/>
          <p:nvPr/>
        </p:nvSpPr>
        <p:spPr>
          <a:xfrm>
            <a:off x="1105357" y="2626185"/>
            <a:ext cx="81195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b="1" kern="0" dirty="0">
                <a:solidFill>
                  <a:srgbClr val="333333"/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宋体" panose="02010600030101010101" pitchFamily="2" charset="-122"/>
              </a:rPr>
              <a:t>一要认清形势，稳定心态，克服焦虑，坚定信念。</a:t>
            </a:r>
            <a:endParaRPr lang="zh-CN" altLang="en-US" sz="2800" dirty="0">
              <a:latin typeface="等线 Light" panose="02010600030101010101" pitchFamily="2" charset="-122"/>
              <a:ea typeface="等线 Light" panose="02010600030101010101" pitchFamily="2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9AA2DFB8-CD90-4C79-8A37-25058EEE4F5C}"/>
              </a:ext>
            </a:extLst>
          </p:cNvPr>
          <p:cNvSpPr/>
          <p:nvPr/>
        </p:nvSpPr>
        <p:spPr>
          <a:xfrm>
            <a:off x="1473724" y="3354926"/>
            <a:ext cx="81195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b="1" kern="0" dirty="0">
                <a:solidFill>
                  <a:srgbClr val="333333"/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宋体" panose="02010600030101010101" pitchFamily="2" charset="-122"/>
              </a:rPr>
              <a:t>二要化危为机，科学规划，因时而异，弯道超车。</a:t>
            </a:r>
            <a:endParaRPr lang="zh-CN" altLang="en-US" sz="2800" dirty="0">
              <a:latin typeface="等线 Light" panose="02010600030101010101" pitchFamily="2" charset="-122"/>
              <a:ea typeface="等线 Light" panose="02010600030101010101" pitchFamily="2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53993472-6383-4937-8447-8ED5F1C243CE}"/>
              </a:ext>
            </a:extLst>
          </p:cNvPr>
          <p:cNvSpPr/>
          <p:nvPr/>
        </p:nvSpPr>
        <p:spPr>
          <a:xfrm>
            <a:off x="1863004" y="4083667"/>
            <a:ext cx="81195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b="1" kern="0" dirty="0">
                <a:solidFill>
                  <a:srgbClr val="333333"/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宋体" panose="02010600030101010101" pitchFamily="2" charset="-122"/>
              </a:rPr>
              <a:t>三要静心自守，严格自律，挖掘资源，绝地逢生。</a:t>
            </a:r>
            <a:endParaRPr lang="zh-CN" altLang="en-US" sz="2800" dirty="0">
              <a:latin typeface="等线 Light" panose="02010600030101010101" pitchFamily="2" charset="-122"/>
              <a:ea typeface="等线 Light" panose="02010600030101010101" pitchFamily="2" charset="-122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8837991D-D435-4616-A7A4-96E8A21F365F}"/>
              </a:ext>
            </a:extLst>
          </p:cNvPr>
          <p:cNvSpPr/>
          <p:nvPr/>
        </p:nvSpPr>
        <p:spPr>
          <a:xfrm>
            <a:off x="2190161" y="4900479"/>
            <a:ext cx="81195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b="1" kern="0" dirty="0">
                <a:solidFill>
                  <a:srgbClr val="333333"/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宋体" panose="02010600030101010101" pitchFamily="2" charset="-122"/>
              </a:rPr>
              <a:t>四要主动请教，善于沟通，利用网媒，借鸡生蛋。</a:t>
            </a:r>
            <a:endParaRPr lang="zh-CN" altLang="en-US" sz="2800" dirty="0">
              <a:latin typeface="等线 Light" panose="02010600030101010101" pitchFamily="2" charset="-122"/>
              <a:ea typeface="等线 Light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81379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18" name="PA-矩形 6"/>
          <p:cNvSpPr/>
          <p:nvPr>
            <p:custDataLst>
              <p:tags r:id="rId2"/>
            </p:custDataLst>
          </p:nvPr>
        </p:nvSpPr>
        <p:spPr>
          <a:xfrm>
            <a:off x="116205" y="107315"/>
            <a:ext cx="11938000" cy="6641465"/>
          </a:xfrm>
          <a:prstGeom prst="rect">
            <a:avLst/>
          </a:prstGeom>
          <a:noFill/>
          <a:ln w="38100">
            <a:solidFill>
              <a:srgbClr val="C4DA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字魂36号-正文宋楷" panose="00000500000000000000" charset="-122"/>
            </a:endParaRPr>
          </a:p>
        </p:txBody>
      </p:sp>
      <p:pic>
        <p:nvPicPr>
          <p:cNvPr id="2097187" name="PA-图片 10" descr="89e6a9cea7b9aa5e2a1fabc68de5c10e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11066145" y="5579745"/>
            <a:ext cx="739775" cy="662940"/>
          </a:xfrm>
          <a:prstGeom prst="rect">
            <a:avLst/>
          </a:prstGeom>
        </p:spPr>
      </p:pic>
      <p:pic>
        <p:nvPicPr>
          <p:cNvPr id="2097188" name="PA-图片 1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0178415" y="271780"/>
            <a:ext cx="1135380" cy="1082040"/>
          </a:xfrm>
          <a:prstGeom prst="rect">
            <a:avLst/>
          </a:prstGeom>
        </p:spPr>
      </p:pic>
      <p:pic>
        <p:nvPicPr>
          <p:cNvPr id="2097190" name="PA-图片 14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0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16530" y="688975"/>
            <a:ext cx="1165860" cy="1158240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B3CB38C3-820D-4D2F-9C3C-62FB4C3C7AD3}"/>
              </a:ext>
            </a:extLst>
          </p:cNvPr>
          <p:cNvSpPr txBox="1"/>
          <p:nvPr/>
        </p:nvSpPr>
        <p:spPr>
          <a:xfrm>
            <a:off x="654649" y="1921495"/>
            <a:ext cx="1051611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印品时光手迹" panose="02000500000000000000" pitchFamily="2" charset="-122"/>
                <a:ea typeface="印品时光手迹" panose="02000500000000000000" pitchFamily="2" charset="-122"/>
              </a:rPr>
              <a:t>这场战役，我们一定会赢！相信中国，相信武汉！</a:t>
            </a:r>
            <a:endParaRPr lang="en-US" altLang="zh-CN" sz="2800" dirty="0">
              <a:latin typeface="印品时光手迹" panose="02000500000000000000" pitchFamily="2" charset="-122"/>
              <a:ea typeface="印品时光手迹" panose="02000500000000000000" pitchFamily="2" charset="-122"/>
            </a:endParaRPr>
          </a:p>
          <a:p>
            <a:r>
              <a:rPr lang="zh-CN" altLang="en-US" sz="2800" dirty="0">
                <a:latin typeface="印品时光手迹" panose="02000500000000000000" pitchFamily="2" charset="-122"/>
                <a:ea typeface="印品时光手迹" panose="02000500000000000000" pitchFamily="2" charset="-122"/>
              </a:rPr>
              <a:t>在国家与疫情战斗的同时，在座的我们也是战士。我们今天的好好生活、好好运动、好好学习，不仅是为了自己，为了家人，更是日后成为像钟南山、李兰娟、张文宏那样有学识、有担当的人，也是为了成为像亚姆村的牧师和村民那样有信仰，足够善良，将大爱传递下去的人！</a:t>
            </a:r>
          </a:p>
        </p:txBody>
      </p:sp>
    </p:spTree>
    <p:custDataLst>
      <p:tags r:id="rId1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BD7E9AF3-7282-48D8-B419-C62DAA3107D2}"/>
              </a:ext>
            </a:extLst>
          </p:cNvPr>
          <p:cNvSpPr/>
          <p:nvPr/>
        </p:nvSpPr>
        <p:spPr>
          <a:xfrm>
            <a:off x="3962987" y="2493886"/>
            <a:ext cx="3323346" cy="14465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8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印品时光手迹" panose="02000500000000000000" pitchFamily="2" charset="-122"/>
                <a:ea typeface="印品时光手迹" panose="02000500000000000000" pitchFamily="2" charset="-122"/>
              </a:rPr>
              <a:t>谢谢！</a:t>
            </a:r>
            <a:endParaRPr lang="zh-CN" altLang="en-US" sz="88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印品时光手迹" panose="02000500000000000000" pitchFamily="2" charset="-122"/>
              <a:ea typeface="印品时光手迹" panose="02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04293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0" name="PA-矩形 6"/>
          <p:cNvSpPr/>
          <p:nvPr>
            <p:custDataLst>
              <p:tags r:id="rId2"/>
            </p:custDataLst>
          </p:nvPr>
        </p:nvSpPr>
        <p:spPr>
          <a:xfrm>
            <a:off x="116205" y="107315"/>
            <a:ext cx="11938000" cy="6641465"/>
          </a:xfrm>
          <a:prstGeom prst="rect">
            <a:avLst/>
          </a:prstGeom>
          <a:noFill/>
          <a:ln w="38100">
            <a:solidFill>
              <a:srgbClr val="C4DA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字魂36号-正文宋楷" panose="00000500000000000000" charset="-122"/>
            </a:endParaRPr>
          </a:p>
        </p:txBody>
      </p:sp>
      <p:pic>
        <p:nvPicPr>
          <p:cNvPr id="2097155" name="PA-图片 7" descr="41d4c7622bfc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>
            <a:clrChange>
              <a:clrFrom>
                <a:srgbClr val="A7D7EA">
                  <a:alpha val="100000"/>
                </a:srgbClr>
              </a:clrFrom>
              <a:clrTo>
                <a:srgbClr val="A7D7EA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205" y="2810510"/>
            <a:ext cx="4308475" cy="3854450"/>
          </a:xfrm>
          <a:prstGeom prst="rect">
            <a:avLst/>
          </a:prstGeom>
        </p:spPr>
      </p:pic>
      <p:pic>
        <p:nvPicPr>
          <p:cNvPr id="2097156" name="PA-图片 10" descr="89e6a9cea7b9aa5e2a1fabc68de5c10e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11066145" y="5579745"/>
            <a:ext cx="739775" cy="662940"/>
          </a:xfrm>
          <a:prstGeom prst="rect">
            <a:avLst/>
          </a:prstGeom>
        </p:spPr>
      </p:pic>
      <p:pic>
        <p:nvPicPr>
          <p:cNvPr id="2097157" name="PA-图片 12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0178415" y="271780"/>
            <a:ext cx="1135380" cy="1082040"/>
          </a:xfrm>
          <a:prstGeom prst="rect">
            <a:avLst/>
          </a:prstGeom>
        </p:spPr>
      </p:pic>
      <p:pic>
        <p:nvPicPr>
          <p:cNvPr id="2097158" name="PA-图片 13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07305" y="5064125"/>
            <a:ext cx="1598295" cy="1323340"/>
          </a:xfrm>
          <a:prstGeom prst="rect">
            <a:avLst/>
          </a:prstGeom>
        </p:spPr>
      </p:pic>
      <p:pic>
        <p:nvPicPr>
          <p:cNvPr id="2097159" name="PA-图片 14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6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16530" y="688975"/>
            <a:ext cx="1165860" cy="1158240"/>
          </a:xfrm>
          <a:prstGeom prst="rect">
            <a:avLst/>
          </a:prstGeom>
        </p:spPr>
      </p:pic>
      <p:pic>
        <p:nvPicPr>
          <p:cNvPr id="2097160" name="PA-图片 1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7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32825" y="4680585"/>
            <a:ext cx="943610" cy="899160"/>
          </a:xfrm>
          <a:prstGeom prst="rect">
            <a:avLst/>
          </a:prstGeom>
        </p:spPr>
      </p:pic>
      <p:sp>
        <p:nvSpPr>
          <p:cNvPr id="1048612" name="PA-文本框 11"/>
          <p:cNvSpPr txBox="1"/>
          <p:nvPr>
            <p:custDataLst>
              <p:tags r:id="rId9"/>
            </p:custDataLst>
          </p:nvPr>
        </p:nvSpPr>
        <p:spPr>
          <a:xfrm>
            <a:off x="2790335" y="1943993"/>
            <a:ext cx="7107810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rgbClr val="1E1E1E"/>
                </a:solidFill>
                <a:latin typeface="+mn-lt"/>
                <a:ea typeface="+mn-ea"/>
                <a:cs typeface="+mn-ea"/>
                <a:sym typeface="+mn-lt"/>
              </a:rPr>
              <a:t>不能开学，</a:t>
            </a:r>
            <a:r>
              <a:rPr lang="zh-CN" altLang="en-US" sz="5400" dirty="0">
                <a:solidFill>
                  <a:srgbClr val="1E1E1E"/>
                </a:solidFill>
                <a:cs typeface="+mn-ea"/>
                <a:sym typeface="+mn-lt"/>
              </a:rPr>
              <a:t>为什么？</a:t>
            </a:r>
            <a:endParaRPr lang="zh-CN" sz="5400" dirty="0">
              <a:solidFill>
                <a:srgbClr val="1E1E1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文本框 9">
            <a:hlinkClick r:id="rId18" action="ppaction://hlinkfile"/>
            <a:extLst>
              <a:ext uri="{FF2B5EF4-FFF2-40B4-BE49-F238E27FC236}">
                <a16:creationId xmlns:a16="http://schemas.microsoft.com/office/drawing/2014/main" id="{559ADFD1-8831-4FF6-A215-48AC7048A67C}"/>
              </a:ext>
            </a:extLst>
          </p:cNvPr>
          <p:cNvSpPr txBox="1"/>
          <p:nvPr/>
        </p:nvSpPr>
        <p:spPr>
          <a:xfrm>
            <a:off x="5051289" y="3527691"/>
            <a:ext cx="6457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latin typeface="印品时光手迹" panose="02000500000000000000" pitchFamily="2" charset="-122"/>
                <a:ea typeface="印品时光手迹" panose="02000500000000000000" pitchFamily="2" charset="-122"/>
              </a:rPr>
              <a:t>关于新冠肺炎的一切</a:t>
            </a: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1" name="矩形 6"/>
          <p:cNvSpPr/>
          <p:nvPr/>
        </p:nvSpPr>
        <p:spPr>
          <a:xfrm>
            <a:off x="592455" y="1805940"/>
            <a:ext cx="4007485" cy="4826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8270AC0C-76E0-478B-BB0B-E9033F4AFE95}"/>
              </a:ext>
            </a:extLst>
          </p:cNvPr>
          <p:cNvSpPr txBox="1"/>
          <p:nvPr/>
        </p:nvSpPr>
        <p:spPr>
          <a:xfrm>
            <a:off x="3553906" y="1385740"/>
            <a:ext cx="622169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>
                <a:latin typeface="等线" panose="02010600030101010101" pitchFamily="2" charset="-122"/>
                <a:ea typeface="等线" panose="02010600030101010101" pitchFamily="2" charset="-122"/>
              </a:rPr>
              <a:t>是谁在行动？</a:t>
            </a:r>
          </a:p>
        </p:txBody>
      </p:sp>
      <p:sp>
        <p:nvSpPr>
          <p:cNvPr id="4" name="文本框 3">
            <a:hlinkClick r:id="rId4" action="ppaction://hlinkfile"/>
            <a:extLst>
              <a:ext uri="{FF2B5EF4-FFF2-40B4-BE49-F238E27FC236}">
                <a16:creationId xmlns:a16="http://schemas.microsoft.com/office/drawing/2014/main" id="{7A887DA9-8AC8-44C1-83B1-71B166AC1310}"/>
              </a:ext>
            </a:extLst>
          </p:cNvPr>
          <p:cNvSpPr txBox="1"/>
          <p:nvPr/>
        </p:nvSpPr>
        <p:spPr>
          <a:xfrm>
            <a:off x="4694549" y="3087056"/>
            <a:ext cx="47416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latin typeface="印品时光手迹" panose="02000500000000000000" pitchFamily="2" charset="-122"/>
                <a:ea typeface="印品时光手迹" panose="02000500000000000000" pitchFamily="2" charset="-122"/>
              </a:rPr>
              <a:t>我们都是战士！</a:t>
            </a:r>
          </a:p>
        </p:txBody>
      </p:sp>
      <p:pic>
        <p:nvPicPr>
          <p:cNvPr id="5" name="PA-图片 7" descr="41d4c7622bfc2">
            <a:extLst>
              <a:ext uri="{FF2B5EF4-FFF2-40B4-BE49-F238E27FC236}">
                <a16:creationId xmlns:a16="http://schemas.microsoft.com/office/drawing/2014/main" id="{895BFCDA-2232-41FB-9466-BF7F25AAE2E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clrChange>
              <a:clrFrom>
                <a:srgbClr val="A7D7EA">
                  <a:alpha val="100000"/>
                </a:srgbClr>
              </a:clrFrom>
              <a:clrTo>
                <a:srgbClr val="A7D7EA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9950" y="2913472"/>
            <a:ext cx="4308475" cy="385445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59C6B45C-D5D6-46E5-8E32-9037A514C932}"/>
              </a:ext>
            </a:extLst>
          </p:cNvPr>
          <p:cNvSpPr txBox="1"/>
          <p:nvPr/>
        </p:nvSpPr>
        <p:spPr>
          <a:xfrm>
            <a:off x="4619134" y="255474"/>
            <a:ext cx="13008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印品时光手迹" panose="02000500000000000000" pitchFamily="2" charset="-122"/>
                <a:ea typeface="印品时光手迹" panose="02000500000000000000" pitchFamily="2" charset="-122"/>
              </a:rPr>
              <a:t>亚姆村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63BAA74A-4758-4EB9-BA98-1D90F683C880}"/>
              </a:ext>
            </a:extLst>
          </p:cNvPr>
          <p:cNvSpPr/>
          <p:nvPr/>
        </p:nvSpPr>
        <p:spPr>
          <a:xfrm>
            <a:off x="65988" y="778694"/>
            <a:ext cx="12000321" cy="574574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lnSpc>
                <a:spcPts val="2600"/>
              </a:lnSpc>
              <a:spcAft>
                <a:spcPts val="0"/>
              </a:spcAft>
            </a:pPr>
            <a:r>
              <a:rPr lang="en-US" altLang="zh-CN" sz="2000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sz="2000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在整个人类文明的进程发展中，都在接受着重重困难和层层考验。历史都是惊人的相似，面对今天中国的疫情，曾经在欧洲也发生过一次更为严重的灾难性的疫情。今天我们要分享的是欧洲的黑死病。</a:t>
            </a:r>
          </a:p>
          <a:p>
            <a:pPr algn="just">
              <a:lnSpc>
                <a:spcPts val="2600"/>
              </a:lnSpc>
              <a:spcAft>
                <a:spcPts val="0"/>
              </a:spcAft>
            </a:pPr>
            <a:r>
              <a:rPr lang="en-US" altLang="zh-CN" sz="2000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sz="2000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000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zh-CN" altLang="zh-CN" sz="2000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世纪中期的欧洲，爆发了一场空前绝后的烈性传染病，叫黑死病。不到一年，欧洲的人口减少了一半，而以英伦半岛，以伦敦为中心的中南部是重灾区。但非常奇迹的是，英伦半岛的中北部却幸免于难。那么神奇在哪里呢？它和我们今天的主人翁——亚姆村有关系。在英伦半岛的南北接壤处有一个村子，叫亚姆村。大家可以看到，一个特别漂亮的村庄。某天，从伦敦来了一个商人，将黑死病带进了村里面。很快，这个只有</a:t>
            </a:r>
            <a:r>
              <a:rPr lang="en-US" altLang="zh-CN" sz="2000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344</a:t>
            </a:r>
            <a:r>
              <a:rPr lang="zh-CN" altLang="zh-CN" sz="2000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人的小村庄就人心惶惶。人们纷纷想往北部逃离，因为那里没有传染病。这个时候，一个叫威廉莫泊桑的牧师站了出来，他阻止了大家。他对村民们说，谁也不知道自己是否感染，如果已经感染了，你逃与不逃不都是死吗？让我们把善良传递下去，留下来，后人会因祸得福的。村民们在威廉牧师的劝说下，都表示愿意留下来。这时候，牧师率领村民在亚姆村的北村口筑起一道石墙，相当于今天的交通设卡，把路堵起来，以免有人翻出这道卡。但接下来的情况非常不妙，在黑死病的肆虐下，村民们纷纷死去。直到黑死病消失，这</a:t>
            </a:r>
            <a:r>
              <a:rPr lang="en-US" altLang="zh-CN" sz="2000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344</a:t>
            </a:r>
            <a:r>
              <a:rPr lang="zh-CN" altLang="zh-CN" sz="2000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人的小村庄，只侥幸活下来</a:t>
            </a:r>
            <a:r>
              <a:rPr lang="en-US" altLang="zh-CN" sz="2000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33</a:t>
            </a:r>
            <a:r>
              <a:rPr lang="zh-CN" altLang="zh-CN" sz="2000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个人，其中一半多是未成年的孩子。威廉牧师也死于黑死病，但就是这个亚姆村，成功阻截了黑死病朝北传播，为英伦半岛留下了最后的后花园。威廉牧师让每一位垂危的病人都写好自己的墓志铭，于是，今天，我们去亚姆村，就能看到</a:t>
            </a:r>
            <a:r>
              <a:rPr lang="en-US" altLang="zh-CN" sz="2000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300</a:t>
            </a:r>
            <a:r>
              <a:rPr lang="zh-CN" altLang="zh-CN" sz="2000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多做墓碑，上面那催人泪下的墓志铭。威廉牧师的墓碑有一句话，请把善良传递下去。一位医生对回娘家的妻子写到，原谅我不能给你更多的爱，因为他们需要我。旷工莱德对自己的女儿写道，亲爱的孩子，你见证了父母与村民们的伟大。</a:t>
            </a:r>
          </a:p>
        </p:txBody>
      </p:sp>
    </p:spTree>
  </p:cSld>
  <p:clrMapOvr>
    <a:masterClrMapping/>
  </p:clrMapOvr>
  <p:transition spd="slow" advClick="0" advTm="3000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1" name="PA-矩形 6"/>
          <p:cNvSpPr/>
          <p:nvPr>
            <p:custDataLst>
              <p:tags r:id="rId2"/>
            </p:custDataLst>
          </p:nvPr>
        </p:nvSpPr>
        <p:spPr>
          <a:xfrm>
            <a:off x="116205" y="107315"/>
            <a:ext cx="11938000" cy="6641465"/>
          </a:xfrm>
          <a:prstGeom prst="rect">
            <a:avLst/>
          </a:prstGeom>
          <a:noFill/>
          <a:ln w="38100">
            <a:solidFill>
              <a:srgbClr val="C4DA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字魂36号-正文宋楷" panose="00000500000000000000" charset="-122"/>
            </a:endParaRPr>
          </a:p>
        </p:txBody>
      </p:sp>
      <p:pic>
        <p:nvPicPr>
          <p:cNvPr id="2097162" name="PA-图片 7" descr="41d4c7622bfc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>
            <a:clrChange>
              <a:clrFrom>
                <a:srgbClr val="A7D7EA">
                  <a:alpha val="100000"/>
                </a:srgbClr>
              </a:clrFrom>
              <a:clrTo>
                <a:srgbClr val="A7D7EA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205" y="2810510"/>
            <a:ext cx="4308475" cy="3854450"/>
          </a:xfrm>
          <a:prstGeom prst="rect">
            <a:avLst/>
          </a:prstGeom>
        </p:spPr>
      </p:pic>
      <p:pic>
        <p:nvPicPr>
          <p:cNvPr id="2097164" name="PA-图片 1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0178415" y="271780"/>
            <a:ext cx="1135380" cy="1082040"/>
          </a:xfrm>
          <a:prstGeom prst="rect">
            <a:avLst/>
          </a:prstGeom>
        </p:spPr>
      </p:pic>
      <p:pic>
        <p:nvPicPr>
          <p:cNvPr id="2097165" name="PA-图片 13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07305" y="5064125"/>
            <a:ext cx="1598295" cy="1323340"/>
          </a:xfrm>
          <a:prstGeom prst="rect">
            <a:avLst/>
          </a:prstGeom>
        </p:spPr>
      </p:pic>
      <p:pic>
        <p:nvPicPr>
          <p:cNvPr id="2097166" name="PA-图片 14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16530" y="688975"/>
            <a:ext cx="1165860" cy="1158240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0078B0A3-18EC-4D44-ABA8-5667610A9AA3}"/>
              </a:ext>
            </a:extLst>
          </p:cNvPr>
          <p:cNvSpPr txBox="1"/>
          <p:nvPr/>
        </p:nvSpPr>
        <p:spPr>
          <a:xfrm>
            <a:off x="2974658" y="2016797"/>
            <a:ext cx="64427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latin typeface="等线" panose="02010600030101010101" pitchFamily="2" charset="-122"/>
                <a:ea typeface="等线" panose="02010600030101010101" pitchFamily="2" charset="-122"/>
              </a:rPr>
              <a:t>我们还能做什么？</a:t>
            </a: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>
            <a:extLst>
              <a:ext uri="{FF2B5EF4-FFF2-40B4-BE49-F238E27FC236}">
                <a16:creationId xmlns:a16="http://schemas.microsoft.com/office/drawing/2014/main" id="{3BDD9400-9267-45F9-921D-568F91E33681}"/>
              </a:ext>
            </a:extLst>
          </p:cNvPr>
          <p:cNvSpPr txBox="1"/>
          <p:nvPr/>
        </p:nvSpPr>
        <p:spPr>
          <a:xfrm>
            <a:off x="5043339" y="160256"/>
            <a:ext cx="29411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印品时光手迹" panose="02000500000000000000" pitchFamily="2" charset="-122"/>
                <a:ea typeface="印品时光手迹" panose="02000500000000000000" pitchFamily="2" charset="-122"/>
              </a:rPr>
              <a:t>知识竞答</a:t>
            </a:r>
            <a:endParaRPr lang="en-US" altLang="zh-CN" sz="2800" dirty="0">
              <a:latin typeface="印品时光手迹" panose="02000500000000000000" pitchFamily="2" charset="-122"/>
              <a:ea typeface="印品时光手迹" panose="02000500000000000000" pitchFamily="2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C8AB3771-E982-4873-BDAB-27CD7A32796F}"/>
              </a:ext>
            </a:extLst>
          </p:cNvPr>
          <p:cNvSpPr/>
          <p:nvPr/>
        </p:nvSpPr>
        <p:spPr>
          <a:xfrm>
            <a:off x="707010" y="788051"/>
            <a:ext cx="10944520" cy="501675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zh-CN" sz="2000" kern="100" dirty="0">
                <a:latin typeface="等线 Light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sz="2000" kern="100" dirty="0">
                <a:latin typeface="Calibri" panose="020F0502020204030204" pitchFamily="34" charset="0"/>
                <a:ea typeface="等线 Light" panose="02010600030101010101" pitchFamily="2" charset="-122"/>
                <a:cs typeface="Times New Roman" panose="02020603050405020304" pitchFamily="18" charset="0"/>
              </a:rPr>
              <a:t>保持室内空气流通，每日至少早、中、晚打开门窗通风</a:t>
            </a:r>
            <a:r>
              <a:rPr lang="en-US" altLang="zh-CN" sz="2000" kern="100" dirty="0">
                <a:latin typeface="Calibri" panose="020F0502020204030204" pitchFamily="34" charset="0"/>
                <a:ea typeface="等线 Light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zh-CN" altLang="zh-CN" sz="2000" kern="100" dirty="0">
                <a:latin typeface="Calibri" panose="020F0502020204030204" pitchFamily="34" charset="0"/>
                <a:ea typeface="等线 Light" panose="02010600030101010101" pitchFamily="2" charset="-122"/>
                <a:cs typeface="Times New Roman" panose="02020603050405020304" pitchFamily="18" charset="0"/>
              </a:rPr>
              <a:t>次，每次至少</a:t>
            </a:r>
            <a:r>
              <a:rPr lang="en-US" altLang="zh-CN" sz="2000" kern="100" dirty="0">
                <a:latin typeface="Calibri" panose="020F0502020204030204" pitchFamily="34" charset="0"/>
                <a:ea typeface="等线 Light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sz="2000" kern="100" dirty="0">
                <a:latin typeface="Calibri" panose="020F0502020204030204" pitchFamily="34" charset="0"/>
                <a:ea typeface="等线 Light" panose="02010600030101010101" pitchFamily="2" charset="-122"/>
                <a:cs typeface="Times New Roman" panose="02020603050405020304" pitchFamily="18" charset="0"/>
              </a:rPr>
              <a:t>分钟。</a:t>
            </a:r>
            <a:br>
              <a:rPr lang="en-US" altLang="zh-CN" sz="2000" kern="100" dirty="0">
                <a:latin typeface="Calibri" panose="020F0502020204030204" pitchFamily="34" charset="0"/>
                <a:ea typeface="等线 Light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sz="2000" kern="100" dirty="0">
                <a:latin typeface="Calibri" panose="020F0502020204030204" pitchFamily="34" charset="0"/>
                <a:ea typeface="等线 Light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sz="2000" kern="100" dirty="0">
                <a:latin typeface="Calibri" panose="020F0502020204030204" pitchFamily="34" charset="0"/>
                <a:ea typeface="等线 Light" panose="02010600030101010101" pitchFamily="2" charset="-122"/>
                <a:cs typeface="Times New Roman" panose="02020603050405020304" pitchFamily="18" charset="0"/>
              </a:rPr>
              <a:t>三</a:t>
            </a:r>
            <a:r>
              <a:rPr lang="en-US" altLang="zh-CN" sz="2000" kern="100" dirty="0">
                <a:latin typeface="Calibri" panose="020F0502020204030204" pitchFamily="34" charset="0"/>
                <a:ea typeface="等线 Light" panose="02010600030101010101" pitchFamily="2" charset="-122"/>
                <a:cs typeface="Times New Roman" panose="02020603050405020304" pitchFamily="18" charset="0"/>
              </a:rPr>
              <a:t>;30  		B.</a:t>
            </a:r>
            <a:r>
              <a:rPr lang="zh-CN" altLang="zh-CN" sz="2000" kern="100" dirty="0">
                <a:latin typeface="Calibri" panose="020F0502020204030204" pitchFamily="34" charset="0"/>
                <a:ea typeface="等线 Light" panose="02010600030101010101" pitchFamily="2" charset="-122"/>
                <a:cs typeface="Times New Roman" panose="02020603050405020304" pitchFamily="18" charset="0"/>
              </a:rPr>
              <a:t>三</a:t>
            </a:r>
            <a:r>
              <a:rPr lang="en-US" altLang="zh-CN" sz="2000" kern="100" dirty="0">
                <a:latin typeface="Calibri" panose="020F0502020204030204" pitchFamily="34" charset="0"/>
                <a:ea typeface="等线 Light" panose="02010600030101010101" pitchFamily="2" charset="-122"/>
                <a:cs typeface="Times New Roman" panose="02020603050405020304" pitchFamily="18" charset="0"/>
              </a:rPr>
              <a:t>;60  		C.</a:t>
            </a:r>
            <a:r>
              <a:rPr lang="zh-CN" altLang="zh-CN" sz="2000" kern="100" dirty="0">
                <a:latin typeface="Calibri" panose="020F0502020204030204" pitchFamily="34" charset="0"/>
                <a:ea typeface="等线 Light" panose="02010600030101010101" pitchFamily="2" charset="-122"/>
                <a:cs typeface="Times New Roman" panose="02020603050405020304" pitchFamily="18" charset="0"/>
              </a:rPr>
              <a:t>五</a:t>
            </a:r>
            <a:r>
              <a:rPr lang="en-US" altLang="zh-CN" sz="2000" kern="100" dirty="0">
                <a:latin typeface="Calibri" panose="020F0502020204030204" pitchFamily="34" charset="0"/>
                <a:ea typeface="等线 Light" panose="02010600030101010101" pitchFamily="2" charset="-122"/>
                <a:cs typeface="Times New Roman" panose="02020603050405020304" pitchFamily="18" charset="0"/>
              </a:rPr>
              <a:t>;30  		D.</a:t>
            </a:r>
            <a:r>
              <a:rPr lang="zh-CN" altLang="zh-CN" sz="2000" kern="100" dirty="0">
                <a:latin typeface="Calibri" panose="020F0502020204030204" pitchFamily="34" charset="0"/>
                <a:ea typeface="等线 Light" panose="02010600030101010101" pitchFamily="2" charset="-122"/>
                <a:cs typeface="Times New Roman" panose="02020603050405020304" pitchFamily="18" charset="0"/>
              </a:rPr>
              <a:t>五</a:t>
            </a:r>
            <a:r>
              <a:rPr lang="en-US" altLang="zh-CN" sz="2000" kern="100" dirty="0">
                <a:latin typeface="Calibri" panose="020F0502020204030204" pitchFamily="34" charset="0"/>
                <a:ea typeface="等线 Light" panose="02010600030101010101" pitchFamily="2" charset="-122"/>
                <a:cs typeface="Times New Roman" panose="02020603050405020304" pitchFamily="18" charset="0"/>
              </a:rPr>
              <a:t>;60</a:t>
            </a:r>
            <a:endParaRPr lang="zh-CN" altLang="zh-CN" sz="20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 sz="2000" kern="100" dirty="0">
              <a:latin typeface="等线 Light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000" kern="100" dirty="0">
                <a:latin typeface="等线 Light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sz="2000" kern="100" dirty="0">
                <a:latin typeface="Calibri" panose="020F0502020204030204" pitchFamily="34" charset="0"/>
                <a:ea typeface="等线 Light" panose="02010600030101010101" pitchFamily="2" charset="-122"/>
                <a:cs typeface="Times New Roman" panose="02020603050405020304" pitchFamily="18" charset="0"/>
              </a:rPr>
              <a:t>在校师生员工每天至少测量体温</a:t>
            </a:r>
            <a:r>
              <a:rPr lang="en-US" altLang="zh-CN" sz="2000" kern="100" dirty="0">
                <a:latin typeface="Calibri" panose="020F0502020204030204" pitchFamily="34" charset="0"/>
                <a:ea typeface="等线 Light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000" kern="100" dirty="0">
                <a:latin typeface="Calibri" panose="020F0502020204030204" pitchFamily="34" charset="0"/>
                <a:ea typeface="等线 Light" panose="02010600030101010101" pitchFamily="2" charset="-122"/>
                <a:cs typeface="Times New Roman" panose="02020603050405020304" pitchFamily="18" charset="0"/>
              </a:rPr>
              <a:t>次，体温异常者视病情及时就医。</a:t>
            </a:r>
            <a:endParaRPr lang="zh-CN" altLang="zh-CN" sz="20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000" kern="100" dirty="0">
                <a:latin typeface="等线 Light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A.1</a:t>
            </a:r>
            <a:r>
              <a:rPr lang="zh-CN" altLang="zh-CN" sz="2000" kern="100" dirty="0">
                <a:latin typeface="Calibri" panose="020F0502020204030204" pitchFamily="34" charset="0"/>
                <a:ea typeface="等线 Light" panose="02010600030101010101" pitchFamily="2" charset="-122"/>
                <a:cs typeface="Times New Roman" panose="02020603050405020304" pitchFamily="18" charset="0"/>
              </a:rPr>
              <a:t>次</a:t>
            </a:r>
            <a:r>
              <a:rPr lang="en-US" altLang="zh-CN" sz="2000" kern="100" dirty="0">
                <a:latin typeface="Calibri" panose="020F0502020204030204" pitchFamily="34" charset="0"/>
                <a:ea typeface="等线 Light" panose="02010600030101010101" pitchFamily="2" charset="-122"/>
                <a:cs typeface="Times New Roman" panose="02020603050405020304" pitchFamily="18" charset="0"/>
              </a:rPr>
              <a:t>    		B.2</a:t>
            </a:r>
            <a:r>
              <a:rPr lang="zh-CN" altLang="zh-CN" sz="2000" kern="100" dirty="0">
                <a:latin typeface="Calibri" panose="020F0502020204030204" pitchFamily="34" charset="0"/>
                <a:ea typeface="等线 Light" panose="02010600030101010101" pitchFamily="2" charset="-122"/>
                <a:cs typeface="Times New Roman" panose="02020603050405020304" pitchFamily="18" charset="0"/>
              </a:rPr>
              <a:t>次</a:t>
            </a:r>
            <a:r>
              <a:rPr lang="en-US" altLang="zh-CN" sz="2000" kern="100" dirty="0">
                <a:latin typeface="Calibri" panose="020F0502020204030204" pitchFamily="34" charset="0"/>
                <a:ea typeface="等线 Light" panose="02010600030101010101" pitchFamily="2" charset="-122"/>
                <a:cs typeface="Times New Roman" panose="02020603050405020304" pitchFamily="18" charset="0"/>
              </a:rPr>
              <a:t>    		C.3</a:t>
            </a:r>
            <a:r>
              <a:rPr lang="zh-CN" altLang="zh-CN" sz="2000" kern="100" dirty="0">
                <a:latin typeface="Calibri" panose="020F0502020204030204" pitchFamily="34" charset="0"/>
                <a:ea typeface="等线 Light" panose="02010600030101010101" pitchFamily="2" charset="-122"/>
                <a:cs typeface="Times New Roman" panose="02020603050405020304" pitchFamily="18" charset="0"/>
              </a:rPr>
              <a:t>次</a:t>
            </a:r>
            <a:r>
              <a:rPr lang="en-US" altLang="zh-CN" sz="2000" kern="100" dirty="0">
                <a:latin typeface="Calibri" panose="020F0502020204030204" pitchFamily="34" charset="0"/>
                <a:ea typeface="等线 Light" panose="02010600030101010101" pitchFamily="2" charset="-122"/>
                <a:cs typeface="Times New Roman" panose="02020603050405020304" pitchFamily="18" charset="0"/>
              </a:rPr>
              <a:t>    		D.4</a:t>
            </a:r>
            <a:r>
              <a:rPr lang="zh-CN" altLang="zh-CN" sz="2000" kern="100" dirty="0">
                <a:latin typeface="Calibri" panose="020F0502020204030204" pitchFamily="34" charset="0"/>
                <a:ea typeface="等线 Light" panose="02010600030101010101" pitchFamily="2" charset="-122"/>
                <a:cs typeface="Times New Roman" panose="02020603050405020304" pitchFamily="18" charset="0"/>
              </a:rPr>
              <a:t>次</a:t>
            </a:r>
            <a:endParaRPr lang="zh-CN" altLang="zh-CN" sz="20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 sz="2000" kern="100" dirty="0">
              <a:latin typeface="等线 Light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000" kern="100" dirty="0">
                <a:latin typeface="等线 Light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sz="2000" kern="100" dirty="0">
                <a:latin typeface="Calibri" panose="020F0502020204030204" pitchFamily="34" charset="0"/>
                <a:ea typeface="等线 Light" panose="02010600030101010101" pitchFamily="2" charset="-122"/>
                <a:cs typeface="Times New Roman" panose="02020603050405020304" pitchFamily="18" charset="0"/>
              </a:rPr>
              <a:t>下列关于口罩使用的基本原则错误的是：</a:t>
            </a:r>
            <a:endParaRPr lang="en-US" altLang="zh-CN" sz="2000" kern="100" dirty="0">
              <a:latin typeface="Calibri" panose="020F0502020204030204" pitchFamily="34" charset="0"/>
              <a:ea typeface="等线 Light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000" kern="100" dirty="0">
                <a:latin typeface="等线 Light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sz="2000" kern="100" dirty="0">
                <a:latin typeface="Calibri" panose="020F0502020204030204" pitchFamily="34" charset="0"/>
                <a:ea typeface="等线 Light" panose="02010600030101010101" pitchFamily="2" charset="-122"/>
                <a:cs typeface="Times New Roman" panose="02020603050405020304" pitchFamily="18" charset="0"/>
              </a:rPr>
              <a:t>在非疫区空旷且通风场所不需要佩戴口罩，进入人员密集或密闭公共场所需要佩戴口罩。</a:t>
            </a:r>
            <a:endParaRPr lang="zh-CN" altLang="zh-CN" sz="20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000" kern="100" dirty="0">
                <a:latin typeface="等线 Light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sz="2000" kern="100" dirty="0">
                <a:latin typeface="Calibri" panose="020F0502020204030204" pitchFamily="34" charset="0"/>
                <a:ea typeface="等线 Light" panose="02010600030101010101" pitchFamily="2" charset="-122"/>
                <a:cs typeface="Times New Roman" panose="02020603050405020304" pitchFamily="18" charset="0"/>
              </a:rPr>
              <a:t>在疫情高发地区空旷且通风场所建议佩戴一次性使用医用口罩。</a:t>
            </a:r>
            <a:endParaRPr lang="zh-CN" altLang="zh-CN" sz="20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000" kern="100" dirty="0">
                <a:latin typeface="等线 Light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sz="2000" kern="100" dirty="0">
                <a:latin typeface="Calibri" panose="020F0502020204030204" pitchFamily="34" charset="0"/>
                <a:ea typeface="等线 Light" panose="02010600030101010101" pitchFamily="2" charset="-122"/>
                <a:cs typeface="Times New Roman" panose="02020603050405020304" pitchFamily="18" charset="0"/>
              </a:rPr>
              <a:t>有疑似病例到医院就诊时，需佩戴不含呼吸阀的颗粒物防护口罩或医用防护口罩。</a:t>
            </a:r>
            <a:endParaRPr lang="zh-CN" altLang="zh-CN" sz="20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000" kern="100" dirty="0">
                <a:latin typeface="等线 Light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sz="2000" kern="100" dirty="0">
                <a:latin typeface="Calibri" panose="020F0502020204030204" pitchFamily="34" charset="0"/>
                <a:ea typeface="等线 Light" panose="02010600030101010101" pitchFamily="2" charset="-122"/>
                <a:cs typeface="Times New Roman" panose="02020603050405020304" pitchFamily="18" charset="0"/>
              </a:rPr>
              <a:t>所有年龄儿童都可以佩戴口罩。</a:t>
            </a:r>
            <a:endParaRPr lang="en-US" altLang="zh-CN" sz="2000" kern="100" dirty="0">
              <a:latin typeface="Calibri" panose="020F0502020204030204" pitchFamily="34" charset="0"/>
              <a:ea typeface="等线 Light" panose="02010600030101010101" pitchFamily="2" charset="-122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2000" dirty="0">
              <a:latin typeface="等线 Light" panose="02010600030101010101" pitchFamily="2" charset="-122"/>
              <a:ea typeface="等线 Light" panose="02010600030101010101" pitchFamily="2" charset="-122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000" dirty="0"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en-US" sz="2000" dirty="0"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没有接触过新型冠状肺炎病例，也没去过任何有疫情的地区，有发热或咳嗽等症状</a:t>
            </a:r>
            <a:r>
              <a:rPr lang="en-US" altLang="zh-CN" sz="2000" dirty="0"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en-US" sz="2000" dirty="0"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000" dirty="0"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en-US" sz="2000" dirty="0"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可以排除，立即返校      </a:t>
            </a:r>
            <a:r>
              <a:rPr lang="en-US" altLang="zh-CN" sz="2000" dirty="0"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en-US" sz="2000" dirty="0"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等学校的返校通知</a:t>
            </a:r>
            <a:endParaRPr lang="zh-CN" altLang="en-US" sz="20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000" dirty="0"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en-US" sz="2000" dirty="0"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居家隔离                        </a:t>
            </a:r>
            <a:r>
              <a:rPr lang="en-US" altLang="zh-CN" sz="2000" dirty="0"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en-US" sz="2000" dirty="0"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至当地定点医疗机构发热门诊就诊</a:t>
            </a:r>
            <a:endParaRPr lang="zh-CN" altLang="en-US" sz="2000" dirty="0"/>
          </a:p>
          <a:p>
            <a:endParaRPr lang="zh-CN" altLang="zh-CN" sz="20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7232CEF9-1F66-4100-BC7A-F5E3F694354D}"/>
              </a:ext>
            </a:extLst>
          </p:cNvPr>
          <p:cNvSpPr/>
          <p:nvPr/>
        </p:nvSpPr>
        <p:spPr>
          <a:xfrm>
            <a:off x="10332211" y="591526"/>
            <a:ext cx="6206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kern="10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等线 Light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sz="5400" b="1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1742851F-A517-4FE0-9A21-EDFC7D9BEF00}"/>
              </a:ext>
            </a:extLst>
          </p:cNvPr>
          <p:cNvSpPr/>
          <p:nvPr/>
        </p:nvSpPr>
        <p:spPr>
          <a:xfrm>
            <a:off x="8769278" y="1419839"/>
            <a:ext cx="5613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kern="10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等线 Light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sz="5400" b="1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BFF2994A-46F7-4998-B3D5-C8FE8669CCBF}"/>
              </a:ext>
            </a:extLst>
          </p:cNvPr>
          <p:cNvSpPr/>
          <p:nvPr/>
        </p:nvSpPr>
        <p:spPr>
          <a:xfrm>
            <a:off x="5770430" y="2233720"/>
            <a:ext cx="6511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kern="10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等线 Light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sz="5400" b="1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AA3B098B-E9A6-4365-B39C-974039F028D1}"/>
              </a:ext>
            </a:extLst>
          </p:cNvPr>
          <p:cNvSpPr/>
          <p:nvPr/>
        </p:nvSpPr>
        <p:spPr>
          <a:xfrm>
            <a:off x="10101377" y="3967717"/>
            <a:ext cx="10823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kern="10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等线 Light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CD</a:t>
            </a:r>
            <a:endParaRPr lang="zh-CN" altLang="en-US" sz="5400" b="1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9" grpId="0"/>
      <p:bldP spid="2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530BD43-C20D-479F-839E-E9DF58DBF7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696" y="38912"/>
            <a:ext cx="10918947" cy="65556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2000" dirty="0"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kumimoji="0" lang="en-US" altLang="zh-CN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师生员工每日进行健康监测，并根据要求向学校指定负责人报告，如出现可疑症状</a:t>
            </a:r>
            <a:r>
              <a:rPr kumimoji="0" lang="en-US" altLang="zh-CN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kumimoji="0" lang="zh-CN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，主动报告学校和所在社区，并及时就医。</a:t>
            </a:r>
            <a:endParaRPr kumimoji="0" lang="en-US" altLang="zh-CN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kumimoji="0" lang="zh-CN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发热，咳嗽，咽痛，结膜炎    </a:t>
            </a:r>
            <a:r>
              <a:rPr kumimoji="0" lang="en-US" altLang="zh-CN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		B.</a:t>
            </a:r>
            <a:r>
              <a:rPr kumimoji="0" lang="zh-CN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胸闷，呼吸困难</a:t>
            </a:r>
            <a:endParaRPr kumimoji="0" lang="zh-CN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kumimoji="0" lang="zh-CN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恶心呕吐，腹泻              </a:t>
            </a:r>
            <a:r>
              <a:rPr kumimoji="0" lang="en-US" altLang="zh-CN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		D.</a:t>
            </a:r>
            <a:r>
              <a:rPr kumimoji="0" lang="zh-CN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乏力，肌肉酸痛</a:t>
            </a:r>
            <a:endParaRPr kumimoji="0" lang="zh-CN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等线 Light" panose="02010600030101010101" pitchFamily="2" charset="-122"/>
              <a:ea typeface="等线 Light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kumimoji="0" lang="zh-CN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以下哪种方式可以有效灭活新型冠状病毒？</a:t>
            </a:r>
            <a:endParaRPr kumimoji="0" lang="en-US" altLang="zh-CN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A.56℃30min                	 	B.75%</a:t>
            </a:r>
            <a:r>
              <a:rPr kumimoji="0" lang="zh-CN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酒精    </a:t>
            </a:r>
            <a:endParaRPr kumimoji="0" lang="zh-CN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kumimoji="0" lang="zh-CN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氯己定类（胍类）消毒剂    </a:t>
            </a:r>
            <a:r>
              <a:rPr kumimoji="0" lang="en-US" altLang="zh-CN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	D.</a:t>
            </a:r>
            <a:r>
              <a:rPr kumimoji="0" lang="zh-CN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含氯消毒剂</a:t>
            </a:r>
            <a:endParaRPr kumimoji="0" lang="en-US" altLang="zh-CN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等线 Light" panose="02010600030101010101" pitchFamily="2" charset="-122"/>
              <a:ea typeface="等线 Light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 sz="2000" dirty="0">
              <a:latin typeface="等线 Light" panose="02010600030101010101" pitchFamily="2" charset="-122"/>
              <a:ea typeface="等线 Light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000" dirty="0"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sz="2000" dirty="0"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学校、托幼机构需要重点清洁和消毒的环节</a:t>
            </a:r>
            <a:r>
              <a:rPr lang="zh-CN" altLang="en-US" sz="2000" dirty="0"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lang="en-US" altLang="zh-CN" sz="2000" dirty="0"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en-US" sz="2000" dirty="0"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latin typeface="等线 Light" panose="02010600030101010101" pitchFamily="2" charset="-122"/>
              <a:ea typeface="等线 Light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000" dirty="0"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sz="2000" dirty="0"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相对封闭的室内（教室、办公室、活动室）</a:t>
            </a:r>
            <a:r>
              <a:rPr lang="en-US" altLang="zh-CN" sz="2000" dirty="0"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    	B.</a:t>
            </a:r>
            <a:r>
              <a:rPr lang="zh-CN" altLang="zh-CN" sz="2000" dirty="0"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楼梯间</a:t>
            </a:r>
          </a:p>
          <a:p>
            <a:r>
              <a:rPr lang="en-US" altLang="zh-CN" sz="2000" dirty="0"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sz="2000" dirty="0"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户外操场</a:t>
            </a:r>
            <a:r>
              <a:rPr lang="en-US" altLang="zh-CN" sz="2000" dirty="0"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                                  			D.</a:t>
            </a:r>
            <a:r>
              <a:rPr lang="zh-CN" altLang="zh-CN" sz="2000" dirty="0"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卫生间</a:t>
            </a:r>
          </a:p>
          <a:p>
            <a:endParaRPr lang="en-US" altLang="zh-CN" sz="2000" dirty="0">
              <a:latin typeface="等线 Light" panose="02010600030101010101" pitchFamily="2" charset="-122"/>
              <a:ea typeface="等线 Light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000" dirty="0"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sz="2000" dirty="0"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根据《中华人民共和国传染病防治法》规定，传染病暴发、流行时，县级以上地方人民政府应当立即组织力量，按照预防、控制预案进行防治，切断传染病的传播途径，必要时，报经上一级人民政府决定，可以采取哪些紧急措施并予以公告</a:t>
            </a:r>
            <a:r>
              <a:rPr lang="zh-CN" altLang="en-US" sz="2000" dirty="0"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000" dirty="0">
              <a:latin typeface="等线 Light" panose="02010600030101010101" pitchFamily="2" charset="-122"/>
              <a:ea typeface="等线 Light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000" dirty="0"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sz="2000" dirty="0"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限制或者停止集市、影剧院演出或者其他人群聚集的活动；</a:t>
            </a:r>
          </a:p>
          <a:p>
            <a:r>
              <a:rPr lang="en-US" altLang="zh-CN" sz="2000" dirty="0"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sz="2000" dirty="0"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停工、停业、停课；</a:t>
            </a:r>
          </a:p>
          <a:p>
            <a:r>
              <a:rPr lang="en-US" altLang="zh-CN" sz="2000" dirty="0"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sz="2000" dirty="0"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封闭或者封存被传染病病原体污染的公共饮用水源、食品以及相关物品；</a:t>
            </a:r>
          </a:p>
          <a:p>
            <a:r>
              <a:rPr lang="en-US" altLang="zh-CN" sz="2000" dirty="0"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sz="2000" dirty="0"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控制或者扑杀染疫野生动物、家畜家禽；</a:t>
            </a:r>
          </a:p>
          <a:p>
            <a:r>
              <a:rPr lang="en-US" altLang="zh-CN" sz="2000" dirty="0"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E.</a:t>
            </a:r>
            <a:r>
              <a:rPr lang="zh-CN" altLang="zh-CN" sz="2000" dirty="0"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封闭可能造成传染病扩散的场所。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63D569FE-C1BA-4957-A384-7EB4F1C3173E}"/>
              </a:ext>
            </a:extLst>
          </p:cNvPr>
          <p:cNvSpPr/>
          <p:nvPr/>
        </p:nvSpPr>
        <p:spPr>
          <a:xfrm>
            <a:off x="8339137" y="380180"/>
            <a:ext cx="1895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kern="10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等线 Light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endParaRPr lang="zh-CN" altLang="en-US" sz="5400" b="1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891E4E62-EB6D-40BC-A67C-AE7CC39053D0}"/>
              </a:ext>
            </a:extLst>
          </p:cNvPr>
          <p:cNvSpPr/>
          <p:nvPr/>
        </p:nvSpPr>
        <p:spPr>
          <a:xfrm>
            <a:off x="6019773" y="1303510"/>
            <a:ext cx="14638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kern="10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等线 Light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ABD</a:t>
            </a:r>
            <a:endParaRPr lang="zh-CN" altLang="en-US" sz="5400" b="1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95F32F08-DCB5-4A2D-81C4-52D84CD1C6D5}"/>
              </a:ext>
            </a:extLst>
          </p:cNvPr>
          <p:cNvSpPr/>
          <p:nvPr/>
        </p:nvSpPr>
        <p:spPr>
          <a:xfrm>
            <a:off x="6875275" y="2568108"/>
            <a:ext cx="14638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kern="10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等线 Light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ABD</a:t>
            </a:r>
            <a:endParaRPr lang="zh-CN" altLang="en-US" sz="5400" b="1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6775D149-EFB2-448C-A3E1-B64C2D34162E}"/>
              </a:ext>
            </a:extLst>
          </p:cNvPr>
          <p:cNvSpPr/>
          <p:nvPr/>
        </p:nvSpPr>
        <p:spPr>
          <a:xfrm>
            <a:off x="7434082" y="4384733"/>
            <a:ext cx="22413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kern="10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等线 Light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ABCDE</a:t>
            </a:r>
            <a:endParaRPr lang="zh-CN" altLang="en-US" sz="5400" b="1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C4F239F1-511F-4A56-B7BB-F59DD7D1CE89}"/>
              </a:ext>
            </a:extLst>
          </p:cNvPr>
          <p:cNvSpPr txBox="1"/>
          <p:nvPr/>
        </p:nvSpPr>
        <p:spPr>
          <a:xfrm>
            <a:off x="1941921" y="2196446"/>
            <a:ext cx="78808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latin typeface="等线" panose="02010600030101010101" pitchFamily="2" charset="-122"/>
                <a:ea typeface="等线" panose="02010600030101010101" pitchFamily="2" charset="-122"/>
              </a:rPr>
              <a:t>求学之路，如何继续？</a:t>
            </a:r>
          </a:p>
        </p:txBody>
      </p:sp>
    </p:spTree>
  </p:cSld>
  <p:clrMapOvr>
    <a:masterClrMapping/>
  </p:clrMapOvr>
  <p:transition spd="slow" advClick="0" advTm="3000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>
            <a:extLst>
              <a:ext uri="{FF2B5EF4-FFF2-40B4-BE49-F238E27FC236}">
                <a16:creationId xmlns:a16="http://schemas.microsoft.com/office/drawing/2014/main" id="{CE8BC24A-13DB-48F4-82E0-652A49B19C22}"/>
              </a:ext>
            </a:extLst>
          </p:cNvPr>
          <p:cNvSpPr txBox="1"/>
          <p:nvPr/>
        </p:nvSpPr>
        <p:spPr>
          <a:xfrm>
            <a:off x="207389" y="169683"/>
            <a:ext cx="44683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印品时光手迹" panose="02000500000000000000" pitchFamily="2" charset="-122"/>
                <a:ea typeface="印品时光手迹" panose="02000500000000000000" pitchFamily="2" charset="-122"/>
              </a:rPr>
              <a:t>他们怎么学习？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CDF18BE2-9CF3-4030-A77D-045D0744DB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28" y="692903"/>
            <a:ext cx="5813588" cy="3324225"/>
          </a:xfrm>
          <a:prstGeom prst="rect">
            <a:avLst/>
          </a:prstGeom>
        </p:spPr>
      </p:pic>
      <p:sp>
        <p:nvSpPr>
          <p:cNvPr id="32" name="文本框 31">
            <a:extLst>
              <a:ext uri="{FF2B5EF4-FFF2-40B4-BE49-F238E27FC236}">
                <a16:creationId xmlns:a16="http://schemas.microsoft.com/office/drawing/2014/main" id="{FB099E87-CE10-4164-8033-6588EBEFBFDB}"/>
              </a:ext>
            </a:extLst>
          </p:cNvPr>
          <p:cNvSpPr txBox="1"/>
          <p:nvPr/>
        </p:nvSpPr>
        <p:spPr>
          <a:xfrm>
            <a:off x="5929462" y="692903"/>
            <a:ext cx="62291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印品时光手迹" panose="02000500000000000000" pitchFamily="2" charset="-122"/>
                <a:ea typeface="印品时光手迹" panose="02000500000000000000" pitchFamily="2" charset="-122"/>
              </a:rPr>
              <a:t>一束昏黄的灯光，一张破旧的桌子，一隅寒冷的角落，两个风中瑟缩的身影。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347F9888-8F89-46C5-BD2F-2132EF0C7FD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772" y="2965173"/>
            <a:ext cx="5715000" cy="381000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09B7559E-0EAA-437C-A364-AB5273ABF9DB}"/>
              </a:ext>
            </a:extLst>
          </p:cNvPr>
          <p:cNvSpPr txBox="1"/>
          <p:nvPr/>
        </p:nvSpPr>
        <p:spPr>
          <a:xfrm>
            <a:off x="185394" y="4248079"/>
            <a:ext cx="60174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印品时光手迹" panose="02000500000000000000" pitchFamily="2" charset="-122"/>
                <a:ea typeface="印品时光手迹" panose="02000500000000000000" pitchFamily="2" charset="-122"/>
              </a:rPr>
              <a:t>现在，她身处抗疫战场，</a:t>
            </a:r>
            <a:r>
              <a:rPr lang="en-US" altLang="zh-CN" sz="2800" dirty="0">
                <a:latin typeface="印品时光手迹" panose="02000500000000000000" pitchFamily="2" charset="-122"/>
                <a:ea typeface="印品时光手迹" panose="02000500000000000000" pitchFamily="2" charset="-122"/>
              </a:rPr>
              <a:t>100</a:t>
            </a:r>
            <a:r>
              <a:rPr lang="zh-CN" altLang="en-US" sz="2800" dirty="0">
                <a:latin typeface="印品时光手迹" panose="02000500000000000000" pitchFamily="2" charset="-122"/>
                <a:ea typeface="印品时光手迹" panose="02000500000000000000" pitchFamily="2" charset="-122"/>
              </a:rPr>
              <a:t>天后，又将走进高考考场。</a:t>
            </a:r>
          </a:p>
        </p:txBody>
      </p:sp>
    </p:spTree>
    <p:custDataLst>
      <p:tags r:id="rId1"/>
    </p:custDataLst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Text"/>
  <p:tag name="MH" val="20151104095213"/>
  <p:tag name="MH_LIBRARY" val="GRAPHIC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字魂36号-正文宋楷"/>
        <a:ea typeface="字魂36号-正文宋楷"/>
        <a:cs typeface=""/>
      </a:majorFont>
      <a:minorFont>
        <a:latin typeface="字魂36号-正文宋楷"/>
        <a:ea typeface="字魂36号-正文宋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字魂36号-正文宋楷"/>
        <a:font script="Hebr" typeface="字魂36号-正文宋楷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字魂36号-正文宋楷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字魂36号-正文宋楷"/>
        <a:font script="Hebr" typeface="字魂36号-正文宋楷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字魂36号-正文宋楷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1460</Words>
  <Application>Microsoft Office PowerPoint</Application>
  <PresentationFormat>宽屏</PresentationFormat>
  <Paragraphs>86</Paragraphs>
  <Slides>13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等线</vt:lpstr>
      <vt:lpstr>等线 Light</vt:lpstr>
      <vt:lpstr>方正粗黑宋简体</vt:lpstr>
      <vt:lpstr>微软雅黑</vt:lpstr>
      <vt:lpstr>印品时光手迹</vt:lpstr>
      <vt:lpstr>字魂36号-正文宋楷</vt:lpstr>
      <vt:lpstr>Arial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V1818CT</dc:creator>
  <cp:lastModifiedBy>oe Z</cp:lastModifiedBy>
  <cp:revision>20</cp:revision>
  <dcterms:created xsi:type="dcterms:W3CDTF">2020-02-29T05:56:18Z</dcterms:created>
  <dcterms:modified xsi:type="dcterms:W3CDTF">2020-03-01T10:46:53Z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2052-11.1.0.9513</vt:lpwstr>
  </property>
</Properties>
</file>