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4" r:id="rId3"/>
  </p:sldMasterIdLst>
  <p:notesMasterIdLst>
    <p:notesMasterId r:id="rId6"/>
  </p:notesMasterIdLst>
  <p:sldIdLst>
    <p:sldId id="3144" r:id="rId4"/>
    <p:sldId id="3146" r:id="rId5"/>
    <p:sldId id="3145" r:id="rId7"/>
    <p:sldId id="3170" r:id="rId8"/>
    <p:sldId id="3125" r:id="rId9"/>
    <p:sldId id="3173" r:id="rId10"/>
    <p:sldId id="3167" r:id="rId11"/>
    <p:sldId id="3171" r:id="rId12"/>
    <p:sldId id="3184" r:id="rId13"/>
    <p:sldId id="3172" r:id="rId14"/>
    <p:sldId id="3174" r:id="rId15"/>
    <p:sldId id="3176" r:id="rId16"/>
    <p:sldId id="3175" r:id="rId17"/>
    <p:sldId id="3177" r:id="rId18"/>
    <p:sldId id="3103" r:id="rId19"/>
    <p:sldId id="3178" r:id="rId20"/>
    <p:sldId id="3143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61E"/>
    <a:srgbClr val="FF0000"/>
    <a:srgbClr val="FCFCFC"/>
    <a:srgbClr val="B2A36C"/>
    <a:srgbClr val="87D1D9"/>
    <a:srgbClr val="52B1D8"/>
    <a:srgbClr val="FFD966"/>
    <a:srgbClr val="32BDA7"/>
    <a:srgbClr val="16678C"/>
    <a:srgbClr val="B41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660"/>
  </p:normalViewPr>
  <p:slideViewPr>
    <p:cSldViewPr snapToGrid="0">
      <p:cViewPr varScale="1">
        <p:scale>
          <a:sx n="64" d="100"/>
          <a:sy n="64" d="100"/>
        </p:scale>
        <p:origin x="14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24930-7A6D-4734-B4E7-6DFF15FD96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C0758-8C64-4ADA-9039-A19A86B62D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79715" y="1178263"/>
            <a:ext cx="10232571" cy="49892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5" y="561010"/>
            <a:ext cx="3877985" cy="41735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新冠来袭，面对恐慌，我们该怎么办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73002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dirty="0">
                <a:latin typeface="+mj-ea"/>
                <a:ea typeface="+mj-ea"/>
              </a:rPr>
              <a:t>What</a:t>
            </a:r>
            <a:r>
              <a:rPr lang="en-US" altLang="zh-CN" sz="1200" baseline="0" dirty="0">
                <a:latin typeface="+mj-ea"/>
                <a:ea typeface="+mj-ea"/>
              </a:rPr>
              <a:t> should we do 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400956" y="607711"/>
            <a:ext cx="940275" cy="548179"/>
            <a:chOff x="4212857" y="3419402"/>
            <a:chExt cx="1523197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212857" y="3497444"/>
              <a:ext cx="1523197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01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2687445" y="1069259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2687445" y="1009175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79715" y="1178263"/>
            <a:ext cx="10232571" cy="49892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6" y="561010"/>
            <a:ext cx="4087494" cy="417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30000"/>
              </a:lnSpc>
            </a:pPr>
            <a:r>
              <a:rPr lang="zh-CN" altLang="zh-CN" sz="18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面临恐慌危机，如何调适自我压力？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98013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baseline="0" dirty="0">
                <a:latin typeface="+mj-ea"/>
                <a:ea typeface="+mj-ea"/>
              </a:rPr>
              <a:t>How to adjust yourself?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300335" y="607711"/>
            <a:ext cx="1141517" cy="548179"/>
            <a:chOff x="4049856" y="3419402"/>
            <a:chExt cx="1849199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049856" y="3498057"/>
              <a:ext cx="1849199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02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2839845" y="1069259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2839845" y="1009175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5" y="561010"/>
            <a:ext cx="4219842" cy="417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zh-CN" sz="1800" b="1" kern="0" dirty="0">
                <a:solidFill>
                  <a:srgbClr val="222222"/>
                </a:solidFill>
                <a:latin typeface="等线 Light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新型冠状病毒来临，我们具体该怎么做？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73002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dirty="0">
                <a:latin typeface="+mj-ea"/>
                <a:ea typeface="+mj-ea"/>
              </a:rPr>
              <a:t>What</a:t>
            </a:r>
            <a:r>
              <a:rPr lang="zh-CN" altLang="en-US" sz="1200" dirty="0">
                <a:latin typeface="+mj-ea"/>
                <a:ea typeface="+mj-ea"/>
              </a:rPr>
              <a:t>‘</a:t>
            </a:r>
            <a:r>
              <a:rPr lang="en-US" altLang="zh-CN" sz="1200" dirty="0">
                <a:latin typeface="+mj-ea"/>
                <a:ea typeface="+mj-ea"/>
              </a:rPr>
              <a:t>s the</a:t>
            </a:r>
            <a:r>
              <a:rPr lang="en-US" altLang="zh-CN" sz="1200" baseline="0" dirty="0">
                <a:latin typeface="+mj-ea"/>
                <a:ea typeface="+mj-ea"/>
              </a:rPr>
              <a:t> specific action?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300335" y="607711"/>
            <a:ext cx="1141517" cy="548179"/>
            <a:chOff x="4049856" y="3419402"/>
            <a:chExt cx="1849199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049856" y="3498057"/>
              <a:ext cx="1849199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03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3011280" y="1093751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3011280" y="1033667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5" y="561010"/>
            <a:ext cx="3877985" cy="41735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新冠来袭，面对恐慌，我们该怎么办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73002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dirty="0">
                <a:latin typeface="+mj-ea"/>
                <a:ea typeface="+mj-ea"/>
              </a:rPr>
              <a:t>What</a:t>
            </a:r>
            <a:r>
              <a:rPr lang="en-US" altLang="zh-CN" sz="1200" baseline="0" dirty="0">
                <a:latin typeface="+mj-ea"/>
                <a:ea typeface="+mj-ea"/>
              </a:rPr>
              <a:t> should we do 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400956" y="607711"/>
            <a:ext cx="940275" cy="548179"/>
            <a:chOff x="4212857" y="3419402"/>
            <a:chExt cx="1523197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212857" y="3497444"/>
              <a:ext cx="1523197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01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2687445" y="1069259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2687445" y="1009175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6" y="561010"/>
            <a:ext cx="4087494" cy="417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30000"/>
              </a:lnSpc>
            </a:pPr>
            <a:r>
              <a:rPr lang="zh-CN" altLang="zh-CN" sz="18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面临恐慌危机，如何调适自我压力？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98013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baseline="0" dirty="0">
                <a:latin typeface="+mj-ea"/>
                <a:ea typeface="+mj-ea"/>
              </a:rPr>
              <a:t>How to adjust yourself?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300335" y="607711"/>
            <a:ext cx="1141517" cy="548179"/>
            <a:chOff x="4049856" y="3419402"/>
            <a:chExt cx="1849199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049856" y="3498057"/>
              <a:ext cx="1849199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02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2839845" y="1069259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2839845" y="1009175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2"/>
            <a:ext cx="12191999" cy="6864704"/>
          </a:xfrm>
          <a:prstGeom prst="rect">
            <a:avLst/>
          </a:prstGeom>
          <a:solidFill>
            <a:srgbClr val="32B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0957" y="348343"/>
            <a:ext cx="11390087" cy="6161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170305" y="561010"/>
            <a:ext cx="4219842" cy="417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zh-CN" sz="1800" b="1" kern="0" dirty="0">
                <a:solidFill>
                  <a:srgbClr val="222222"/>
                </a:solidFill>
                <a:latin typeface="等线 Light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新型冠状病毒来临，我们具体该怎么做？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73002" y="917153"/>
            <a:ext cx="1830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200" dirty="0">
                <a:latin typeface="+mj-ea"/>
                <a:ea typeface="+mj-ea"/>
              </a:rPr>
              <a:t>What</a:t>
            </a:r>
            <a:r>
              <a:rPr lang="zh-CN" altLang="en-US" sz="1200" dirty="0">
                <a:latin typeface="+mj-ea"/>
                <a:ea typeface="+mj-ea"/>
              </a:rPr>
              <a:t>‘</a:t>
            </a:r>
            <a:r>
              <a:rPr lang="en-US" altLang="zh-CN" sz="1200" dirty="0">
                <a:latin typeface="+mj-ea"/>
                <a:ea typeface="+mj-ea"/>
              </a:rPr>
              <a:t>s the</a:t>
            </a:r>
            <a:r>
              <a:rPr lang="en-US" altLang="zh-CN" sz="1200" baseline="0" dirty="0">
                <a:latin typeface="+mj-ea"/>
                <a:ea typeface="+mj-ea"/>
              </a:rPr>
              <a:t> specific action?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300335" y="607711"/>
            <a:ext cx="1141517" cy="548179"/>
            <a:chOff x="4049856" y="3419402"/>
            <a:chExt cx="1849199" cy="88802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0446" y="3419402"/>
              <a:ext cx="980252" cy="888021"/>
              <a:chOff x="2240421" y="3375723"/>
              <a:chExt cx="980252" cy="88802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40421" y="3375723"/>
                <a:ext cx="888021" cy="888021"/>
              </a:xfrm>
              <a:prstGeom prst="ellipse">
                <a:avLst/>
              </a:prstGeom>
              <a:solidFill>
                <a:srgbClr val="C8161E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600000">
                <a:off x="2574376" y="3588979"/>
                <a:ext cx="439205" cy="853389"/>
              </a:xfrm>
              <a:custGeom>
                <a:avLst/>
                <a:gdLst>
                  <a:gd name="connsiteX0" fmla="*/ 13018 w 457029"/>
                  <a:gd name="connsiteY0" fmla="*/ 0 h 888022"/>
                  <a:gd name="connsiteX1" fmla="*/ 457029 w 457029"/>
                  <a:gd name="connsiteY1" fmla="*/ 444011 h 888022"/>
                  <a:gd name="connsiteX2" fmla="*/ 13018 w 457029"/>
                  <a:gd name="connsiteY2" fmla="*/ 888022 h 888022"/>
                  <a:gd name="connsiteX3" fmla="*/ 0 w 457029"/>
                  <a:gd name="connsiteY3" fmla="*/ 886710 h 888022"/>
                  <a:gd name="connsiteX4" fmla="*/ 0 w 457029"/>
                  <a:gd name="connsiteY4" fmla="*/ 1312 h 888022"/>
                  <a:gd name="connsiteX5" fmla="*/ 13018 w 457029"/>
                  <a:gd name="connsiteY5" fmla="*/ 0 h 88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029" h="888022">
                    <a:moveTo>
                      <a:pt x="13018" y="0"/>
                    </a:moveTo>
                    <a:cubicBezTo>
                      <a:pt x="258239" y="0"/>
                      <a:pt x="457029" y="198790"/>
                      <a:pt x="457029" y="444011"/>
                    </a:cubicBezTo>
                    <a:cubicBezTo>
                      <a:pt x="457029" y="689232"/>
                      <a:pt x="258239" y="888022"/>
                      <a:pt x="13018" y="888022"/>
                    </a:cubicBezTo>
                    <a:lnTo>
                      <a:pt x="0" y="886710"/>
                    </a:lnTo>
                    <a:lnTo>
                      <a:pt x="0" y="1312"/>
                    </a:lnTo>
                    <a:lnTo>
                      <a:pt x="13018" y="0"/>
                    </a:lnTo>
                    <a:close/>
                  </a:path>
                </a:pathLst>
              </a:custGeom>
              <a:solidFill>
                <a:srgbClr val="B414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b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sp>
          <p:nvSpPr>
            <p:cNvPr id="13" name="菱形 12"/>
            <p:cNvSpPr/>
            <p:nvPr/>
          </p:nvSpPr>
          <p:spPr>
            <a:xfrm>
              <a:off x="4049856" y="3498057"/>
              <a:ext cx="1849199" cy="730708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03</a:t>
              </a:r>
              <a:endParaRPr lang="zh-CN" altLang="en-US" sz="2000" b="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3011280" y="1093751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3011280" y="1033667"/>
            <a:ext cx="2197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4758B-EAB1-4E3C-A311-0EDAA3EAA5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2836C-2AE0-4D7E-930E-C451C1B0D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49b5f3568b95d7e0f1cb0b2e125e707\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540" y="339090"/>
            <a:ext cx="10944225" cy="1477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>
                <a:gd name="adj" fmla="val 49999"/>
              </a:avLst>
            </a:prstTxWarp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一路相伴 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“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疫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”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路守护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舒圆黑简" panose="00020600040101010101" charset="-122"/>
              <a:ea typeface="汉仪舒圆黑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5573" y="2367915"/>
            <a:ext cx="68408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河海中学七（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）班主题班会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2020.2.29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体育, 房间, 标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89" y="4421083"/>
            <a:ext cx="3036412" cy="170793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7810" y="19558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防控知识知多少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5"/>
          <p:cNvGrpSpPr/>
          <p:nvPr/>
        </p:nvGrpSpPr>
        <p:grpSpPr>
          <a:xfrm rot="0">
            <a:off x="-17145" y="92710"/>
            <a:ext cx="1321435" cy="992505"/>
            <a:chOff x="883578" y="924689"/>
            <a:chExt cx="2416287" cy="2357729"/>
          </a:xfrm>
          <a:solidFill>
            <a:srgbClr val="87D1D9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54150" y="1407160"/>
            <a:ext cx="85001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ea typeface="宋体" panose="02010600030101010101" pitchFamily="2" charset="-122"/>
              </a:rPr>
              <a:t>《中华人民共和国传染病防治法》规定管理的传染病分甲、乙、丙三类，原有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sz="2800" b="1">
                <a:ea typeface="宋体" panose="02010600030101010101" pitchFamily="2" charset="-122"/>
              </a:rPr>
              <a:t>种。甲类传染病是指传染性强、病死率高、易引起大流行的烈性传染病。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</a:rPr>
              <a:t>2020</a:t>
            </a:r>
            <a:r>
              <a:rPr lang="zh-CN" sz="2800" b="1">
                <a:ea typeface="宋体" panose="02010600030101010101" pitchFamily="2" charset="-122"/>
              </a:rPr>
              <a:t>年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sz="2800" b="1">
                <a:ea typeface="宋体" panose="02010600030101010101" pitchFamily="2" charset="-122"/>
              </a:rPr>
              <a:t>月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</a:rPr>
              <a:t>20</a:t>
            </a:r>
            <a:r>
              <a:rPr lang="zh-CN" sz="2800" b="1">
                <a:ea typeface="宋体" panose="02010600030101010101" pitchFamily="2" charset="-122"/>
              </a:rPr>
              <a:t>日，经国务院批准，新型冠状病毒感染的肺炎新纳入《中华人民共和国传染病防治法》规定的（ ）传染病，采取（ ）传染病的防控措施进行管理。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A.</a:t>
            </a:r>
            <a:r>
              <a:rPr lang="zh-CN" sz="2800" b="1">
                <a:ea typeface="宋体" panose="02010600030101010101" pitchFamily="2" charset="-122"/>
              </a:rPr>
              <a:t>甲类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r>
              <a:rPr lang="zh-CN" sz="2800" b="1">
                <a:ea typeface="宋体" panose="02010600030101010101" pitchFamily="2" charset="-122"/>
              </a:rPr>
              <a:t>甲类        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800" b="1">
                <a:ea typeface="宋体" panose="02010600030101010101" pitchFamily="2" charset="-122"/>
              </a:rPr>
              <a:t>乙类 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r>
              <a:rPr lang="zh-CN" sz="2800" b="1">
                <a:ea typeface="宋体" panose="02010600030101010101" pitchFamily="2" charset="-122"/>
              </a:rPr>
              <a:t>甲类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C.</a:t>
            </a:r>
            <a:r>
              <a:rPr lang="zh-CN" sz="2800" b="1">
                <a:ea typeface="宋体" panose="02010600030101010101" pitchFamily="2" charset="-122"/>
              </a:rPr>
              <a:t>甲类 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r>
              <a:rPr lang="zh-CN" sz="2800" b="1">
                <a:ea typeface="宋体" panose="02010600030101010101" pitchFamily="2" charset="-122"/>
              </a:rPr>
              <a:t>乙类       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sz="2800" b="1">
                <a:ea typeface="宋体" panose="02010600030101010101" pitchFamily="2" charset="-122"/>
              </a:rPr>
              <a:t>乙类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r>
              <a:rPr lang="zh-CN" sz="2800" b="1">
                <a:ea typeface="宋体" panose="02010600030101010101" pitchFamily="2" charset="-122"/>
              </a:rPr>
              <a:t>乙类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en-US" sz="2800" b="1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体育, 房间, 标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89" y="4421083"/>
            <a:ext cx="3036412" cy="170793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7810" y="19558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防控知识知多少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5"/>
          <p:cNvGrpSpPr/>
          <p:nvPr/>
        </p:nvGrpSpPr>
        <p:grpSpPr>
          <a:xfrm rot="0">
            <a:off x="-17145" y="92710"/>
            <a:ext cx="1321435" cy="992505"/>
            <a:chOff x="883578" y="924689"/>
            <a:chExt cx="2416287" cy="2357729"/>
          </a:xfrm>
          <a:solidFill>
            <a:srgbClr val="87D1D9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40205" y="1743075"/>
            <a:ext cx="89109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怎样正确戴口罩？</a:t>
            </a:r>
            <a:r>
              <a:rPr 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A.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要分清口罩的内外、上下，浅色面朝外，深色面朝内</a:t>
            </a:r>
            <a:r>
              <a:rPr 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B.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为了节约，口罩可以两面轮流佩戴</a:t>
            </a:r>
            <a:r>
              <a:rPr 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C.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戴口罩时，要将折面完全展开，完全包住嘴、鼻、下颌，然后压紧鼻夹，使口罩与面部完全贴合</a:t>
            </a:r>
            <a:r>
              <a:rPr 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D.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将口罩有金属条（鼻夹）的一端戴在下方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体育, 房间, 标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89" y="4421083"/>
            <a:ext cx="3036412" cy="170793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7810" y="19558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防控知识知多少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5"/>
          <p:cNvGrpSpPr/>
          <p:nvPr/>
        </p:nvGrpSpPr>
        <p:grpSpPr>
          <a:xfrm rot="0">
            <a:off x="-17145" y="92710"/>
            <a:ext cx="1321435" cy="992505"/>
            <a:chOff x="883578" y="924689"/>
            <a:chExt cx="2416287" cy="2357729"/>
          </a:xfrm>
          <a:solidFill>
            <a:srgbClr val="87D1D9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54150" y="1462405"/>
            <a:ext cx="92278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哪类人群感染新型冠状病毒后，病情进展相对更快，严重程度更高？</a:t>
            </a:r>
            <a:r>
              <a:rPr lang="en-US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A.</a:t>
            </a:r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中小学生</a:t>
            </a:r>
            <a:endParaRPr lang="zh-CN" sz="3200" b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en-US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</a:t>
            </a:r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免疫功能较差的人群，例如老年人、孕产妇或存在肝肾功能障碍的人群</a:t>
            </a:r>
            <a:r>
              <a:rPr lang="en-US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C.</a:t>
            </a:r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上班族</a:t>
            </a:r>
            <a:endParaRPr lang="zh-CN" altLang="en-US" sz="3200" b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体育, 房间, 标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89" y="4421083"/>
            <a:ext cx="3036412" cy="170793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7810" y="19558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防控知识知多少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5"/>
          <p:cNvGrpSpPr/>
          <p:nvPr/>
        </p:nvGrpSpPr>
        <p:grpSpPr>
          <a:xfrm rot="0">
            <a:off x="-17145" y="92710"/>
            <a:ext cx="1321435" cy="992505"/>
            <a:chOff x="883578" y="924689"/>
            <a:chExt cx="2416287" cy="2357729"/>
          </a:xfrm>
          <a:solidFill>
            <a:srgbClr val="87D1D9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54150" y="1540510"/>
            <a:ext cx="92602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吃抗生素能预防新型冠状病毒感染吗？</a:t>
            </a:r>
            <a:r>
              <a:rPr lang="en-US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A.</a:t>
            </a:r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能，这是发烧感冒时最管用的药</a:t>
            </a:r>
            <a:r>
              <a:rPr lang="en-US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B.</a:t>
            </a:r>
            <a:r>
              <a:rPr lang="zh-CN" sz="3200" b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不能，新型冠状病毒感染的肺炎病原体是病毒，而抗生素针对的是细菌。如以预防为目的，错误使用抗生素会增强病原体的耐药性</a:t>
            </a:r>
            <a:endParaRPr lang="zh-CN" altLang="en-US" sz="3200" b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体育, 房间, 标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89" y="4421083"/>
            <a:ext cx="3036412" cy="170793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7810" y="19558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防控知识知多少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5"/>
          <p:cNvGrpSpPr/>
          <p:nvPr/>
        </p:nvGrpSpPr>
        <p:grpSpPr>
          <a:xfrm rot="0">
            <a:off x="-17145" y="92710"/>
            <a:ext cx="1321435" cy="992505"/>
            <a:chOff x="883578" y="924689"/>
            <a:chExt cx="2416287" cy="2357729"/>
          </a:xfrm>
          <a:solidFill>
            <a:srgbClr val="87D1D9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83578" y="924689"/>
              <a:ext cx="2416287" cy="235772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018112" y="1055836"/>
              <a:ext cx="2147219" cy="2095437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ctr"/>
              <a:endParaRPr 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92580" y="1603375"/>
            <a:ext cx="91484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ea typeface="宋体" panose="02010600030101010101" pitchFamily="2" charset="-122"/>
              </a:rPr>
              <a:t>此前接种了流感疫苗的人就不容易被新型冠状病毒感染了吗？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A.</a:t>
            </a:r>
            <a:r>
              <a:rPr lang="zh-CN" sz="2800" b="1">
                <a:ea typeface="宋体" panose="02010600030101010101" pitchFamily="2" charset="-122"/>
              </a:rPr>
              <a:t>是的，接种过流感疫苗的人不易被新型冠状病毒感染</a:t>
            </a:r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B.</a:t>
            </a:r>
            <a:r>
              <a:rPr lang="zh-CN" sz="2800" b="1">
                <a:ea typeface="宋体" panose="02010600030101010101" pitchFamily="2" charset="-122"/>
              </a:rPr>
              <a:t>不是，流感疫苗主要是预防流感的，对新型冠状病毒无预防作用，所以接种了流感疫苗仍有可能感染新型冠状病毒，也可能出现严重症状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画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84" y="2267682"/>
            <a:ext cx="3566752" cy="4135672"/>
          </a:xfrm>
          <a:prstGeom prst="rect">
            <a:avLst/>
          </a:prstGeom>
        </p:spPr>
      </p:pic>
      <p:pic>
        <p:nvPicPr>
          <p:cNvPr id="10" name="图片 9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491" y="3597298"/>
            <a:ext cx="2274277" cy="2274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891" y="1520027"/>
            <a:ext cx="9785985" cy="12604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疫情期间，我们该如何宅在家里学习生活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？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algn="l"/>
            <a:endParaRPr lang="zh-CN" altLang="en-US" sz="3600" dirty="0">
              <a:solidFill>
                <a:srgbClr val="C8161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e38c76c77a77119d990ea7e8e32f579\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100" y="1477645"/>
            <a:ext cx="10149840" cy="32696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>
                <a:gd name="adj" fmla="val 48571"/>
              </a:avLst>
            </a:prstTxWarp>
            <a:spAutoFit/>
          </a:bodyPr>
          <a:p>
            <a:pPr algn="ctr"/>
            <a:r>
              <a:rPr lang="zh-CN" altLang="en-US" sz="9600" b="1">
                <a:ln w="28575" cap="rnd">
                  <a:solidFill>
                    <a:srgbClr val="FE5375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50800">
                    <a:srgbClr val="FE5375">
                      <a:alpha val="60000"/>
                    </a:srgbClr>
                  </a:glow>
                  <a:innerShdw blurRad="25400" dist="38100" dir="13500000">
                    <a:schemeClr val="bg1"/>
                  </a:innerShdw>
                </a:effectLst>
                <a:latin typeface="汉仪晓波折纸体简" panose="00020600040101010101" charset="-122"/>
                <a:ea typeface="汉仪晓波折纸体简" panose="00020600040101010101" charset="-122"/>
              </a:rPr>
              <a:t>待春暖花开之时</a:t>
            </a:r>
            <a:endParaRPr lang="zh-CN" altLang="en-US" sz="9600" b="1">
              <a:ln w="28575" cap="rnd">
                <a:solidFill>
                  <a:srgbClr val="FE5375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glow rad="50800">
                  <a:srgbClr val="FE5375">
                    <a:alpha val="60000"/>
                  </a:srgbClr>
                </a:glow>
                <a:innerShdw blurRad="25400" dist="38100" dir="13500000">
                  <a:schemeClr val="bg1"/>
                </a:innerShdw>
              </a:effectLst>
              <a:latin typeface="汉仪晓波折纸体简" panose="00020600040101010101" charset="-122"/>
              <a:ea typeface="汉仪晓波折纸体简" panose="00020600040101010101" charset="-122"/>
            </a:endParaRPr>
          </a:p>
          <a:p>
            <a:pPr algn="ctr"/>
            <a:r>
              <a:rPr lang="zh-CN" altLang="en-US" sz="9600" b="1">
                <a:ln w="28575" cap="rnd">
                  <a:solidFill>
                    <a:srgbClr val="FE5375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50800">
                    <a:srgbClr val="FE5375">
                      <a:alpha val="60000"/>
                    </a:srgbClr>
                  </a:glow>
                  <a:innerShdw blurRad="25400" dist="38100" dir="13500000">
                    <a:schemeClr val="bg1"/>
                  </a:innerShdw>
                </a:effectLst>
                <a:latin typeface="汉仪晓波折纸体简" panose="00020600040101010101" charset="-122"/>
                <a:ea typeface="汉仪晓波折纸体简" panose="00020600040101010101" charset="-122"/>
              </a:rPr>
              <a:t>我们再繁花与共</a:t>
            </a:r>
            <a:endParaRPr lang="zh-CN" altLang="en-US" sz="9600" b="1">
              <a:ln w="28575" cap="rnd">
                <a:solidFill>
                  <a:srgbClr val="FE5375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glow rad="50800">
                  <a:srgbClr val="FE5375">
                    <a:alpha val="60000"/>
                  </a:srgbClr>
                </a:glow>
                <a:innerShdw blurRad="25400" dist="38100" dir="13500000">
                  <a:schemeClr val="bg1"/>
                </a:innerShdw>
              </a:effectLst>
              <a:latin typeface="汉仪晓波折纸体简" panose="00020600040101010101" charset="-122"/>
              <a:ea typeface="汉仪晓波折纸体简" panose="00020600040101010101" charset="-122"/>
            </a:endParaRPr>
          </a:p>
          <a:p>
            <a:pPr algn="ctr"/>
            <a:endParaRPr lang="zh-CN" altLang="en-US" sz="9600" b="1">
              <a:ln w="28575" cap="rnd">
                <a:solidFill>
                  <a:srgbClr val="FE5375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glow rad="50800">
                  <a:srgbClr val="FE5375">
                    <a:alpha val="60000"/>
                  </a:srgbClr>
                </a:glow>
                <a:innerShdw blurRad="25400" dist="38100" dir="13500000">
                  <a:schemeClr val="bg1"/>
                </a:innerShdw>
              </a:effectLst>
              <a:latin typeface="汉仪晓波折纸体简" panose="00020600040101010101" charset="-122"/>
              <a:ea typeface="汉仪晓波折纸体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49b5f3568b95d7e0f1cb0b2e125e707\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540" y="339090"/>
            <a:ext cx="10944225" cy="1477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>
                <a:gd name="adj" fmla="val 49999"/>
              </a:avLst>
            </a:prstTxWarp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一路相伴 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“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疫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”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舒圆黑简" panose="00020600040101010101" charset="-122"/>
                <a:ea typeface="汉仪舒圆黑简" panose="00020600040101010101" charset="-122"/>
              </a:rPr>
              <a:t>路守护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舒圆黑简" panose="00020600040101010101" charset="-122"/>
              <a:ea typeface="汉仪舒圆黑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5573" y="2130425"/>
            <a:ext cx="68408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河海中学七（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）班主题班会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2020.2.29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686435" y="1252855"/>
            <a:ext cx="3474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51735" y="2493579"/>
            <a:ext cx="4594057" cy="888021"/>
            <a:chOff x="1495372" y="3608945"/>
            <a:chExt cx="4594057" cy="888021"/>
          </a:xfrm>
        </p:grpSpPr>
        <p:sp>
          <p:nvSpPr>
            <p:cNvPr id="26" name="矩形 25"/>
            <p:cNvSpPr/>
            <p:nvPr/>
          </p:nvSpPr>
          <p:spPr>
            <a:xfrm>
              <a:off x="2845849" y="3778737"/>
              <a:ext cx="3243580" cy="5708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sz="2400" b="1" dirty="0">
                  <a:solidFill>
                    <a:schemeClr val="bg2">
                      <a:lumMod val="1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了解实时新冠肺炎情况</a:t>
              </a:r>
              <a:endParaRPr lang="zh-CN" sz="24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495372" y="3608945"/>
              <a:ext cx="1523197" cy="888021"/>
              <a:chOff x="4212857" y="3419402"/>
              <a:chExt cx="1523197" cy="888021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530446" y="3419402"/>
                <a:ext cx="980252" cy="888021"/>
                <a:chOff x="2240421" y="3375723"/>
                <a:chExt cx="980252" cy="888021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240421" y="3375723"/>
                  <a:ext cx="888021" cy="888021"/>
                </a:xfrm>
                <a:prstGeom prst="ellipse">
                  <a:avLst/>
                </a:prstGeom>
                <a:solidFill>
                  <a:srgbClr val="C8161E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 rot="3600000">
                  <a:off x="2574376" y="3588979"/>
                  <a:ext cx="439205" cy="853389"/>
                </a:xfrm>
                <a:custGeom>
                  <a:avLst/>
                  <a:gdLst>
                    <a:gd name="connsiteX0" fmla="*/ 13018 w 457029"/>
                    <a:gd name="connsiteY0" fmla="*/ 0 h 888022"/>
                    <a:gd name="connsiteX1" fmla="*/ 457029 w 457029"/>
                    <a:gd name="connsiteY1" fmla="*/ 444011 h 888022"/>
                    <a:gd name="connsiteX2" fmla="*/ 13018 w 457029"/>
                    <a:gd name="connsiteY2" fmla="*/ 888022 h 888022"/>
                    <a:gd name="connsiteX3" fmla="*/ 0 w 457029"/>
                    <a:gd name="connsiteY3" fmla="*/ 886710 h 888022"/>
                    <a:gd name="connsiteX4" fmla="*/ 0 w 457029"/>
                    <a:gd name="connsiteY4" fmla="*/ 1312 h 888022"/>
                    <a:gd name="connsiteX5" fmla="*/ 13018 w 457029"/>
                    <a:gd name="connsiteY5" fmla="*/ 0 h 888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029" h="888022">
                      <a:moveTo>
                        <a:pt x="13018" y="0"/>
                      </a:moveTo>
                      <a:cubicBezTo>
                        <a:pt x="258239" y="0"/>
                        <a:pt x="457029" y="198790"/>
                        <a:pt x="457029" y="444011"/>
                      </a:cubicBezTo>
                      <a:cubicBezTo>
                        <a:pt x="457029" y="689232"/>
                        <a:pt x="258239" y="888022"/>
                        <a:pt x="13018" y="888022"/>
                      </a:cubicBezTo>
                      <a:lnTo>
                        <a:pt x="0" y="886710"/>
                      </a:lnTo>
                      <a:lnTo>
                        <a:pt x="0" y="1312"/>
                      </a:lnTo>
                      <a:lnTo>
                        <a:pt x="13018" y="0"/>
                      </a:lnTo>
                      <a:close/>
                    </a:path>
                  </a:pathLst>
                </a:custGeom>
                <a:solidFill>
                  <a:srgbClr val="B414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</p:grpSp>
          <p:sp>
            <p:nvSpPr>
              <p:cNvPr id="34" name="菱形 33"/>
              <p:cNvSpPr/>
              <p:nvPr/>
            </p:nvSpPr>
            <p:spPr>
              <a:xfrm>
                <a:off x="4212857" y="3497444"/>
                <a:ext cx="1523197" cy="730708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01</a:t>
                </a:r>
                <a:endParaRPr lang="zh-CN" altLang="en-US" sz="3155" b="1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51640" y="3906420"/>
            <a:ext cx="4510405" cy="888021"/>
            <a:chOff x="5696139" y="3608945"/>
            <a:chExt cx="4510405" cy="888021"/>
          </a:xfrm>
        </p:grpSpPr>
        <p:sp>
          <p:nvSpPr>
            <p:cNvPr id="47" name="矩形 46"/>
            <p:cNvSpPr/>
            <p:nvPr/>
          </p:nvSpPr>
          <p:spPr>
            <a:xfrm>
              <a:off x="7046784" y="3778490"/>
              <a:ext cx="3159760" cy="57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2">
                      <a:lumMod val="1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+mn-ea"/>
                </a:rPr>
                <a:t>防控知识知多少</a:t>
              </a: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696139" y="3608945"/>
              <a:ext cx="1523197" cy="888021"/>
              <a:chOff x="4212857" y="3419402"/>
              <a:chExt cx="1523197" cy="88802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530446" y="3419402"/>
                <a:ext cx="980252" cy="888021"/>
                <a:chOff x="2240421" y="3375723"/>
                <a:chExt cx="980252" cy="888021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240421" y="3375723"/>
                  <a:ext cx="888021" cy="888021"/>
                </a:xfrm>
                <a:prstGeom prst="ellipse">
                  <a:avLst/>
                </a:prstGeom>
                <a:solidFill>
                  <a:srgbClr val="C8161E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 rot="3600000">
                  <a:off x="2574376" y="3588979"/>
                  <a:ext cx="439205" cy="853389"/>
                </a:xfrm>
                <a:custGeom>
                  <a:avLst/>
                  <a:gdLst>
                    <a:gd name="connsiteX0" fmla="*/ 13018 w 457029"/>
                    <a:gd name="connsiteY0" fmla="*/ 0 h 888022"/>
                    <a:gd name="connsiteX1" fmla="*/ 457029 w 457029"/>
                    <a:gd name="connsiteY1" fmla="*/ 444011 h 888022"/>
                    <a:gd name="connsiteX2" fmla="*/ 13018 w 457029"/>
                    <a:gd name="connsiteY2" fmla="*/ 888022 h 888022"/>
                    <a:gd name="connsiteX3" fmla="*/ 0 w 457029"/>
                    <a:gd name="connsiteY3" fmla="*/ 886710 h 888022"/>
                    <a:gd name="connsiteX4" fmla="*/ 0 w 457029"/>
                    <a:gd name="connsiteY4" fmla="*/ 1312 h 888022"/>
                    <a:gd name="connsiteX5" fmla="*/ 13018 w 457029"/>
                    <a:gd name="connsiteY5" fmla="*/ 0 h 888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029" h="888022">
                      <a:moveTo>
                        <a:pt x="13018" y="0"/>
                      </a:moveTo>
                      <a:cubicBezTo>
                        <a:pt x="258239" y="0"/>
                        <a:pt x="457029" y="198790"/>
                        <a:pt x="457029" y="444011"/>
                      </a:cubicBezTo>
                      <a:cubicBezTo>
                        <a:pt x="457029" y="689232"/>
                        <a:pt x="258239" y="888022"/>
                        <a:pt x="13018" y="888022"/>
                      </a:cubicBezTo>
                      <a:lnTo>
                        <a:pt x="0" y="886710"/>
                      </a:lnTo>
                      <a:lnTo>
                        <a:pt x="0" y="1312"/>
                      </a:lnTo>
                      <a:lnTo>
                        <a:pt x="13018" y="0"/>
                      </a:lnTo>
                      <a:close/>
                    </a:path>
                  </a:pathLst>
                </a:custGeom>
                <a:solidFill>
                  <a:srgbClr val="B414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</p:grpSp>
          <p:sp>
            <p:nvSpPr>
              <p:cNvPr id="50" name="菱形 49"/>
              <p:cNvSpPr/>
              <p:nvPr/>
            </p:nvSpPr>
            <p:spPr>
              <a:xfrm>
                <a:off x="4212857" y="3497444"/>
                <a:ext cx="1523197" cy="730708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0</a:t>
                </a:r>
                <a:r>
                  <a:rPr lang="en-US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3</a:t>
                </a:r>
                <a:endParaRPr lang="en-US" sz="3155" b="1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126275" y="2413774"/>
            <a:ext cx="4594057" cy="888021"/>
            <a:chOff x="1495372" y="3608945"/>
            <a:chExt cx="4594057" cy="888021"/>
          </a:xfrm>
        </p:grpSpPr>
        <p:sp>
          <p:nvSpPr>
            <p:cNvPr id="54" name="矩形 53"/>
            <p:cNvSpPr/>
            <p:nvPr/>
          </p:nvSpPr>
          <p:spPr>
            <a:xfrm>
              <a:off x="2845849" y="3778737"/>
              <a:ext cx="3243580" cy="5708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2">
                      <a:lumMod val="1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抗击疫情，我们在行动</a:t>
              </a: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495372" y="3608945"/>
              <a:ext cx="1523197" cy="888021"/>
              <a:chOff x="4212857" y="3419402"/>
              <a:chExt cx="1523197" cy="888021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4530446" y="3419402"/>
                <a:ext cx="980252" cy="888021"/>
                <a:chOff x="2240421" y="3375723"/>
                <a:chExt cx="980252" cy="888021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2240421" y="3375723"/>
                  <a:ext cx="888021" cy="888021"/>
                </a:xfrm>
                <a:prstGeom prst="ellipse">
                  <a:avLst/>
                </a:prstGeom>
                <a:solidFill>
                  <a:srgbClr val="C8161E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 rot="3600000">
                  <a:off x="2574376" y="3588979"/>
                  <a:ext cx="439205" cy="853389"/>
                </a:xfrm>
                <a:custGeom>
                  <a:avLst/>
                  <a:gdLst>
                    <a:gd name="connsiteX0" fmla="*/ 13018 w 457029"/>
                    <a:gd name="connsiteY0" fmla="*/ 0 h 888022"/>
                    <a:gd name="connsiteX1" fmla="*/ 457029 w 457029"/>
                    <a:gd name="connsiteY1" fmla="*/ 444011 h 888022"/>
                    <a:gd name="connsiteX2" fmla="*/ 13018 w 457029"/>
                    <a:gd name="connsiteY2" fmla="*/ 888022 h 888022"/>
                    <a:gd name="connsiteX3" fmla="*/ 0 w 457029"/>
                    <a:gd name="connsiteY3" fmla="*/ 886710 h 888022"/>
                    <a:gd name="connsiteX4" fmla="*/ 0 w 457029"/>
                    <a:gd name="connsiteY4" fmla="*/ 1312 h 888022"/>
                    <a:gd name="connsiteX5" fmla="*/ 13018 w 457029"/>
                    <a:gd name="connsiteY5" fmla="*/ 0 h 888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029" h="888022">
                      <a:moveTo>
                        <a:pt x="13018" y="0"/>
                      </a:moveTo>
                      <a:cubicBezTo>
                        <a:pt x="258239" y="0"/>
                        <a:pt x="457029" y="198790"/>
                        <a:pt x="457029" y="444011"/>
                      </a:cubicBezTo>
                      <a:cubicBezTo>
                        <a:pt x="457029" y="689232"/>
                        <a:pt x="258239" y="888022"/>
                        <a:pt x="13018" y="888022"/>
                      </a:cubicBezTo>
                      <a:lnTo>
                        <a:pt x="0" y="886710"/>
                      </a:lnTo>
                      <a:lnTo>
                        <a:pt x="0" y="1312"/>
                      </a:lnTo>
                      <a:lnTo>
                        <a:pt x="13018" y="0"/>
                      </a:lnTo>
                      <a:close/>
                    </a:path>
                  </a:pathLst>
                </a:custGeom>
                <a:solidFill>
                  <a:srgbClr val="B414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</p:grpSp>
          <p:sp>
            <p:nvSpPr>
              <p:cNvPr id="57" name="菱形 56"/>
              <p:cNvSpPr/>
              <p:nvPr/>
            </p:nvSpPr>
            <p:spPr>
              <a:xfrm>
                <a:off x="4212857" y="3497444"/>
                <a:ext cx="1523197" cy="730708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02</a:t>
                </a:r>
                <a:endParaRPr lang="zh-CN" altLang="en-US" sz="3155" b="1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06285" y="3975874"/>
            <a:ext cx="1660357" cy="888021"/>
            <a:chOff x="1495372" y="3608945"/>
            <a:chExt cx="1660357" cy="888021"/>
          </a:xfrm>
        </p:grpSpPr>
        <p:sp>
          <p:nvSpPr>
            <p:cNvPr id="16" name="矩形 15"/>
            <p:cNvSpPr/>
            <p:nvPr/>
          </p:nvSpPr>
          <p:spPr>
            <a:xfrm>
              <a:off x="2845849" y="3778737"/>
              <a:ext cx="309880" cy="5708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30000"/>
                </a:lnSpc>
              </a:pP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495372" y="3608945"/>
              <a:ext cx="1523197" cy="888021"/>
              <a:chOff x="4212857" y="3419402"/>
              <a:chExt cx="1523197" cy="88802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530446" y="3419402"/>
                <a:ext cx="980252" cy="888021"/>
                <a:chOff x="2240421" y="3375723"/>
                <a:chExt cx="980252" cy="888021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2240421" y="3375723"/>
                  <a:ext cx="888021" cy="888021"/>
                </a:xfrm>
                <a:prstGeom prst="ellipse">
                  <a:avLst/>
                </a:prstGeom>
                <a:solidFill>
                  <a:srgbClr val="C8161E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  <p:sp>
              <p:nvSpPr>
                <p:cNvPr id="20" name="任意多边形: 形状 58"/>
                <p:cNvSpPr/>
                <p:nvPr/>
              </p:nvSpPr>
              <p:spPr>
                <a:xfrm rot="3600000">
                  <a:off x="2574376" y="3588979"/>
                  <a:ext cx="439205" cy="853389"/>
                </a:xfrm>
                <a:custGeom>
                  <a:avLst/>
                  <a:gdLst>
                    <a:gd name="connsiteX0" fmla="*/ 13018 w 457029"/>
                    <a:gd name="connsiteY0" fmla="*/ 0 h 888022"/>
                    <a:gd name="connsiteX1" fmla="*/ 457029 w 457029"/>
                    <a:gd name="connsiteY1" fmla="*/ 444011 h 888022"/>
                    <a:gd name="connsiteX2" fmla="*/ 13018 w 457029"/>
                    <a:gd name="connsiteY2" fmla="*/ 888022 h 888022"/>
                    <a:gd name="connsiteX3" fmla="*/ 0 w 457029"/>
                    <a:gd name="connsiteY3" fmla="*/ 886710 h 888022"/>
                    <a:gd name="connsiteX4" fmla="*/ 0 w 457029"/>
                    <a:gd name="connsiteY4" fmla="*/ 1312 h 888022"/>
                    <a:gd name="connsiteX5" fmla="*/ 13018 w 457029"/>
                    <a:gd name="connsiteY5" fmla="*/ 0 h 888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029" h="888022">
                      <a:moveTo>
                        <a:pt x="13018" y="0"/>
                      </a:moveTo>
                      <a:cubicBezTo>
                        <a:pt x="258239" y="0"/>
                        <a:pt x="457029" y="198790"/>
                        <a:pt x="457029" y="444011"/>
                      </a:cubicBezTo>
                      <a:cubicBezTo>
                        <a:pt x="457029" y="689232"/>
                        <a:pt x="258239" y="888022"/>
                        <a:pt x="13018" y="888022"/>
                      </a:cubicBezTo>
                      <a:lnTo>
                        <a:pt x="0" y="886710"/>
                      </a:lnTo>
                      <a:lnTo>
                        <a:pt x="0" y="1312"/>
                      </a:lnTo>
                      <a:lnTo>
                        <a:pt x="13018" y="0"/>
                      </a:lnTo>
                      <a:close/>
                    </a:path>
                  </a:pathLst>
                </a:custGeom>
                <a:solidFill>
                  <a:srgbClr val="B4141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 b="1">
                    <a:latin typeface="庞门正道标题体" panose="02010600030101010101" pitchFamily="2" charset="-122"/>
                    <a:ea typeface="庞门正道标题体" panose="02010600030101010101" pitchFamily="2" charset="-122"/>
                  </a:endParaRPr>
                </a:p>
              </p:txBody>
            </p:sp>
          </p:grpSp>
          <p:sp>
            <p:nvSpPr>
              <p:cNvPr id="21" name="菱形 20"/>
              <p:cNvSpPr/>
              <p:nvPr/>
            </p:nvSpPr>
            <p:spPr>
              <a:xfrm>
                <a:off x="4212857" y="3497444"/>
                <a:ext cx="1523197" cy="730708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0</a:t>
                </a:r>
                <a:r>
                  <a:rPr lang="en-US" sz="3155" b="1" dirty="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4</a:t>
                </a:r>
                <a:endParaRPr lang="en-US" sz="3155" b="1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7649845" y="4053840"/>
            <a:ext cx="33121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讨论交流如何宅在家里学习生活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]XGTUS@`U1_)U$AKG0SCPT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315" y="199390"/>
            <a:ext cx="8274685" cy="6176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3940" y="1269365"/>
            <a:ext cx="265303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2020</a:t>
            </a:r>
            <a:r>
              <a:rPr lang="zh-CN" altLang="en-US" sz="2400" b="1"/>
              <a:t>年</a:t>
            </a:r>
            <a:r>
              <a:rPr lang="en-US" altLang="zh-CN" sz="2400" b="1"/>
              <a:t>1</a:t>
            </a:r>
            <a:r>
              <a:rPr lang="zh-CN" altLang="en-US" sz="2400" b="1"/>
              <a:t>月，一场大规模病毒爆发了，新型冠状肺炎从武汉蔓延至全国。此时此刻，人心惶惶</a:t>
            </a:r>
            <a:r>
              <a:rPr lang="en-US" altLang="zh-CN" sz="2400" b="1"/>
              <a:t>...</a:t>
            </a:r>
            <a:r>
              <a:rPr lang="zh-CN" altLang="zh-CN" sz="2400" b="1"/>
              <a:t>没有人知道，这场没有硝烟的战争要持续多久。我们能做的，只有全力配合，下定决心要打赢这场疫情防控狙击战。</a:t>
            </a:r>
            <a:endParaRPr lang="en-US" altLang="zh-CN" sz="2400" b="1"/>
          </a:p>
          <a:p>
            <a:endParaRPr lang="en-US" altLang="zh-CN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320040" y="420370"/>
            <a:ext cx="3474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小报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202002281610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1250315"/>
            <a:ext cx="5249545" cy="3937000"/>
          </a:xfrm>
          <a:prstGeom prst="rect">
            <a:avLst/>
          </a:prstGeom>
        </p:spPr>
      </p:pic>
      <p:pic>
        <p:nvPicPr>
          <p:cNvPr id="3" name="图片 2" descr="20200228161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670" y="1250315"/>
            <a:ext cx="5249545" cy="3749675"/>
          </a:xfrm>
          <a:prstGeom prst="rect">
            <a:avLst/>
          </a:prstGeom>
        </p:spPr>
      </p:pic>
      <p:pic>
        <p:nvPicPr>
          <p:cNvPr id="4" name="图片 3" descr="-11fc8da08c4162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620" y="1423670"/>
            <a:ext cx="5035550" cy="3576320"/>
          </a:xfrm>
          <a:prstGeom prst="rect">
            <a:avLst/>
          </a:prstGeom>
        </p:spPr>
      </p:pic>
      <p:pic>
        <p:nvPicPr>
          <p:cNvPr id="5" name="图片 4" descr="22a87b939f8c9a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770" y="1423670"/>
            <a:ext cx="5249545" cy="3937000"/>
          </a:xfrm>
          <a:prstGeom prst="rect">
            <a:avLst/>
          </a:prstGeom>
        </p:spPr>
      </p:pic>
      <p:grpSp>
        <p:nvGrpSpPr>
          <p:cNvPr id="34" name="Group 61"/>
          <p:cNvGrpSpPr/>
          <p:nvPr/>
        </p:nvGrpSpPr>
        <p:grpSpPr bwMode="auto">
          <a:xfrm>
            <a:off x="1122680" y="291465"/>
            <a:ext cx="1868170" cy="1256665"/>
            <a:chOff x="6546413" y="2257147"/>
            <a:chExt cx="1868076" cy="1868076"/>
          </a:xfrm>
          <a:solidFill>
            <a:srgbClr val="FF0000"/>
          </a:solidFill>
        </p:grpSpPr>
        <p:sp>
          <p:nvSpPr>
            <p:cNvPr id="35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612368160 w 207"/>
                <a:gd name="T1" fmla="*/ 537330238 h 206"/>
                <a:gd name="T2" fmla="*/ 76915384 w 207"/>
                <a:gd name="T3" fmla="*/ 0 h 206"/>
                <a:gd name="T4" fmla="*/ 0 w 207"/>
                <a:gd name="T5" fmla="*/ 130621249 h 206"/>
                <a:gd name="T6" fmla="*/ 482202474 w 207"/>
                <a:gd name="T7" fmla="*/ 611547836 h 206"/>
                <a:gd name="T8" fmla="*/ 612368160 w 207"/>
                <a:gd name="T9" fmla="*/ 537330238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151325978 h 111"/>
                <a:gd name="T4" fmla="*/ 659539755 w 248"/>
                <a:gd name="T5" fmla="*/ 329356642 h 111"/>
                <a:gd name="T6" fmla="*/ 736782466 w 248"/>
                <a:gd name="T7" fmla="*/ 198801166 h 111"/>
                <a:gd name="T8" fmla="*/ 0 w 248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133523428 w 111"/>
                <a:gd name="T1" fmla="*/ 0 h 247"/>
                <a:gd name="T2" fmla="*/ 0 w 111"/>
                <a:gd name="T3" fmla="*/ 77070559 h 247"/>
                <a:gd name="T4" fmla="*/ 178030664 w 111"/>
                <a:gd name="T5" fmla="*/ 732177201 h 247"/>
                <a:gd name="T6" fmla="*/ 329356642 w 111"/>
                <a:gd name="T7" fmla="*/ 732177201 h 247"/>
                <a:gd name="T8" fmla="*/ 133523428 w 111"/>
                <a:gd name="T9" fmla="*/ 0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178030664 w 111"/>
                <a:gd name="T1" fmla="*/ 0 h 248"/>
                <a:gd name="T2" fmla="*/ 0 w 111"/>
                <a:gd name="T3" fmla="*/ 659539755 h 248"/>
                <a:gd name="T4" fmla="*/ 133523428 w 111"/>
                <a:gd name="T5" fmla="*/ 736782466 h 248"/>
                <a:gd name="T6" fmla="*/ 329356642 w 111"/>
                <a:gd name="T7" fmla="*/ 0 h 248"/>
                <a:gd name="T8" fmla="*/ 178030664 w 111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612368160 w 207"/>
                <a:gd name="T1" fmla="*/ 76915384 h 207"/>
                <a:gd name="T2" fmla="*/ 482202474 w 207"/>
                <a:gd name="T3" fmla="*/ 0 h 207"/>
                <a:gd name="T4" fmla="*/ 0 w 207"/>
                <a:gd name="T5" fmla="*/ 482202474 h 207"/>
                <a:gd name="T6" fmla="*/ 76915384 w 207"/>
                <a:gd name="T7" fmla="*/ 612368160 h 207"/>
                <a:gd name="T8" fmla="*/ 612368160 w 207"/>
                <a:gd name="T9" fmla="*/ 76915384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736782466 w 248"/>
                <a:gd name="T1" fmla="*/ 129902106 h 110"/>
                <a:gd name="T2" fmla="*/ 659539755 w 248"/>
                <a:gd name="T3" fmla="*/ 0 h 110"/>
                <a:gd name="T4" fmla="*/ 0 w 248"/>
                <a:gd name="T5" fmla="*/ 174187930 h 110"/>
                <a:gd name="T6" fmla="*/ 0 w 248"/>
                <a:gd name="T7" fmla="*/ 324756982 h 110"/>
                <a:gd name="T8" fmla="*/ 736782466 w 248"/>
                <a:gd name="T9" fmla="*/ 12990210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129902106 h 110"/>
                <a:gd name="T2" fmla="*/ 732177201 w 247"/>
                <a:gd name="T3" fmla="*/ 324756982 h 110"/>
                <a:gd name="T4" fmla="*/ 732177201 w 247"/>
                <a:gd name="T5" fmla="*/ 174187930 h 110"/>
                <a:gd name="T6" fmla="*/ 77070559 w 247"/>
                <a:gd name="T7" fmla="*/ 0 h 110"/>
                <a:gd name="T8" fmla="*/ 0 w 247"/>
                <a:gd name="T9" fmla="*/ 12990210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130621249 w 206"/>
                <a:gd name="T1" fmla="*/ 0 h 207"/>
                <a:gd name="T2" fmla="*/ 0 w 206"/>
                <a:gd name="T3" fmla="*/ 76915384 h 207"/>
                <a:gd name="T4" fmla="*/ 537330238 w 206"/>
                <a:gd name="T5" fmla="*/ 612368160 h 207"/>
                <a:gd name="T6" fmla="*/ 611547836 w 206"/>
                <a:gd name="T7" fmla="*/ 482202474 h 207"/>
                <a:gd name="T8" fmla="*/ 130621249 w 206"/>
                <a:gd name="T9" fmla="*/ 0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198801166 w 111"/>
                <a:gd name="T3" fmla="*/ 736782466 h 248"/>
                <a:gd name="T4" fmla="*/ 329356642 w 111"/>
                <a:gd name="T5" fmla="*/ 659539755 h 248"/>
                <a:gd name="T6" fmla="*/ 151325978 w 111"/>
                <a:gd name="T7" fmla="*/ 0 h 248"/>
                <a:gd name="T8" fmla="*/ 0 w 111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151325978 w 111"/>
                <a:gd name="T1" fmla="*/ 732177201 h 247"/>
                <a:gd name="T2" fmla="*/ 329356642 w 111"/>
                <a:gd name="T3" fmla="*/ 77070559 h 247"/>
                <a:gd name="T4" fmla="*/ 198801166 w 111"/>
                <a:gd name="T5" fmla="*/ 0 h 247"/>
                <a:gd name="T6" fmla="*/ 0 w 111"/>
                <a:gd name="T7" fmla="*/ 732177201 h 247"/>
                <a:gd name="T8" fmla="*/ 151325978 w 111"/>
                <a:gd name="T9" fmla="*/ 732177201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537330238 h 206"/>
                <a:gd name="T2" fmla="*/ 130621249 w 206"/>
                <a:gd name="T3" fmla="*/ 611547836 h 206"/>
                <a:gd name="T4" fmla="*/ 611547836 w 206"/>
                <a:gd name="T5" fmla="*/ 130621249 h 206"/>
                <a:gd name="T6" fmla="*/ 537330238 w 206"/>
                <a:gd name="T7" fmla="*/ 0 h 206"/>
                <a:gd name="T8" fmla="*/ 0 w 206"/>
                <a:gd name="T9" fmla="*/ 537330238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198801166 h 111"/>
                <a:gd name="T2" fmla="*/ 74107499 w 247"/>
                <a:gd name="T3" fmla="*/ 329356642 h 111"/>
                <a:gd name="T4" fmla="*/ 732177201 w 247"/>
                <a:gd name="T5" fmla="*/ 151325978 h 111"/>
                <a:gd name="T6" fmla="*/ 732177201 w 247"/>
                <a:gd name="T7" fmla="*/ 0 h 111"/>
                <a:gd name="T8" fmla="*/ 0 w 247"/>
                <a:gd name="T9" fmla="*/ 198801166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2a87b939f8c9a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342390"/>
            <a:ext cx="6606540" cy="4954905"/>
          </a:xfrm>
          <a:prstGeom prst="rect">
            <a:avLst/>
          </a:prstGeom>
        </p:spPr>
      </p:pic>
      <p:pic>
        <p:nvPicPr>
          <p:cNvPr id="6" name="图片 5" descr="38b58222ae2f67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545" y="1342390"/>
            <a:ext cx="6606540" cy="495490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20040" y="420370"/>
            <a:ext cx="3474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小报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3dcbc0532652c357"/>
          <p:cNvPicPr>
            <a:picLocks noChangeAspect="1"/>
          </p:cNvPicPr>
          <p:nvPr/>
        </p:nvPicPr>
        <p:blipFill>
          <a:blip r:embed="rId3"/>
          <a:srcRect b="5113"/>
          <a:stretch>
            <a:fillRect/>
          </a:stretch>
        </p:blipFill>
        <p:spPr>
          <a:xfrm>
            <a:off x="434340" y="1250315"/>
            <a:ext cx="6606540" cy="4701540"/>
          </a:xfrm>
          <a:prstGeom prst="rect">
            <a:avLst/>
          </a:prstGeom>
        </p:spPr>
      </p:pic>
      <p:pic>
        <p:nvPicPr>
          <p:cNvPr id="3" name="图片 2" descr="335b593bbe54549d"/>
          <p:cNvPicPr>
            <a:picLocks noChangeAspect="1"/>
          </p:cNvPicPr>
          <p:nvPr/>
        </p:nvPicPr>
        <p:blipFill>
          <a:blip r:embed="rId4"/>
          <a:srcRect l="3114" t="3203"/>
          <a:stretch>
            <a:fillRect/>
          </a:stretch>
        </p:blipFill>
        <p:spPr>
          <a:xfrm>
            <a:off x="5791200" y="1153795"/>
            <a:ext cx="6400800" cy="4798060"/>
          </a:xfrm>
          <a:prstGeom prst="rect">
            <a:avLst/>
          </a:prstGeom>
        </p:spPr>
      </p:pic>
      <p:grpSp>
        <p:nvGrpSpPr>
          <p:cNvPr id="34" name="Group 61"/>
          <p:cNvGrpSpPr/>
          <p:nvPr/>
        </p:nvGrpSpPr>
        <p:grpSpPr bwMode="auto">
          <a:xfrm>
            <a:off x="1122680" y="291465"/>
            <a:ext cx="1868170" cy="1256665"/>
            <a:chOff x="6546413" y="2257147"/>
            <a:chExt cx="1868076" cy="1868076"/>
          </a:xfrm>
          <a:solidFill>
            <a:srgbClr val="FF0000"/>
          </a:solidFill>
        </p:grpSpPr>
        <p:sp>
          <p:nvSpPr>
            <p:cNvPr id="35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612368160 w 207"/>
                <a:gd name="T1" fmla="*/ 537330238 h 206"/>
                <a:gd name="T2" fmla="*/ 76915384 w 207"/>
                <a:gd name="T3" fmla="*/ 0 h 206"/>
                <a:gd name="T4" fmla="*/ 0 w 207"/>
                <a:gd name="T5" fmla="*/ 130621249 h 206"/>
                <a:gd name="T6" fmla="*/ 482202474 w 207"/>
                <a:gd name="T7" fmla="*/ 611547836 h 206"/>
                <a:gd name="T8" fmla="*/ 612368160 w 207"/>
                <a:gd name="T9" fmla="*/ 537330238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151325978 h 111"/>
                <a:gd name="T4" fmla="*/ 659539755 w 248"/>
                <a:gd name="T5" fmla="*/ 329356642 h 111"/>
                <a:gd name="T6" fmla="*/ 736782466 w 248"/>
                <a:gd name="T7" fmla="*/ 198801166 h 111"/>
                <a:gd name="T8" fmla="*/ 0 w 248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133523428 w 111"/>
                <a:gd name="T1" fmla="*/ 0 h 247"/>
                <a:gd name="T2" fmla="*/ 0 w 111"/>
                <a:gd name="T3" fmla="*/ 77070559 h 247"/>
                <a:gd name="T4" fmla="*/ 178030664 w 111"/>
                <a:gd name="T5" fmla="*/ 732177201 h 247"/>
                <a:gd name="T6" fmla="*/ 329356642 w 111"/>
                <a:gd name="T7" fmla="*/ 732177201 h 247"/>
                <a:gd name="T8" fmla="*/ 133523428 w 111"/>
                <a:gd name="T9" fmla="*/ 0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178030664 w 111"/>
                <a:gd name="T1" fmla="*/ 0 h 248"/>
                <a:gd name="T2" fmla="*/ 0 w 111"/>
                <a:gd name="T3" fmla="*/ 659539755 h 248"/>
                <a:gd name="T4" fmla="*/ 133523428 w 111"/>
                <a:gd name="T5" fmla="*/ 736782466 h 248"/>
                <a:gd name="T6" fmla="*/ 329356642 w 111"/>
                <a:gd name="T7" fmla="*/ 0 h 248"/>
                <a:gd name="T8" fmla="*/ 178030664 w 111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612368160 w 207"/>
                <a:gd name="T1" fmla="*/ 76915384 h 207"/>
                <a:gd name="T2" fmla="*/ 482202474 w 207"/>
                <a:gd name="T3" fmla="*/ 0 h 207"/>
                <a:gd name="T4" fmla="*/ 0 w 207"/>
                <a:gd name="T5" fmla="*/ 482202474 h 207"/>
                <a:gd name="T6" fmla="*/ 76915384 w 207"/>
                <a:gd name="T7" fmla="*/ 612368160 h 207"/>
                <a:gd name="T8" fmla="*/ 612368160 w 207"/>
                <a:gd name="T9" fmla="*/ 76915384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736782466 w 248"/>
                <a:gd name="T1" fmla="*/ 129902106 h 110"/>
                <a:gd name="T2" fmla="*/ 659539755 w 248"/>
                <a:gd name="T3" fmla="*/ 0 h 110"/>
                <a:gd name="T4" fmla="*/ 0 w 248"/>
                <a:gd name="T5" fmla="*/ 174187930 h 110"/>
                <a:gd name="T6" fmla="*/ 0 w 248"/>
                <a:gd name="T7" fmla="*/ 324756982 h 110"/>
                <a:gd name="T8" fmla="*/ 736782466 w 248"/>
                <a:gd name="T9" fmla="*/ 12990210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129902106 h 110"/>
                <a:gd name="T2" fmla="*/ 732177201 w 247"/>
                <a:gd name="T3" fmla="*/ 324756982 h 110"/>
                <a:gd name="T4" fmla="*/ 732177201 w 247"/>
                <a:gd name="T5" fmla="*/ 174187930 h 110"/>
                <a:gd name="T6" fmla="*/ 77070559 w 247"/>
                <a:gd name="T7" fmla="*/ 0 h 110"/>
                <a:gd name="T8" fmla="*/ 0 w 247"/>
                <a:gd name="T9" fmla="*/ 12990210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130621249 w 206"/>
                <a:gd name="T1" fmla="*/ 0 h 207"/>
                <a:gd name="T2" fmla="*/ 0 w 206"/>
                <a:gd name="T3" fmla="*/ 76915384 h 207"/>
                <a:gd name="T4" fmla="*/ 537330238 w 206"/>
                <a:gd name="T5" fmla="*/ 612368160 h 207"/>
                <a:gd name="T6" fmla="*/ 611547836 w 206"/>
                <a:gd name="T7" fmla="*/ 482202474 h 207"/>
                <a:gd name="T8" fmla="*/ 130621249 w 206"/>
                <a:gd name="T9" fmla="*/ 0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198801166 w 111"/>
                <a:gd name="T3" fmla="*/ 736782466 h 248"/>
                <a:gd name="T4" fmla="*/ 329356642 w 111"/>
                <a:gd name="T5" fmla="*/ 659539755 h 248"/>
                <a:gd name="T6" fmla="*/ 151325978 w 111"/>
                <a:gd name="T7" fmla="*/ 0 h 248"/>
                <a:gd name="T8" fmla="*/ 0 w 111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151325978 w 111"/>
                <a:gd name="T1" fmla="*/ 732177201 h 247"/>
                <a:gd name="T2" fmla="*/ 329356642 w 111"/>
                <a:gd name="T3" fmla="*/ 77070559 h 247"/>
                <a:gd name="T4" fmla="*/ 198801166 w 111"/>
                <a:gd name="T5" fmla="*/ 0 h 247"/>
                <a:gd name="T6" fmla="*/ 0 w 111"/>
                <a:gd name="T7" fmla="*/ 732177201 h 247"/>
                <a:gd name="T8" fmla="*/ 151325978 w 111"/>
                <a:gd name="T9" fmla="*/ 732177201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537330238 h 206"/>
                <a:gd name="T2" fmla="*/ 130621249 w 206"/>
                <a:gd name="T3" fmla="*/ 611547836 h 206"/>
                <a:gd name="T4" fmla="*/ 611547836 w 206"/>
                <a:gd name="T5" fmla="*/ 130621249 h 206"/>
                <a:gd name="T6" fmla="*/ 537330238 w 206"/>
                <a:gd name="T7" fmla="*/ 0 h 206"/>
                <a:gd name="T8" fmla="*/ 0 w 206"/>
                <a:gd name="T9" fmla="*/ 537330238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198801166 h 111"/>
                <a:gd name="T2" fmla="*/ 74107499 w 247"/>
                <a:gd name="T3" fmla="*/ 329356642 h 111"/>
                <a:gd name="T4" fmla="*/ 732177201 w 247"/>
                <a:gd name="T5" fmla="*/ 151325978 h 111"/>
                <a:gd name="T6" fmla="*/ 732177201 w 247"/>
                <a:gd name="T7" fmla="*/ 0 h 111"/>
                <a:gd name="T8" fmla="*/ 0 w 247"/>
                <a:gd name="T9" fmla="*/ 198801166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574040" y="448310"/>
            <a:ext cx="11122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85800" indent="-685800" algn="ctr">
              <a:buFont typeface="Wingdings" panose="05000000000000000000" charset="0"/>
              <a:buChar char="Ø"/>
            </a:pP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病毒无情人有情</a:t>
            </a:r>
            <a:r>
              <a:rPr kumimoji="1"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英雄故事收集</a:t>
            </a:r>
            <a:endParaRPr kumimoji="1"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null-161b097bbc244c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315" y="1201420"/>
            <a:ext cx="5442585" cy="5934075"/>
          </a:xfrm>
          <a:prstGeom prst="rect">
            <a:avLst/>
          </a:prstGeom>
        </p:spPr>
      </p:pic>
      <p:pic>
        <p:nvPicPr>
          <p:cNvPr id="4" name="图片 3" descr="null-520aeb9fea55de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7390" y="1502410"/>
            <a:ext cx="4171950" cy="5553710"/>
          </a:xfrm>
          <a:prstGeom prst="rect">
            <a:avLst/>
          </a:prstGeom>
        </p:spPr>
      </p:pic>
      <p:pic>
        <p:nvPicPr>
          <p:cNvPr id="5" name="图片 4" descr="null2976a76671d3b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15" y="1278255"/>
            <a:ext cx="5742305" cy="6002020"/>
          </a:xfrm>
          <a:prstGeom prst="rect">
            <a:avLst/>
          </a:prstGeom>
        </p:spPr>
      </p:pic>
      <p:pic>
        <p:nvPicPr>
          <p:cNvPr id="6" name="图片 5" descr="null-272446378676b15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695" y="1502410"/>
            <a:ext cx="5636260" cy="5857240"/>
          </a:xfrm>
          <a:prstGeom prst="rect">
            <a:avLst/>
          </a:prstGeom>
        </p:spPr>
      </p:pic>
      <p:pic>
        <p:nvPicPr>
          <p:cNvPr id="7" name="图片 6" descr="null-3aee0653350e07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760" y="1131570"/>
            <a:ext cx="5737225" cy="6148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574040" y="448310"/>
            <a:ext cx="9173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85800" indent="-685800" algn="ctr">
              <a:buFont typeface="Wingdings" panose="05000000000000000000" charset="0"/>
              <a:buChar char="Ø"/>
            </a:pP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给最美逆行者们写一封信</a:t>
            </a:r>
            <a:endParaRPr kumimoji="1"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705" y="1499235"/>
            <a:ext cx="7143750" cy="6581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15697"/>
          <a:stretch>
            <a:fillRect/>
          </a:stretch>
        </p:blipFill>
        <p:spPr>
          <a:xfrm>
            <a:off x="5093970" y="1293495"/>
            <a:ext cx="6718300" cy="1062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574040" y="448310"/>
            <a:ext cx="627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85800" indent="-685800" algn="ctr">
              <a:buFont typeface="Wingdings" panose="05000000000000000000" charset="0"/>
              <a:buChar char="Ø"/>
            </a:pP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我的战</a:t>
            </a:r>
            <a:r>
              <a:rPr kumimoji="1"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疫</a:t>
            </a:r>
            <a:r>
              <a:rPr kumimoji="1"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故事</a:t>
            </a:r>
            <a:endParaRPr kumimoji="1"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null-2e272e88f1ee2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065" y="448310"/>
            <a:ext cx="5247640" cy="6237605"/>
          </a:xfrm>
          <a:prstGeom prst="rect">
            <a:avLst/>
          </a:prstGeom>
        </p:spPr>
      </p:pic>
      <p:pic>
        <p:nvPicPr>
          <p:cNvPr id="3" name="图片 2" descr="null-4b1ea3bfc1741d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527175"/>
            <a:ext cx="4270375" cy="4886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035" y="548640"/>
            <a:ext cx="5001895" cy="6036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Q图片202003021738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6092"/>
          <a:stretch>
            <a:fillRect/>
          </a:stretch>
        </p:blipFill>
        <p:spPr>
          <a:xfrm>
            <a:off x="772795" y="427355"/>
            <a:ext cx="5070475" cy="5673090"/>
          </a:xfrm>
          <a:prstGeom prst="rect">
            <a:avLst/>
          </a:prstGeom>
        </p:spPr>
      </p:pic>
      <p:pic>
        <p:nvPicPr>
          <p:cNvPr id="7" name="图片 6" descr="QQ图片20200302174003"/>
          <p:cNvPicPr>
            <a:picLocks noChangeAspect="1"/>
          </p:cNvPicPr>
          <p:nvPr/>
        </p:nvPicPr>
        <p:blipFill>
          <a:blip r:embed="rId3"/>
          <a:srcRect t="11838"/>
          <a:stretch>
            <a:fillRect/>
          </a:stretch>
        </p:blipFill>
        <p:spPr>
          <a:xfrm>
            <a:off x="6819900" y="375285"/>
            <a:ext cx="4270375" cy="5725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REFSHAPE" val="415027620"/>
  <p:tag name="KSO_WM_UNIT_PLACING_PICTURE_USER_VIEWPORT" val="{&quot;height&quot;:15840,&quot;width&quot;:11880}"/>
</p:tagLst>
</file>

<file path=ppt/tags/tag2.xml><?xml version="1.0" encoding="utf-8"?>
<p:tagLst xmlns:p="http://schemas.openxmlformats.org/presentationml/2006/main">
  <p:tag name="ISPRING_ULTRA_SCORM_COURSE_ID" val="01E7B0FE-B207-4FB7-81AE-FD18CDDE621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关注儿童心理健康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>
        <a:spAutoFit/>
      </a:bodyPr>
      <a:lstStyle>
        <a:defPPr marL="285750" indent="-285750" algn="just">
          <a:lnSpc>
            <a:spcPct val="130000"/>
          </a:lnSpc>
          <a:buFont typeface="阿里巴巴普惠体 H" panose="00020600040101010101" pitchFamily="18" charset="-122"/>
          <a:buChar char="◎"/>
          <a:defRPr kern="0" dirty="0">
            <a:solidFill>
              <a:srgbClr val="222222"/>
            </a:solidFill>
            <a:latin typeface="Arial" panose="020B0604020202020204" pitchFamily="34" charset="0"/>
            <a:ea typeface="微软雅黑" panose="020B0503020204020204" pitchFamily="34" charset="-122"/>
            <a:cs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>
        <a:spAutoFit/>
      </a:bodyPr>
      <a:lstStyle>
        <a:defPPr marL="285750" indent="-285750" algn="just">
          <a:lnSpc>
            <a:spcPct val="130000"/>
          </a:lnSpc>
          <a:buFont typeface="阿里巴巴普惠体 H" panose="00020600040101010101" pitchFamily="18" charset="-122"/>
          <a:buChar char="◎"/>
          <a:defRPr kern="0" dirty="0">
            <a:solidFill>
              <a:srgbClr val="222222"/>
            </a:solidFill>
            <a:latin typeface="Arial" panose="020B0604020202020204" pitchFamily="34" charset="0"/>
            <a:ea typeface="微软雅黑" panose="020B0503020204020204" pitchFamily="34" charset="-122"/>
            <a:cs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907</Words>
  <Application>WPS 演示</Application>
  <PresentationFormat>宽屏</PresentationFormat>
  <Paragraphs>81</Paragraphs>
  <Slides>17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阿里巴巴普惠体 H</vt:lpstr>
      <vt:lpstr>微软雅黑</vt:lpstr>
      <vt:lpstr>字魂36号-正文宋楷</vt:lpstr>
      <vt:lpstr>庞门正道标题体</vt:lpstr>
      <vt:lpstr>等线 Light</vt:lpstr>
      <vt:lpstr>汉仪舒圆黑简</vt:lpstr>
      <vt:lpstr>黑体</vt:lpstr>
      <vt:lpstr>Wingdings</vt:lpstr>
      <vt:lpstr>Calibri</vt:lpstr>
      <vt:lpstr>Times New Roman</vt:lpstr>
      <vt:lpstr>华文中宋</vt:lpstr>
      <vt:lpstr>汉仪晓波折纸体简</vt:lpstr>
      <vt:lpstr>等线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star●﹏●</cp:lastModifiedBy>
  <cp:revision>13</cp:revision>
  <dcterms:created xsi:type="dcterms:W3CDTF">2020-01-28T07:32:00Z</dcterms:created>
  <dcterms:modified xsi:type="dcterms:W3CDTF">2020-03-07T08:34:07Z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