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5" r:id="rId20"/>
    <p:sldId id="276" r:id="rId21"/>
    <p:sldId id="278" r:id="rId22"/>
    <p:sldId id="279" r:id="rId23"/>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92" d="100"/>
          <a:sy n="92" d="100"/>
        </p:scale>
        <p:origin x="-53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pPr fontAlgn="auto"/>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auto"/>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7ED7E609-9FA4-4976-8F98-EA1157016D89}"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7ED7E609-9FA4-4976-8F98-EA1157016D89}"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auto"/>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19800" cy="5851525"/>
          </a:xfrm>
        </p:spPr>
        <p:txBody>
          <a:bodyPr vert="eaVert"/>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7ED7E609-9FA4-4976-8F98-EA1157016D89}"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7ED7E609-9FA4-4976-8F98-EA1157016D89}"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fontAlgn="auto"/>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7ED7E609-9FA4-4976-8F98-EA1157016D89}"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7ED7E609-9FA4-4976-8F98-EA1157016D89}"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7ED7E609-9FA4-4976-8F98-EA1157016D89}"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7ED7E609-9FA4-4976-8F98-EA1157016D89}"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7ED7E609-9FA4-4976-8F98-EA1157016D89}"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auto"/>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7ED7E609-9FA4-4976-8F98-EA1157016D89}"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a typeface="宋体" panose="02010600030101010101" pitchFamily="2"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auto"/>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zh-CN" alt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auto"/>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7ED7E609-9FA4-4976-8F98-EA1157016D89}"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a typeface="宋体" panose="02010600030101010101" pitchFamily="2"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600200"/>
            <a:ext cx="8229600" cy="4525963"/>
          </a:xfrm>
          <a:prstGeom prst="rect">
            <a:avLst/>
          </a:prstGeom>
          <a:noFill/>
          <a:ln w="9525">
            <a:noFill/>
          </a:ln>
        </p:spPr>
        <p:txBody>
          <a:bodyPr anchor="t"/>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7ED7E609-9FA4-4976-8F98-EA1157016D89}" type="datetimeFigureOut">
              <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898989"/>
                </a:solidFill>
              </a:defRPr>
            </a:lvl1pPr>
          </a:lstStyle>
          <a:p>
            <a:pPr lvl="0" fontAlgn="base"/>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latin typeface="Calibri" panose="020F050202020403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9" name="Picture 4" descr="d:\Documents\Tencent Files\3074764581\Image\C2C\763387A13735C7097379D590BA35B77D.jpg"/>
          <p:cNvPicPr>
            <a:picLocks noChangeAspect="1"/>
          </p:cNvPicPr>
          <p:nvPr/>
        </p:nvPicPr>
        <p:blipFill>
          <a:blip r:embed="rId1"/>
          <a:stretch>
            <a:fillRect/>
          </a:stretch>
        </p:blipFill>
        <p:spPr>
          <a:xfrm>
            <a:off x="12700" y="-6350"/>
            <a:ext cx="9118600" cy="6858000"/>
          </a:xfrm>
          <a:prstGeom prst="rect">
            <a:avLst/>
          </a:prstGeom>
          <a:noFill/>
          <a:ln w="9525">
            <a:noFill/>
          </a:ln>
        </p:spPr>
      </p:pic>
      <p:sp>
        <p:nvSpPr>
          <p:cNvPr id="7" name="矩形 6"/>
          <p:cNvSpPr/>
          <p:nvPr/>
        </p:nvSpPr>
        <p:spPr>
          <a:xfrm>
            <a:off x="2214919" y="2927354"/>
            <a:ext cx="5798820" cy="706754"/>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4000" b="1" i="0" u="none" strike="noStrike" kern="1200" cap="none" spc="0" normalizeH="0" baseline="0" noProof="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uLnTx/>
                <a:uFillTx/>
                <a:latin typeface="叶根友毛笔行书2.0版" panose="02010601030101010101" pitchFamily="2" charset="-122"/>
                <a:ea typeface="叶根友毛笔行书2.0版" panose="02010601030101010101" pitchFamily="2" charset="-122"/>
                <a:cs typeface="+mn-cs"/>
              </a:rPr>
              <a:t>抗击新冠，我们也行动！</a:t>
            </a:r>
            <a:endParaRPr kumimoji="0" lang="zh-CN" altLang="zh-CN" sz="4000" b="1" i="0" u="none" strike="noStrike" kern="1200" cap="none" spc="0" normalizeH="0" baseline="0" noProof="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uLnTx/>
              <a:uFillTx/>
              <a:latin typeface="叶根友毛笔行书2.0版" panose="02010601030101010101" pitchFamily="2" charset="-122"/>
              <a:ea typeface="叶根友毛笔行书2.0版" panose="02010601030101010101" pitchFamily="2" charset="-122"/>
              <a:cs typeface="+mn-cs"/>
            </a:endParaRPr>
          </a:p>
        </p:txBody>
      </p:sp>
      <p:sp>
        <p:nvSpPr>
          <p:cNvPr id="11" name="矩形 10"/>
          <p:cNvSpPr/>
          <p:nvPr/>
        </p:nvSpPr>
        <p:spPr>
          <a:xfrm>
            <a:off x="938554" y="2097549"/>
            <a:ext cx="7335520" cy="829945"/>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1" i="0" u="none" strike="noStrike" kern="1200" cap="none" spc="300" normalizeH="0" baseline="0" noProof="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uLnTx/>
                <a:uFillTx/>
                <a:latin typeface="叶根友毛笔行书2.0版" panose="02010601030101010101" pitchFamily="2" charset="-122"/>
                <a:ea typeface="叶根友毛笔行书2.0版" panose="02010601030101010101" pitchFamily="2" charset="-122"/>
                <a:cs typeface="+mn-cs"/>
              </a:rPr>
              <a:t>守望春天，共同战</a:t>
            </a:r>
            <a:r>
              <a:rPr kumimoji="0" lang="en-US" altLang="zh-CN" sz="4800" b="1" i="0" u="none" strike="noStrike" kern="1200" cap="none" spc="300" normalizeH="0" baseline="0" noProof="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uLnTx/>
                <a:uFillTx/>
                <a:latin typeface="叶根友毛笔行书2.0版" panose="02010601030101010101" pitchFamily="2" charset="-122"/>
                <a:ea typeface="叶根友毛笔行书2.0版" panose="02010601030101010101" pitchFamily="2" charset="-122"/>
                <a:cs typeface="+mn-cs"/>
              </a:rPr>
              <a:t>“</a:t>
            </a:r>
            <a:r>
              <a:rPr kumimoji="0" lang="zh-CN" altLang="en-US" sz="4800" b="1" i="0" u="none" strike="noStrike" kern="1200" cap="none" spc="300" normalizeH="0" baseline="0" noProof="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uLnTx/>
                <a:uFillTx/>
                <a:latin typeface="叶根友毛笔行书2.0版" panose="02010601030101010101" pitchFamily="2" charset="-122"/>
                <a:ea typeface="叶根友毛笔行书2.0版" panose="02010601030101010101" pitchFamily="2" charset="-122"/>
                <a:cs typeface="+mn-cs"/>
              </a:rPr>
              <a:t>疫</a:t>
            </a:r>
            <a:r>
              <a:rPr kumimoji="0" lang="en-US" altLang="zh-CN" sz="4800" b="1" i="0" u="none" strike="noStrike" kern="1200" cap="none" spc="300" normalizeH="0" baseline="0" noProof="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uLnTx/>
                <a:uFillTx/>
                <a:latin typeface="叶根友毛笔行书2.0版" panose="02010601030101010101" pitchFamily="2" charset="-122"/>
                <a:ea typeface="叶根友毛笔行书2.0版" panose="02010601030101010101" pitchFamily="2" charset="-122"/>
                <a:cs typeface="+mn-cs"/>
              </a:rPr>
              <a:t>”</a:t>
            </a:r>
            <a:endParaRPr kumimoji="0" lang="en-US" altLang="zh-CN" sz="4800" b="1" i="0" u="none" strike="noStrike" kern="1200" cap="none" spc="300" normalizeH="0" baseline="0" noProof="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uLnTx/>
              <a:uFillTx/>
              <a:latin typeface="叶根友毛笔行书2.0版" panose="02010601030101010101" pitchFamily="2" charset="-122"/>
              <a:ea typeface="叶根友毛笔行书2.0版" panose="02010601030101010101" pitchFamily="2" charset="-122"/>
              <a:cs typeface="+mn-cs"/>
            </a:endParaRPr>
          </a:p>
        </p:txBody>
      </p:sp>
      <p:sp>
        <p:nvSpPr>
          <p:cNvPr id="2" name="文本框 1"/>
          <p:cNvSpPr txBox="1"/>
          <p:nvPr/>
        </p:nvSpPr>
        <p:spPr>
          <a:xfrm>
            <a:off x="3594100" y="3634105"/>
            <a:ext cx="3440430" cy="368300"/>
          </a:xfrm>
          <a:prstGeom prst="rect">
            <a:avLst/>
          </a:prstGeom>
          <a:noFill/>
        </p:spPr>
        <p:txBody>
          <a:bodyPr wrap="square" rtlCol="0">
            <a:spAutoFit/>
          </a:bodyPr>
          <a:p>
            <a:r>
              <a:rPr lang="en-US" altLang="zh-CN"/>
              <a:t>——</a:t>
            </a:r>
            <a:r>
              <a:rPr lang="zh-CN" altLang="en-US"/>
              <a:t>七（</a:t>
            </a:r>
            <a:r>
              <a:rPr lang="en-US" altLang="zh-CN"/>
              <a:t>8</a:t>
            </a:r>
            <a:r>
              <a:rPr lang="zh-CN" altLang="en-US"/>
              <a:t>）班线上主题班会</a:t>
            </a:r>
            <a:endParaRPr lang="zh-CN" altLang="en-US"/>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Picture 2" descr="d:\Documents\Tencent Files\3074764581\Image\C2C\DF8CE8A19EFCE15D5C9464DCFBECE73F.jpg"/>
          <p:cNvPicPr>
            <a:picLocks noChangeAspect="1"/>
          </p:cNvPicPr>
          <p:nvPr/>
        </p:nvPicPr>
        <p:blipFill>
          <a:blip r:embed="rId1"/>
          <a:stretch>
            <a:fillRect/>
          </a:stretch>
        </p:blipFill>
        <p:spPr>
          <a:xfrm>
            <a:off x="-20320" y="-80645"/>
            <a:ext cx="9184640" cy="6879590"/>
          </a:xfrm>
          <a:prstGeom prst="rect">
            <a:avLst/>
          </a:prstGeom>
          <a:noFill/>
          <a:ln w="9525">
            <a:noFill/>
          </a:ln>
        </p:spPr>
      </p:pic>
      <p:sp>
        <p:nvSpPr>
          <p:cNvPr id="3" name="内容占位符 2"/>
          <p:cNvSpPr>
            <a:spLocks noGrp="1"/>
          </p:cNvSpPr>
          <p:nvPr>
            <p:ph idx="1"/>
          </p:nvPr>
        </p:nvSpPr>
        <p:spPr>
          <a:xfrm>
            <a:off x="1538605" y="1440180"/>
            <a:ext cx="6067425" cy="2984500"/>
          </a:xfrm>
        </p:spPr>
        <p:txBody>
          <a:bodyPr/>
          <a:p>
            <a:pPr marL="0" indent="0">
              <a:buNone/>
            </a:pPr>
            <a:r>
              <a:rPr lang="en-US" altLang="zh-CN" sz="2400"/>
              <a:t>5.</a:t>
            </a:r>
            <a:r>
              <a:rPr lang="zh-CN" altLang="en-US" sz="2400"/>
              <a:t>2020年1月20日,国家卫生健康委员会发布公告,新型冠状病毒感染的肺炎纳入法定传染病乙类管理,采取(    )传染病的预防、控制措施。</a:t>
            </a:r>
            <a:endParaRPr lang="zh-CN" altLang="en-US" sz="2400"/>
          </a:p>
          <a:p>
            <a:pPr marL="0" indent="0">
              <a:buNone/>
            </a:pPr>
            <a:r>
              <a:rPr lang="zh-CN" altLang="en-US" sz="2400"/>
              <a:t>A.甲类</a:t>
            </a:r>
            <a:endParaRPr lang="zh-CN" altLang="en-US" sz="2400"/>
          </a:p>
          <a:p>
            <a:pPr marL="0" indent="0">
              <a:buNone/>
            </a:pPr>
            <a:r>
              <a:rPr lang="zh-CN" altLang="en-US" sz="2400"/>
              <a:t>B.乙类</a:t>
            </a:r>
            <a:endParaRPr lang="zh-CN" altLang="en-US" sz="2400"/>
          </a:p>
          <a:p>
            <a:pPr marL="0" indent="0">
              <a:buNone/>
            </a:pPr>
            <a:r>
              <a:rPr lang="zh-CN" altLang="en-US" sz="2400"/>
              <a:t>C.丙类</a:t>
            </a:r>
            <a:endParaRPr lang="zh-CN" altLang="en-US" sz="2400"/>
          </a:p>
        </p:txBody>
      </p:sp>
      <p:sp>
        <p:nvSpPr>
          <p:cNvPr id="4" name="文本框 3"/>
          <p:cNvSpPr txBox="1"/>
          <p:nvPr/>
        </p:nvSpPr>
        <p:spPr>
          <a:xfrm>
            <a:off x="3910330" y="2232025"/>
            <a:ext cx="229870" cy="398780"/>
          </a:xfrm>
          <a:prstGeom prst="rect">
            <a:avLst/>
          </a:prstGeom>
          <a:noFill/>
        </p:spPr>
        <p:txBody>
          <a:bodyPr wrap="square" rtlCol="0">
            <a:spAutoFit/>
          </a:bodyPr>
          <a:p>
            <a:r>
              <a:rPr lang="en-US" altLang="zh-CN" sz="2000">
                <a:solidFill>
                  <a:srgbClr val="FF0000"/>
                </a:solidFill>
              </a:rPr>
              <a:t>A</a:t>
            </a:r>
            <a:endParaRPr lang="en-US" altLang="zh-CN" sz="20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checkerboard(across)">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Picture 2" descr="d:\Documents\Tencent Files\3074764581\Image\C2C\DF8CE8A19EFCE15D5C9464DCFBECE73F.jpg"/>
          <p:cNvPicPr>
            <a:picLocks noChangeAspect="1"/>
          </p:cNvPicPr>
          <p:nvPr/>
        </p:nvPicPr>
        <p:blipFill>
          <a:blip r:embed="rId1"/>
          <a:stretch>
            <a:fillRect/>
          </a:stretch>
        </p:blipFill>
        <p:spPr>
          <a:xfrm>
            <a:off x="-20320" y="-80645"/>
            <a:ext cx="9184640" cy="6879590"/>
          </a:xfrm>
          <a:prstGeom prst="rect">
            <a:avLst/>
          </a:prstGeom>
          <a:noFill/>
          <a:ln w="9525">
            <a:noFill/>
          </a:ln>
        </p:spPr>
      </p:pic>
      <p:sp>
        <p:nvSpPr>
          <p:cNvPr id="3" name="内容占位符 2"/>
          <p:cNvSpPr>
            <a:spLocks noGrp="1"/>
          </p:cNvSpPr>
          <p:nvPr>
            <p:ph idx="1"/>
          </p:nvPr>
        </p:nvSpPr>
        <p:spPr>
          <a:xfrm>
            <a:off x="1888490" y="1635760"/>
            <a:ext cx="5366385" cy="2924810"/>
          </a:xfrm>
        </p:spPr>
        <p:txBody>
          <a:bodyPr/>
          <a:p>
            <a:pPr marL="0" indent="0">
              <a:buNone/>
            </a:pPr>
            <a:r>
              <a:rPr lang="en-US" altLang="zh-CN" sz="2400"/>
              <a:t>6.</a:t>
            </a:r>
            <a:r>
              <a:rPr lang="zh-CN" altLang="en-US" sz="2400"/>
              <a:t>测量体温如何判断自己发热，平静状态下超过(    )°</a:t>
            </a:r>
            <a:endParaRPr lang="zh-CN" altLang="en-US" sz="2400"/>
          </a:p>
          <a:p>
            <a:pPr marL="0" indent="0">
              <a:buNone/>
            </a:pPr>
            <a:r>
              <a:rPr lang="zh-CN" altLang="en-US" sz="2400"/>
              <a:t>A.36.8</a:t>
            </a:r>
            <a:endParaRPr lang="zh-CN" altLang="en-US" sz="2400"/>
          </a:p>
          <a:p>
            <a:pPr marL="0" indent="0">
              <a:buNone/>
            </a:pPr>
            <a:r>
              <a:rPr lang="zh-CN" altLang="en-US" sz="2400"/>
              <a:t>B.37</a:t>
            </a:r>
            <a:endParaRPr lang="zh-CN" altLang="en-US" sz="2400"/>
          </a:p>
          <a:p>
            <a:pPr marL="0" indent="0">
              <a:buNone/>
            </a:pPr>
            <a:r>
              <a:rPr lang="zh-CN" altLang="en-US" sz="2400"/>
              <a:t>C.37.3</a:t>
            </a:r>
            <a:endParaRPr lang="zh-CN" altLang="en-US" sz="2400"/>
          </a:p>
          <a:p>
            <a:pPr marL="0" indent="0">
              <a:buNone/>
            </a:pPr>
            <a:r>
              <a:rPr lang="zh-CN" altLang="en-US" sz="2400"/>
              <a:t>D.37.7</a:t>
            </a:r>
            <a:endParaRPr lang="zh-CN" altLang="en-US" sz="2400"/>
          </a:p>
        </p:txBody>
      </p:sp>
      <p:sp>
        <p:nvSpPr>
          <p:cNvPr id="4" name="文本框 3"/>
          <p:cNvSpPr txBox="1"/>
          <p:nvPr/>
        </p:nvSpPr>
        <p:spPr>
          <a:xfrm>
            <a:off x="3279775" y="2030730"/>
            <a:ext cx="264160" cy="398780"/>
          </a:xfrm>
          <a:prstGeom prst="rect">
            <a:avLst/>
          </a:prstGeom>
          <a:noFill/>
        </p:spPr>
        <p:txBody>
          <a:bodyPr wrap="square" rtlCol="0">
            <a:spAutoFit/>
          </a:bodyPr>
          <a:p>
            <a:r>
              <a:rPr lang="en-US" altLang="zh-CN" sz="2000">
                <a:solidFill>
                  <a:srgbClr val="FF0000"/>
                </a:solidFill>
              </a:rPr>
              <a:t>C</a:t>
            </a:r>
            <a:endParaRPr lang="en-US" altLang="zh-CN" sz="20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checkerboard(across)">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Picture 2" descr="d:\Documents\Tencent Files\3074764581\Image\C2C\DF8CE8A19EFCE15D5C9464DCFBECE73F.jpg"/>
          <p:cNvPicPr>
            <a:picLocks noChangeAspect="1"/>
          </p:cNvPicPr>
          <p:nvPr/>
        </p:nvPicPr>
        <p:blipFill>
          <a:blip r:embed="rId1"/>
          <a:stretch>
            <a:fillRect/>
          </a:stretch>
        </p:blipFill>
        <p:spPr>
          <a:xfrm>
            <a:off x="-20320" y="-80645"/>
            <a:ext cx="9184640" cy="6879590"/>
          </a:xfrm>
          <a:prstGeom prst="rect">
            <a:avLst/>
          </a:prstGeom>
          <a:noFill/>
          <a:ln w="9525">
            <a:noFill/>
          </a:ln>
        </p:spPr>
      </p:pic>
      <p:sp>
        <p:nvSpPr>
          <p:cNvPr id="3" name="内容占位符 2"/>
          <p:cNvSpPr>
            <a:spLocks noGrp="1"/>
          </p:cNvSpPr>
          <p:nvPr>
            <p:ph idx="1"/>
          </p:nvPr>
        </p:nvSpPr>
        <p:spPr>
          <a:xfrm>
            <a:off x="1769110" y="1390015"/>
            <a:ext cx="5737225" cy="4526280"/>
          </a:xfrm>
        </p:spPr>
        <p:txBody>
          <a:bodyPr/>
          <a:p>
            <a:pPr marL="0" indent="0">
              <a:buNone/>
            </a:pPr>
            <a:r>
              <a:rPr lang="en-US" altLang="zh-CN" sz="2400"/>
              <a:t>7.</a:t>
            </a:r>
            <a:r>
              <a:rPr lang="zh-CN" altLang="en-US" sz="2400"/>
              <a:t>新型冠状病毒感染的肺炎传播特点有哪些?（        ）</a:t>
            </a:r>
            <a:endParaRPr lang="zh-CN" altLang="en-US" sz="2400"/>
          </a:p>
          <a:p>
            <a:pPr marL="0" indent="0">
              <a:buNone/>
            </a:pPr>
            <a:r>
              <a:rPr lang="zh-CN" altLang="en-US" sz="2400"/>
              <a:t>A.传染源主要是新型冠状病毒感染的肺炎患者</a:t>
            </a:r>
            <a:endParaRPr lang="zh-CN" altLang="en-US" sz="2400"/>
          </a:p>
          <a:p>
            <a:pPr marL="0" indent="0">
              <a:buNone/>
            </a:pPr>
            <a:r>
              <a:rPr lang="zh-CN" altLang="en-US" sz="2400"/>
              <a:t>B.呼吸道飞沫是主要传播途径</a:t>
            </a:r>
            <a:endParaRPr lang="zh-CN" altLang="en-US" sz="2400"/>
          </a:p>
          <a:p>
            <a:pPr marL="0" indent="0">
              <a:buNone/>
            </a:pPr>
            <a:r>
              <a:rPr lang="zh-CN" altLang="en-US" sz="2400"/>
              <a:t>C.可通过接触传播</a:t>
            </a:r>
            <a:endParaRPr lang="zh-CN" altLang="en-US" sz="2400"/>
          </a:p>
          <a:p>
            <a:pPr marL="0" indent="0">
              <a:buNone/>
            </a:pPr>
            <a:r>
              <a:rPr lang="zh-CN" altLang="en-US" sz="2400"/>
              <a:t>D.抵抗力好的人群不易感染</a:t>
            </a:r>
            <a:endParaRPr lang="zh-CN" altLang="en-US" sz="2400"/>
          </a:p>
        </p:txBody>
      </p:sp>
      <p:sp>
        <p:nvSpPr>
          <p:cNvPr id="4" name="文本框 3"/>
          <p:cNvSpPr txBox="1"/>
          <p:nvPr/>
        </p:nvSpPr>
        <p:spPr>
          <a:xfrm>
            <a:off x="2538730" y="1781175"/>
            <a:ext cx="892810" cy="398780"/>
          </a:xfrm>
          <a:prstGeom prst="rect">
            <a:avLst/>
          </a:prstGeom>
          <a:noFill/>
        </p:spPr>
        <p:txBody>
          <a:bodyPr wrap="square" rtlCol="0">
            <a:spAutoFit/>
          </a:bodyPr>
          <a:p>
            <a:r>
              <a:rPr lang="en-US" altLang="zh-CN" sz="2000">
                <a:solidFill>
                  <a:srgbClr val="FF0000"/>
                </a:solidFill>
              </a:rPr>
              <a:t>ABC</a:t>
            </a:r>
            <a:endParaRPr lang="en-US" altLang="zh-CN" sz="20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checkerboard(across)">
                                      <p:cBhvr>
                                        <p:cTn id="2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Picture 2" descr="d:\Documents\Tencent Files\3074764581\Image\C2C\DF8CE8A19EFCE15D5C9464DCFBECE73F.jpg"/>
          <p:cNvPicPr>
            <a:picLocks noChangeAspect="1"/>
          </p:cNvPicPr>
          <p:nvPr/>
        </p:nvPicPr>
        <p:blipFill>
          <a:blip r:embed="rId1"/>
          <a:stretch>
            <a:fillRect/>
          </a:stretch>
        </p:blipFill>
        <p:spPr>
          <a:xfrm>
            <a:off x="-20320" y="-80645"/>
            <a:ext cx="9184640" cy="6879590"/>
          </a:xfrm>
          <a:prstGeom prst="rect">
            <a:avLst/>
          </a:prstGeom>
          <a:noFill/>
          <a:ln w="9525">
            <a:noFill/>
          </a:ln>
        </p:spPr>
      </p:pic>
      <p:sp>
        <p:nvSpPr>
          <p:cNvPr id="3" name="内容占位符 2"/>
          <p:cNvSpPr>
            <a:spLocks noGrp="1"/>
          </p:cNvSpPr>
          <p:nvPr>
            <p:ph idx="1"/>
          </p:nvPr>
        </p:nvSpPr>
        <p:spPr>
          <a:xfrm>
            <a:off x="1778635" y="1550670"/>
            <a:ext cx="5786755" cy="2743835"/>
          </a:xfrm>
        </p:spPr>
        <p:txBody>
          <a:bodyPr/>
          <a:p>
            <a:pPr marL="0" indent="0">
              <a:buNone/>
            </a:pPr>
            <a:r>
              <a:rPr lang="en-US" altLang="zh-CN" sz="2400"/>
              <a:t>8.</a:t>
            </a:r>
            <a:r>
              <a:rPr lang="zh-CN" altLang="en-US" sz="2400"/>
              <a:t>新型冠状病毒的传播途径有哪些?（       ）</a:t>
            </a:r>
            <a:endParaRPr lang="zh-CN" altLang="en-US" sz="2400"/>
          </a:p>
          <a:p>
            <a:pPr marL="0" indent="0">
              <a:buNone/>
            </a:pPr>
            <a:r>
              <a:rPr lang="zh-CN" altLang="en-US" sz="2400"/>
              <a:t>A.飞沫传播</a:t>
            </a:r>
            <a:endParaRPr lang="zh-CN" altLang="en-US" sz="2400"/>
          </a:p>
          <a:p>
            <a:pPr marL="0" indent="0">
              <a:buNone/>
            </a:pPr>
            <a:r>
              <a:rPr lang="zh-CN" altLang="en-US" sz="2400"/>
              <a:t>B.空气传播</a:t>
            </a:r>
            <a:endParaRPr lang="zh-CN" altLang="en-US" sz="2400"/>
          </a:p>
          <a:p>
            <a:pPr marL="0" indent="0">
              <a:buNone/>
            </a:pPr>
            <a:r>
              <a:rPr lang="zh-CN" altLang="en-US" sz="2400"/>
              <a:t>C.接触传播</a:t>
            </a:r>
            <a:endParaRPr lang="zh-CN" altLang="en-US" sz="2400"/>
          </a:p>
          <a:p>
            <a:pPr marL="0" indent="0">
              <a:buNone/>
            </a:pPr>
            <a:r>
              <a:rPr lang="zh-CN" altLang="en-US" sz="2400"/>
              <a:t>D.光线传播</a:t>
            </a:r>
            <a:endParaRPr lang="zh-CN" altLang="en-US" sz="2400"/>
          </a:p>
        </p:txBody>
      </p:sp>
      <p:sp>
        <p:nvSpPr>
          <p:cNvPr id="4" name="文本框 3"/>
          <p:cNvSpPr txBox="1"/>
          <p:nvPr/>
        </p:nvSpPr>
        <p:spPr>
          <a:xfrm>
            <a:off x="6744335" y="1550670"/>
            <a:ext cx="586105" cy="398780"/>
          </a:xfrm>
          <a:prstGeom prst="rect">
            <a:avLst/>
          </a:prstGeom>
          <a:noFill/>
        </p:spPr>
        <p:txBody>
          <a:bodyPr wrap="square" rtlCol="0">
            <a:spAutoFit/>
          </a:bodyPr>
          <a:p>
            <a:r>
              <a:rPr lang="en-US" altLang="zh-CN" sz="2000">
                <a:solidFill>
                  <a:srgbClr val="FF0000"/>
                </a:solidFill>
              </a:rPr>
              <a:t>AC</a:t>
            </a:r>
            <a:endParaRPr lang="en-US" altLang="zh-CN" sz="20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checkerboard(across)">
                                      <p:cBhvr>
                                        <p:cTn id="2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Picture 2" descr="d:\Documents\Tencent Files\3074764581\Image\C2C\DF8CE8A19EFCE15D5C9464DCFBECE73F.jpg"/>
          <p:cNvPicPr>
            <a:picLocks noChangeAspect="1"/>
          </p:cNvPicPr>
          <p:nvPr/>
        </p:nvPicPr>
        <p:blipFill>
          <a:blip r:embed="rId1"/>
          <a:stretch>
            <a:fillRect/>
          </a:stretch>
        </p:blipFill>
        <p:spPr>
          <a:xfrm>
            <a:off x="-20320" y="-80645"/>
            <a:ext cx="9184640" cy="6879590"/>
          </a:xfrm>
          <a:prstGeom prst="rect">
            <a:avLst/>
          </a:prstGeom>
          <a:noFill/>
          <a:ln w="9525">
            <a:noFill/>
          </a:ln>
        </p:spPr>
      </p:pic>
      <p:sp>
        <p:nvSpPr>
          <p:cNvPr id="3" name="内容占位符 2"/>
          <p:cNvSpPr>
            <a:spLocks noGrp="1"/>
          </p:cNvSpPr>
          <p:nvPr>
            <p:ph idx="1"/>
          </p:nvPr>
        </p:nvSpPr>
        <p:spPr>
          <a:xfrm>
            <a:off x="1854200" y="1765935"/>
            <a:ext cx="5695315" cy="2404110"/>
          </a:xfrm>
        </p:spPr>
        <p:txBody>
          <a:bodyPr/>
          <a:p>
            <a:pPr marL="0" indent="0">
              <a:buNone/>
            </a:pPr>
            <a:r>
              <a:rPr lang="en-US" altLang="zh-CN" sz="2400"/>
              <a:t>9.</a:t>
            </a:r>
            <a:r>
              <a:rPr lang="zh-CN" altLang="en-US" sz="2400"/>
              <a:t>哪些人容易感染新型冠状病毒?（       ）   </a:t>
            </a:r>
            <a:endParaRPr lang="zh-CN" altLang="en-US" sz="2400"/>
          </a:p>
          <a:p>
            <a:pPr marL="0" indent="0">
              <a:buNone/>
            </a:pPr>
            <a:r>
              <a:rPr lang="zh-CN" altLang="en-US" sz="2400"/>
              <a:t>A.人群普遍易感</a:t>
            </a:r>
            <a:endParaRPr lang="zh-CN" altLang="en-US" sz="2400"/>
          </a:p>
          <a:p>
            <a:pPr marL="0" indent="0">
              <a:buNone/>
            </a:pPr>
            <a:r>
              <a:rPr lang="zh-CN" altLang="en-US" sz="2400"/>
              <a:t>B.青年人体质好，不易感染</a:t>
            </a:r>
            <a:endParaRPr lang="zh-CN" altLang="en-US" sz="2400"/>
          </a:p>
          <a:p>
            <a:pPr marL="0" indent="0">
              <a:buNone/>
            </a:pPr>
            <a:r>
              <a:rPr lang="zh-CN" altLang="en-US" sz="2400"/>
              <a:t>C.经常吸烟喝酒的人有抵抗力，不易感染</a:t>
            </a:r>
            <a:endParaRPr lang="zh-CN" altLang="en-US" sz="2400"/>
          </a:p>
          <a:p>
            <a:pPr marL="0" indent="0">
              <a:buNone/>
            </a:pPr>
            <a:r>
              <a:rPr lang="zh-CN" altLang="en-US" sz="2400"/>
              <a:t>D.有接触病毒机会的人易感染</a:t>
            </a:r>
            <a:endParaRPr lang="zh-CN" altLang="en-US" sz="2400"/>
          </a:p>
        </p:txBody>
      </p:sp>
      <p:sp>
        <p:nvSpPr>
          <p:cNvPr id="4" name="文本框 3"/>
          <p:cNvSpPr txBox="1"/>
          <p:nvPr/>
        </p:nvSpPr>
        <p:spPr>
          <a:xfrm>
            <a:off x="6552565" y="1765935"/>
            <a:ext cx="607060" cy="398780"/>
          </a:xfrm>
          <a:prstGeom prst="rect">
            <a:avLst/>
          </a:prstGeom>
          <a:noFill/>
        </p:spPr>
        <p:txBody>
          <a:bodyPr wrap="square" rtlCol="0">
            <a:spAutoFit/>
          </a:bodyPr>
          <a:p>
            <a:r>
              <a:rPr lang="en-US" altLang="zh-CN" sz="2000">
                <a:solidFill>
                  <a:srgbClr val="FF0000"/>
                </a:solidFill>
              </a:rPr>
              <a:t>AD</a:t>
            </a:r>
            <a:endParaRPr lang="en-US" altLang="zh-CN" sz="20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checkerboard(across)">
                                      <p:cBhvr>
                                        <p:cTn id="2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Picture 2" descr="d:\Documents\Tencent Files\3074764581\Image\C2C\DF8CE8A19EFCE15D5C9464DCFBECE73F.jpg"/>
          <p:cNvPicPr>
            <a:picLocks noChangeAspect="1"/>
          </p:cNvPicPr>
          <p:nvPr/>
        </p:nvPicPr>
        <p:blipFill>
          <a:blip r:embed="rId1"/>
          <a:stretch>
            <a:fillRect/>
          </a:stretch>
        </p:blipFill>
        <p:spPr>
          <a:xfrm>
            <a:off x="-20320" y="-80645"/>
            <a:ext cx="9184640" cy="6879590"/>
          </a:xfrm>
          <a:prstGeom prst="rect">
            <a:avLst/>
          </a:prstGeom>
          <a:noFill/>
          <a:ln w="9525">
            <a:noFill/>
          </a:ln>
        </p:spPr>
      </p:pic>
      <p:sp>
        <p:nvSpPr>
          <p:cNvPr id="3" name="内容占位符 2"/>
          <p:cNvSpPr>
            <a:spLocks noGrp="1"/>
          </p:cNvSpPr>
          <p:nvPr>
            <p:ph idx="1"/>
          </p:nvPr>
        </p:nvSpPr>
        <p:spPr>
          <a:xfrm>
            <a:off x="1882775" y="1541145"/>
            <a:ext cx="5377815" cy="2834005"/>
          </a:xfrm>
        </p:spPr>
        <p:txBody>
          <a:bodyPr/>
          <a:p>
            <a:pPr marL="0" indent="0">
              <a:buNone/>
            </a:pPr>
            <a:r>
              <a:rPr lang="en-US" altLang="zh-CN" sz="2400"/>
              <a:t>10.预防新型冠状病毒肺炎，带什么口罩才有用?</a:t>
            </a:r>
            <a:r>
              <a:rPr lang="zh-CN" altLang="en-US" sz="2400"/>
              <a:t>（       ）</a:t>
            </a:r>
            <a:endParaRPr lang="en-US" altLang="zh-CN" sz="2400"/>
          </a:p>
          <a:p>
            <a:pPr marL="0" indent="0">
              <a:buNone/>
            </a:pPr>
            <a:r>
              <a:rPr lang="en-US" altLang="zh-CN" sz="2400"/>
              <a:t>A.活性炭口罩</a:t>
            </a:r>
            <a:endParaRPr lang="en-US" altLang="zh-CN" sz="2400"/>
          </a:p>
          <a:p>
            <a:pPr marL="0" indent="0">
              <a:buNone/>
            </a:pPr>
            <a:r>
              <a:rPr lang="en-US" altLang="zh-CN" sz="2400"/>
              <a:t>B.棉布口罩</a:t>
            </a:r>
            <a:endParaRPr lang="en-US" altLang="zh-CN" sz="2400"/>
          </a:p>
          <a:p>
            <a:pPr marL="0" indent="0">
              <a:buNone/>
            </a:pPr>
            <a:r>
              <a:rPr lang="en-US" altLang="zh-CN" sz="2400"/>
              <a:t>C.医用外科口罩</a:t>
            </a:r>
            <a:endParaRPr lang="en-US" altLang="zh-CN" sz="2400"/>
          </a:p>
          <a:p>
            <a:pPr marL="0" indent="0">
              <a:buNone/>
            </a:pPr>
            <a:r>
              <a:rPr lang="en-US" altLang="zh-CN" sz="2400"/>
              <a:t>D.N95医用防护口罩</a:t>
            </a:r>
            <a:endParaRPr lang="en-US" altLang="zh-CN" sz="2400"/>
          </a:p>
        </p:txBody>
      </p:sp>
      <p:sp>
        <p:nvSpPr>
          <p:cNvPr id="4" name="文本框 3"/>
          <p:cNvSpPr txBox="1"/>
          <p:nvPr/>
        </p:nvSpPr>
        <p:spPr>
          <a:xfrm>
            <a:off x="3570605" y="1951355"/>
            <a:ext cx="627380" cy="398780"/>
          </a:xfrm>
          <a:prstGeom prst="rect">
            <a:avLst/>
          </a:prstGeom>
          <a:noFill/>
        </p:spPr>
        <p:txBody>
          <a:bodyPr wrap="square" rtlCol="0">
            <a:spAutoFit/>
          </a:bodyPr>
          <a:p>
            <a:r>
              <a:rPr lang="en-US" altLang="zh-CN" sz="2000">
                <a:solidFill>
                  <a:srgbClr val="FF0000"/>
                </a:solidFill>
              </a:rPr>
              <a:t>CD</a:t>
            </a:r>
            <a:endParaRPr lang="en-US" altLang="zh-CN" sz="20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checkerboard(across)">
                                      <p:cBhvr>
                                        <p:cTn id="2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7" name="内容占位符 3"/>
          <p:cNvPicPr>
            <a:picLocks noGrp="1" noChangeAspect="1"/>
          </p:cNvPicPr>
          <p:nvPr>
            <p:ph idx="1"/>
          </p:nvPr>
        </p:nvPicPr>
        <p:blipFill>
          <a:blip r:embed="rId1"/>
          <a:stretch>
            <a:fillRect/>
          </a:stretch>
        </p:blipFill>
        <p:spPr>
          <a:xfrm>
            <a:off x="-16510" y="-130175"/>
            <a:ext cx="9177020" cy="6877685"/>
          </a:xfrm>
          <a:prstGeom prst="rect">
            <a:avLst/>
          </a:prstGeom>
          <a:noFill/>
          <a:ln w="9525">
            <a:noFill/>
          </a:ln>
        </p:spPr>
      </p:pic>
      <p:sp>
        <p:nvSpPr>
          <p:cNvPr id="2" name="标题 1"/>
          <p:cNvSpPr>
            <a:spLocks noGrp="1"/>
          </p:cNvSpPr>
          <p:nvPr>
            <p:ph type="title"/>
          </p:nvPr>
        </p:nvSpPr>
        <p:spPr>
          <a:xfrm>
            <a:off x="567690" y="564833"/>
            <a:ext cx="8229600" cy="1143000"/>
          </a:xfrm>
        </p:spPr>
        <p:txBody>
          <a:bodyPr/>
          <a:p>
            <a:r>
              <a:rPr lang="en-US" altLang="zh-CN" sz="4000">
                <a:latin typeface="Arial" panose="020B0604020202020204" pitchFamily="34" charset="0"/>
                <a:ea typeface="宋体" panose="02010600030101010101" pitchFamily="2" charset="-122"/>
                <a:sym typeface="+mn-ea"/>
              </a:rPr>
              <a:t>Part   5    </a:t>
            </a:r>
            <a:r>
              <a:rPr lang="zh-CN" altLang="zh-CN" sz="4000">
                <a:latin typeface="Arial" panose="020B0604020202020204" pitchFamily="34" charset="0"/>
                <a:ea typeface="宋体" panose="02010600030101010101" pitchFamily="2" charset="-122"/>
                <a:sym typeface="+mn-ea"/>
              </a:rPr>
              <a:t>舍小家顾大家的英雄事迹</a:t>
            </a:r>
            <a:endParaRPr lang="zh-CN" altLang="en-US" sz="4000"/>
          </a:p>
        </p:txBody>
      </p:sp>
      <p:sp>
        <p:nvSpPr>
          <p:cNvPr id="4" name="文本框 3"/>
          <p:cNvSpPr txBox="1"/>
          <p:nvPr/>
        </p:nvSpPr>
        <p:spPr>
          <a:xfrm>
            <a:off x="2571750" y="1492250"/>
            <a:ext cx="5165090" cy="4523105"/>
          </a:xfrm>
          <a:prstGeom prst="rect">
            <a:avLst/>
          </a:prstGeom>
          <a:noFill/>
        </p:spPr>
        <p:txBody>
          <a:bodyPr wrap="square" rtlCol="0">
            <a:spAutoFit/>
          </a:bodyPr>
          <a:p>
            <a:r>
              <a:rPr lang="en-US" altLang="zh-CN"/>
              <a:t>       </a:t>
            </a:r>
            <a:r>
              <a:rPr lang="zh-CN" altLang="en-US"/>
              <a:t>2019年12月30日，向外界发出防护预警，而被称为疫情“吹哨人”。  2020年1月8日，李文亮在接诊时遇到不明原因的病毒性肺炎患者并受到感染。2020年1月10日，李文亮出现咳嗽发热等症状，随后病情变得严重。2月1日上午10时41分，李文亮在自己的微博上公布了其确诊新型冠状病毒肺炎的消息。此外，他的多名同事和父母也感染了新型冠状病毒肺炎。 2020年2月6日21时24分，《中国新闻周刊》第一次打通武汉市中心医院重症监护室电话时，对方说正在抢救，直到23时56分最后一次致电，仍在抢救中。武汉协和医院一名医生表示，李文亮是于今晚21时30分左右停止心跳，但用上了ECMO（人工膜肺）进行抢救。 2020年2月7日凌晨2点58分，武汉中心医院眼科医生李文亮在抗击新型冠状病毒感染的肺炎疫情工作中不幸感染，经全力抢救无效去世。</a:t>
            </a:r>
            <a:endParaRPr lang="zh-CN" altLang="en-US"/>
          </a:p>
        </p:txBody>
      </p:sp>
      <p:pic>
        <p:nvPicPr>
          <p:cNvPr id="5" name="图片 4"/>
          <p:cNvPicPr>
            <a:picLocks noChangeAspect="1"/>
          </p:cNvPicPr>
          <p:nvPr/>
        </p:nvPicPr>
        <p:blipFill>
          <a:blip r:embed="rId2"/>
          <a:stretch>
            <a:fillRect/>
          </a:stretch>
        </p:blipFill>
        <p:spPr>
          <a:xfrm>
            <a:off x="737235" y="1912620"/>
            <a:ext cx="1764030" cy="23501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circle(in)">
                                      <p:cBhvr>
                                        <p:cTn id="12"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7" name="内容占位符 3"/>
          <p:cNvPicPr>
            <a:picLocks noGrp="1" noChangeAspect="1"/>
          </p:cNvPicPr>
          <p:nvPr/>
        </p:nvPicPr>
        <p:blipFill>
          <a:blip r:embed="rId1"/>
          <a:stretch>
            <a:fillRect/>
          </a:stretch>
        </p:blipFill>
        <p:spPr>
          <a:xfrm>
            <a:off x="-16510" y="-130175"/>
            <a:ext cx="9177020" cy="6877685"/>
          </a:xfrm>
          <a:prstGeom prst="rect">
            <a:avLst/>
          </a:prstGeom>
          <a:noFill/>
          <a:ln w="9525">
            <a:noFill/>
          </a:ln>
        </p:spPr>
      </p:pic>
      <p:sp>
        <p:nvSpPr>
          <p:cNvPr id="3" name="内容占位符 2"/>
          <p:cNvSpPr>
            <a:spLocks noGrp="1"/>
          </p:cNvSpPr>
          <p:nvPr>
            <p:ph idx="1"/>
          </p:nvPr>
        </p:nvSpPr>
        <p:spPr>
          <a:xfrm>
            <a:off x="3260090" y="758825"/>
            <a:ext cx="4935855" cy="4476750"/>
          </a:xfrm>
        </p:spPr>
        <p:txBody>
          <a:bodyPr/>
          <a:p>
            <a:pPr marL="0" indent="0">
              <a:buNone/>
            </a:pPr>
            <a:r>
              <a:rPr lang="en-US" altLang="zh-CN" sz="1800"/>
              <a:t>         </a:t>
            </a:r>
            <a:r>
              <a:rPr lang="zh-CN" altLang="en-US" sz="1800"/>
              <a:t>2020年，为抗击疫情，彭银华推迟了原定正月初八的婚期。</a:t>
            </a:r>
            <a:endParaRPr lang="zh-CN" altLang="en-US" sz="1800"/>
          </a:p>
          <a:p>
            <a:pPr marL="0" indent="0">
              <a:buNone/>
            </a:pPr>
            <a:r>
              <a:rPr lang="zh-CN" altLang="en-US" sz="1800"/>
              <a:t>      “疫情不散，婚期延迟”。报道称，妻子的大度和理解是彭银华继续坚守在防疫最前线、哪怕是最困难时刻莫大的鼓舞和支持，如果没有这场疫情，“初八应该是彭银华医生最值得期盼的日子，办公桌抽屉里还没来得及分发的请柬是对妻子最大的愧疚!” </a:t>
            </a:r>
            <a:endParaRPr lang="zh-CN" altLang="en-US" sz="1800"/>
          </a:p>
          <a:p>
            <a:pPr marL="0" indent="0">
              <a:buNone/>
            </a:pPr>
            <a:r>
              <a:rPr lang="zh-CN" altLang="en-US" sz="1800"/>
              <a:t>那时，彭银华已经坚守在隔离病区快一个月了，白班夜班轮班倒。大年三十，同事们心疼他，让他回家休息，多陪陪“未过门的妻子”，他则表示“让更多有家人的同事多休息，我年轻，我先顶上”，和爱人简短通话后，“彭银华再次义无反顾穿上隔离衣，全身心投入到更需要他的战场”。 </a:t>
            </a:r>
            <a:endParaRPr lang="zh-CN" altLang="en-US" sz="1800"/>
          </a:p>
        </p:txBody>
      </p:sp>
      <p:pic>
        <p:nvPicPr>
          <p:cNvPr id="4" name="图片 3"/>
          <p:cNvPicPr>
            <a:picLocks noChangeAspect="1"/>
          </p:cNvPicPr>
          <p:nvPr/>
        </p:nvPicPr>
        <p:blipFill>
          <a:blip r:embed="rId2"/>
          <a:stretch>
            <a:fillRect/>
          </a:stretch>
        </p:blipFill>
        <p:spPr>
          <a:xfrm>
            <a:off x="779145" y="1424940"/>
            <a:ext cx="2350135" cy="31451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plus(in)">
                                      <p:cBhvr>
                                        <p:cTn id="12" dur="2000"/>
                                        <p:tgtEl>
                                          <p:spTgt spid="3">
                                            <p:txEl>
                                              <p:pRg st="0" end="0"/>
                                            </p:txEl>
                                          </p:spTgt>
                                        </p:tgtEl>
                                      </p:cBhvr>
                                    </p:animEffect>
                                  </p:childTnLst>
                                </p:cTn>
                              </p:par>
                              <p:par>
                                <p:cTn id="13" presetID="13" presetClass="entr" presetSubtype="16"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plus(in)">
                                      <p:cBhvr>
                                        <p:cTn id="15" dur="2000"/>
                                        <p:tgtEl>
                                          <p:spTgt spid="3">
                                            <p:txEl>
                                              <p:pRg st="1" end="1"/>
                                            </p:txEl>
                                          </p:spTgt>
                                        </p:tgtEl>
                                      </p:cBhvr>
                                    </p:animEffect>
                                  </p:childTnLst>
                                </p:cTn>
                              </p:par>
                              <p:par>
                                <p:cTn id="16" presetID="13" presetClass="entr" presetSubtype="16"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plus(in)">
                                      <p:cBhvr>
                                        <p:cTn id="18"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7" name="内容占位符 3"/>
          <p:cNvPicPr>
            <a:picLocks noGrp="1" noChangeAspect="1"/>
          </p:cNvPicPr>
          <p:nvPr/>
        </p:nvPicPr>
        <p:blipFill>
          <a:blip r:embed="rId1"/>
          <a:stretch>
            <a:fillRect/>
          </a:stretch>
        </p:blipFill>
        <p:spPr>
          <a:xfrm>
            <a:off x="-16510" y="-130175"/>
            <a:ext cx="9177020" cy="6877685"/>
          </a:xfrm>
          <a:prstGeom prst="rect">
            <a:avLst/>
          </a:prstGeom>
          <a:noFill/>
          <a:ln w="9525">
            <a:noFill/>
          </a:ln>
        </p:spPr>
      </p:pic>
      <p:sp>
        <p:nvSpPr>
          <p:cNvPr id="3" name="内容占位符 2"/>
          <p:cNvSpPr>
            <a:spLocks noGrp="1"/>
          </p:cNvSpPr>
          <p:nvPr>
            <p:ph idx="1"/>
          </p:nvPr>
        </p:nvSpPr>
        <p:spPr>
          <a:xfrm>
            <a:off x="3200400" y="895350"/>
            <a:ext cx="4154170" cy="4516120"/>
          </a:xfrm>
        </p:spPr>
        <p:txBody>
          <a:bodyPr/>
          <a:p>
            <a:pPr marL="0" indent="0">
              <a:buNone/>
            </a:pPr>
            <a:r>
              <a:rPr lang="en-US" altLang="zh-CN" sz="1800"/>
              <a:t>        </a:t>
            </a:r>
            <a:r>
              <a:rPr lang="zh-CN" altLang="en-US" sz="1800"/>
              <a:t>在2003年抗击SARS的战斗中，钟南山主动要求承担广东省危重SARS病人的救治工作，较早确立了广东的病原，并率领团队总结出“三早三合理”的诊疗原则，成为抗击SARS的领军人物;他本着实事求是的精神，主动向国外的专家学者以及新闻媒体介绍中国政府所采取的正确措施，维护了祖国的声誉。</a:t>
            </a:r>
            <a:endParaRPr lang="zh-CN" altLang="en-US" sz="1800"/>
          </a:p>
          <a:p>
            <a:pPr marL="0" indent="0">
              <a:buNone/>
            </a:pPr>
            <a:r>
              <a:rPr lang="zh-CN" altLang="en-US" sz="1800"/>
              <a:t>　    他积极在本职岗位上发挥党员的先锋模范作用，坚持每周二的大查房和周四的专家门诊，为患者服务;他坚持教书育人和科学研究，教导学生“学本领和学做人相统一”，以身作则弘扬“医德就是想方设法解决病人的实际困难”的价值观。</a:t>
            </a:r>
            <a:endParaRPr lang="zh-CN" altLang="en-US" sz="1800"/>
          </a:p>
        </p:txBody>
      </p:sp>
      <p:pic>
        <p:nvPicPr>
          <p:cNvPr id="4" name="图片 3"/>
          <p:cNvPicPr>
            <a:picLocks noChangeAspect="1"/>
          </p:cNvPicPr>
          <p:nvPr/>
        </p:nvPicPr>
        <p:blipFill>
          <a:blip r:embed="rId2"/>
          <a:stretch>
            <a:fillRect/>
          </a:stretch>
        </p:blipFill>
        <p:spPr>
          <a:xfrm>
            <a:off x="1149350" y="1466850"/>
            <a:ext cx="1841500" cy="276288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Picture 2" descr="d:\Documents\Tencent Files\3074764581\Image\C2C\DF8CE8A19EFCE15D5C9464DCFBECE73F.jpg"/>
          <p:cNvPicPr>
            <a:picLocks noChangeAspect="1"/>
          </p:cNvPicPr>
          <p:nvPr/>
        </p:nvPicPr>
        <p:blipFill>
          <a:blip r:embed="rId1"/>
          <a:stretch>
            <a:fillRect/>
          </a:stretch>
        </p:blipFill>
        <p:spPr>
          <a:xfrm>
            <a:off x="-20320" y="-71120"/>
            <a:ext cx="9184640" cy="6879590"/>
          </a:xfrm>
          <a:prstGeom prst="rect">
            <a:avLst/>
          </a:prstGeom>
          <a:noFill/>
          <a:ln w="9525">
            <a:noFill/>
          </a:ln>
        </p:spPr>
      </p:pic>
      <p:sp>
        <p:nvSpPr>
          <p:cNvPr id="3" name="内容占位符 2"/>
          <p:cNvSpPr>
            <a:spLocks noGrp="1"/>
          </p:cNvSpPr>
          <p:nvPr>
            <p:ph idx="1"/>
          </p:nvPr>
        </p:nvSpPr>
        <p:spPr>
          <a:xfrm>
            <a:off x="3562350" y="433070"/>
            <a:ext cx="5021580" cy="5638800"/>
          </a:xfrm>
        </p:spPr>
        <p:txBody>
          <a:bodyPr/>
          <a:p>
            <a:pPr marL="0" indent="0">
              <a:buNone/>
            </a:pPr>
            <a:r>
              <a:rPr lang="en-US" altLang="zh-CN" sz="1400">
                <a:sym typeface="+mn-ea"/>
              </a:rPr>
              <a:t>         </a:t>
            </a:r>
            <a:r>
              <a:rPr lang="zh-CN" altLang="en-US" sz="1400">
                <a:sym typeface="+mn-ea"/>
              </a:rPr>
              <a:t>收到紧急命令后，在武汉知音湖畔5万平方米的滩涂坡地上， 7500名建设者和近千台机械设备，去建一所拥有1000张床位的医院对抗疫情，仅仅十天，他们做到了，创造了一个奇迹。</a:t>
            </a:r>
            <a:endParaRPr lang="zh-CN" altLang="en-US" sz="1400"/>
          </a:p>
          <a:p>
            <a:pPr marL="0" indent="0">
              <a:buNone/>
            </a:pPr>
            <a:r>
              <a:rPr lang="zh-CN" altLang="en-US" sz="1400"/>
              <a:t>          接到武汉雷神山建设急需驰援的消息，中建二局华东公司湖北分公司总工程师徐小洋主动请缨，从天门老家再到荆州接上同事，披荆斩棘，一路奔波。身为湖北分公司的“技术先锋”，他的到来也给兄弟们打了一针强心剂、下了一颗定心丸。一到指挥部，徐小洋就紧锣密鼓的组织开展援建工作。 </a:t>
            </a:r>
            <a:endParaRPr lang="zh-CN" altLang="en-US" sz="1400"/>
          </a:p>
          <a:p>
            <a:pPr marL="0" indent="0">
              <a:buNone/>
            </a:pPr>
            <a:r>
              <a:rPr lang="zh-CN" altLang="en-US" sz="1400"/>
              <a:t>     “作为武汉的孩子，我非常希望能为家乡做点什么，我们的武汉病了，个人的力量实在太过渺小。但现在机会摆在我面前，我能为它做点什么的时候，我当尽心竭力、义不容辞。”来自中建二局华东公司武汉越秀逸境项目的安全员钱彧伟在听到公司组织援建雷神山的消息后，当晚立即报名。</a:t>
            </a:r>
            <a:endParaRPr lang="zh-CN" altLang="en-US" sz="1400"/>
          </a:p>
          <a:p>
            <a:pPr marL="0" indent="0">
              <a:buNone/>
            </a:pPr>
            <a:r>
              <a:rPr lang="zh-CN" altLang="en-US" sz="1400"/>
              <a:t>        “我在武汉，我可以去。”这是2月1日晚上，中建二局华东公司大洋五洲项目群里征集志愿者，做雷神山医院建设的储备力量，通知一发出，马国庆立马回复项目领导。马国庆是大洋五洲二期项目的工程部主管，项目上的同事总是亲切的称他为马哥，在项目上有什么事情找他，他永远是第一时间回应。疫情爆发得突然，突然到原本准备回老家河南安阳过年的全家人只好退掉回家的车票，在武汉静静等待战胜疫情，但是武汉疫情扩散之迅猛，让马哥看在眼里，急在心里，征集通知一出，马哥又要出马了。在支援雷神山建设前一晚，马国庆在朋友圈里这样写道，“热干面不怕，河南烩面前来支援”！</a:t>
            </a:r>
            <a:endParaRPr lang="zh-CN" altLang="en-US" sz="1400"/>
          </a:p>
        </p:txBody>
      </p:sp>
      <p:pic>
        <p:nvPicPr>
          <p:cNvPr id="4" name="图片 3"/>
          <p:cNvPicPr>
            <a:picLocks noChangeAspect="1"/>
          </p:cNvPicPr>
          <p:nvPr/>
        </p:nvPicPr>
        <p:blipFill>
          <a:blip r:embed="rId2"/>
          <a:stretch>
            <a:fillRect/>
          </a:stretch>
        </p:blipFill>
        <p:spPr>
          <a:xfrm rot="600000">
            <a:off x="466725" y="652145"/>
            <a:ext cx="2131695" cy="1381760"/>
          </a:xfrm>
          <a:prstGeom prst="rect">
            <a:avLst/>
          </a:prstGeom>
        </p:spPr>
      </p:pic>
      <p:pic>
        <p:nvPicPr>
          <p:cNvPr id="5" name="图片 4"/>
          <p:cNvPicPr>
            <a:picLocks noChangeAspect="1"/>
          </p:cNvPicPr>
          <p:nvPr/>
        </p:nvPicPr>
        <p:blipFill>
          <a:blip r:embed="rId3"/>
          <a:stretch>
            <a:fillRect/>
          </a:stretch>
        </p:blipFill>
        <p:spPr>
          <a:xfrm rot="21360000">
            <a:off x="1247775" y="1862455"/>
            <a:ext cx="2258060" cy="1696085"/>
          </a:xfrm>
          <a:prstGeom prst="rect">
            <a:avLst/>
          </a:prstGeom>
        </p:spPr>
      </p:pic>
      <p:pic>
        <p:nvPicPr>
          <p:cNvPr id="6" name="图片 5"/>
          <p:cNvPicPr>
            <a:picLocks noChangeAspect="1"/>
          </p:cNvPicPr>
          <p:nvPr/>
        </p:nvPicPr>
        <p:blipFill>
          <a:blip r:embed="rId4"/>
          <a:stretch>
            <a:fillRect/>
          </a:stretch>
        </p:blipFill>
        <p:spPr>
          <a:xfrm rot="720000">
            <a:off x="355600" y="3429000"/>
            <a:ext cx="2353945" cy="1569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20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2000"/>
                                        <p:tgtEl>
                                          <p:spTgt spid="3">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ox(in)">
                                      <p:cBhvr>
                                        <p:cTn id="13" dur="2000"/>
                                        <p:tgtEl>
                                          <p:spTgt spid="3">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ox(in)">
                                      <p:cBhvr>
                                        <p:cTn id="16"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Picture 2" descr="d:\Documents\Tencent Files\3074764581\Image\C2C\DF8CE8A19EFCE15D5C9464DCFBECE73F.jpg"/>
          <p:cNvPicPr>
            <a:picLocks noChangeAspect="1"/>
          </p:cNvPicPr>
          <p:nvPr/>
        </p:nvPicPr>
        <p:blipFill>
          <a:blip r:embed="rId1"/>
          <a:stretch>
            <a:fillRect/>
          </a:stretch>
        </p:blipFill>
        <p:spPr>
          <a:xfrm>
            <a:off x="-9525" y="0"/>
            <a:ext cx="9163050" cy="6858000"/>
          </a:xfrm>
          <a:prstGeom prst="rect">
            <a:avLst/>
          </a:prstGeom>
          <a:noFill/>
          <a:ln w="9525">
            <a:noFill/>
          </a:ln>
        </p:spPr>
      </p:pic>
      <p:sp>
        <p:nvSpPr>
          <p:cNvPr id="3074" name="文本框 1"/>
          <p:cNvSpPr txBox="1"/>
          <p:nvPr/>
        </p:nvSpPr>
        <p:spPr>
          <a:xfrm>
            <a:off x="1543050" y="759460"/>
            <a:ext cx="6057900" cy="4831080"/>
          </a:xfrm>
          <a:prstGeom prst="rect">
            <a:avLst/>
          </a:prstGeom>
          <a:noFill/>
          <a:ln w="9525">
            <a:noFill/>
          </a:ln>
        </p:spPr>
        <p:txBody>
          <a:bodyPr wrap="square" anchor="t">
            <a:spAutoFit/>
          </a:bodyPr>
          <a:p>
            <a:r>
              <a:rPr lang="en-US" altLang="zh-CN" sz="2800">
                <a:latin typeface="Arial" panose="020B0604020202020204" pitchFamily="34" charset="0"/>
                <a:ea typeface="宋体" panose="02010600030101010101" pitchFamily="2" charset="-122"/>
              </a:rPr>
              <a:t>Part   1    </a:t>
            </a:r>
            <a:r>
              <a:rPr lang="zh-CN" altLang="en-US" sz="2800">
                <a:latin typeface="Arial" panose="020B0604020202020204" pitchFamily="34" charset="0"/>
                <a:ea typeface="宋体" panose="02010600030101010101" pitchFamily="2" charset="-122"/>
              </a:rPr>
              <a:t>新型冠状肺炎小科普</a:t>
            </a:r>
            <a:endParaRPr lang="zh-CN" altLang="en-US" sz="2800">
              <a:latin typeface="Arial" panose="020B0604020202020204" pitchFamily="34" charset="0"/>
              <a:ea typeface="宋体" panose="02010600030101010101" pitchFamily="2" charset="-122"/>
            </a:endParaRPr>
          </a:p>
          <a:p>
            <a:endParaRPr lang="zh-CN" altLang="en-US" sz="2800">
              <a:latin typeface="Arial" panose="020B0604020202020204" pitchFamily="34" charset="0"/>
              <a:ea typeface="宋体" panose="02010600030101010101" pitchFamily="2" charset="-122"/>
            </a:endParaRPr>
          </a:p>
          <a:p>
            <a:r>
              <a:rPr lang="en-US" altLang="zh-CN" sz="2800">
                <a:latin typeface="Arial" panose="020B0604020202020204" pitchFamily="34" charset="0"/>
                <a:ea typeface="宋体" panose="02010600030101010101" pitchFamily="2" charset="-122"/>
              </a:rPr>
              <a:t>Part   2    </a:t>
            </a:r>
            <a:r>
              <a:rPr lang="zh-CN" altLang="en-US" sz="2800">
                <a:latin typeface="Arial" panose="020B0604020202020204" pitchFamily="34" charset="0"/>
                <a:ea typeface="宋体" panose="02010600030101010101" pitchFamily="2" charset="-122"/>
              </a:rPr>
              <a:t>预防方法</a:t>
            </a:r>
            <a:endParaRPr lang="zh-CN" altLang="en-US" sz="2800">
              <a:latin typeface="Arial" panose="020B0604020202020204" pitchFamily="34" charset="0"/>
              <a:ea typeface="宋体" panose="02010600030101010101" pitchFamily="2" charset="-122"/>
            </a:endParaRPr>
          </a:p>
          <a:p>
            <a:endParaRPr lang="zh-CN" altLang="en-US" sz="2800">
              <a:latin typeface="Arial" panose="020B0604020202020204" pitchFamily="34" charset="0"/>
              <a:ea typeface="宋体" panose="02010600030101010101" pitchFamily="2" charset="-122"/>
            </a:endParaRPr>
          </a:p>
          <a:p>
            <a:r>
              <a:rPr lang="en-US" altLang="zh-CN" sz="2800">
                <a:latin typeface="Arial" panose="020B0604020202020204" pitchFamily="34" charset="0"/>
                <a:ea typeface="宋体" panose="02010600030101010101" pitchFamily="2" charset="-122"/>
              </a:rPr>
              <a:t>Part   3     </a:t>
            </a:r>
            <a:r>
              <a:rPr lang="zh-CN" altLang="en-US" sz="2800">
                <a:latin typeface="Arial" panose="020B0604020202020204" pitchFamily="34" charset="0"/>
                <a:ea typeface="宋体" panose="02010600030101010101" pitchFamily="2" charset="-122"/>
              </a:rPr>
              <a:t>小试牛刀（抢答环节）</a:t>
            </a:r>
            <a:endParaRPr lang="en-US" altLang="zh-CN" sz="2800">
              <a:latin typeface="Arial" panose="020B0604020202020204" pitchFamily="34" charset="0"/>
              <a:ea typeface="宋体" panose="02010600030101010101" pitchFamily="2" charset="-122"/>
            </a:endParaRPr>
          </a:p>
          <a:p>
            <a:endParaRPr lang="en-US" altLang="zh-CN" sz="2800">
              <a:latin typeface="Arial" panose="020B0604020202020204" pitchFamily="34" charset="0"/>
              <a:ea typeface="宋体" panose="02010600030101010101" pitchFamily="2" charset="-122"/>
            </a:endParaRPr>
          </a:p>
          <a:p>
            <a:r>
              <a:rPr lang="en-US" altLang="zh-CN" sz="2800">
                <a:latin typeface="Arial" panose="020B0604020202020204" pitchFamily="34" charset="0"/>
                <a:ea typeface="宋体" panose="02010600030101010101" pitchFamily="2" charset="-122"/>
              </a:rPr>
              <a:t>Part   4    </a:t>
            </a:r>
            <a:r>
              <a:rPr lang="zh-CN" altLang="en-US" sz="2800">
                <a:latin typeface="Arial" panose="020B0604020202020204" pitchFamily="34" charset="0"/>
                <a:ea typeface="宋体" panose="02010600030101010101" pitchFamily="2" charset="-122"/>
              </a:rPr>
              <a:t>春晚朗诵词欣赏</a:t>
            </a:r>
            <a:endParaRPr lang="zh-CN" altLang="en-US" sz="2800">
              <a:latin typeface="Arial" panose="020B0604020202020204" pitchFamily="34" charset="0"/>
              <a:ea typeface="宋体" panose="02010600030101010101" pitchFamily="2" charset="-122"/>
            </a:endParaRPr>
          </a:p>
          <a:p>
            <a:endParaRPr lang="zh-CN" altLang="en-US" sz="2800">
              <a:latin typeface="Arial" panose="020B0604020202020204" pitchFamily="34" charset="0"/>
              <a:ea typeface="宋体" panose="02010600030101010101" pitchFamily="2" charset="-122"/>
            </a:endParaRPr>
          </a:p>
          <a:p>
            <a:r>
              <a:rPr lang="en-US" altLang="zh-CN" sz="2800">
                <a:latin typeface="Arial" panose="020B0604020202020204" pitchFamily="34" charset="0"/>
                <a:ea typeface="宋体" panose="02010600030101010101" pitchFamily="2" charset="-122"/>
              </a:rPr>
              <a:t>Part   5    </a:t>
            </a:r>
            <a:r>
              <a:rPr lang="zh-CN" altLang="zh-CN" sz="2800">
                <a:latin typeface="Arial" panose="020B0604020202020204" pitchFamily="34" charset="0"/>
                <a:ea typeface="宋体" panose="02010600030101010101" pitchFamily="2" charset="-122"/>
              </a:rPr>
              <a:t>舍小家顾大家的英雄事迹</a:t>
            </a:r>
            <a:endParaRPr lang="zh-CN" altLang="en-US" sz="2800">
              <a:latin typeface="Arial" panose="020B0604020202020204" pitchFamily="34" charset="0"/>
              <a:ea typeface="宋体" panose="02010600030101010101" pitchFamily="2" charset="-122"/>
            </a:endParaRPr>
          </a:p>
          <a:p>
            <a:endParaRPr lang="zh-CN" altLang="en-US" sz="2800">
              <a:latin typeface="Arial" panose="020B0604020202020204" pitchFamily="34" charset="0"/>
              <a:ea typeface="宋体" panose="02010600030101010101" pitchFamily="2" charset="-122"/>
            </a:endParaRPr>
          </a:p>
          <a:p>
            <a:r>
              <a:rPr lang="en-US" altLang="zh-CN" sz="2800">
                <a:latin typeface="Arial" panose="020B0604020202020204" pitchFamily="34" charset="0"/>
                <a:ea typeface="宋体" panose="02010600030101010101" pitchFamily="2" charset="-122"/>
              </a:rPr>
              <a:t>Part   6     </a:t>
            </a:r>
            <a:r>
              <a:rPr lang="zh-CN" altLang="en-US" sz="2800">
                <a:latin typeface="Arial" panose="020B0604020202020204" pitchFamily="34" charset="0"/>
                <a:ea typeface="宋体" panose="02010600030101010101" pitchFamily="2" charset="-122"/>
              </a:rPr>
              <a:t>班会小结</a:t>
            </a:r>
            <a:endParaRPr lang="zh-CN" altLang="en-US" sz="2800">
              <a:latin typeface="Arial" panose="020B0604020202020204" pitchFamily="34" charset="0"/>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9" name="Picture 4" descr="d:\Documents\Tencent Files\3074764581\Image\C2C\763387A13735C7097379D590BA35B77D.jpg"/>
          <p:cNvPicPr>
            <a:picLocks noChangeAspect="1"/>
          </p:cNvPicPr>
          <p:nvPr/>
        </p:nvPicPr>
        <p:blipFill>
          <a:blip r:embed="rId1"/>
          <a:stretch>
            <a:fillRect/>
          </a:stretch>
        </p:blipFill>
        <p:spPr>
          <a:xfrm>
            <a:off x="12700" y="0"/>
            <a:ext cx="9118600" cy="6858000"/>
          </a:xfrm>
          <a:prstGeom prst="rect">
            <a:avLst/>
          </a:prstGeom>
          <a:noFill/>
          <a:ln w="9525">
            <a:noFill/>
          </a:ln>
        </p:spPr>
      </p:pic>
      <p:sp>
        <p:nvSpPr>
          <p:cNvPr id="3" name="内容占位符 2"/>
          <p:cNvSpPr>
            <a:spLocks noGrp="1"/>
          </p:cNvSpPr>
          <p:nvPr>
            <p:ph idx="1"/>
          </p:nvPr>
        </p:nvSpPr>
        <p:spPr>
          <a:xfrm>
            <a:off x="2381250" y="1533525"/>
            <a:ext cx="4086860" cy="726440"/>
          </a:xfrm>
        </p:spPr>
        <p:txBody>
          <a:bodyPr/>
          <a:p>
            <a:pPr marL="0" indent="0">
              <a:buNone/>
            </a:pPr>
            <a:r>
              <a:rPr lang="en-US" altLang="zh-CN"/>
              <a:t>Part     6      </a:t>
            </a:r>
            <a:r>
              <a:rPr lang="zh-CN" altLang="en-US"/>
              <a:t>班会小结</a:t>
            </a:r>
            <a:endParaRPr lang="zh-CN" altLang="en-US"/>
          </a:p>
        </p:txBody>
      </p:sp>
      <p:sp>
        <p:nvSpPr>
          <p:cNvPr id="4" name="文本框 3"/>
          <p:cNvSpPr txBox="1"/>
          <p:nvPr/>
        </p:nvSpPr>
        <p:spPr>
          <a:xfrm>
            <a:off x="1800225" y="2743200"/>
            <a:ext cx="5783580" cy="706755"/>
          </a:xfrm>
          <a:prstGeom prst="rect">
            <a:avLst/>
          </a:prstGeom>
          <a:noFill/>
        </p:spPr>
        <p:txBody>
          <a:bodyPr wrap="square" rtlCol="0">
            <a:spAutoFit/>
          </a:bodyPr>
          <a:p>
            <a:r>
              <a:rPr lang="zh-CN" altLang="en-US" sz="4000">
                <a:gradFill>
                  <a:gsLst>
                    <a:gs pos="0">
                      <a:srgbClr val="FE4444"/>
                    </a:gs>
                    <a:gs pos="100000">
                      <a:srgbClr val="832B2B"/>
                    </a:gs>
                  </a:gsLst>
                  <a:lin scaled="0"/>
                </a:gradFill>
                <a:latin typeface="楷体" panose="02010609060101010101" charset="-122"/>
                <a:ea typeface="楷体" panose="02010609060101010101" charset="-122"/>
              </a:rPr>
              <a:t>本次班会你有什么感想？</a:t>
            </a:r>
            <a:endParaRPr lang="zh-CN" altLang="en-US" sz="4000">
              <a:gradFill>
                <a:gsLst>
                  <a:gs pos="0">
                    <a:srgbClr val="FE4444"/>
                  </a:gs>
                  <a:gs pos="100000">
                    <a:srgbClr val="832B2B"/>
                  </a:gs>
                </a:gsLst>
                <a:lin scaled="0"/>
              </a:gradFill>
              <a:latin typeface="楷体" panose="02010609060101010101" charset="-122"/>
              <a:ea typeface="楷体" panose="02010609060101010101"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9" name="Picture 4" descr="d:\Documents\Tencent Files\3074764581\Image\C2C\763387A13735C7097379D590BA35B77D.jpg"/>
          <p:cNvPicPr>
            <a:picLocks noChangeAspect="1"/>
          </p:cNvPicPr>
          <p:nvPr/>
        </p:nvPicPr>
        <p:blipFill>
          <a:blip r:embed="rId1"/>
          <a:stretch>
            <a:fillRect/>
          </a:stretch>
        </p:blipFill>
        <p:spPr>
          <a:xfrm>
            <a:off x="12700" y="0"/>
            <a:ext cx="9118600" cy="6858000"/>
          </a:xfrm>
          <a:prstGeom prst="rect">
            <a:avLst/>
          </a:prstGeom>
          <a:noFill/>
          <a:ln w="9525">
            <a:noFill/>
          </a:ln>
        </p:spPr>
      </p:pic>
      <p:sp>
        <p:nvSpPr>
          <p:cNvPr id="3" name="内容占位符 2"/>
          <p:cNvSpPr>
            <a:spLocks noGrp="1"/>
          </p:cNvSpPr>
          <p:nvPr>
            <p:ph idx="1"/>
          </p:nvPr>
        </p:nvSpPr>
        <p:spPr>
          <a:xfrm>
            <a:off x="1381125" y="1876425"/>
            <a:ext cx="5944235" cy="1811655"/>
          </a:xfrm>
        </p:spPr>
        <p:txBody>
          <a:bodyPr/>
          <a:p>
            <a:pPr marL="0" indent="0">
              <a:buNone/>
            </a:pPr>
            <a:r>
              <a:rPr lang="zh-CN" altLang="en-US" sz="4000">
                <a:gradFill>
                  <a:gsLst>
                    <a:gs pos="0">
                      <a:srgbClr val="E30000"/>
                    </a:gs>
                    <a:gs pos="100000">
                      <a:srgbClr val="760303"/>
                    </a:gs>
                  </a:gsLst>
                  <a:lin scaled="0"/>
                </a:gradFill>
                <a:latin typeface="叶根友毛笔行书2.0版" panose="02010601030101010101" pitchFamily="2" charset="-122"/>
                <a:ea typeface="叶根友毛笔行书2.0版" panose="02010601030101010101" pitchFamily="2" charset="-122"/>
              </a:rPr>
              <a:t>本次班会到这里就结束了，</a:t>
            </a:r>
            <a:endParaRPr lang="zh-CN" altLang="en-US" sz="4000">
              <a:gradFill>
                <a:gsLst>
                  <a:gs pos="0">
                    <a:srgbClr val="E30000"/>
                  </a:gs>
                  <a:gs pos="100000">
                    <a:srgbClr val="760303"/>
                  </a:gs>
                </a:gsLst>
                <a:lin scaled="0"/>
              </a:gradFill>
              <a:latin typeface="叶根友毛笔行书2.0版" panose="02010601030101010101" pitchFamily="2" charset="-122"/>
              <a:ea typeface="叶根友毛笔行书2.0版" panose="02010601030101010101" pitchFamily="2" charset="-122"/>
            </a:endParaRPr>
          </a:p>
          <a:p>
            <a:pPr marL="0" indent="0">
              <a:buNone/>
            </a:pPr>
            <a:r>
              <a:rPr lang="zh-CN" altLang="en-US" sz="4000">
                <a:gradFill>
                  <a:gsLst>
                    <a:gs pos="0">
                      <a:srgbClr val="E30000"/>
                    </a:gs>
                    <a:gs pos="100000">
                      <a:srgbClr val="760303"/>
                    </a:gs>
                  </a:gsLst>
                  <a:lin scaled="0"/>
                </a:gradFill>
                <a:latin typeface="叶根友毛笔行书2.0版" panose="02010601030101010101" pitchFamily="2" charset="-122"/>
                <a:ea typeface="叶根友毛笔行书2.0版" panose="02010601030101010101" pitchFamily="2" charset="-122"/>
              </a:rPr>
              <a:t>谢谢观看！</a:t>
            </a:r>
            <a:endParaRPr lang="zh-CN" altLang="en-US" sz="4000">
              <a:gradFill>
                <a:gsLst>
                  <a:gs pos="0">
                    <a:srgbClr val="E30000"/>
                  </a:gs>
                  <a:gs pos="100000">
                    <a:srgbClr val="760303"/>
                  </a:gs>
                </a:gsLst>
                <a:lin scaled="0"/>
              </a:gradFill>
              <a:latin typeface="叶根友毛笔行书2.0版" panose="02010601030101010101" pitchFamily="2" charset="-122"/>
              <a:ea typeface="叶根友毛笔行书2.0版" panose="0201060103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7" name="内容占位符 3"/>
          <p:cNvPicPr>
            <a:picLocks noGrp="1" noChangeAspect="1"/>
          </p:cNvPicPr>
          <p:nvPr>
            <p:ph idx="1"/>
          </p:nvPr>
        </p:nvPicPr>
        <p:blipFill>
          <a:blip r:embed="rId1"/>
          <a:stretch>
            <a:fillRect/>
          </a:stretch>
        </p:blipFill>
        <p:spPr>
          <a:xfrm>
            <a:off x="-9525" y="-26670"/>
            <a:ext cx="9163050" cy="6910388"/>
          </a:xfrm>
        </p:spPr>
      </p:pic>
      <p:sp>
        <p:nvSpPr>
          <p:cNvPr id="4098" name="标题 1"/>
          <p:cNvSpPr>
            <a:spLocks noGrp="1"/>
          </p:cNvSpPr>
          <p:nvPr>
            <p:ph type="title"/>
          </p:nvPr>
        </p:nvSpPr>
        <p:spPr>
          <a:xfrm>
            <a:off x="576580" y="885825"/>
            <a:ext cx="8229600" cy="1143000"/>
          </a:xfrm>
        </p:spPr>
        <p:txBody>
          <a:bodyPr anchor="ctr"/>
          <a:p>
            <a:r>
              <a:rPr lang="en-US" altLang="zh-CN"/>
              <a:t>Part    1   </a:t>
            </a:r>
            <a:r>
              <a:rPr lang="zh-CN" altLang="en-US"/>
              <a:t>新型冠状肺炎小科普</a:t>
            </a:r>
            <a:endParaRPr lang="zh-CN" altLang="en-US"/>
          </a:p>
        </p:txBody>
      </p:sp>
      <p:sp>
        <p:nvSpPr>
          <p:cNvPr id="2" name="文本框 1"/>
          <p:cNvSpPr txBox="1"/>
          <p:nvPr/>
        </p:nvSpPr>
        <p:spPr>
          <a:xfrm>
            <a:off x="1367790" y="2028825"/>
            <a:ext cx="6447155" cy="3138170"/>
          </a:xfrm>
          <a:prstGeom prst="rect">
            <a:avLst/>
          </a:prstGeom>
          <a:noFill/>
        </p:spPr>
        <p:txBody>
          <a:bodyPr wrap="square" rtlCol="0">
            <a:spAutoFit/>
          </a:bodyPr>
          <a:p>
            <a:r>
              <a:rPr lang="en-US" altLang="zh-CN"/>
              <a:t>       </a:t>
            </a:r>
            <a:r>
              <a:rPr lang="zh-CN" altLang="en-US" sz="2000"/>
              <a:t>新型冠状病毒肺炎，简称“新冠肺炎”，是指2019新型冠状病毒感染导致的肺炎。2019年12月以来，湖北省武汉市部分医院陆续发现了多例有华南海鲜市场暴露史的不明原因肺炎病例，现已证实为2019新型冠状病毒感染引起的急性呼吸道传染病。</a:t>
            </a:r>
            <a:endParaRPr lang="zh-CN" altLang="en-US" sz="2000"/>
          </a:p>
          <a:p>
            <a:r>
              <a:rPr lang="zh-CN" altLang="en-US" sz="2000"/>
              <a:t>       新型冠状病毒肺炎感染者的症状以发热、乏力、干咳为主要表现，鼻塞、流涕等上呼吸道症状少见，会出现缺氧低氧状态 。约半数患者多在一周后出现呼吸困难等症状。</a:t>
            </a:r>
            <a:endParaRPr lang="zh-CN" altLang="en-US" sz="2000"/>
          </a:p>
          <a:p>
            <a:r>
              <a:rPr lang="zh-CN" altLang="en-US"/>
              <a:t>      </a:t>
            </a:r>
            <a:endParaRPr lang="zh-CN" altLang="en-US"/>
          </a:p>
        </p:txBody>
      </p:sp>
      <p:sp>
        <p:nvSpPr>
          <p:cNvPr id="3" name="文本框 2"/>
          <p:cNvSpPr txBox="1"/>
          <p:nvPr/>
        </p:nvSpPr>
        <p:spPr>
          <a:xfrm>
            <a:off x="1217295" y="3913505"/>
            <a:ext cx="4362450" cy="368300"/>
          </a:xfrm>
          <a:prstGeom prst="rect">
            <a:avLst/>
          </a:prstGeom>
          <a:noFill/>
        </p:spPr>
        <p:txBody>
          <a:bodyPr wrap="square" rtlCol="0">
            <a:spAutoFit/>
          </a:bodyPr>
          <a:p>
            <a:r>
              <a:rPr lang="zh-CN" altLang="en-US"/>
              <a:t>    </a:t>
            </a:r>
            <a:endParaRPr lang="zh-CN" altLang="en-US"/>
          </a:p>
        </p:txBody>
      </p:sp>
      <p:sp>
        <p:nvSpPr>
          <p:cNvPr id="4" name="文本框 3"/>
          <p:cNvSpPr txBox="1"/>
          <p:nvPr/>
        </p:nvSpPr>
        <p:spPr>
          <a:xfrm>
            <a:off x="1367790" y="4334510"/>
            <a:ext cx="4500245" cy="368300"/>
          </a:xfrm>
          <a:prstGeom prst="rect">
            <a:avLst/>
          </a:prstGeom>
          <a:noFill/>
        </p:spPr>
        <p:txBody>
          <a:bodyPr wrap="square" rtlCol="0">
            <a:spAutoFit/>
          </a:bodyPr>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blinds(horizontal)">
                                      <p:cBhvr>
                                        <p:cTn id="10" dur="500"/>
                                        <p:tgtEl>
                                          <p:spTgt spid="2">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blinds(horizontal)">
                                      <p:cBhvr>
                                        <p:cTn id="13" dur="500"/>
                                        <p:tgtEl>
                                          <p:spTgt spid="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linds(horizontal)">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7" name="内容占位符 3"/>
          <p:cNvPicPr>
            <a:picLocks noGrp="1" noChangeAspect="1"/>
          </p:cNvPicPr>
          <p:nvPr>
            <p:ph idx="1"/>
          </p:nvPr>
        </p:nvPicPr>
        <p:blipFill>
          <a:blip r:embed="rId1"/>
          <a:stretch>
            <a:fillRect/>
          </a:stretch>
        </p:blipFill>
        <p:spPr>
          <a:xfrm>
            <a:off x="-20955" y="-6350"/>
            <a:ext cx="9185275" cy="6870700"/>
          </a:xfrm>
          <a:prstGeom prst="rect">
            <a:avLst/>
          </a:prstGeom>
          <a:noFill/>
          <a:ln w="9525">
            <a:noFill/>
          </a:ln>
        </p:spPr>
      </p:pic>
      <p:sp>
        <p:nvSpPr>
          <p:cNvPr id="2" name="标题 1"/>
          <p:cNvSpPr>
            <a:spLocks noGrp="1"/>
          </p:cNvSpPr>
          <p:nvPr>
            <p:ph type="title"/>
          </p:nvPr>
        </p:nvSpPr>
        <p:spPr>
          <a:xfrm>
            <a:off x="617220" y="955675"/>
            <a:ext cx="6148070" cy="782320"/>
          </a:xfrm>
        </p:spPr>
        <p:txBody>
          <a:bodyPr/>
          <a:p>
            <a:r>
              <a:rPr lang="zh-CN" altLang="en-US" sz="3200">
                <a:sym typeface="+mn-ea"/>
              </a:rPr>
              <a:t>新冠病毒的由来是什么？</a:t>
            </a:r>
            <a:r>
              <a:rPr lang="zh-CN" altLang="en-US">
                <a:sym typeface="+mn-ea"/>
              </a:rPr>
              <a:t>  </a:t>
            </a:r>
            <a:endParaRPr lang="zh-CN" altLang="en-US"/>
          </a:p>
        </p:txBody>
      </p:sp>
      <p:sp>
        <p:nvSpPr>
          <p:cNvPr id="4" name="文本框 3"/>
          <p:cNvSpPr txBox="1"/>
          <p:nvPr/>
        </p:nvSpPr>
        <p:spPr>
          <a:xfrm>
            <a:off x="1526540" y="1911350"/>
            <a:ext cx="5598160" cy="2676525"/>
          </a:xfrm>
          <a:prstGeom prst="rect">
            <a:avLst/>
          </a:prstGeom>
          <a:noFill/>
        </p:spPr>
        <p:txBody>
          <a:bodyPr wrap="square" rtlCol="0">
            <a:spAutoFit/>
          </a:bodyPr>
          <a:p>
            <a:r>
              <a:rPr lang="en-US" altLang="zh-CN" sz="2400"/>
              <a:t>      </a:t>
            </a:r>
            <a:r>
              <a:rPr lang="zh-CN" altLang="en-US" sz="2400"/>
              <a:t>新型冠状病毒肺炎的起源可能与野生动物有关，有可能是作为原生宿主的蝙蝠将这种病毒传染给了某种野生动物，而人类在接触这种野生动物时又被感染，同时也不能排除是蝙蝠直接将这种病毒传染给了人类。这种病毒的爆发极有可能与人类随意猎杀、食用野生动物有关。</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Picture 2" descr="d:\Documents\Tencent Files\3074764581\Image\C2C\DF8CE8A19EFCE15D5C9464DCFBECE73F.jpg"/>
          <p:cNvPicPr>
            <a:picLocks noChangeAspect="1"/>
          </p:cNvPicPr>
          <p:nvPr>
            <p:ph idx="1"/>
          </p:nvPr>
        </p:nvPicPr>
        <p:blipFill>
          <a:blip r:embed="rId1"/>
          <a:stretch>
            <a:fillRect/>
          </a:stretch>
        </p:blipFill>
        <p:spPr>
          <a:xfrm>
            <a:off x="-16510" y="-6985"/>
            <a:ext cx="9176385" cy="6884035"/>
          </a:xfrm>
          <a:prstGeom prst="rect">
            <a:avLst/>
          </a:prstGeom>
          <a:noFill/>
          <a:ln w="9525">
            <a:noFill/>
          </a:ln>
        </p:spPr>
      </p:pic>
      <p:sp>
        <p:nvSpPr>
          <p:cNvPr id="2" name="标题 1"/>
          <p:cNvSpPr>
            <a:spLocks noGrp="1"/>
          </p:cNvSpPr>
          <p:nvPr>
            <p:ph type="title"/>
          </p:nvPr>
        </p:nvSpPr>
        <p:spPr>
          <a:xfrm>
            <a:off x="783590" y="426720"/>
            <a:ext cx="6878320" cy="984885"/>
          </a:xfrm>
        </p:spPr>
        <p:txBody>
          <a:bodyPr/>
          <a:p>
            <a:r>
              <a:rPr lang="en-US" altLang="zh-CN"/>
              <a:t>Part    2    </a:t>
            </a:r>
            <a:r>
              <a:rPr lang="zh-CN" altLang="en-US"/>
              <a:t>预防方法</a:t>
            </a:r>
            <a:endParaRPr lang="zh-CN" altLang="en-US"/>
          </a:p>
        </p:txBody>
      </p:sp>
      <p:sp>
        <p:nvSpPr>
          <p:cNvPr id="4" name="文本框 3"/>
          <p:cNvSpPr txBox="1"/>
          <p:nvPr/>
        </p:nvSpPr>
        <p:spPr>
          <a:xfrm rot="10800000" flipV="1">
            <a:off x="783590" y="1311910"/>
            <a:ext cx="7877175" cy="4246245"/>
          </a:xfrm>
          <a:prstGeom prst="rect">
            <a:avLst/>
          </a:prstGeom>
          <a:noFill/>
        </p:spPr>
        <p:txBody>
          <a:bodyPr wrap="square" rtlCol="0">
            <a:spAutoFit/>
          </a:bodyPr>
          <a:p>
            <a:r>
              <a:rPr lang="zh-CN" altLang="en-US"/>
              <a:t>1.不去疫情高发区，减少外出，避免去人群密集场所，避免聚会。</a:t>
            </a:r>
            <a:endParaRPr lang="zh-CN" altLang="en-US"/>
          </a:p>
          <a:p>
            <a:r>
              <a:rPr lang="zh-CN" altLang="en-US"/>
              <a:t>2.外出时须戴口罩，可使用一次性医用外科口罩成一次性医用防护口罩，口罩湿了应及时更换。</a:t>
            </a:r>
            <a:endParaRPr lang="zh-CN" altLang="en-US"/>
          </a:p>
          <a:p>
            <a:r>
              <a:rPr lang="zh-CN" altLang="en-US"/>
              <a:t>3.外出回家、饭前便后、护理病人、抚触动物后要用肥皂或洗手液和流水彻底洗手。如无洗手设施，可用纸巾擦拭明显污物后。用免洗洗手液或消毒湿巾等清洁用品代替，回家后尽快洗手。</a:t>
            </a:r>
            <a:endParaRPr lang="zh-CN" altLang="en-US"/>
          </a:p>
          <a:p>
            <a:r>
              <a:rPr lang="en-US" altLang="zh-CN"/>
              <a:t>4.</a:t>
            </a:r>
            <a:r>
              <a:rPr lang="zh-CN" altLang="en-US"/>
              <a:t>不要接触和食用野生动物，避免与牲畜接触。处理生食和熟食等的切菜板、刀具和存放用具要分开，处理生食和熟食之间要洗手。食物煮熟煮透，尤其是肉类，蛋类要彻底煮熟后再食用。</a:t>
            </a:r>
            <a:endParaRPr lang="zh-CN" altLang="en-US"/>
          </a:p>
          <a:p>
            <a:r>
              <a:rPr lang="en-US" altLang="zh-CN"/>
              <a:t>5</a:t>
            </a:r>
            <a:r>
              <a:rPr lang="zh-CN" altLang="en-US"/>
              <a:t>.保持良好习惯。不随地吐痰，咳嗽和打喷嚏时使用纸巾或屈肘遮掩口鼻。</a:t>
            </a:r>
            <a:endParaRPr lang="zh-CN" altLang="en-US"/>
          </a:p>
          <a:p>
            <a:r>
              <a:rPr lang="zh-CN" altLang="en-US"/>
              <a:t>6.开窗通风。保持环境整洁，室内勤通风，每日至少开窗通风2次。</a:t>
            </a:r>
            <a:endParaRPr lang="zh-CN" altLang="en-US"/>
          </a:p>
          <a:p>
            <a:r>
              <a:rPr lang="zh-CN" altLang="en-US"/>
              <a:t>7.合理膳食，戒烟限酒，适量运动，心理平衡，保持健康的生活方式，增强免疫力。</a:t>
            </a:r>
            <a:endParaRPr lang="zh-CN" altLang="en-US"/>
          </a:p>
          <a:p>
            <a:r>
              <a:rPr lang="zh-CN" altLang="en-US"/>
              <a:t>8.如有发热、呼吸道感染症状，请及时到当地医疗机构发热门诊就诊，并戴好口罩。 </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ircle(in)">
                                      <p:cBhvr>
                                        <p:cTn id="7" dur="2000"/>
                                        <p:tgtEl>
                                          <p:spTgt spid="4">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circle(in)">
                                      <p:cBhvr>
                                        <p:cTn id="10" dur="2000"/>
                                        <p:tgtEl>
                                          <p:spTgt spid="4">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circle(in)">
                                      <p:cBhvr>
                                        <p:cTn id="13" dur="2000"/>
                                        <p:tgtEl>
                                          <p:spTgt spid="4">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circle(in)">
                                      <p:cBhvr>
                                        <p:cTn id="16" dur="2000"/>
                                        <p:tgtEl>
                                          <p:spTgt spid="4">
                                            <p:txEl>
                                              <p:pRg st="3" end="3"/>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circle(in)">
                                      <p:cBhvr>
                                        <p:cTn id="19" dur="2000"/>
                                        <p:tgtEl>
                                          <p:spTgt spid="4">
                                            <p:txEl>
                                              <p:pRg st="4" end="4"/>
                                            </p:txEl>
                                          </p:spTgt>
                                        </p:tgtEl>
                                      </p:cBhvr>
                                    </p:animEffect>
                                  </p:childTnLst>
                                </p:cTn>
                              </p:par>
                              <p:par>
                                <p:cTn id="20" presetID="6" presetClass="entr" presetSubtype="16" fill="hold"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circle(in)">
                                      <p:cBhvr>
                                        <p:cTn id="22" dur="2000"/>
                                        <p:tgtEl>
                                          <p:spTgt spid="4">
                                            <p:txEl>
                                              <p:pRg st="5" end="5"/>
                                            </p:txEl>
                                          </p:spTgt>
                                        </p:tgtEl>
                                      </p:cBhvr>
                                    </p:animEffect>
                                  </p:childTnLst>
                                </p:cTn>
                              </p:par>
                              <p:par>
                                <p:cTn id="23" presetID="6" presetClass="entr" presetSubtype="16" fill="hold"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circle(in)">
                                      <p:cBhvr>
                                        <p:cTn id="25" dur="2000"/>
                                        <p:tgtEl>
                                          <p:spTgt spid="4">
                                            <p:txEl>
                                              <p:pRg st="6" end="6"/>
                                            </p:txEl>
                                          </p:spTgt>
                                        </p:tgtEl>
                                      </p:cBhvr>
                                    </p:animEffect>
                                  </p:childTnLst>
                                </p:cTn>
                              </p:par>
                              <p:par>
                                <p:cTn id="26" presetID="6" presetClass="entr" presetSubtype="16" fill="hold" nodeType="withEffect">
                                  <p:stCondLst>
                                    <p:cond delay="0"/>
                                  </p:stCondLst>
                                  <p:childTnLst>
                                    <p:set>
                                      <p:cBhvr>
                                        <p:cTn id="27" dur="1" fill="hold">
                                          <p:stCondLst>
                                            <p:cond delay="0"/>
                                          </p:stCondLst>
                                        </p:cTn>
                                        <p:tgtEl>
                                          <p:spTgt spid="4">
                                            <p:txEl>
                                              <p:pRg st="7" end="7"/>
                                            </p:txEl>
                                          </p:spTgt>
                                        </p:tgtEl>
                                        <p:attrNameLst>
                                          <p:attrName>style.visibility</p:attrName>
                                        </p:attrNameLst>
                                      </p:cBhvr>
                                      <p:to>
                                        <p:strVal val="visible"/>
                                      </p:to>
                                    </p:set>
                                    <p:animEffect transition="in" filter="circle(in)">
                                      <p:cBhvr>
                                        <p:cTn id="28" dur="20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Picture 2" descr="d:\Documents\Tencent Files\3074764581\Image\C2C\DF8CE8A19EFCE15D5C9464DCFBECE73F.jpg"/>
          <p:cNvPicPr>
            <a:picLocks noChangeAspect="1"/>
          </p:cNvPicPr>
          <p:nvPr>
            <p:ph idx="1"/>
          </p:nvPr>
        </p:nvPicPr>
        <p:blipFill>
          <a:blip r:embed="rId1"/>
          <a:stretch>
            <a:fillRect/>
          </a:stretch>
        </p:blipFill>
        <p:spPr>
          <a:xfrm>
            <a:off x="-5715" y="-2540"/>
            <a:ext cx="9155430" cy="6863715"/>
          </a:xfrm>
          <a:prstGeom prst="rect">
            <a:avLst/>
          </a:prstGeom>
          <a:noFill/>
          <a:ln w="9525">
            <a:noFill/>
          </a:ln>
        </p:spPr>
      </p:pic>
      <p:sp>
        <p:nvSpPr>
          <p:cNvPr id="2" name="标题 1"/>
          <p:cNvSpPr>
            <a:spLocks noGrp="1"/>
          </p:cNvSpPr>
          <p:nvPr>
            <p:ph type="title"/>
          </p:nvPr>
        </p:nvSpPr>
        <p:spPr>
          <a:xfrm>
            <a:off x="707390" y="414338"/>
            <a:ext cx="8229600" cy="1143000"/>
          </a:xfrm>
        </p:spPr>
        <p:txBody>
          <a:bodyPr/>
          <a:p>
            <a:r>
              <a:rPr lang="en-US" altLang="zh-CN" sz="3600"/>
              <a:t>Part    3    </a:t>
            </a:r>
            <a:r>
              <a:rPr lang="zh-CN" altLang="en-US" sz="3600"/>
              <a:t>小试牛刀（抢答环节）</a:t>
            </a:r>
            <a:r>
              <a:rPr lang="en-US" altLang="zh-CN"/>
              <a:t>    </a:t>
            </a:r>
            <a:endParaRPr lang="en-US" altLang="zh-CN"/>
          </a:p>
        </p:txBody>
      </p:sp>
      <p:sp>
        <p:nvSpPr>
          <p:cNvPr id="8" name="文本框 7"/>
          <p:cNvSpPr txBox="1"/>
          <p:nvPr/>
        </p:nvSpPr>
        <p:spPr>
          <a:xfrm>
            <a:off x="1518285" y="1771650"/>
            <a:ext cx="6259830" cy="3046095"/>
          </a:xfrm>
          <a:prstGeom prst="rect">
            <a:avLst/>
          </a:prstGeom>
          <a:noFill/>
        </p:spPr>
        <p:txBody>
          <a:bodyPr wrap="square" rtlCol="0">
            <a:spAutoFit/>
          </a:bodyPr>
          <a:p>
            <a:r>
              <a:rPr lang="en-US" altLang="zh-CN" sz="2400"/>
              <a:t>1.</a:t>
            </a:r>
            <a:r>
              <a:rPr lang="zh-CN" altLang="en-US" sz="2400"/>
              <a:t>新型冠状病毒感染有药物可以预防吗? (    )</a:t>
            </a:r>
            <a:endParaRPr lang="zh-CN" altLang="en-US" sz="2400"/>
          </a:p>
          <a:p>
            <a:endParaRPr lang="zh-CN" altLang="en-US" sz="2400"/>
          </a:p>
          <a:p>
            <a:r>
              <a:rPr lang="zh-CN" altLang="en-US" sz="2400"/>
              <a:t>A.有特效药</a:t>
            </a:r>
            <a:endParaRPr lang="zh-CN" altLang="en-US" sz="2400"/>
          </a:p>
          <a:p>
            <a:endParaRPr lang="zh-CN" altLang="en-US" sz="2400"/>
          </a:p>
          <a:p>
            <a:r>
              <a:rPr lang="zh-CN" altLang="en-US" sz="2400"/>
              <a:t>B.有疫苗</a:t>
            </a:r>
            <a:endParaRPr lang="zh-CN" altLang="en-US" sz="2400"/>
          </a:p>
          <a:p>
            <a:endParaRPr lang="zh-CN" altLang="en-US" sz="2400"/>
          </a:p>
          <a:p>
            <a:r>
              <a:rPr lang="zh-CN" altLang="en-US" sz="2400"/>
              <a:t>C.暂时没有</a:t>
            </a:r>
            <a:endParaRPr lang="zh-CN" altLang="en-US" sz="2400"/>
          </a:p>
          <a:p>
            <a:endParaRPr lang="zh-CN" altLang="en-US" sz="2400"/>
          </a:p>
        </p:txBody>
      </p:sp>
      <p:sp>
        <p:nvSpPr>
          <p:cNvPr id="9" name="文本框 8"/>
          <p:cNvSpPr txBox="1"/>
          <p:nvPr/>
        </p:nvSpPr>
        <p:spPr>
          <a:xfrm>
            <a:off x="7085330" y="1771650"/>
            <a:ext cx="340360" cy="460375"/>
          </a:xfrm>
          <a:prstGeom prst="rect">
            <a:avLst/>
          </a:prstGeom>
          <a:noFill/>
        </p:spPr>
        <p:txBody>
          <a:bodyPr wrap="square" rtlCol="0">
            <a:spAutoFit/>
          </a:bodyPr>
          <a:p>
            <a:r>
              <a:rPr lang="en-US" altLang="zh-CN" sz="2400">
                <a:solidFill>
                  <a:srgbClr val="FF0000"/>
                </a:solidFill>
              </a:rPr>
              <a:t>B</a:t>
            </a:r>
            <a:endParaRPr lang="en-US" altLang="zh-CN" sz="24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checkerboard(across)">
                                      <p:cBhvr>
                                        <p:cTn id="7" dur="500"/>
                                        <p:tgtEl>
                                          <p:spTgt spid="8">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8">
                                            <p:txEl>
                                              <p:pRg st="2" end="2"/>
                                            </p:txEl>
                                          </p:spTgt>
                                        </p:tgtEl>
                                        <p:attrNameLst>
                                          <p:attrName>style.visibility</p:attrName>
                                        </p:attrNameLst>
                                      </p:cBhvr>
                                      <p:to>
                                        <p:strVal val="visible"/>
                                      </p:to>
                                    </p:set>
                                    <p:animEffect transition="in" filter="checkerboard(across)">
                                      <p:cBhvr>
                                        <p:cTn id="10" dur="500"/>
                                        <p:tgtEl>
                                          <p:spTgt spid="8">
                                            <p:txEl>
                                              <p:pRg st="2" end="2"/>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animEffect transition="in" filter="checkerboard(across)">
                                      <p:cBhvr>
                                        <p:cTn id="13" dur="500"/>
                                        <p:tgtEl>
                                          <p:spTgt spid="8">
                                            <p:txEl>
                                              <p:pRg st="4" end="4"/>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8">
                                            <p:txEl>
                                              <p:pRg st="6" end="6"/>
                                            </p:txEl>
                                          </p:spTgt>
                                        </p:tgtEl>
                                        <p:attrNameLst>
                                          <p:attrName>style.visibility</p:attrName>
                                        </p:attrNameLst>
                                      </p:cBhvr>
                                      <p:to>
                                        <p:strVal val="visible"/>
                                      </p:to>
                                    </p:set>
                                    <p:animEffect transition="in" filter="checkerboard(across)">
                                      <p:cBhvr>
                                        <p:cTn id="16" dur="500"/>
                                        <p:tgtEl>
                                          <p:spTgt spid="8">
                                            <p:txEl>
                                              <p:pRg st="6" end="6"/>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nodeType="click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checkerboard(across)">
                                      <p:cBhvr>
                                        <p:cTn id="21"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Picture 2" descr="d:\Documents\Tencent Files\3074764581\Image\C2C\DF8CE8A19EFCE15D5C9464DCFBECE73F.jpg"/>
          <p:cNvPicPr>
            <a:picLocks noChangeAspect="1"/>
          </p:cNvPicPr>
          <p:nvPr>
            <p:ph idx="1"/>
          </p:nvPr>
        </p:nvPicPr>
        <p:blipFill>
          <a:blip r:embed="rId1"/>
          <a:stretch>
            <a:fillRect/>
          </a:stretch>
        </p:blipFill>
        <p:spPr>
          <a:xfrm>
            <a:off x="-20320" y="-10795"/>
            <a:ext cx="9184640" cy="6879590"/>
          </a:xfrm>
          <a:prstGeom prst="rect">
            <a:avLst/>
          </a:prstGeom>
          <a:noFill/>
          <a:ln w="9525">
            <a:noFill/>
          </a:ln>
        </p:spPr>
      </p:pic>
      <p:sp>
        <p:nvSpPr>
          <p:cNvPr id="2" name="标题 1"/>
          <p:cNvSpPr>
            <a:spLocks noGrp="1"/>
          </p:cNvSpPr>
          <p:nvPr>
            <p:ph type="title"/>
          </p:nvPr>
        </p:nvSpPr>
        <p:spPr>
          <a:xfrm>
            <a:off x="1797685" y="1247140"/>
            <a:ext cx="5547995" cy="3886200"/>
          </a:xfrm>
        </p:spPr>
        <p:txBody>
          <a:bodyPr/>
          <a:p>
            <a:pPr algn="l"/>
            <a:r>
              <a:rPr lang="en-US" altLang="zh-CN" sz="2400"/>
              <a:t>2.</a:t>
            </a:r>
            <a:r>
              <a:rPr lang="zh-CN" altLang="en-US" sz="2400"/>
              <a:t>什么是密切接触者，下列描述错误说法的是</a:t>
            </a:r>
            <a:r>
              <a:rPr lang="zh-CN" altLang="en-US" sz="2400">
                <a:solidFill>
                  <a:schemeClr val="tx1"/>
                </a:solidFill>
              </a:rPr>
              <a:t>（  </a:t>
            </a:r>
            <a:r>
              <a:rPr lang="zh-CN" altLang="en-US" sz="2400"/>
              <a:t>）</a:t>
            </a:r>
            <a:br>
              <a:rPr lang="zh-CN" altLang="en-US" sz="2400"/>
            </a:br>
            <a:br>
              <a:rPr lang="zh-CN" altLang="en-US" sz="2400"/>
            </a:br>
            <a:r>
              <a:rPr lang="zh-CN" altLang="en-US" sz="2400"/>
              <a:t>A.与病例共同居住</a:t>
            </a:r>
            <a:br>
              <a:rPr lang="zh-CN" altLang="en-US" sz="2400"/>
            </a:br>
            <a:r>
              <a:rPr lang="zh-CN" altLang="en-US" sz="2400"/>
              <a:t>B.与病例共同学习</a:t>
            </a:r>
            <a:br>
              <a:rPr lang="zh-CN" altLang="en-US" sz="2400"/>
            </a:br>
            <a:r>
              <a:rPr lang="zh-CN" altLang="en-US" sz="2400"/>
              <a:t>C.与病例共同工作</a:t>
            </a:r>
            <a:br>
              <a:rPr lang="zh-CN" altLang="en-US" sz="2400"/>
            </a:br>
            <a:r>
              <a:rPr lang="zh-CN" altLang="en-US" sz="2400"/>
              <a:t>D.与病例共同居住一个区县</a:t>
            </a:r>
            <a:endParaRPr lang="zh-CN" altLang="en-US" sz="2400"/>
          </a:p>
        </p:txBody>
      </p:sp>
      <p:sp>
        <p:nvSpPr>
          <p:cNvPr id="4" name="文本框 3"/>
          <p:cNvSpPr txBox="1"/>
          <p:nvPr/>
        </p:nvSpPr>
        <p:spPr>
          <a:xfrm>
            <a:off x="3009265" y="2269490"/>
            <a:ext cx="215900" cy="398780"/>
          </a:xfrm>
          <a:prstGeom prst="rect">
            <a:avLst/>
          </a:prstGeom>
          <a:noFill/>
        </p:spPr>
        <p:txBody>
          <a:bodyPr wrap="square" rtlCol="0">
            <a:spAutoFit/>
          </a:bodyPr>
          <a:p>
            <a:r>
              <a:rPr lang="en-US" altLang="zh-CN" sz="2000">
                <a:solidFill>
                  <a:srgbClr val="FF0000"/>
                </a:solidFill>
              </a:rPr>
              <a:t>D</a:t>
            </a:r>
            <a:endParaRPr lang="en-US" altLang="zh-CN" sz="20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p:bldP spid="4"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Picture 2" descr="d:\Documents\Tencent Files\3074764581\Image\C2C\DF8CE8A19EFCE15D5C9464DCFBECE73F.jpg"/>
          <p:cNvPicPr>
            <a:picLocks noChangeAspect="1"/>
          </p:cNvPicPr>
          <p:nvPr/>
        </p:nvPicPr>
        <p:blipFill>
          <a:blip r:embed="rId1"/>
          <a:stretch>
            <a:fillRect/>
          </a:stretch>
        </p:blipFill>
        <p:spPr>
          <a:xfrm>
            <a:off x="-20320" y="-10795"/>
            <a:ext cx="9184640" cy="6879590"/>
          </a:xfrm>
          <a:prstGeom prst="rect">
            <a:avLst/>
          </a:prstGeom>
          <a:noFill/>
          <a:ln w="9525">
            <a:noFill/>
          </a:ln>
        </p:spPr>
      </p:pic>
      <p:sp>
        <p:nvSpPr>
          <p:cNvPr id="3" name="内容占位符 2"/>
          <p:cNvSpPr>
            <a:spLocks noGrp="1"/>
          </p:cNvSpPr>
          <p:nvPr>
            <p:ph idx="1"/>
          </p:nvPr>
        </p:nvSpPr>
        <p:spPr>
          <a:xfrm>
            <a:off x="1668145" y="1271270"/>
            <a:ext cx="5807710" cy="4316095"/>
          </a:xfrm>
        </p:spPr>
        <p:txBody>
          <a:bodyPr/>
          <a:p>
            <a:pPr marL="0" indent="0">
              <a:buNone/>
            </a:pPr>
            <a:r>
              <a:rPr lang="en-US" altLang="zh-CN" sz="2400"/>
              <a:t>3.</a:t>
            </a:r>
            <a:r>
              <a:rPr lang="zh-CN" altLang="en-US" sz="2400"/>
              <a:t>从一般规律来看，不管在30度还是比较低的冬天的气温里，新型冠状病毒都会慢慢(    )，所以消毒比提升室温可以有效的预防病毒。</a:t>
            </a:r>
            <a:endParaRPr lang="zh-CN" altLang="en-US" sz="2400"/>
          </a:p>
          <a:p>
            <a:pPr marL="0" indent="0">
              <a:buNone/>
            </a:pPr>
            <a:r>
              <a:rPr lang="zh-CN" altLang="en-US" sz="2400"/>
              <a:t>A.失去活性</a:t>
            </a:r>
            <a:endParaRPr lang="zh-CN" altLang="en-US" sz="2400"/>
          </a:p>
          <a:p>
            <a:pPr marL="0" indent="0">
              <a:buNone/>
            </a:pPr>
            <a:r>
              <a:rPr lang="zh-CN" altLang="en-US" sz="2400"/>
              <a:t>B.死亡</a:t>
            </a:r>
            <a:endParaRPr lang="zh-CN" altLang="en-US" sz="2400"/>
          </a:p>
          <a:p>
            <a:pPr marL="0" indent="0">
              <a:buNone/>
            </a:pPr>
            <a:r>
              <a:rPr lang="zh-CN" altLang="en-US" sz="2400"/>
              <a:t>C.增加活性</a:t>
            </a:r>
            <a:endParaRPr lang="zh-CN" altLang="en-US" sz="2400"/>
          </a:p>
        </p:txBody>
      </p:sp>
      <p:sp>
        <p:nvSpPr>
          <p:cNvPr id="4" name="文本框 3"/>
          <p:cNvSpPr txBox="1"/>
          <p:nvPr/>
        </p:nvSpPr>
        <p:spPr>
          <a:xfrm>
            <a:off x="2130425" y="2022475"/>
            <a:ext cx="323215" cy="398780"/>
          </a:xfrm>
          <a:prstGeom prst="rect">
            <a:avLst/>
          </a:prstGeom>
          <a:noFill/>
        </p:spPr>
        <p:txBody>
          <a:bodyPr wrap="square" rtlCol="0">
            <a:spAutoFit/>
          </a:bodyPr>
          <a:p>
            <a:r>
              <a:rPr lang="en-US" altLang="zh-CN" sz="2000">
                <a:solidFill>
                  <a:srgbClr val="FF0000"/>
                </a:solidFill>
              </a:rPr>
              <a:t>A</a:t>
            </a:r>
            <a:endParaRPr lang="en-US" altLang="zh-CN" sz="2000">
              <a:solidFill>
                <a:srgbClr val="FF0000"/>
              </a:solidFill>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checkerboard(across)">
                                      <p:cBhvr>
                                        <p:cTn id="21"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Picture 2" descr="d:\Documents\Tencent Files\3074764581\Image\C2C\DF8CE8A19EFCE15D5C9464DCFBECE73F.jpg"/>
          <p:cNvPicPr>
            <a:picLocks noChangeAspect="1"/>
          </p:cNvPicPr>
          <p:nvPr/>
        </p:nvPicPr>
        <p:blipFill>
          <a:blip r:embed="rId1"/>
          <a:stretch>
            <a:fillRect/>
          </a:stretch>
        </p:blipFill>
        <p:spPr>
          <a:xfrm>
            <a:off x="-20320" y="-80645"/>
            <a:ext cx="9184640" cy="6879590"/>
          </a:xfrm>
          <a:prstGeom prst="rect">
            <a:avLst/>
          </a:prstGeom>
          <a:noFill/>
          <a:ln w="9525">
            <a:noFill/>
          </a:ln>
        </p:spPr>
      </p:pic>
      <p:sp>
        <p:nvSpPr>
          <p:cNvPr id="3" name="内容占位符 2"/>
          <p:cNvSpPr>
            <a:spLocks noGrp="1"/>
          </p:cNvSpPr>
          <p:nvPr>
            <p:ph idx="1"/>
          </p:nvPr>
        </p:nvSpPr>
        <p:spPr>
          <a:xfrm>
            <a:off x="1388110" y="1510030"/>
            <a:ext cx="6339205" cy="4526280"/>
          </a:xfrm>
        </p:spPr>
        <p:txBody>
          <a:bodyPr/>
          <a:p>
            <a:pPr marL="0" indent="0">
              <a:buNone/>
            </a:pPr>
            <a:r>
              <a:rPr lang="en-US" altLang="zh-CN" sz="2400"/>
              <a:t>4.</a:t>
            </a:r>
            <a:r>
              <a:rPr lang="zh-CN" altLang="en-US" sz="2400"/>
              <a:t>根据突发公共卫生事件性质、危害程度、涉及范围，突发公共卫生事件中Ⅰ级响应代表什么含义(    )</a:t>
            </a:r>
            <a:endParaRPr lang="zh-CN" altLang="en-US" sz="2400"/>
          </a:p>
          <a:p>
            <a:pPr marL="0" indent="0">
              <a:buNone/>
            </a:pPr>
            <a:r>
              <a:rPr lang="zh-CN" altLang="en-US" sz="2400"/>
              <a:t>A.特别重大</a:t>
            </a:r>
            <a:endParaRPr lang="zh-CN" altLang="en-US" sz="2400"/>
          </a:p>
          <a:p>
            <a:pPr marL="0" indent="0">
              <a:buNone/>
            </a:pPr>
            <a:r>
              <a:rPr lang="zh-CN" altLang="en-US" sz="2400"/>
              <a:t>B.重大</a:t>
            </a:r>
            <a:endParaRPr lang="zh-CN" altLang="en-US" sz="2400"/>
          </a:p>
          <a:p>
            <a:pPr marL="0" indent="0">
              <a:buNone/>
            </a:pPr>
            <a:r>
              <a:rPr lang="zh-CN" altLang="en-US" sz="2400"/>
              <a:t>C.较大</a:t>
            </a:r>
            <a:endParaRPr lang="zh-CN" altLang="en-US" sz="2400"/>
          </a:p>
          <a:p>
            <a:pPr marL="0" indent="0">
              <a:buNone/>
            </a:pPr>
            <a:r>
              <a:rPr lang="zh-CN" altLang="en-US" sz="2400"/>
              <a:t>D.一般</a:t>
            </a:r>
            <a:endParaRPr lang="zh-CN" altLang="en-US" sz="2400"/>
          </a:p>
        </p:txBody>
      </p:sp>
      <p:sp>
        <p:nvSpPr>
          <p:cNvPr id="4" name="文本框 3"/>
          <p:cNvSpPr txBox="1"/>
          <p:nvPr/>
        </p:nvSpPr>
        <p:spPr>
          <a:xfrm>
            <a:off x="2430145" y="2291715"/>
            <a:ext cx="291465" cy="398780"/>
          </a:xfrm>
          <a:prstGeom prst="rect">
            <a:avLst/>
          </a:prstGeom>
          <a:noFill/>
        </p:spPr>
        <p:txBody>
          <a:bodyPr wrap="square" rtlCol="0">
            <a:spAutoFit/>
          </a:bodyPr>
          <a:p>
            <a:r>
              <a:rPr lang="en-US" altLang="zh-CN" sz="2000">
                <a:solidFill>
                  <a:srgbClr val="FF0000"/>
                </a:solidFill>
              </a:rPr>
              <a:t>A</a:t>
            </a:r>
            <a:endParaRPr lang="en-US" altLang="zh-CN" sz="20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checkerboard(across)">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tags/tag1.xml><?xml version="1.0" encoding="utf-8"?>
<p:tagLst xmlns:p="http://schemas.openxmlformats.org/presentationml/2006/main">
  <p:tag name="KSO_WM_SLIDE_MODEL_TYPE" val="cover"/>
</p:tagLst>
</file>

<file path=ppt/tags/tag2.xml><?xml version="1.0" encoding="utf-8"?>
<p:tagLst xmlns:p="http://schemas.openxmlformats.org/presentationml/2006/main">
  <p:tag name="KSO_WM_SLIDE_MODEL_TYPE" val="dynamicNu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3276</Words>
  <Application>WPS 演示</Application>
  <PresentationFormat>全屏显示(4:3)</PresentationFormat>
  <Paragraphs>143</Paragraphs>
  <Slides>21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21</vt:i4>
      </vt:variant>
    </vt:vector>
  </HeadingPairs>
  <TitlesOfParts>
    <vt:vector size="30" baseType="lpstr">
      <vt:lpstr>Arial</vt:lpstr>
      <vt:lpstr>宋体</vt:lpstr>
      <vt:lpstr>Wingdings</vt:lpstr>
      <vt:lpstr>Calibri</vt:lpstr>
      <vt:lpstr>叶根友毛笔行书2.0版</vt:lpstr>
      <vt:lpstr>微软雅黑</vt:lpstr>
      <vt:lpstr>Arial Unicode MS</vt:lpstr>
      <vt:lpstr>楷体</vt:lpstr>
      <vt:lpstr>Office 主题</vt:lpstr>
      <vt:lpstr>PowerPoint 演示文稿</vt:lpstr>
      <vt:lpstr>PowerPoint 演示文稿</vt:lpstr>
      <vt:lpstr>Part    1   新型冠状肺炎小科普</vt:lpstr>
      <vt:lpstr>新冠病毒的由来是什么？  </vt:lpstr>
      <vt:lpstr>Part    2    预防方法</vt:lpstr>
      <vt:lpstr>Part    3    小试牛刀（抢答环节）    </vt:lpstr>
      <vt:lpstr>2.什么是密切接触者，下列描述错误说法的是（  ）  A.与病例共同居住 B.与病例共同学习 C.与病例共同工作 D.与病例共同居住一个区县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Part   5    舍小家顾大家的英雄事迹</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新型冠状病毒</dc:title>
  <dc:creator>Administrator</dc:creator>
  <cp:lastModifiedBy>star●﹏●</cp:lastModifiedBy>
  <cp:revision>13</cp:revision>
  <dcterms:created xsi:type="dcterms:W3CDTF">2020-02-27T12:03:00Z</dcterms:created>
  <dcterms:modified xsi:type="dcterms:W3CDTF">2020-03-07T08:36:42Z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2052-11.1.0.9513</vt:lpwstr>
  </property>
</Properties>
</file>