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82" r:id="rId3"/>
    <p:sldId id="352" r:id="rId5"/>
    <p:sldId id="354" r:id="rId6"/>
    <p:sldId id="351" r:id="rId7"/>
    <p:sldId id="326" r:id="rId8"/>
    <p:sldId id="353" r:id="rId9"/>
    <p:sldId id="355" r:id="rId10"/>
    <p:sldId id="385" r:id="rId11"/>
    <p:sldId id="414" r:id="rId12"/>
    <p:sldId id="304" r:id="rId13"/>
    <p:sldId id="305" r:id="rId14"/>
    <p:sldId id="306" r:id="rId15"/>
    <p:sldId id="307" r:id="rId16"/>
    <p:sldId id="313" r:id="rId17"/>
    <p:sldId id="317" r:id="rId18"/>
    <p:sldId id="318" r:id="rId19"/>
    <p:sldId id="415" r:id="rId20"/>
    <p:sldId id="416" r:id="rId21"/>
  </p:sldIdLst>
  <p:sldSz cx="9144000" cy="6858000" type="screen4x3"/>
  <p:notesSz cx="6858000" cy="9144000"/>
  <p:embeddedFontLst>
    <p:embeddedFont>
      <p:font typeface="楷体" panose="02010609060101010101" pitchFamily="49" charset="-122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libri Light" panose="020F0302020204030204" pitchFamily="34" charset="0"/>
      <p:regular r:id="rId30"/>
      <p:italic r:id="rId31"/>
    </p:embeddedFont>
    <p:embeddedFont>
      <p:font typeface="方正清刻本悦宋简体" panose="02000000000000000000" pitchFamily="2" charset="-122"/>
      <p:regular r:id="rId32"/>
    </p:embeddedFont>
  </p:embeddedFont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5F30"/>
    <a:srgbClr val="FFF3E5"/>
    <a:srgbClr val="339933"/>
    <a:srgbClr val="5C8E3A"/>
    <a:srgbClr val="548835"/>
    <a:srgbClr val="588937"/>
    <a:srgbClr val="006800"/>
    <a:srgbClr val="4368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19"/>
    <p:restoredTop sz="94329"/>
  </p:normalViewPr>
  <p:slideViewPr>
    <p:cSldViewPr snapToGrid="0" showGuides="1">
      <p:cViewPr>
        <p:scale>
          <a:sx n="60" d="100"/>
          <a:sy n="60" d="100"/>
        </p:scale>
        <p:origin x="-1554" y="-150"/>
      </p:cViewPr>
      <p:guideLst>
        <p:guide orient="horz" pos="3475"/>
        <p:guide orient="horz" pos="708"/>
        <p:guide orient="horz" pos="2342"/>
        <p:guide pos="362"/>
        <p:guide pos="2302"/>
        <p:guide pos="5261"/>
        <p:guide pos="3339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1" Type="http://schemas.openxmlformats.org/officeDocument/2006/relationships/font" Target="fonts/font7.fntdata"/><Relationship Id="rId30" Type="http://schemas.openxmlformats.org/officeDocument/2006/relationships/font" Target="fonts/font6.fntdata"/><Relationship Id="rId3" Type="http://schemas.openxmlformats.org/officeDocument/2006/relationships/slide" Target="slides/slide1.xml"/><Relationship Id="rId29" Type="http://schemas.openxmlformats.org/officeDocument/2006/relationships/font" Target="fonts/font5.fntdata"/><Relationship Id="rId28" Type="http://schemas.openxmlformats.org/officeDocument/2006/relationships/font" Target="fonts/font4.fntdata"/><Relationship Id="rId27" Type="http://schemas.openxmlformats.org/officeDocument/2006/relationships/font" Target="fonts/font3.fntdata"/><Relationship Id="rId26" Type="http://schemas.openxmlformats.org/officeDocument/2006/relationships/font" Target="fonts/font2.fntdata"/><Relationship Id="rId25" Type="http://schemas.openxmlformats.org/officeDocument/2006/relationships/font" Target="fonts/font1.fntdata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09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09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indent="0" algn="r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969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/>
            <a:endParaRPr lang="zh-CN" altLang="en-US" dirty="0"/>
          </a:p>
        </p:txBody>
      </p:sp>
      <p:sp>
        <p:nvSpPr>
          <p:cNvPr id="2969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indent="0" algn="r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8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789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/>
            <a:endParaRPr lang="zh-CN" altLang="en-US" dirty="0"/>
          </a:p>
        </p:txBody>
      </p:sp>
      <p:sp>
        <p:nvSpPr>
          <p:cNvPr id="3789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indent="0" algn="r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/>
            <a:endParaRPr lang="zh-CN" altLang="en-US" dirty="0"/>
          </a:p>
        </p:txBody>
      </p:sp>
      <p:sp>
        <p:nvSpPr>
          <p:cNvPr id="3993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indent="0" algn="r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楷体" panose="02010609060101010101" pitchFamily="49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楷体" panose="02010609060101010101" pitchFamily="49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楷体" panose="02010609060101010101" pitchFamily="49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楷体" panose="02010609060101010101" pitchFamily="49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楷体" panose="02010609060101010101" pitchFamily="49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楷体" panose="02010609060101010101" pitchFamily="49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楷体" panose="02010609060101010101" pitchFamily="49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楷体" panose="02010609060101010101" pitchFamily="49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楷体" panose="02010609060101010101" pitchFamily="49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楷体" panose="02010609060101010101" pitchFamily="49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楷体" panose="02010609060101010101" pitchFamily="49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3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2286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2860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楷体" panose="02010609060101010101" pitchFamily="49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-12700" y="2003425"/>
            <a:ext cx="9156700" cy="27289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3657600" y="3557588"/>
            <a:ext cx="5214938" cy="0"/>
          </a:xfrm>
          <a:prstGeom prst="line">
            <a:avLst/>
          </a:prstGeom>
          <a:ln w="2222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57600" y="2643188"/>
            <a:ext cx="5214938" cy="8302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buFont typeface="Arial" panose="020B0604020202020204" pitchFamily="34" charset="0"/>
              <a:buNone/>
            </a:pPr>
            <a:r>
              <a:rPr lang="zh-CN" altLang="en-US" sz="4800" b="1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走进课堂观察</a:t>
            </a:r>
            <a:endParaRPr lang="zh-CN" altLang="en-US" sz="4800" b="1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29313" y="3843338"/>
            <a:ext cx="2786062" cy="5222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r"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王晓娟</a:t>
            </a:r>
            <a:endParaRPr lang="zh-CN" altLang="en-US" sz="28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055" name="Picture 7" descr="C:\Users\Administrator\Desktop\新文档 6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14338" y="1123950"/>
            <a:ext cx="3082925" cy="427037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" name="TextBox 30"/>
          <p:cNvSpPr txBox="1"/>
          <p:nvPr/>
        </p:nvSpPr>
        <p:spPr>
          <a:xfrm>
            <a:off x="781050" y="1042988"/>
            <a:ext cx="7645400" cy="4318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2200" b="1" dirty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</a:rPr>
              <a:t>研究问题：学生的动作技能是怎样形成的？</a:t>
            </a:r>
            <a:endParaRPr lang="en-US" altLang="zh-CN" sz="2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81050" y="2222500"/>
            <a:ext cx="1871663" cy="4318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2200" b="1" dirty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</a:rPr>
              <a:t>设计依据</a:t>
            </a:r>
            <a:endParaRPr lang="zh-CN" altLang="en-US" sz="2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" name="左大括号 33"/>
          <p:cNvSpPr/>
          <p:nvPr/>
        </p:nvSpPr>
        <p:spPr>
          <a:xfrm>
            <a:off x="2389188" y="1674813"/>
            <a:ext cx="123825" cy="4289425"/>
          </a:xfrm>
          <a:prstGeom prst="leftBrace">
            <a:avLst>
              <a:gd name="adj1" fmla="val 81325"/>
              <a:gd name="adj2" fmla="val 18684"/>
            </a:avLst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513013" y="1533525"/>
            <a:ext cx="6502400" cy="4000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1)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持久易控的影响因素：教师的讲解、示范和练习安排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92388" y="2225675"/>
            <a:ext cx="2444750" cy="7080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2)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讲解的</a:t>
            </a: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观察角度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左大括号 40"/>
          <p:cNvSpPr/>
          <p:nvPr/>
        </p:nvSpPr>
        <p:spPr>
          <a:xfrm>
            <a:off x="3814763" y="2024063"/>
            <a:ext cx="96838" cy="1962150"/>
          </a:xfrm>
          <a:prstGeom prst="leftBrace">
            <a:avLst>
              <a:gd name="adj1" fmla="val 81325"/>
              <a:gd name="adj2" fmla="val 31118"/>
            </a:avLst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911600" y="1908175"/>
            <a:ext cx="4875213" cy="4000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①讲解内容</a:t>
            </a: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（讲了什么，是否抓住动作要领）</a:t>
            </a:r>
            <a:endParaRPr lang="zh-CN" altLang="en-US" sz="1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911600" y="2289175"/>
            <a:ext cx="4875213" cy="4000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②讲解的受众</a:t>
            </a: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（个体 还是 群体）</a:t>
            </a:r>
            <a:endParaRPr lang="zh-CN" altLang="en-US" sz="1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929063" y="2627313"/>
            <a:ext cx="4875212" cy="4016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③讲解的时机</a:t>
            </a: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（先讲后练；边讲边练；先练后讲）</a:t>
            </a:r>
            <a:endParaRPr lang="zh-CN" altLang="en-US" sz="1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929063" y="3028950"/>
            <a:ext cx="5462587" cy="646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④讲解技术要求的形式</a:t>
            </a: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（孤立地讲；配合示范或媒体讲；分解逐个讲；整体讲）</a:t>
            </a:r>
            <a:endParaRPr lang="zh-CN" altLang="en-US" sz="1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929063" y="3662363"/>
            <a:ext cx="5462587" cy="4000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⑤讲解的时间</a:t>
            </a:r>
            <a:endParaRPr lang="zh-CN" altLang="en-US" sz="1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652713" y="4062413"/>
            <a:ext cx="6059487" cy="4000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3)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示范的观察角度：对象、时机、形式、时间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592388" y="4602163"/>
            <a:ext cx="1735137" cy="7080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4)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学生掌握能</a:t>
            </a: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力的观察角度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9" name="左大括号 48"/>
          <p:cNvSpPr/>
          <p:nvPr/>
        </p:nvSpPr>
        <p:spPr>
          <a:xfrm>
            <a:off x="4346575" y="4581525"/>
            <a:ext cx="161925" cy="906463"/>
          </a:xfrm>
          <a:prstGeom prst="leftBrace">
            <a:avLst>
              <a:gd name="adj1" fmla="val 81325"/>
              <a:gd name="adj2" fmla="val 44653"/>
            </a:avLst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508500" y="4502150"/>
            <a:ext cx="2998788" cy="10160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①人数（参与人数）</a:t>
            </a: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②对象（动手能力强弱）</a:t>
            </a: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③反应（表情）</a:t>
            </a:r>
            <a:endParaRPr lang="zh-CN" altLang="en-US" sz="1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593975" y="5568950"/>
            <a:ext cx="1317625" cy="706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5)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练习的</a:t>
            </a: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观察角度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2" name="左大括号 51"/>
          <p:cNvSpPr/>
          <p:nvPr/>
        </p:nvSpPr>
        <p:spPr>
          <a:xfrm>
            <a:off x="3776663" y="5657850"/>
            <a:ext cx="160338" cy="906463"/>
          </a:xfrm>
          <a:prstGeom prst="leftBrace">
            <a:avLst>
              <a:gd name="adj1" fmla="val 81325"/>
              <a:gd name="adj2" fmla="val 44653"/>
            </a:avLst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911600" y="5581650"/>
            <a:ext cx="4619625" cy="10160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①形式（独立练习还是小组练习）</a:t>
            </a: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②时间   ③频次  ④参与人数</a:t>
            </a: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⑤完成情况   ⑥情境    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etc.</a:t>
            </a:r>
            <a:endParaRPr lang="zh-CN" altLang="en-US" sz="1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23645" y="338455"/>
            <a:ext cx="6504940" cy="4603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400" b="1" dirty="0">
                <a:solidFill>
                  <a:srgbClr val="843C0B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案例学习</a:t>
            </a:r>
            <a:r>
              <a:rPr lang="en-US" altLang="zh-CN" sz="2400" b="1" dirty="0">
                <a:solidFill>
                  <a:srgbClr val="843C0B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1</a:t>
            </a:r>
            <a:r>
              <a:rPr lang="zh-CN" altLang="en-US" sz="2400" b="1" dirty="0">
                <a:solidFill>
                  <a:srgbClr val="843C0B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：</a:t>
            </a:r>
            <a:r>
              <a:rPr lang="en-US" altLang="zh-CN" sz="2400" b="1" dirty="0">
                <a:solidFill>
                  <a:srgbClr val="843C0B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 </a:t>
            </a:r>
            <a:r>
              <a:rPr lang="zh-CN" altLang="en-US" sz="2400" b="1" dirty="0">
                <a:solidFill>
                  <a:srgbClr val="843C0B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学生动作技能的形成</a:t>
            </a:r>
            <a:endParaRPr lang="zh-CN" altLang="en-US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4" grpId="0" animBg="1"/>
      <p:bldP spid="37" grpId="0"/>
      <p:bldP spid="38" grpId="0"/>
      <p:bldP spid="41" grpId="0" animBg="1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 animBg="1"/>
      <p:bldP spid="50" grpId="0"/>
      <p:bldP spid="51" grpId="0"/>
      <p:bldP spid="52" grpId="0" animBg="1"/>
      <p:bldP spid="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" name="TextBox 30"/>
          <p:cNvSpPr txBox="1"/>
          <p:nvPr/>
        </p:nvSpPr>
        <p:spPr>
          <a:xfrm>
            <a:off x="781050" y="1042988"/>
            <a:ext cx="7645400" cy="7699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2200" b="1" dirty="0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</a:rPr>
              <a:t>使用说明：</a:t>
            </a:r>
            <a:endParaRPr lang="en-US" altLang="zh-CN" sz="2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2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</a:rPr>
              <a:t>）观察量表</a:t>
            </a:r>
            <a:endParaRPr lang="zh-CN" altLang="en-US" sz="2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4818" name="Picture 2" descr="C:\Users\Administrator\Desktop\新文档 6_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1913" y="1812925"/>
            <a:ext cx="7094537" cy="48307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223645" y="338455"/>
            <a:ext cx="6504940" cy="4603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400" b="1" dirty="0">
                <a:solidFill>
                  <a:srgbClr val="843C0B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案例学习</a:t>
            </a:r>
            <a:r>
              <a:rPr lang="en-US" altLang="zh-CN" sz="2400" b="1" dirty="0">
                <a:solidFill>
                  <a:srgbClr val="843C0B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1</a:t>
            </a:r>
            <a:r>
              <a:rPr lang="zh-CN" altLang="en-US" sz="2400" b="1" dirty="0">
                <a:solidFill>
                  <a:srgbClr val="843C0B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：</a:t>
            </a:r>
            <a:r>
              <a:rPr lang="en-US" altLang="zh-CN" sz="2400" b="1" dirty="0">
                <a:solidFill>
                  <a:srgbClr val="843C0B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 </a:t>
            </a:r>
            <a:r>
              <a:rPr lang="zh-CN" altLang="en-US" sz="2400" b="1" dirty="0">
                <a:solidFill>
                  <a:srgbClr val="843C0B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学生动作技能的形成</a:t>
            </a:r>
            <a:endParaRPr lang="zh-CN" altLang="en-US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" name="TextBox 30"/>
          <p:cNvSpPr txBox="1"/>
          <p:nvPr/>
        </p:nvSpPr>
        <p:spPr>
          <a:xfrm>
            <a:off x="748983" y="1847533"/>
            <a:ext cx="7645400" cy="14452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2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</a:rPr>
              <a:t>）注意事项：</a:t>
            </a:r>
            <a:endParaRPr lang="zh-CN" altLang="en-US" sz="2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22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</a:rPr>
              <a:t>“本观察量表的</a:t>
            </a:r>
            <a:r>
              <a:rPr lang="zh-CN" altLang="en-US" sz="2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记录量大</a:t>
            </a:r>
            <a:r>
              <a: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</a:rPr>
              <a:t>，全部有</a:t>
            </a:r>
            <a:r>
              <a:rPr lang="zh-CN" altLang="en-US" sz="2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一位</a:t>
            </a:r>
            <a:r>
              <a: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</a:rPr>
              <a:t>观察者完成</a:t>
            </a:r>
            <a:r>
              <a:rPr lang="zh-CN" altLang="en-US" sz="2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记录非常困难</a:t>
            </a:r>
            <a:r>
              <a: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</a:rPr>
              <a:t>，需按不同角度进行分工合作，如‘教师的讲解’、‘教师的示范’</a:t>
            </a:r>
            <a:r>
              <a:rPr lang="zh-CN" altLang="en-US" sz="2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可各有一位观察者负责。</a:t>
            </a:r>
            <a:r>
              <a: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endParaRPr lang="zh-CN" altLang="en-US" sz="2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9478" y="3686493"/>
            <a:ext cx="7645400" cy="11080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2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</a:rPr>
              <a:t>）本表得到观察结果后的推论思路：</a:t>
            </a:r>
            <a:endParaRPr lang="zh-CN" altLang="en-US" sz="2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22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以</a:t>
            </a:r>
            <a:r>
              <a: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</a:rPr>
              <a:t>影响动作技能学习的因素</a:t>
            </a:r>
            <a:r>
              <a:rPr lang="zh-CN" altLang="en-US" sz="2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为线索</a:t>
            </a:r>
            <a:r>
              <a: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2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分析</a:t>
            </a:r>
            <a:r>
              <a: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</a:rPr>
              <a:t>各个影响因素、各个指标对于动作技能学习的影响程度。”</a:t>
            </a:r>
            <a:endParaRPr lang="zh-CN" altLang="en-US" sz="2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19530" y="704850"/>
            <a:ext cx="6504940" cy="4603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400" b="1" dirty="0">
                <a:solidFill>
                  <a:srgbClr val="843C0B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案例学习</a:t>
            </a:r>
            <a:r>
              <a:rPr lang="en-US" altLang="zh-CN" sz="2400" b="1" dirty="0">
                <a:solidFill>
                  <a:srgbClr val="843C0B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1</a:t>
            </a:r>
            <a:r>
              <a:rPr lang="zh-CN" altLang="en-US" sz="2400" b="1" dirty="0">
                <a:solidFill>
                  <a:srgbClr val="843C0B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：</a:t>
            </a:r>
            <a:r>
              <a:rPr lang="en-US" altLang="zh-CN" sz="2400" b="1" dirty="0">
                <a:solidFill>
                  <a:srgbClr val="843C0B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 </a:t>
            </a:r>
            <a:r>
              <a:rPr lang="zh-CN" altLang="en-US" sz="2400" b="1" dirty="0">
                <a:solidFill>
                  <a:srgbClr val="843C0B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学生动作技能的形成</a:t>
            </a:r>
            <a:endParaRPr lang="zh-CN" altLang="en-US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" name="TextBox 30"/>
          <p:cNvSpPr txBox="1"/>
          <p:nvPr/>
        </p:nvSpPr>
        <p:spPr>
          <a:xfrm>
            <a:off x="781050" y="1042988"/>
            <a:ext cx="7645400" cy="4318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2200" b="1" dirty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</a:rPr>
              <a:t>研究问题：课堂互动能否有效促进学生的学习？</a:t>
            </a:r>
            <a:endParaRPr lang="en-US" altLang="zh-CN" sz="2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81050" y="1512888"/>
            <a:ext cx="2276475" cy="4318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2200" b="1" dirty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</a:rPr>
              <a:t>设计依据（略）</a:t>
            </a:r>
            <a:endParaRPr lang="zh-CN" altLang="en-US" sz="2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81050" y="1944688"/>
            <a:ext cx="4090988" cy="4318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2200" b="1" dirty="0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</a:rPr>
              <a:t>使用说明：（</a:t>
            </a:r>
            <a:r>
              <a:rPr lang="en-US" altLang="zh-CN" sz="22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</a:rPr>
              <a:t>）观察量表：</a:t>
            </a:r>
            <a:endParaRPr lang="zh-CN" altLang="en-US" sz="2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5842" name="Picture 2" descr="C:\Users\Administrator\Desktop\新文档 6_3.jpg"/>
          <p:cNvPicPr>
            <a:picLocks noChangeAspect="1"/>
          </p:cNvPicPr>
          <p:nvPr/>
        </p:nvPicPr>
        <p:blipFill>
          <a:blip r:embed="rId1"/>
          <a:srcRect t="11771"/>
          <a:stretch>
            <a:fillRect/>
          </a:stretch>
        </p:blipFill>
        <p:spPr>
          <a:xfrm>
            <a:off x="1266825" y="2538413"/>
            <a:ext cx="7085013" cy="420370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3" name="直接箭头连接符 2"/>
          <p:cNvCxnSpPr/>
          <p:nvPr/>
        </p:nvCxnSpPr>
        <p:spPr>
          <a:xfrm>
            <a:off x="2716213" y="3167063"/>
            <a:ext cx="12700" cy="253841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1223645" y="338455"/>
            <a:ext cx="6504940" cy="4603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400" b="1" dirty="0">
                <a:solidFill>
                  <a:srgbClr val="843C0B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案例学习</a:t>
            </a:r>
            <a:r>
              <a:rPr lang="en-US" altLang="zh-CN" sz="2400" b="1" dirty="0">
                <a:solidFill>
                  <a:srgbClr val="843C0B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2</a:t>
            </a:r>
            <a:r>
              <a:rPr lang="zh-CN" altLang="en-US" sz="2400" b="1" dirty="0">
                <a:solidFill>
                  <a:srgbClr val="843C0B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：</a:t>
            </a:r>
            <a:r>
              <a:rPr lang="en-US" altLang="zh-CN" sz="2400" b="1" dirty="0">
                <a:solidFill>
                  <a:srgbClr val="843C0B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 </a:t>
            </a:r>
            <a:r>
              <a:rPr lang="zh-CN" altLang="en-US" sz="2400" b="1" dirty="0">
                <a:solidFill>
                  <a:srgbClr val="843C0B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课堂互动与教学目标</a:t>
            </a:r>
            <a:endParaRPr lang="zh-CN" altLang="en-US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TextBox 10"/>
          <p:cNvSpPr txBox="1"/>
          <p:nvPr/>
        </p:nvSpPr>
        <p:spPr>
          <a:xfrm>
            <a:off x="1008063" y="1398588"/>
            <a:ext cx="6081712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“促进学习的评价”四环节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108200" y="2143125"/>
            <a:ext cx="3570288" cy="26765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>
              <a:buFont typeface="Arial" panose="020B0604020202020204" pitchFamily="34" charset="0"/>
              <a:buNone/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制定教学目标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↓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设计评价任务与教学活动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↓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实施课堂教学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↓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结果性评价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5678488" y="2251075"/>
            <a:ext cx="873125" cy="868363"/>
            <a:chOff x="6308693" y="1857691"/>
            <a:chExt cx="873027" cy="867103"/>
          </a:xfrm>
        </p:grpSpPr>
        <p:sp>
          <p:nvSpPr>
            <p:cNvPr id="10" name="下弧形箭头 9"/>
            <p:cNvSpPr/>
            <p:nvPr/>
          </p:nvSpPr>
          <p:spPr>
            <a:xfrm rot="16200000">
              <a:off x="6354510" y="2008698"/>
              <a:ext cx="867103" cy="565087"/>
            </a:xfrm>
            <a:prstGeom prst="curvedUp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683" name="TextBox 13"/>
            <p:cNvSpPr txBox="1"/>
            <p:nvPr/>
          </p:nvSpPr>
          <p:spPr>
            <a:xfrm>
              <a:off x="6308693" y="2090715"/>
              <a:ext cx="873027" cy="40105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defTabSz="914400"/>
              <a:r>
                <a:rPr lang="zh-CN" altLang="en-US" sz="2000" b="1" dirty="0">
                  <a:solidFill>
                    <a:srgbClr val="843C0B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依据</a:t>
              </a:r>
              <a:endParaRPr lang="zh-CN" altLang="en-US" sz="2000" b="1" dirty="0">
                <a:solidFill>
                  <a:srgbClr val="843C0B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591175" y="3084513"/>
            <a:ext cx="873125" cy="866775"/>
            <a:chOff x="6308693" y="1857691"/>
            <a:chExt cx="873027" cy="867103"/>
          </a:xfrm>
        </p:grpSpPr>
        <p:sp>
          <p:nvSpPr>
            <p:cNvPr id="31" name="下弧形箭头 30"/>
            <p:cNvSpPr/>
            <p:nvPr/>
          </p:nvSpPr>
          <p:spPr>
            <a:xfrm rot="16200000">
              <a:off x="6354510" y="2008698"/>
              <a:ext cx="867103" cy="565087"/>
            </a:xfrm>
            <a:prstGeom prst="curvedUp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686" name="TextBox 31"/>
            <p:cNvSpPr txBox="1"/>
            <p:nvPr/>
          </p:nvSpPr>
          <p:spPr>
            <a:xfrm>
              <a:off x="6308693" y="2091141"/>
              <a:ext cx="873027" cy="40020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defTabSz="914400"/>
              <a:r>
                <a:rPr lang="zh-CN" altLang="en-US" sz="2000" b="1" dirty="0">
                  <a:solidFill>
                    <a:srgbClr val="843C0B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依据</a:t>
              </a:r>
              <a:endParaRPr lang="zh-CN" altLang="en-US" sz="2000" b="1" dirty="0">
                <a:solidFill>
                  <a:srgbClr val="843C0B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464300" y="3717925"/>
            <a:ext cx="1781175" cy="461963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过程性评价</a:t>
            </a:r>
            <a:endParaRPr lang="zh-CN" altLang="en-US" sz="2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23645" y="338455"/>
            <a:ext cx="6504940" cy="4603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400" b="1" dirty="0">
                <a:solidFill>
                  <a:srgbClr val="843C0B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案例学习</a:t>
            </a:r>
            <a:r>
              <a:rPr lang="en-US" altLang="zh-CN" sz="2400" b="1" dirty="0">
                <a:solidFill>
                  <a:srgbClr val="843C0B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3</a:t>
            </a:r>
            <a:r>
              <a:rPr lang="zh-CN" altLang="en-US" sz="2400" b="1" dirty="0">
                <a:solidFill>
                  <a:srgbClr val="843C0B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：</a:t>
            </a:r>
            <a:r>
              <a:rPr lang="zh-CN" altLang="en-US" sz="2400" b="1" dirty="0">
                <a:solidFill>
                  <a:srgbClr val="843C0B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促进学习的课堂评价</a:t>
            </a:r>
            <a:endParaRPr lang="zh-CN" altLang="en-US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8" grpId="0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TextBox 10"/>
          <p:cNvSpPr txBox="1"/>
          <p:nvPr/>
        </p:nvSpPr>
        <p:spPr>
          <a:xfrm>
            <a:off x="1008063" y="957263"/>
            <a:ext cx="6081712" cy="4619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1.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“以学生为主体”的教学（实验课）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08063" y="1465263"/>
            <a:ext cx="7867650" cy="12001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“若把教师的总结，改为学生的小组汇报交流，通过师生对话和生生对话，更能获取和利用其中的学习信息，更能吸引学生注意力。”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8063" y="2909888"/>
            <a:ext cx="7867650" cy="19399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“从学习信息的数量看，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‘听’的学习信息最多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，‘做’的学习信息次之，‘读’主要发生在课前，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‘说’的信息最少，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这与本节课的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‘问题教学法’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‘探究式教学法’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的教学策略有些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背离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，说明教师可以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减少讲的内容和时间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，以便让学情充分暴露出来。’”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23645" y="338455"/>
            <a:ext cx="6504940" cy="4603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400" b="1" dirty="0">
                <a:solidFill>
                  <a:srgbClr val="843C0B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案例学习</a:t>
            </a:r>
            <a:r>
              <a:rPr lang="en-US" altLang="zh-CN" sz="2400" b="1" dirty="0">
                <a:solidFill>
                  <a:srgbClr val="843C0B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4</a:t>
            </a:r>
            <a:r>
              <a:rPr lang="zh-CN" altLang="en-US" sz="2400" b="1" dirty="0">
                <a:solidFill>
                  <a:srgbClr val="843C0B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：</a:t>
            </a:r>
            <a:r>
              <a:rPr lang="zh-CN" altLang="en-US" sz="2400" b="1" dirty="0">
                <a:solidFill>
                  <a:srgbClr val="843C0B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学习信息的获取与利用</a:t>
            </a:r>
            <a:endParaRPr lang="zh-CN" altLang="en-US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TextBox 10"/>
          <p:cNvSpPr txBox="1"/>
          <p:nvPr/>
        </p:nvSpPr>
        <p:spPr>
          <a:xfrm>
            <a:off x="1008063" y="957263"/>
            <a:ext cx="6081712" cy="4619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2.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关注不同层次的学生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8914" name="Picture 2" descr="C:\Users\Administrator\Desktop\新文档 6_7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5363" y="1674813"/>
            <a:ext cx="8015287" cy="4600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1223645" y="338455"/>
            <a:ext cx="6504940" cy="4603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400" b="1" dirty="0">
                <a:solidFill>
                  <a:srgbClr val="843C0B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案例学习</a:t>
            </a:r>
            <a:r>
              <a:rPr lang="en-US" altLang="zh-CN" sz="2400" b="1" dirty="0">
                <a:solidFill>
                  <a:srgbClr val="843C0B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4</a:t>
            </a:r>
            <a:r>
              <a:rPr lang="zh-CN" altLang="en-US" sz="2400" b="1" dirty="0">
                <a:solidFill>
                  <a:srgbClr val="843C0B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：</a:t>
            </a:r>
            <a:r>
              <a:rPr lang="zh-CN" altLang="en-US" sz="2400" b="1" dirty="0">
                <a:solidFill>
                  <a:srgbClr val="843C0B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学习信息的获取与利用</a:t>
            </a:r>
            <a:endParaRPr lang="zh-CN" altLang="en-US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文本框 1"/>
          <p:cNvSpPr txBox="1"/>
          <p:nvPr/>
        </p:nvSpPr>
        <p:spPr>
          <a:xfrm>
            <a:off x="676275" y="163195"/>
            <a:ext cx="7048500" cy="64312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          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看完这本书的感悟</a:t>
            </a:r>
            <a:endParaRPr lang="zh-CN" altLang="en-US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听课是教师成长中很重要的一个途径，是教师迅速成长的有效途径。经常听课，有利于总结和推广优秀教师的先进的教学经验和方法，提高教学水平和教学质量。我觉得课堂观察对于听课和评课对教师的要求很高，要从不同的侧面角度去提出问题分析问题。当然，听课就得带着任务去听了，只有听得认真，评课才会从不同的观察点切入，这种评课才能有深度，也才能有实效。毕竟，所有观察点都是为改善学生的课堂学习而设计安排的，最终的受益者肯定是学生。进行课堂观察是对教师教学活动和学生学习成果作出评价，改变了过去评定等第的做法，对教师教学作出诊断性评价，能极大地增强教师的自信并提高教师的学习积极性。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    课堂观察LICC范式要求同组教师之间团结协作，形成合力而不是单打独斗，把课堂观察的选点从分散走向聚焦，使教师各自分散的孤立的观察点有机的联合起来，充分发挥集体力量大的优势，新老教师之间相互学习，取长补短，形成优势互补。比如：课堂设计是否新颖，语言组织能力是否强，教师对重难点怎样突破，知识点之间的衔接与过渡是否到位，学生活动的创设与开展是否有效等等。整个同科组之间的教师可以一起带着不同的观察点去观察课堂，记录课堂，以便为后边的评课提供足够的证据，做到真正的促进教师的专业化发展，提高学生的学习效率。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82575" y="535305"/>
            <a:ext cx="8208010" cy="45847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algn="ctr" eaLnBrk="1" hangingPunct="1"/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看完这本书的感悟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algn="ctr" eaLnBrk="1" hangingPunct="1"/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eaLnBrk="1" hangingPunct="1"/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书中的课堂观察实例和故事，让我突然感觉课堂观察LICC范式理念离我们很近，使我受益匪浅。比如：就自己所教学科而言，科学课经常要开展探究性学习，那如何在探究性学习这个领域找到适切得观察点呢？首先，可以将研究领域分解为研究问题。从教学法的角度看，探究性学习值得关注的问题有：哪些问题值得探究，提供什么条件让学生探究，哪一种探究方法更合理，学生探究过程中可能产生什么问题，学生解决问题的思路是什么，用什么方法来检验探究效果等等，都很值得我们去关注。然后，将研究问题转化成观察点。例如，对“哪一种探究方法更合理”这个问题，探究方法有很多，教师创设问题引领学生探究，组织小组合作学习等都是探究方法的具体体现。因此，这个问题可以转化成“问题的预设与解决”、“问题教学中的教师指导”、“小组合作学习中的学习信息与获取与利用”、“探究成果的展示与交流”等一系列观察点。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/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最后，对于观察量表的设计，课堂记录信息的整合等方面，本人还是一知半解，希望看到可供参考的具体的模式，以便在今后的教学中能够得到提高。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文本框 1"/>
          <p:cNvSpPr txBox="1"/>
          <p:nvPr/>
        </p:nvSpPr>
        <p:spPr>
          <a:xfrm>
            <a:off x="1196975" y="938213"/>
            <a:ext cx="6634163" cy="31067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看了《课堂观察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》这本书的封面和前言的第一反应是：观察什么？怎样观察呢？观察后有什么作用呢？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LICC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范式又是什么？这些问题在我脑海里产生。带着这些问题走进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课堂观察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。阅读时感觉这本书的专业性比较强，有些困难，于是边阅读边摘抄边感悟。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文本框 1"/>
          <p:cNvSpPr txBox="1"/>
          <p:nvPr/>
        </p:nvSpPr>
        <p:spPr>
          <a:xfrm>
            <a:off x="479425" y="666750"/>
            <a:ext cx="7680325" cy="550703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当前听评课存在的问题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当前，我国中小学教师参与同伴间的听评课，总的来说，所花时间较多，所获效果有限。究其原因，是专业化程度不够，主要体现为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三无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、听课，无合作的任务，没有明确的分工；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、评课，无证据的推论，基于假设的话语居多；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、听评课，无研究的时间，应付任务式的居多。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基于以上问题，崔允漷及其团队经过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年多的努力构建了</a:t>
            </a:r>
            <a:r>
              <a:rPr lang="zh-CN" altLang="en-US" sz="2400" b="1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教师同伴合作研究课堂的听评课模式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---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课堂观察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LICC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范式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，一种新的课堂研究范式。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LICC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范式的特性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：坚持科学实用主义，强调教师间的合作，倡导基于证据的研究，推崇评论中的对话与分享，指向教与学行为的改进，以促进学生学习的改善与教师专业的发展。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文本框 1"/>
          <p:cNvSpPr txBox="1"/>
          <p:nvPr/>
        </p:nvSpPr>
        <p:spPr>
          <a:xfrm>
            <a:off x="825500" y="854710"/>
            <a:ext cx="7493000" cy="3538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课堂观察框架的四个关键维度：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、取向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----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为什么？（课堂观察的前提和基础）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界定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----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是什么？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程序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----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怎么做？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困境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----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做的如何？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课堂观察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LICC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模式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从学生学习、教师教学、课程性质和课堂文化四个维度构建课堂观察框架。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1265" name="组合 14"/>
          <p:cNvGrpSpPr/>
          <p:nvPr/>
        </p:nvGrpSpPr>
        <p:grpSpPr>
          <a:xfrm>
            <a:off x="587375" y="311150"/>
            <a:ext cx="7312025" cy="4370388"/>
            <a:chOff x="401" y="1420"/>
            <a:chExt cx="11513" cy="6882"/>
          </a:xfrm>
        </p:grpSpPr>
        <p:sp>
          <p:nvSpPr>
            <p:cNvPr id="2" name="文本框 1"/>
            <p:cNvSpPr txBox="1"/>
            <p:nvPr/>
          </p:nvSpPr>
          <p:spPr>
            <a:xfrm>
              <a:off x="401" y="4146"/>
              <a:ext cx="4003" cy="1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anchor="t">
              <a:spAutoFit/>
            </a:bodyPr>
            <a:p>
              <a:pPr eaLnBrk="1" fontAlgn="base" hangingPunct="1"/>
              <a:r>
                <a:rPr lang="zh-CN" sz="2400" strike="noStrike" noProof="1">
                  <a:latin typeface="Calibri" panose="020F0502020204030204" pitchFamily="34" charset="0"/>
                  <a:sym typeface="+mn-ea"/>
                </a:rPr>
                <a:t>课堂观察</a:t>
              </a:r>
              <a:r>
                <a:rPr lang="en-US" sz="2400" strike="noStrike" noProof="1">
                  <a:latin typeface="Calibri" panose="020F0502020204030204" pitchFamily="34" charset="0"/>
                  <a:cs typeface="Times New Roman" panose="02020603050405020304" charset="0"/>
                  <a:sym typeface="+mn-ea"/>
                </a:rPr>
                <a:t>LICC</a:t>
              </a:r>
              <a:r>
                <a:rPr lang="zh-CN" sz="2400" strike="noStrike" noProof="1">
                  <a:latin typeface="Calibri" panose="020F0502020204030204" pitchFamily="34" charset="0"/>
                  <a:sym typeface="+mn-ea"/>
                </a:rPr>
                <a:t>范式</a:t>
              </a:r>
              <a:endParaRPr lang="zh-CN" sz="2400" strike="noStrike" noProof="1">
                <a:latin typeface="Calibri" panose="020F0502020204030204" pitchFamily="34" charset="0"/>
                <a:sym typeface="+mn-ea"/>
              </a:endParaRPr>
            </a:p>
            <a:p>
              <a:pPr eaLnBrk="1" fontAlgn="base" hangingPunct="1"/>
              <a:r>
                <a:rPr lang="zh-CN" sz="2400" strike="noStrike" noProof="1">
                  <a:latin typeface="Calibri" panose="020F0502020204030204" pitchFamily="34" charset="0"/>
                  <a:sym typeface="+mn-ea"/>
                </a:rPr>
                <a:t>将课堂分解成四个要素</a:t>
              </a:r>
              <a:endParaRPr lang="zh-CN" sz="2400" strike="noStrike" noProof="1">
                <a:latin typeface="Calibri" panose="020F0502020204030204" pitchFamily="34" charset="0"/>
                <a:sym typeface="+mn-ea"/>
              </a:endParaRPr>
            </a:p>
          </p:txBody>
        </p:sp>
        <p:sp>
          <p:nvSpPr>
            <p:cNvPr id="3" name="左大括号 2"/>
            <p:cNvSpPr/>
            <p:nvPr/>
          </p:nvSpPr>
          <p:spPr>
            <a:xfrm>
              <a:off x="4502" y="1887"/>
              <a:ext cx="570" cy="6093"/>
            </a:xfrm>
            <a:prstGeom prst="leftBrac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5072" y="1420"/>
              <a:ext cx="2208" cy="72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t">
              <a:spAutoFit/>
            </a:bodyPr>
            <a:p>
              <a:pPr eaLnBrk="1" fontAlgn="base" hangingPunct="1"/>
              <a:r>
                <a:rPr lang="zh-CN" sz="2400" strike="noStrike" noProof="1">
                  <a:latin typeface="Calibri" panose="020F0502020204030204" pitchFamily="34" charset="0"/>
                  <a:sym typeface="+mn-ea"/>
                </a:rPr>
                <a:t>学生学习</a:t>
              </a:r>
              <a:endParaRPr lang="zh-CN" altLang="en-US" sz="2400" b="1" strike="noStrike" noProof="1" dirty="0" smtClean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5163" y="3234"/>
              <a:ext cx="2208" cy="72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t">
              <a:spAutoFit/>
            </a:bodyPr>
            <a:p>
              <a:pPr eaLnBrk="1" fontAlgn="base" hangingPunct="1"/>
              <a:r>
                <a:rPr lang="zh-CN" sz="2400" strike="noStrike" noProof="1">
                  <a:latin typeface="Calibri" panose="020F0502020204030204" pitchFamily="34" charset="0"/>
                  <a:sym typeface="+mn-ea"/>
                </a:rPr>
                <a:t>教师教学</a:t>
              </a:r>
              <a:endParaRPr lang="zh-CN" altLang="en-US" sz="2400" b="1" strike="noStrike" noProof="1" dirty="0" smtClean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163" y="7578"/>
              <a:ext cx="2208" cy="72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t">
              <a:spAutoFit/>
            </a:bodyPr>
            <a:p>
              <a:pPr eaLnBrk="1" fontAlgn="base" hangingPunct="1"/>
              <a:r>
                <a:rPr lang="zh-CN" sz="2400" strike="noStrike" noProof="1">
                  <a:latin typeface="Calibri" panose="020F0502020204030204" pitchFamily="34" charset="0"/>
                  <a:sym typeface="+mn-ea"/>
                </a:rPr>
                <a:t>课堂性质</a:t>
              </a:r>
              <a:endParaRPr lang="zh-CN" altLang="en-US" sz="2400" b="1" strike="noStrike" noProof="1" dirty="0" smtClean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163" y="5309"/>
              <a:ext cx="2208" cy="72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t">
              <a:spAutoFit/>
            </a:bodyPr>
            <a:p>
              <a:pPr eaLnBrk="1" fontAlgn="base" hangingPunct="1"/>
              <a:r>
                <a:rPr lang="zh-CN" sz="2400" strike="noStrike" noProof="1">
                  <a:latin typeface="Calibri" panose="020F0502020204030204" pitchFamily="34" charset="0"/>
                  <a:sym typeface="+mn-ea"/>
                </a:rPr>
                <a:t>课堂文化</a:t>
              </a:r>
              <a:endParaRPr lang="zh-CN" altLang="en-US" sz="2400" b="1" strike="noStrike" noProof="1" dirty="0" smtClean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8" name="直接连接符 7"/>
            <p:cNvCxnSpPr>
              <a:endCxn id="5" idx="1"/>
            </p:cNvCxnSpPr>
            <p:nvPr/>
          </p:nvCxnSpPr>
          <p:spPr>
            <a:xfrm>
              <a:off x="4787" y="3590"/>
              <a:ext cx="376" cy="7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>
              <a:endCxn id="5" idx="1"/>
            </p:cNvCxnSpPr>
            <p:nvPr/>
          </p:nvCxnSpPr>
          <p:spPr>
            <a:xfrm>
              <a:off x="4787" y="5668"/>
              <a:ext cx="376" cy="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左大括号 9"/>
            <p:cNvSpPr/>
            <p:nvPr/>
          </p:nvSpPr>
          <p:spPr>
            <a:xfrm rot="10800000">
              <a:off x="7566" y="3597"/>
              <a:ext cx="570" cy="4547"/>
            </a:xfrm>
            <a:prstGeom prst="leftBrac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8410" y="5309"/>
              <a:ext cx="2698" cy="130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t">
              <a:spAutoFit/>
            </a:bodyPr>
            <a:p>
              <a:pPr eaLnBrk="1" fontAlgn="base" hangingPunct="1"/>
              <a:r>
                <a:rPr lang="zh-CN" altLang="en-US" sz="2400" b="1" strike="noStrike" noProof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影响学生</a:t>
              </a:r>
              <a:endParaRPr lang="zh-CN" altLang="en-US" sz="2400" b="1" strike="noStrike" noProof="1" dirty="0" smtClean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eaLnBrk="1" fontAlgn="base" hangingPunct="1"/>
              <a:r>
                <a:rPr lang="zh-CN" altLang="en-US" sz="2400" b="1" strike="noStrike" noProof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学习的因素</a:t>
              </a:r>
              <a:endParaRPr lang="zh-CN" altLang="en-US" sz="2400" b="1" strike="noStrike" noProof="1" dirty="0" smtClean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2" name="直接连接符 11"/>
            <p:cNvCxnSpPr>
              <a:endCxn id="5" idx="1"/>
            </p:cNvCxnSpPr>
            <p:nvPr/>
          </p:nvCxnSpPr>
          <p:spPr>
            <a:xfrm>
              <a:off x="7451" y="1779"/>
              <a:ext cx="1161" cy="9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本框 12"/>
            <p:cNvSpPr txBox="1"/>
            <p:nvPr/>
          </p:nvSpPr>
          <p:spPr>
            <a:xfrm>
              <a:off x="8734" y="1421"/>
              <a:ext cx="3180" cy="72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t">
              <a:spAutoFit/>
            </a:bodyPr>
            <a:p>
              <a:pPr eaLnBrk="1" fontAlgn="base" hangingPunct="1"/>
              <a:r>
                <a:rPr lang="zh-CN" altLang="en-US" sz="2400" b="1" strike="noStrike" noProof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占据中心地位</a:t>
              </a:r>
              <a:endParaRPr lang="zh-CN" altLang="en-US" sz="2400" b="1" strike="noStrike" noProof="1" dirty="0" smtClean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1278" name="文本框 13"/>
          <p:cNvSpPr txBox="1"/>
          <p:nvPr/>
        </p:nvSpPr>
        <p:spPr>
          <a:xfrm>
            <a:off x="303213" y="5010150"/>
            <a:ext cx="8539162" cy="8302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400">
                <a:latin typeface="Calibri" panose="020F0502020204030204" pitchFamily="34" charset="0"/>
                <a:ea typeface="宋体" panose="02010600030101010101" pitchFamily="2" charset="-122"/>
              </a:rPr>
              <a:t>       </a:t>
            </a:r>
            <a:r>
              <a:rPr lang="zh-CN" altLang="zh-CN" sz="2400">
                <a:latin typeface="Calibri" panose="020F0502020204030204" pitchFamily="34" charset="0"/>
                <a:ea typeface="宋体" panose="02010600030101010101" pitchFamily="2" charset="-122"/>
              </a:rPr>
              <a:t>每个要素被分解成</a:t>
            </a:r>
            <a:r>
              <a:rPr lang="en-US" altLang="zh-CN" sz="2400">
                <a:latin typeface="Calibri" panose="020F0502020204030204" pitchFamily="34" charset="0"/>
                <a:ea typeface="宋体" panose="02010600030101010101" pitchFamily="2" charset="-122"/>
              </a:rPr>
              <a:t>5</a:t>
            </a:r>
            <a:r>
              <a:rPr lang="zh-CN" altLang="zh-CN" sz="2400">
                <a:latin typeface="Calibri" panose="020F0502020204030204" pitchFamily="34" charset="0"/>
                <a:ea typeface="宋体" panose="02010600030101010101" pitchFamily="2" charset="-122"/>
              </a:rPr>
              <a:t>个视觉，每个视觉又被分解成</a:t>
            </a:r>
            <a:r>
              <a:rPr lang="en-US" altLang="zh-CN" sz="2400">
                <a:latin typeface="Calibri" panose="020F0502020204030204" pitchFamily="34" charset="0"/>
                <a:ea typeface="宋体" panose="02010600030101010101" pitchFamily="2" charset="-122"/>
              </a:rPr>
              <a:t>3-5</a:t>
            </a:r>
            <a:r>
              <a:rPr lang="zh-CN" altLang="zh-CN" sz="2400">
                <a:latin typeface="Calibri" panose="020F0502020204030204" pitchFamily="34" charset="0"/>
                <a:ea typeface="宋体" panose="02010600030101010101" pitchFamily="2" charset="-122"/>
              </a:rPr>
              <a:t>个可供</a:t>
            </a:r>
            <a:endParaRPr lang="zh-CN" altLang="zh-CN" sz="2400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r>
              <a:rPr lang="zh-CN" altLang="zh-CN" sz="2400">
                <a:latin typeface="Calibri" panose="020F0502020204030204" pitchFamily="34" charset="0"/>
                <a:ea typeface="宋体" panose="02010600030101010101" pitchFamily="2" charset="-122"/>
              </a:rPr>
              <a:t>选择的观察点，这样就形成了“</a:t>
            </a:r>
            <a:r>
              <a:rPr lang="en-US" altLang="zh-CN" sz="2400">
                <a:latin typeface="Calibri" panose="020F0502020204030204" pitchFamily="34" charset="0"/>
                <a:ea typeface="宋体" panose="02010600030101010101" pitchFamily="2" charset="-122"/>
              </a:rPr>
              <a:t>4</a:t>
            </a:r>
            <a:r>
              <a:rPr lang="zh-CN" altLang="zh-CN" sz="2400">
                <a:latin typeface="Calibri" panose="020F0502020204030204" pitchFamily="34" charset="0"/>
                <a:ea typeface="宋体" panose="02010600030101010101" pitchFamily="2" charset="-122"/>
              </a:rPr>
              <a:t>要素</a:t>
            </a:r>
            <a:r>
              <a:rPr lang="en-US" altLang="zh-CN" sz="2400">
                <a:latin typeface="Calibri" panose="020F0502020204030204" pitchFamily="34" charset="0"/>
                <a:ea typeface="宋体" panose="02010600030101010101" pitchFamily="2" charset="-122"/>
              </a:rPr>
              <a:t>20</a:t>
            </a:r>
            <a:r>
              <a:rPr lang="zh-CN" altLang="zh-CN" sz="2400">
                <a:latin typeface="Calibri" panose="020F0502020204030204" pitchFamily="34" charset="0"/>
                <a:ea typeface="宋体" panose="02010600030101010101" pitchFamily="2" charset="-122"/>
              </a:rPr>
              <a:t>视觉</a:t>
            </a:r>
            <a:r>
              <a:rPr lang="en-US" altLang="zh-CN" sz="2400">
                <a:latin typeface="Calibri" panose="020F0502020204030204" pitchFamily="34" charset="0"/>
                <a:ea typeface="宋体" panose="02010600030101010101" pitchFamily="2" charset="-122"/>
              </a:rPr>
              <a:t>68</a:t>
            </a:r>
            <a:r>
              <a:rPr lang="zh-CN" altLang="zh-CN" sz="2400">
                <a:latin typeface="Calibri" panose="020F0502020204030204" pitchFamily="34" charset="0"/>
                <a:ea typeface="宋体" panose="02010600030101010101" pitchFamily="2" charset="-122"/>
              </a:rPr>
              <a:t>观察点”。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文本框 1"/>
          <p:cNvSpPr txBox="1"/>
          <p:nvPr/>
        </p:nvSpPr>
        <p:spPr>
          <a:xfrm>
            <a:off x="784225" y="708025"/>
            <a:ext cx="6980238" cy="49542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课堂观察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LICC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范式的假设与基本观点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en-US" sz="2400" b="1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从简单思维走向复杂思维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，用复杂的时间思维来审视听评课活动；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en-US" sz="2400" b="1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从对立思维走向理解思维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，用理解、体谅、多元、支持的态度来对待他人的课；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en-US" sz="2400" b="1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从业余的思维走向专业的思维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，倡导理解课堂、重在合作、关注学习、基于证据的听评课。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范式的三大核心要素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）共同体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）问题域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）解题方法或思考方法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/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文本框 3"/>
          <p:cNvSpPr txBox="1"/>
          <p:nvPr/>
        </p:nvSpPr>
        <p:spPr>
          <a:xfrm>
            <a:off x="138748" y="887730"/>
            <a:ext cx="8866187" cy="41544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一、教师课堂观察合作体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合作体必须至少拥有这四个元素：有</a:t>
            </a:r>
            <a:r>
              <a:rPr lang="zh-CN" altLang="en-US" sz="2400" b="1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主体的意愿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、有</a:t>
            </a:r>
            <a:r>
              <a:rPr lang="zh-CN" altLang="en-US" sz="2400" b="1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可分解的任务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、有</a:t>
            </a:r>
            <a:r>
              <a:rPr lang="zh-CN" altLang="en-US" sz="2400" b="1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共享的规则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、有</a:t>
            </a:r>
            <a:r>
              <a:rPr lang="zh-CN" altLang="en-US" sz="2400" b="1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互惠的效益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二、问题域：课堂教学的解构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课堂分解为</a:t>
            </a:r>
            <a:r>
              <a:rPr lang="zh-CN" altLang="en-US" sz="2400" b="1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学生学习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、 </a:t>
            </a:r>
            <a:r>
              <a:rPr lang="zh-CN" altLang="en-US" sz="2400" b="1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教师教学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、 </a:t>
            </a:r>
            <a:r>
              <a:rPr lang="zh-CN" altLang="en-US" sz="2400" b="1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课堂性质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与</a:t>
            </a:r>
            <a:r>
              <a:rPr lang="zh-CN" altLang="en-US" sz="2400" b="1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课堂文化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四个要素。其中</a:t>
            </a:r>
            <a:r>
              <a:rPr lang="zh-CN" altLang="en-US" sz="24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“学生学习”占据中心地位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，其他三个要素都是影响学生学习的因素。每个要素被分解成5个视觉，每个视觉又被分解成3-5个可供选择的观察点，这样就形成了“</a:t>
            </a:r>
            <a:r>
              <a:rPr lang="zh-CN" altLang="en-US" sz="2400" b="1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4要素20视觉68观察点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”。这种课堂既丰富了人们对课堂的认识，也为开展课堂观察提供了强有力的知识基础。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三、解题方式：课堂观察的程序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71170" y="353060"/>
            <a:ext cx="7846060" cy="66160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课堂观察</a:t>
            </a:r>
            <a:r>
              <a:rPr lang="en-US" altLang="zh-CN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LICC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范式的贡献：</a:t>
            </a:r>
            <a:endParaRPr lang="zh-CN" altLang="en-US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/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、丰富了有关课堂的知识。</a:t>
            </a:r>
            <a:endParaRPr lang="zh-CN" altLang="en-US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/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、提供了一套程序与技术。</a:t>
            </a:r>
            <a:endParaRPr lang="zh-CN" altLang="en-US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/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、改善了学生的课堂学习。</a:t>
            </a:r>
            <a:endParaRPr lang="zh-CN" altLang="en-US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/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、促进了教师的专业发展。</a:t>
            </a:r>
            <a:endParaRPr lang="zh-CN" altLang="en-US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/>
            <a:endParaRPr lang="zh-CN" altLang="en-US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/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课堂观察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LICC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范式的局限性：</a:t>
            </a:r>
            <a:endParaRPr lang="zh-CN" altLang="en-US" sz="28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 eaLnBrk="1" hangingPunct="1">
              <a:buClrTx/>
              <a:buSzTx/>
              <a:buNone/>
            </a:pPr>
            <a:r>
              <a:rPr lang="zh-CN" altLang="en-US" sz="2400" b="1" dirty="0" smtClean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共同体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：LICC范式共同体的成员参与研究的目的是出于“实用”，即解决大家所遇到的现实问题，而不是通过规范的研究产生新的理论，这种知识可能是个人的、本土的、零散的，而不是公认的、普适的、系统的。</a:t>
            </a:r>
            <a:endParaRPr lang="zh-CN" altLang="en-US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 eaLnBrk="1" hangingPunct="1">
              <a:buClrTx/>
              <a:buSzTx/>
              <a:buNone/>
            </a:pPr>
            <a:r>
              <a:rPr lang="zh-CN" altLang="en-US" sz="24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问题域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LICC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范式强调的是实践的、现场的、具体的问题，而不是理论的、普遍的、抽象的问题。</a:t>
            </a:r>
            <a:endParaRPr lang="zh-CN" altLang="en-US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 eaLnBrk="1" hangingPunct="1">
              <a:buClrTx/>
              <a:buSzTx/>
              <a:buNone/>
            </a:pPr>
            <a:r>
              <a:rPr lang="zh-CN" altLang="en-US" sz="24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解题方法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LICC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范式没有现成的统一的工具或方法，证据的可靠性在很大程度上取决于开发或使用工具的人，这样的证据也不够严密，不够可靠。</a:t>
            </a:r>
            <a:endParaRPr lang="zh-CN" altLang="en-US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/>
            <a:endParaRPr lang="zh-CN" altLang="en-US" sz="28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37515" y="1326515"/>
            <a:ext cx="7563485" cy="316928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4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课堂观察的五个关键环节：</a:t>
            </a:r>
            <a:endParaRPr lang="zh-CN" altLang="en-US" sz="32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/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sz="32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确立观察点</a:t>
            </a:r>
            <a:endParaRPr lang="zh-CN" altLang="en-US" sz="32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/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sz="32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开发观察工具</a:t>
            </a:r>
            <a:endParaRPr lang="zh-CN" altLang="en-US" sz="32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/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）进入课中观察</a:t>
            </a:r>
            <a:endParaRPr lang="zh-CN" altLang="en-US" sz="32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/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sz="32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作出推论</a:t>
            </a:r>
            <a:endParaRPr lang="zh-CN" altLang="en-US" sz="32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/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）撰写观察报告</a:t>
            </a:r>
            <a:endParaRPr lang="zh-CN" altLang="en-US" sz="32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3597910" y="2116455"/>
            <a:ext cx="2850515" cy="11004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3992880" y="2694940"/>
            <a:ext cx="2469515" cy="5359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3435985" y="3245485"/>
            <a:ext cx="3012440" cy="5022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6575425" y="2917825"/>
            <a:ext cx="1637030" cy="8299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eaLnBrk="1" hangingPunct="1"/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最关键的三个环节</a:t>
            </a:r>
            <a:endParaRPr lang="zh-CN" altLang="en-US" sz="24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 Light"/>
        <a:ea typeface="宋体"/>
        <a:cs typeface=""/>
      </a:majorFont>
      <a:minorFont>
        <a:latin typeface="Calibri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 bwMode="auto">
        <a:noFill/>
        <a:ln>
          <a:noFill/>
        </a:ln>
      </a:spPr>
      <a:bodyPr wrap="square">
        <a:spAutoFit/>
      </a:bodyPr>
      <a:lstStyle>
        <a:defPPr eaLnBrk="1" hangingPunct="1">
          <a:defRPr sz="2400" b="1" dirty="0" smtClean="0">
            <a:latin typeface="楷体" panose="02010609060101010101" pitchFamily="49" charset="-122"/>
            <a:ea typeface="楷体" panose="02010609060101010101" pitchFamily="49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3303</Words>
  <Application>WPS 演示</Application>
  <PresentationFormat>全屏显示(4:3)</PresentationFormat>
  <Paragraphs>180</Paragraphs>
  <Slides>18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9" baseType="lpstr">
      <vt:lpstr>Arial</vt:lpstr>
      <vt:lpstr>宋体</vt:lpstr>
      <vt:lpstr>Wingdings</vt:lpstr>
      <vt:lpstr>楷体</vt:lpstr>
      <vt:lpstr>Calibri</vt:lpstr>
      <vt:lpstr>Calibri Light</vt:lpstr>
      <vt:lpstr>方正清刻本悦宋简体</vt:lpstr>
      <vt:lpstr>Times New Roman</vt:lpstr>
      <vt:lpstr>微软雅黑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吴燕芳</dc:creator>
  <cp:lastModifiedBy>Administrator</cp:lastModifiedBy>
  <cp:revision>218</cp:revision>
  <dcterms:created xsi:type="dcterms:W3CDTF">2014-01-21T05:07:00Z</dcterms:created>
  <dcterms:modified xsi:type="dcterms:W3CDTF">2020-03-04T08:38:36Z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