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3" r:id="rId6"/>
    <p:sldId id="264" r:id="rId7"/>
    <p:sldId id="285" r:id="rId8"/>
    <p:sldId id="286" r:id="rId9"/>
    <p:sldId id="283" r:id="rId10"/>
    <p:sldId id="287" r:id="rId11"/>
    <p:sldId id="289" r:id="rId12"/>
    <p:sldId id="290" r:id="rId13"/>
    <p:sldId id="284" r:id="rId14"/>
    <p:sldId id="291" r:id="rId15"/>
    <p:sldId id="28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1.png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3"/>
            </p:custDataLst>
          </p:nvPr>
        </p:nvSpPr>
        <p:spPr>
          <a:xfrm>
            <a:off x="-6350" y="-1"/>
            <a:ext cx="9958980" cy="6858001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>
            <p:custDataLst>
              <p:tags r:id="rId4"/>
            </p:custDataLst>
          </p:nvPr>
        </p:nvSpPr>
        <p:spPr>
          <a:xfrm rot="400754">
            <a:off x="6891589" y="-180556"/>
            <a:ext cx="2852380" cy="4324328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5"/>
            </p:custDataLst>
          </p:nvPr>
        </p:nvSpPr>
        <p:spPr>
          <a:xfrm>
            <a:off x="6767409" y="2709080"/>
            <a:ext cx="1057726" cy="4148920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69925" y="2393315"/>
            <a:ext cx="5400675" cy="1677670"/>
          </a:xfrm>
        </p:spPr>
        <p:txBody>
          <a:bodyPr lIns="90170" tIns="46990" rIns="90170" bIns="0" anchor="b" anchorCtr="0">
            <a:normAutofit/>
          </a:bodyPr>
          <a:lstStyle>
            <a:lvl1pPr algn="l">
              <a:defRPr sz="4800" spc="600">
                <a:solidFill>
                  <a:schemeClr val="bg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669925" y="4274820"/>
            <a:ext cx="5438775" cy="420370"/>
          </a:xfrm>
        </p:spPr>
        <p:txBody>
          <a:bodyPr lIns="90170" tIns="0" rIns="90170" bIns="46990" anchor="t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11310600" y="66337"/>
            <a:ext cx="702781" cy="664490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8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9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0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260223" y="6009170"/>
            <a:ext cx="702781" cy="664490"/>
            <a:chOff x="159828" y="155002"/>
            <a:chExt cx="702781" cy="664490"/>
          </a:xfrm>
        </p:grpSpPr>
        <p:sp>
          <p:nvSpPr>
            <p:cNvPr id="18" name="椭圆 17"/>
            <p:cNvSpPr/>
            <p:nvPr userDrawn="1">
              <p:custDataLst>
                <p:tags r:id="rId1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1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1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15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3"/>
            </p:custDataLst>
          </p:nvPr>
        </p:nvSpPr>
        <p:spPr>
          <a:xfrm>
            <a:off x="-6350" y="-1"/>
            <a:ext cx="9958980" cy="6858001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任意多边形: 形状 29"/>
          <p:cNvSpPr/>
          <p:nvPr>
            <p:custDataLst>
              <p:tags r:id="rId4"/>
            </p:custDataLst>
          </p:nvPr>
        </p:nvSpPr>
        <p:spPr>
          <a:xfrm rot="400754">
            <a:off x="6891589" y="-180556"/>
            <a:ext cx="2852380" cy="4324328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5"/>
            </p:custDataLst>
          </p:nvPr>
        </p:nvSpPr>
        <p:spPr>
          <a:xfrm>
            <a:off x="6767409" y="2709080"/>
            <a:ext cx="1057726" cy="4148920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93590" y="2514600"/>
            <a:ext cx="4256255" cy="110557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193590" y="3681413"/>
            <a:ext cx="4256255" cy="504693"/>
          </a:xfrm>
        </p:spPr>
        <p:txBody>
          <a:bodyPr lIns="90000" rIns="90000" bIns="46800">
            <a:normAutofit/>
          </a:bodyPr>
          <a:lstStyle>
            <a:lvl1pPr marL="0" indent="0" algn="dist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2265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226503" y="6014906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 rot="900000">
            <a:off x="3221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0" anchor="ctr"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椭圆 8"/>
          <p:cNvSpPr/>
          <p:nvPr>
            <p:custDataLst>
              <p:tags r:id="rId8"/>
            </p:custDataLst>
          </p:nvPr>
        </p:nvSpPr>
        <p:spPr>
          <a:xfrm>
            <a:off x="11667193" y="201336"/>
            <a:ext cx="310392" cy="3103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2265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226503" y="6014906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1"/>
            </p:custDataLst>
          </p:nvPr>
        </p:nvSpPr>
        <p:spPr>
          <a:xfrm rot="900000">
            <a:off x="3221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2"/>
            </p:custDataLst>
          </p:nvPr>
        </p:nvSpPr>
        <p:spPr>
          <a:xfrm rot="900000">
            <a:off x="11747912" y="232965"/>
            <a:ext cx="209069" cy="8561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3"/>
            </p:custDataLst>
          </p:nvPr>
        </p:nvSpPr>
        <p:spPr>
          <a:xfrm rot="17100000">
            <a:off x="11660851" y="296118"/>
            <a:ext cx="182905" cy="9610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0" anchor="ctr"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2265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705622" y="6018995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1"/>
            </p:custDataLst>
          </p:nvPr>
        </p:nvSpPr>
        <p:spPr>
          <a:xfrm rot="900000">
            <a:off x="3221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椭圆 10"/>
          <p:cNvSpPr/>
          <p:nvPr>
            <p:custDataLst>
              <p:tags r:id="rId9"/>
            </p:custDataLst>
          </p:nvPr>
        </p:nvSpPr>
        <p:spPr>
          <a:xfrm>
            <a:off x="11685863" y="6346288"/>
            <a:ext cx="376293" cy="3762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159828" y="155002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1"/>
            </p:custDataLst>
          </p:nvPr>
        </p:nvSpPr>
        <p:spPr>
          <a:xfrm>
            <a:off x="713501" y="670384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2"/>
            </p:custDataLst>
          </p:nvPr>
        </p:nvSpPr>
        <p:spPr>
          <a:xfrm rot="900000">
            <a:off x="286134" y="221923"/>
            <a:ext cx="392998" cy="20692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13"/>
            </p:custDataLst>
          </p:nvPr>
        </p:nvSpPr>
        <p:spPr>
          <a:xfrm rot="16200000">
            <a:off x="141178" y="382228"/>
            <a:ext cx="316495" cy="15088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11520533" y="210209"/>
            <a:ext cx="402173" cy="402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0"/>
            </p:custDataLst>
          </p:nvPr>
        </p:nvSpPr>
        <p:spPr>
          <a:xfrm rot="900000">
            <a:off x="11613728" y="261171"/>
            <a:ext cx="270889" cy="110924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1"/>
            </p:custDataLst>
          </p:nvPr>
        </p:nvSpPr>
        <p:spPr>
          <a:xfrm rot="17100000">
            <a:off x="11512316" y="342999"/>
            <a:ext cx="236988" cy="1245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191367"/>
            <a:ext cx="11037600" cy="534430"/>
          </a:xfrm>
        </p:spPr>
        <p:txBody>
          <a:bodyPr lIns="90000" tIns="46800" rIns="90000" bIns="46800">
            <a:normAutofit/>
          </a:bodyPr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2265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226503" y="6014906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13"/>
            </p:custDataLst>
          </p:nvPr>
        </p:nvSpPr>
        <p:spPr>
          <a:xfrm rot="900000">
            <a:off x="3221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11685863" y="6346288"/>
            <a:ext cx="376293" cy="3762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15"/>
            </p:custDataLst>
          </p:nvPr>
        </p:nvSpPr>
        <p:spPr>
          <a:xfrm rot="900000">
            <a:off x="11767904" y="6423113"/>
            <a:ext cx="246077" cy="12930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114152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11131857" y="6440850"/>
            <a:ext cx="261311" cy="261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4"/>
            </p:custDataLst>
          </p:nvPr>
        </p:nvSpPr>
        <p:spPr>
          <a:xfrm rot="900000">
            <a:off x="115108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159828" y="155002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>
          <a:xfrm>
            <a:off x="713501" y="670384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7"/>
            </p:custDataLst>
          </p:nvPr>
        </p:nvSpPr>
        <p:spPr>
          <a:xfrm rot="900000">
            <a:off x="286134" y="221923"/>
            <a:ext cx="392998" cy="20692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8"/>
            </p:custDataLst>
          </p:nvPr>
        </p:nvSpPr>
        <p:spPr>
          <a:xfrm rot="16200000">
            <a:off x="141178" y="382228"/>
            <a:ext cx="316495" cy="15088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159828" y="155002"/>
            <a:ext cx="702781" cy="664490"/>
            <a:chOff x="159828" y="155002"/>
            <a:chExt cx="702781" cy="664490"/>
          </a:xfrm>
        </p:grpSpPr>
        <p:sp>
          <p:nvSpPr>
            <p:cNvPr id="10" name="椭圆 9"/>
            <p:cNvSpPr/>
            <p:nvPr userDrawn="1">
              <p:custDataLst>
                <p:tags r:id="rId8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9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973678" y="0"/>
            <a:ext cx="6218323" cy="6858000"/>
          </a:xfrm>
          <a:custGeom>
            <a:avLst/>
            <a:gdLst>
              <a:gd name="connsiteX0" fmla="*/ 2963844 w 6218323"/>
              <a:gd name="connsiteY0" fmla="*/ 0 h 6858000"/>
              <a:gd name="connsiteX1" fmla="*/ 6218323 w 6218323"/>
              <a:gd name="connsiteY1" fmla="*/ 0 h 6858000"/>
              <a:gd name="connsiteX2" fmla="*/ 6218323 w 6218323"/>
              <a:gd name="connsiteY2" fmla="*/ 6858000 h 6858000"/>
              <a:gd name="connsiteX3" fmla="*/ 0 w 6218323"/>
              <a:gd name="connsiteY3" fmla="*/ 6858000 h 6858000"/>
              <a:gd name="connsiteX4" fmla="*/ 203554 w 6218323"/>
              <a:gd name="connsiteY4" fmla="*/ 6663929 h 6858000"/>
              <a:gd name="connsiteX5" fmla="*/ 2963844 w 621832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8323" h="6858000">
                <a:moveTo>
                  <a:pt x="2963844" y="0"/>
                </a:moveTo>
                <a:lnTo>
                  <a:pt x="6218323" y="0"/>
                </a:lnTo>
                <a:lnTo>
                  <a:pt x="6218323" y="6858000"/>
                </a:lnTo>
                <a:lnTo>
                  <a:pt x="0" y="6858000"/>
                </a:lnTo>
                <a:lnTo>
                  <a:pt x="203554" y="6663929"/>
                </a:lnTo>
                <a:cubicBezTo>
                  <a:pt x="1909002" y="4958481"/>
                  <a:pt x="2963844" y="2602426"/>
                  <a:pt x="2963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 rot="1140066">
            <a:off x="7972900" y="-51448"/>
            <a:ext cx="748725" cy="3398961"/>
          </a:xfrm>
          <a:custGeom>
            <a:avLst/>
            <a:gdLst>
              <a:gd name="connsiteX0" fmla="*/ 0 w 748725"/>
              <a:gd name="connsiteY0" fmla="*/ 85386 h 3398961"/>
              <a:gd name="connsiteX1" fmla="*/ 247965 w 748725"/>
              <a:gd name="connsiteY1" fmla="*/ 0 h 3398961"/>
              <a:gd name="connsiteX2" fmla="*/ 325031 w 748725"/>
              <a:gd name="connsiteY2" fmla="*/ 227761 h 3398961"/>
              <a:gd name="connsiteX3" fmla="*/ 748725 w 748725"/>
              <a:gd name="connsiteY3" fmla="*/ 3030235 h 3398961"/>
              <a:gd name="connsiteX4" fmla="*/ 739401 w 748725"/>
              <a:gd name="connsiteY4" fmla="*/ 3398961 h 3398961"/>
              <a:gd name="connsiteX5" fmla="*/ 736461 w 748725"/>
              <a:gd name="connsiteY5" fmla="*/ 3282685 h 3398961"/>
              <a:gd name="connsiteX6" fmla="*/ 46763 w 748725"/>
              <a:gd name="connsiteY6" fmla="*/ 192064 h 339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25" h="3398961">
                <a:moveTo>
                  <a:pt x="0" y="85386"/>
                </a:moveTo>
                <a:lnTo>
                  <a:pt x="247965" y="0"/>
                </a:lnTo>
                <a:lnTo>
                  <a:pt x="325031" y="227761"/>
                </a:lnTo>
                <a:cubicBezTo>
                  <a:pt x="600388" y="1113062"/>
                  <a:pt x="748725" y="2054325"/>
                  <a:pt x="748725" y="3030235"/>
                </a:cubicBezTo>
                <a:lnTo>
                  <a:pt x="739401" y="3398961"/>
                </a:lnTo>
                <a:lnTo>
                  <a:pt x="736461" y="3282685"/>
                </a:lnTo>
                <a:cubicBezTo>
                  <a:pt x="681247" y="2193426"/>
                  <a:pt x="441089" y="1152960"/>
                  <a:pt x="46763" y="19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5"/>
            </p:custDataLst>
          </p:nvPr>
        </p:nvSpPr>
        <p:spPr>
          <a:xfrm rot="10980910">
            <a:off x="6350894" y="921930"/>
            <a:ext cx="2486065" cy="6005610"/>
          </a:xfrm>
          <a:custGeom>
            <a:avLst/>
            <a:gdLst>
              <a:gd name="connsiteX0" fmla="*/ 9323 w 2486065"/>
              <a:gd name="connsiteY0" fmla="*/ 6005610 h 6005610"/>
              <a:gd name="connsiteX1" fmla="*/ 0 w 2486065"/>
              <a:gd name="connsiteY1" fmla="*/ 5636922 h 6005610"/>
              <a:gd name="connsiteX2" fmla="*/ 1609509 w 2486065"/>
              <a:gd name="connsiteY2" fmla="*/ 367752 h 6005610"/>
              <a:gd name="connsiteX3" fmla="*/ 1847089 w 2486065"/>
              <a:gd name="connsiteY3" fmla="*/ 33656 h 6005610"/>
              <a:gd name="connsiteX4" fmla="*/ 2486065 w 2486065"/>
              <a:gd name="connsiteY4" fmla="*/ 0 h 6005610"/>
              <a:gd name="connsiteX5" fmla="*/ 2316666 w 2486065"/>
              <a:gd name="connsiteY5" fmla="*/ 185545 h 6005610"/>
              <a:gd name="connsiteX6" fmla="*/ 12261 w 2486065"/>
              <a:gd name="connsiteY6" fmla="*/ 5889372 h 60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65" h="6005610">
                <a:moveTo>
                  <a:pt x="9323" y="6005610"/>
                </a:moveTo>
                <a:lnTo>
                  <a:pt x="0" y="5636922"/>
                </a:lnTo>
                <a:cubicBezTo>
                  <a:pt x="0" y="3685103"/>
                  <a:pt x="593349" y="1871867"/>
                  <a:pt x="1609509" y="367752"/>
                </a:cubicBezTo>
                <a:lnTo>
                  <a:pt x="1847089" y="33656"/>
                </a:lnTo>
                <a:lnTo>
                  <a:pt x="2486065" y="0"/>
                </a:lnTo>
                <a:lnTo>
                  <a:pt x="2316666" y="185545"/>
                </a:lnTo>
                <a:cubicBezTo>
                  <a:pt x="972893" y="1727510"/>
                  <a:pt x="122691" y="3710853"/>
                  <a:pt x="12261" y="5889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8643144" y="5533626"/>
            <a:ext cx="3432176" cy="624840"/>
          </a:xfrm>
        </p:spPr>
        <p:txBody>
          <a:bodyPr lIns="90170" tIns="0" rIns="90170" bIns="46990" anchor="t" anchorCtr="0">
            <a:normAutofit/>
          </a:bodyPr>
          <a:lstStyle>
            <a:lvl1pPr algn="ctr">
              <a:defRPr sz="2400" b="0" u="none" strike="noStrike" kern="1200" cap="none" spc="300" normalizeH="0">
                <a:solidFill>
                  <a:schemeClr val="tx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11131857" y="6164014"/>
            <a:ext cx="837019" cy="553673"/>
            <a:chOff x="11131857" y="6164014"/>
            <a:chExt cx="837019" cy="553673"/>
          </a:xfrm>
        </p:grpSpPr>
        <p:sp>
          <p:nvSpPr>
            <p:cNvPr id="8" name="椭圆 7"/>
            <p:cNvSpPr/>
            <p:nvPr userDrawn="1">
              <p:custDataLst>
                <p:tags r:id="rId9"/>
              </p:custDataLst>
            </p:nvPr>
          </p:nvSpPr>
          <p:spPr>
            <a:xfrm>
              <a:off x="11415203" y="6164014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10"/>
              </p:custDataLst>
            </p:nvPr>
          </p:nvSpPr>
          <p:spPr>
            <a:xfrm>
              <a:off x="11131857" y="6440850"/>
              <a:ext cx="261311" cy="2613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11"/>
              </p:custDataLst>
            </p:nvPr>
          </p:nvSpPr>
          <p:spPr>
            <a:xfrm rot="900000">
              <a:off x="11510895" y="6259362"/>
              <a:ext cx="414807" cy="217958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2"/>
            </p:custDataLst>
          </p:nvPr>
        </p:nvGrpSpPr>
        <p:grpSpPr>
          <a:xfrm>
            <a:off x="159828" y="155002"/>
            <a:ext cx="702781" cy="664490"/>
            <a:chOff x="159828" y="155002"/>
            <a:chExt cx="702781" cy="664490"/>
          </a:xfrm>
        </p:grpSpPr>
        <p:sp>
          <p:nvSpPr>
            <p:cNvPr id="11" name="椭圆 10"/>
            <p:cNvSpPr/>
            <p:nvPr userDrawn="1">
              <p:custDataLst>
                <p:tags r:id="rId13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14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5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6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10"/>
            </p:custDataLst>
          </p:nvPr>
        </p:nvSpPr>
        <p:spPr>
          <a:xfrm>
            <a:off x="114152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11131857" y="6440850"/>
            <a:ext cx="261311" cy="261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2"/>
            </p:custDataLst>
          </p:nvPr>
        </p:nvSpPr>
        <p:spPr>
          <a:xfrm rot="900000">
            <a:off x="115108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159828" y="155002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>
            <p:custDataLst>
              <p:tags r:id="rId14"/>
            </p:custDataLst>
          </p:nvPr>
        </p:nvSpPr>
        <p:spPr>
          <a:xfrm>
            <a:off x="713501" y="670384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15"/>
            </p:custDataLst>
          </p:nvPr>
        </p:nvSpPr>
        <p:spPr>
          <a:xfrm rot="900000">
            <a:off x="286134" y="221923"/>
            <a:ext cx="392998" cy="20692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>
            <p:custDataLst>
              <p:tags r:id="rId16"/>
            </p:custDataLst>
          </p:nvPr>
        </p:nvSpPr>
        <p:spPr>
          <a:xfrm rot="16200000">
            <a:off x="141178" y="382228"/>
            <a:ext cx="316495" cy="15088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2"/>
            </p:custDataLst>
          </p:nvPr>
        </p:nvSpPr>
        <p:spPr>
          <a:xfrm>
            <a:off x="-7220" y="0"/>
            <a:ext cx="12210053" cy="6858000"/>
          </a:xfrm>
          <a:custGeom>
            <a:avLst/>
            <a:gdLst>
              <a:gd name="connsiteX0" fmla="*/ 4501139 w 12210053"/>
              <a:gd name="connsiteY0" fmla="*/ 0 h 6858000"/>
              <a:gd name="connsiteX1" fmla="*/ 7170056 w 12210053"/>
              <a:gd name="connsiteY1" fmla="*/ 0 h 6858000"/>
              <a:gd name="connsiteX2" fmla="*/ 8525381 w 12210053"/>
              <a:gd name="connsiteY2" fmla="*/ 0 h 6858000"/>
              <a:gd name="connsiteX3" fmla="*/ 11020424 w 12210053"/>
              <a:gd name="connsiteY3" fmla="*/ 0 h 6858000"/>
              <a:gd name="connsiteX4" fmla="*/ 11754720 w 12210053"/>
              <a:gd name="connsiteY4" fmla="*/ 0 h 6858000"/>
              <a:gd name="connsiteX5" fmla="*/ 12188388 w 12210053"/>
              <a:gd name="connsiteY5" fmla="*/ 0 h 6858000"/>
              <a:gd name="connsiteX6" fmla="*/ 12210053 w 12210053"/>
              <a:gd name="connsiteY6" fmla="*/ 0 h 6858000"/>
              <a:gd name="connsiteX7" fmla="*/ 12210053 w 12210053"/>
              <a:gd name="connsiteY7" fmla="*/ 6858000 h 6858000"/>
              <a:gd name="connsiteX8" fmla="*/ 12195609 w 12210053"/>
              <a:gd name="connsiteY8" fmla="*/ 6858000 h 6858000"/>
              <a:gd name="connsiteX9" fmla="*/ 11754720 w 12210053"/>
              <a:gd name="connsiteY9" fmla="*/ 6858000 h 6858000"/>
              <a:gd name="connsiteX10" fmla="*/ 0 w 12210053"/>
              <a:gd name="connsiteY10" fmla="*/ 6858000 h 6858000"/>
              <a:gd name="connsiteX11" fmla="*/ 0 w 12210053"/>
              <a:gd name="connsiteY11" fmla="*/ 3410095 h 6858000"/>
              <a:gd name="connsiteX12" fmla="*/ 139305 w 12210053"/>
              <a:gd name="connsiteY12" fmla="*/ 3185048 h 6858000"/>
              <a:gd name="connsiteX13" fmla="*/ 4124311 w 12210053"/>
              <a:gd name="connsiteY13" fmla="*/ 11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0053" h="6858000">
                <a:moveTo>
                  <a:pt x="4501139" y="0"/>
                </a:moveTo>
                <a:lnTo>
                  <a:pt x="7170056" y="0"/>
                </a:lnTo>
                <a:lnTo>
                  <a:pt x="8525381" y="0"/>
                </a:lnTo>
                <a:lnTo>
                  <a:pt x="11020424" y="0"/>
                </a:lnTo>
                <a:lnTo>
                  <a:pt x="11754720" y="0"/>
                </a:lnTo>
                <a:lnTo>
                  <a:pt x="12188388" y="0"/>
                </a:lnTo>
                <a:lnTo>
                  <a:pt x="12210053" y="0"/>
                </a:lnTo>
                <a:lnTo>
                  <a:pt x="12210053" y="6858000"/>
                </a:lnTo>
                <a:lnTo>
                  <a:pt x="12195609" y="6858000"/>
                </a:lnTo>
                <a:lnTo>
                  <a:pt x="11754720" y="6858000"/>
                </a:lnTo>
                <a:lnTo>
                  <a:pt x="0" y="6858000"/>
                </a:lnTo>
                <a:lnTo>
                  <a:pt x="0" y="3410095"/>
                </a:lnTo>
                <a:lnTo>
                  <a:pt x="139305" y="3185048"/>
                </a:lnTo>
                <a:cubicBezTo>
                  <a:pt x="1071631" y="1754607"/>
                  <a:pt x="2472558" y="657499"/>
                  <a:pt x="4124311" y="1114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-7222" y="501985"/>
            <a:ext cx="3300774" cy="4937357"/>
          </a:xfrm>
          <a:custGeom>
            <a:avLst/>
            <a:gdLst>
              <a:gd name="connsiteX0" fmla="*/ 3300774 w 3300774"/>
              <a:gd name="connsiteY0" fmla="*/ 0 h 4937357"/>
              <a:gd name="connsiteX1" fmla="*/ 3047567 w 3300774"/>
              <a:gd name="connsiteY1" fmla="*/ 171931 h 4937357"/>
              <a:gd name="connsiteX2" fmla="*/ 41151 w 3300774"/>
              <a:gd name="connsiteY2" fmla="*/ 4733652 h 4937357"/>
              <a:gd name="connsiteX3" fmla="*/ 0 w 3300774"/>
              <a:gd name="connsiteY3" fmla="*/ 4937357 h 4937357"/>
              <a:gd name="connsiteX4" fmla="*/ 0 w 3300774"/>
              <a:gd name="connsiteY4" fmla="*/ 3189079 h 4937357"/>
              <a:gd name="connsiteX5" fmla="*/ 122651 w 3300774"/>
              <a:gd name="connsiteY5" fmla="*/ 2957158 h 4937357"/>
              <a:gd name="connsiteX6" fmla="*/ 3293407 w 3300774"/>
              <a:gd name="connsiteY6" fmla="*/ 3331 h 493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774" h="4937357">
                <a:moveTo>
                  <a:pt x="3300774" y="0"/>
                </a:moveTo>
                <a:lnTo>
                  <a:pt x="3047567" y="171931"/>
                </a:lnTo>
                <a:cubicBezTo>
                  <a:pt x="1569876" y="1229299"/>
                  <a:pt x="477728" y="2845207"/>
                  <a:pt x="41151" y="4733652"/>
                </a:cubicBezTo>
                <a:lnTo>
                  <a:pt x="0" y="4937357"/>
                </a:lnTo>
                <a:lnTo>
                  <a:pt x="0" y="3189079"/>
                </a:lnTo>
                <a:lnTo>
                  <a:pt x="122651" y="2957158"/>
                </a:lnTo>
                <a:cubicBezTo>
                  <a:pt x="854377" y="1679878"/>
                  <a:pt x="1961414" y="645151"/>
                  <a:pt x="3293407" y="3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>
            <a:off x="1126221" y="0"/>
            <a:ext cx="2982576" cy="1780608"/>
          </a:xfrm>
          <a:custGeom>
            <a:avLst/>
            <a:gdLst>
              <a:gd name="connsiteX0" fmla="*/ 2259484 w 2982576"/>
              <a:gd name="connsiteY0" fmla="*/ 0 h 1780608"/>
              <a:gd name="connsiteX1" fmla="*/ 2982576 w 2982576"/>
              <a:gd name="connsiteY1" fmla="*/ 0 h 1780608"/>
              <a:gd name="connsiteX2" fmla="*/ 2759284 w 2982576"/>
              <a:gd name="connsiteY2" fmla="*/ 70584 h 1780608"/>
              <a:gd name="connsiteX3" fmla="*/ 215886 w 2982576"/>
              <a:gd name="connsiteY3" fmla="*/ 1574780 h 1780608"/>
              <a:gd name="connsiteX4" fmla="*/ 0 w 2982576"/>
              <a:gd name="connsiteY4" fmla="*/ 1780608 h 1780608"/>
              <a:gd name="connsiteX5" fmla="*/ 152145 w 2982576"/>
              <a:gd name="connsiteY5" fmla="*/ 1604967 h 1780608"/>
              <a:gd name="connsiteX6" fmla="*/ 2210761 w 2982576"/>
              <a:gd name="connsiteY6" fmla="*/ 23567 h 17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576" h="1780608">
                <a:moveTo>
                  <a:pt x="2259484" y="0"/>
                </a:moveTo>
                <a:lnTo>
                  <a:pt x="2982576" y="0"/>
                </a:lnTo>
                <a:lnTo>
                  <a:pt x="2759284" y="70584"/>
                </a:lnTo>
                <a:cubicBezTo>
                  <a:pt x="1807493" y="395950"/>
                  <a:pt x="944402" y="912640"/>
                  <a:pt x="215886" y="1574780"/>
                </a:cubicBezTo>
                <a:lnTo>
                  <a:pt x="0" y="1780608"/>
                </a:lnTo>
                <a:lnTo>
                  <a:pt x="152145" y="1604967"/>
                </a:lnTo>
                <a:cubicBezTo>
                  <a:pt x="735809" y="962794"/>
                  <a:pt x="1432488" y="425187"/>
                  <a:pt x="2210761" y="2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1" y="669322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260223" y="6009170"/>
            <a:ext cx="702781" cy="664490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9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10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1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2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11310600" y="66337"/>
            <a:ext cx="702781" cy="664490"/>
            <a:chOff x="159828" y="155002"/>
            <a:chExt cx="702781" cy="664490"/>
          </a:xfrm>
        </p:grpSpPr>
        <p:sp>
          <p:nvSpPr>
            <p:cNvPr id="8" name="椭圆 7"/>
            <p:cNvSpPr/>
            <p:nvPr userDrawn="1">
              <p:custDataLst>
                <p:tags r:id="rId8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9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10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11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2"/>
            </p:custDataLst>
          </p:nvPr>
        </p:nvGrpSpPr>
        <p:grpSpPr>
          <a:xfrm>
            <a:off x="260223" y="6009170"/>
            <a:ext cx="702781" cy="664490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13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14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5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6"/>
              </p:custDataLst>
            </p:nvPr>
          </p:nvSpPr>
          <p:spPr>
            <a:xfrm rot="16200000">
              <a:off x="141178" y="382228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97.xml"/><Relationship Id="rId24" Type="http://schemas.openxmlformats.org/officeDocument/2006/relationships/tags" Target="../tags/tag196.xml"/><Relationship Id="rId23" Type="http://schemas.openxmlformats.org/officeDocument/2006/relationships/tags" Target="../tags/tag195.xml"/><Relationship Id="rId22" Type="http://schemas.openxmlformats.org/officeDocument/2006/relationships/tags" Target="../tags/tag194.xml"/><Relationship Id="rId21" Type="http://schemas.openxmlformats.org/officeDocument/2006/relationships/tags" Target="../tags/tag193.xml"/><Relationship Id="rId20" Type="http://schemas.openxmlformats.org/officeDocument/2006/relationships/tags" Target="../tags/tag19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6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image" Target="../media/image6.jpeg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82.xml"/><Relationship Id="rId14" Type="http://schemas.openxmlformats.org/officeDocument/2006/relationships/image" Target="../media/image9.jpeg"/><Relationship Id="rId13" Type="http://schemas.openxmlformats.org/officeDocument/2006/relationships/tags" Target="../tags/tag281.xml"/><Relationship Id="rId12" Type="http://schemas.openxmlformats.org/officeDocument/2006/relationships/image" Target="../media/image8.jpeg"/><Relationship Id="rId11" Type="http://schemas.openxmlformats.org/officeDocument/2006/relationships/tags" Target="../tags/tag280.xml"/><Relationship Id="rId10" Type="http://schemas.openxmlformats.org/officeDocument/2006/relationships/image" Target="../media/image7.jpeg"/><Relationship Id="rId1" Type="http://schemas.openxmlformats.org/officeDocument/2006/relationships/tags" Target="../tags/tag27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230.xml"/><Relationship Id="rId7" Type="http://schemas.openxmlformats.org/officeDocument/2006/relationships/image" Target="../media/image3.jpeg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31.xml"/><Relationship Id="rId1" Type="http://schemas.openxmlformats.org/officeDocument/2006/relationships/tags" Target="../tags/tag22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238.xml"/><Relationship Id="rId7" Type="http://schemas.openxmlformats.org/officeDocument/2006/relationships/image" Target="../media/image3.jpeg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39.xml"/><Relationship Id="rId1" Type="http://schemas.openxmlformats.org/officeDocument/2006/relationships/tags" Target="../tags/tag23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image" Target="../media/image5.png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4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email"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71270" y="2590165"/>
            <a:ext cx="5400675" cy="1677670"/>
          </a:xfrm>
        </p:spPr>
        <p:txBody>
          <a:bodyPr/>
          <a:p>
            <a:r>
              <a:rPr lang="zh-CN" altLang="en-US"/>
              <a:t>课堂观察有方法</a:t>
            </a:r>
            <a:br>
              <a:rPr lang="zh-CN" altLang="en-US"/>
            </a:br>
            <a:r>
              <a:rPr lang="zh-CN" altLang="en-US"/>
              <a:t>以读促研逐步行</a:t>
            </a:r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05740" y="189865"/>
            <a:ext cx="5438775" cy="420370"/>
          </a:xfrm>
        </p:spPr>
        <p:txBody>
          <a:bodyPr>
            <a:noAutofit/>
          </a:bodyPr>
          <a:p>
            <a:r>
              <a:rPr lang="zh-CN" altLang="zh-CN" sz="3200"/>
              <a:t>读书分享</a:t>
            </a:r>
            <a:endParaRPr lang="zh-CN" altLang="zh-CN" sz="3200"/>
          </a:p>
        </p:txBody>
      </p:sp>
      <p:sp>
        <p:nvSpPr>
          <p:cNvPr id="10" name="副标题 8"/>
          <p:cNvSpPr>
            <a:spLocks noGrp="1"/>
          </p:cNvSpPr>
          <p:nvPr/>
        </p:nvSpPr>
        <p:spPr>
          <a:xfrm>
            <a:off x="2153285" y="4782185"/>
            <a:ext cx="5438775" cy="420370"/>
          </a:xfrm>
          <a:prstGeom prst="rect">
            <a:avLst/>
          </a:prstGeom>
        </p:spPr>
        <p:txBody>
          <a:bodyPr vert="horz" lIns="90170" tIns="0" rIns="90170" bIns="46990" rtlCol="0" anchor="t" anchorCtr="0">
            <a:no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/>
              <a:t>奔牛实验小学     蔡君颜</a:t>
            </a:r>
            <a:endParaRPr lang="zh-CN" altLang="zh-CN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/>
          <p:nvPr>
            <p:custDataLst>
              <p:tags r:id="rId1"/>
            </p:custDataLst>
          </p:nvPr>
        </p:nvSpPr>
        <p:spPr>
          <a:xfrm>
            <a:off x="6447790" y="1527810"/>
            <a:ext cx="5614670" cy="44107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即使是优秀的教师、学校，他们的成功也是踏着疑惑、坚持、努力、自咎</a:t>
            </a: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......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一路走来，他们的心路历程和我们何其相似。大家都有成功的可能，面对困难，大家都会产生退却的心理。而成功者，可能只是比我们早踏出了一步，或者多踏出了一步。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Title 6"/>
          <p:cNvSpPr txBox="1"/>
          <p:nvPr>
            <p:custDataLst>
              <p:tags r:id="rId2"/>
            </p:custDataLst>
          </p:nvPr>
        </p:nvSpPr>
        <p:spPr>
          <a:xfrm>
            <a:off x="605155" y="344170"/>
            <a:ext cx="4100830" cy="124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摘抄：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11667193" y="201336"/>
            <a:ext cx="310392" cy="3103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 rot="900000">
            <a:off x="11747912" y="232965"/>
            <a:ext cx="209069" cy="8561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: 形状 14"/>
          <p:cNvSpPr/>
          <p:nvPr>
            <p:custDataLst>
              <p:tags r:id="rId5"/>
            </p:custDataLst>
          </p:nvPr>
        </p:nvSpPr>
        <p:spPr>
          <a:xfrm rot="17100000">
            <a:off x="11660851" y="296118"/>
            <a:ext cx="182905" cy="9610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11685863" y="6346288"/>
            <a:ext cx="376293" cy="3762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7721600" y="344170"/>
            <a:ext cx="4100830" cy="124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r">
              <a:spcAft>
                <a:spcPts val="800"/>
              </a:spcAft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批注：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Title 6"/>
          <p:cNvSpPr txBox="1"/>
          <p:nvPr>
            <p:custDataLst>
              <p:tags r:id="rId8"/>
            </p:custDataLst>
          </p:nvPr>
        </p:nvSpPr>
        <p:spPr>
          <a:xfrm>
            <a:off x="251460" y="1589405"/>
            <a:ext cx="5614670" cy="44107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00000"/>
              </a:lnSpc>
              <a:spcAft>
                <a:spcPts val="800"/>
              </a:spcAft>
            </a:pPr>
            <a:r>
              <a: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回到地理办公室,大家讨论得很起劲:</a:t>
            </a:r>
            <a:endParaRPr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800"/>
              </a:spcAft>
            </a:pPr>
            <a:r>
              <a: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“怎么办?真要改吗?”</a:t>
            </a:r>
            <a:endParaRPr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800"/>
              </a:spcAft>
            </a:pPr>
            <a:r>
              <a: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“还是不要理它,费时间费精力。”</a:t>
            </a:r>
            <a:endParaRPr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800"/>
              </a:spcAft>
            </a:pPr>
            <a:r>
              <a: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“就是,教学那么忙,哪有时间搞这个玩意?都是形式化的东西。”我们地理组一向较为务实,对于这样要耗时耗力的活动,谁都有一点排斥,难以接受。大家认为这么费时地折腾,将大大降低我们教学的效率。于是,在学校红红火火开展实施“课堂观察”之时,我们组却毫无声响,静观着外界的“动静”。</a:t>
            </a:r>
            <a:endParaRPr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如此一沉寂,转眼间,就是两年。</a:t>
            </a:r>
            <a:endParaRPr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b="1" spc="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我的几点思考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9123979" y="4465320"/>
            <a:ext cx="2943434" cy="110799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6600" b="1" spc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part3</a:t>
            </a:r>
            <a:endParaRPr lang="en-US" altLang="zh-CN" sz="6600" b="1" spc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/>
          <p:cNvSpPr txBox="1"/>
          <p:nvPr>
            <p:custDataLst>
              <p:tags r:id="rId1"/>
            </p:custDataLst>
          </p:nvPr>
        </p:nvSpPr>
        <p:spPr>
          <a:xfrm>
            <a:off x="605155" y="3429635"/>
            <a:ext cx="10976610" cy="27800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问：看完这本书，最大的感想是什么？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答：自己的教育理论知识过于匮乏，要在教学实践中，有意识的增加理论学习。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问：这本书对于你平时的课堂观察有何启发？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答：虽然在咱们学校现在不可能这么大刀阔斧的搞课堂观察改革，但是自己在平时观察、评课时可以适当使用其中的理论和工具，改进自己的评课水平。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2265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226503" y="6014906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 rot="900000">
            <a:off x="3221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5"/>
            </p:custDataLst>
          </p:nvPr>
        </p:nvSpPr>
        <p:spPr>
          <a:xfrm>
            <a:off x="11685863" y="6346288"/>
            <a:ext cx="376293" cy="3762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>
            <p:custDataLst>
              <p:tags r:id="rId6"/>
            </p:custDataLst>
          </p:nvPr>
        </p:nvSpPr>
        <p:spPr>
          <a:xfrm rot="900000">
            <a:off x="11767904" y="6423113"/>
            <a:ext cx="246077" cy="12930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380407" y="604591"/>
            <a:ext cx="2658443" cy="25752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605036" y="604591"/>
            <a:ext cx="2658443" cy="25752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6153150" y="604591"/>
            <a:ext cx="2658443" cy="257092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8925894" y="604591"/>
            <a:ext cx="2655818" cy="2570926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Arial" panose="020B0604020202020204" pitchFamily="34" charset="0"/>
              </a:rPr>
              <a:t>谢谢观看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>
            <p:custDataLst>
              <p:tags r:id="rId1"/>
            </p:custDataLst>
          </p:nvPr>
        </p:nvSpPr>
        <p:spPr>
          <a:xfrm>
            <a:off x="2940710" y="3627120"/>
            <a:ext cx="2852063" cy="461665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r>
              <a:rPr lang="zh-CN" altLang="en-US" sz="3600" b="1" spc="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我的读书方法</a:t>
            </a:r>
            <a:endParaRPr lang="zh-CN" altLang="en-US" sz="3600" b="1" spc="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>
            <p:custDataLst>
              <p:tags r:id="rId2"/>
            </p:custDataLst>
          </p:nvPr>
        </p:nvSpPr>
        <p:spPr>
          <a:xfrm>
            <a:off x="2163565" y="3594170"/>
            <a:ext cx="669189" cy="6691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3"/>
            </p:custDataLst>
          </p:nvPr>
        </p:nvSpPr>
        <p:spPr>
          <a:xfrm>
            <a:off x="7557458" y="3627120"/>
            <a:ext cx="2852063" cy="461665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r>
              <a:rPr lang="zh-CN" altLang="en-US" sz="3600" b="1" spc="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我的读书收获</a:t>
            </a:r>
            <a:endParaRPr lang="zh-CN" altLang="en-US" sz="3600" b="1" spc="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>
            <p:custDataLst>
              <p:tags r:id="rId4"/>
            </p:custDataLst>
          </p:nvPr>
        </p:nvSpPr>
        <p:spPr>
          <a:xfrm>
            <a:off x="6764438" y="3594170"/>
            <a:ext cx="669189" cy="6691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5"/>
            </p:custDataLst>
          </p:nvPr>
        </p:nvSpPr>
        <p:spPr>
          <a:xfrm>
            <a:off x="2940710" y="5241037"/>
            <a:ext cx="2852063" cy="461665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r>
              <a:rPr lang="zh-CN" altLang="en-US" sz="3600" b="1" spc="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我的几点思考</a:t>
            </a:r>
            <a:endParaRPr lang="zh-CN" altLang="en-US" sz="3600" b="1" spc="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>
            <p:custDataLst>
              <p:tags r:id="rId6"/>
            </p:custDataLst>
          </p:nvPr>
        </p:nvSpPr>
        <p:spPr>
          <a:xfrm>
            <a:off x="2163565" y="5192847"/>
            <a:ext cx="669189" cy="6691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940710" y="882720"/>
            <a:ext cx="2185214" cy="92333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zh-CN" altLang="en-US" sz="5400" spc="1000"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5400" spc="1000"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940710" y="1846872"/>
            <a:ext cx="2185214" cy="64633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36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b="1" spc="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我的读书方法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9123979" y="4465320"/>
            <a:ext cx="2943434" cy="110799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6600" b="1" spc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Part1</a:t>
            </a:r>
            <a:endParaRPr lang="en-US" altLang="zh-CN" sz="6600" b="1" spc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312"/>
          <p:cNvSpPr/>
          <p:nvPr>
            <p:custDataLst>
              <p:tags r:id="rId1"/>
            </p:custDataLst>
          </p:nvPr>
        </p:nvSpPr>
        <p:spPr bwMode="auto">
          <a:xfrm>
            <a:off x="7496175" y="3364865"/>
            <a:ext cx="952500" cy="95123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 Light"/>
                <a:sym typeface="Arial" panose="020B060402020202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2" name="Shape 1315"/>
          <p:cNvSpPr/>
          <p:nvPr>
            <p:custDataLst>
              <p:tags r:id="rId2"/>
            </p:custDataLst>
          </p:nvPr>
        </p:nvSpPr>
        <p:spPr bwMode="auto">
          <a:xfrm>
            <a:off x="3681730" y="3364865"/>
            <a:ext cx="950595" cy="95123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 Light"/>
                <a:sym typeface="Arial" panose="020B060402020202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>
            <p:custDataLst>
              <p:tags r:id="rId3"/>
            </p:custDataLst>
          </p:nvPr>
        </p:nvSpPr>
        <p:spPr>
          <a:xfrm>
            <a:off x="8759190" y="3676650"/>
            <a:ext cx="275971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带着问题读</a:t>
            </a:r>
            <a:endParaRPr lang="zh-CN" altLang="en-US" sz="3200" b="1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4"/>
            </p:custDataLst>
          </p:nvPr>
        </p:nvSpPr>
        <p:spPr>
          <a:xfrm>
            <a:off x="673100" y="3632835"/>
            <a:ext cx="275971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带着任务读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弧形 2"/>
          <p:cNvSpPr/>
          <p:nvPr>
            <p:custDataLst>
              <p:tags r:id="rId5"/>
            </p:custDataLst>
          </p:nvPr>
        </p:nvSpPr>
        <p:spPr>
          <a:xfrm rot="2696306" flipH="1">
            <a:off x="4204970" y="2108200"/>
            <a:ext cx="3435985" cy="3435985"/>
          </a:xfrm>
          <a:prstGeom prst="arc">
            <a:avLst>
              <a:gd name="adj1" fmla="val 15084107"/>
              <a:gd name="adj2" fmla="val 102923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弧形 4"/>
          <p:cNvSpPr/>
          <p:nvPr>
            <p:custDataLst>
              <p:tags r:id="rId6"/>
            </p:custDataLst>
          </p:nvPr>
        </p:nvSpPr>
        <p:spPr>
          <a:xfrm rot="2696306" flipV="1">
            <a:off x="4204970" y="2108200"/>
            <a:ext cx="3435985" cy="3435985"/>
          </a:xfrm>
          <a:prstGeom prst="arc">
            <a:avLst>
              <a:gd name="adj1" fmla="val 15084107"/>
              <a:gd name="adj2" fmla="val 102923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3627504" y="421640"/>
            <a:ext cx="4936992" cy="749788"/>
          </a:xfrm>
          <a:prstGeom prst="rect">
            <a:avLst/>
          </a:prstGeom>
          <a:noFill/>
        </p:spPr>
        <p:txBody>
          <a:bodyPr wrap="square" lIns="90000" tIns="46800" rIns="90000" bIns="0" rtlCol="0" anchor="ctr" anchorCtr="0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我的读书方法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159828" y="155002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713501" y="670384"/>
            <a:ext cx="149108" cy="1491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rot="900000">
            <a:off x="286134" y="221923"/>
            <a:ext cx="392998" cy="20692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: 形状 14"/>
          <p:cNvSpPr/>
          <p:nvPr>
            <p:custDataLst>
              <p:tags r:id="rId11"/>
            </p:custDataLst>
          </p:nvPr>
        </p:nvSpPr>
        <p:spPr>
          <a:xfrm rot="16200000">
            <a:off x="141178" y="382228"/>
            <a:ext cx="316495" cy="15088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5845175" y="1273175"/>
            <a:ext cx="50165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7363460" y="483870"/>
            <a:ext cx="5774690" cy="1344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b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不积跬步，无以至千里；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不积小流，无以成江海。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itle 6"/>
          <p:cNvSpPr txBox="1"/>
          <p:nvPr>
            <p:custDataLst>
              <p:tags r:id="rId2"/>
            </p:custDataLst>
          </p:nvPr>
        </p:nvSpPr>
        <p:spPr>
          <a:xfrm>
            <a:off x="6052185" y="2136775"/>
            <a:ext cx="5757545" cy="34671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rmAutofit fontScale="25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altLang="zh-CN" sz="50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  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在沙龙群结束会议时，学校领导将这本书发放给我们，并且提出了一些期望。当时就被告知，这本书是有些晦涩难懂的，虽然是一根难啃的骨头，但是我们还是要在寒假期间把它拿下。这本书一共是</a:t>
            </a:r>
            <a:r>
              <a:rPr altLang="zh-CN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200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多页，寒假是</a:t>
            </a:r>
            <a:r>
              <a:rPr altLang="zh-CN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多天，所以我给自己布置了每天读</a:t>
            </a:r>
            <a:r>
              <a:rPr altLang="zh-CN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页的读书任务。我不怕读不懂，只要是在学习的路上，我就是进步的，我就是收获的。</a:t>
            </a:r>
            <a:endParaRPr lang="zh-CN" altLang="en-US" sz="96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14152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11131857" y="6440850"/>
            <a:ext cx="261311" cy="261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5"/>
          <p:cNvSpPr/>
          <p:nvPr>
            <p:custDataLst>
              <p:tags r:id="rId5"/>
            </p:custDataLst>
          </p:nvPr>
        </p:nvSpPr>
        <p:spPr>
          <a:xfrm rot="900000">
            <a:off x="115108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black-framed-eyeglasses-on-selective-focus-photo-169420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02608" y="302261"/>
            <a:ext cx="5440680" cy="3051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302608" y="3503508"/>
            <a:ext cx="5440888" cy="305100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7818755" y="514350"/>
            <a:ext cx="5774690" cy="1344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b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学而不思则罔，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思而不学则殆。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itle 6"/>
          <p:cNvSpPr txBox="1"/>
          <p:nvPr>
            <p:custDataLst>
              <p:tags r:id="rId2"/>
            </p:custDataLst>
          </p:nvPr>
        </p:nvSpPr>
        <p:spPr>
          <a:xfrm>
            <a:off x="5829300" y="2091690"/>
            <a:ext cx="6139815" cy="34671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rmAutofit fontScale="25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altLang="zh-CN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这本书的一开头，是一贯的总序和前言，看完这两个部分，我深感自己理论知识的匮乏。但是看完这部分之后，我有了一个大大的问题：</a:t>
            </a:r>
            <a:r>
              <a:rPr altLang="zh-CN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LICC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范式到底是什么？前文一直围绕它展开，但是一天任务完成后仍不解它真实面目。在日后的读书过程中，我一直对照</a:t>
            </a:r>
            <a:r>
              <a:rPr altLang="zh-CN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LICC</a:t>
            </a:r>
            <a:r>
              <a:rPr lang="zh-CN" altLang="en-US" sz="96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范式是什么、怎么用、效果怎么样这些问题开展阅读。在这本书看完后，对这本书的核心要义总算是有了一定的了解。</a:t>
            </a:r>
            <a:endParaRPr lang="zh-CN" altLang="en-US" sz="96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1415203" y="6164014"/>
            <a:ext cx="553673" cy="5536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11131857" y="6440850"/>
            <a:ext cx="261311" cy="2613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5"/>
          <p:cNvSpPr/>
          <p:nvPr>
            <p:custDataLst>
              <p:tags r:id="rId5"/>
            </p:custDataLst>
          </p:nvPr>
        </p:nvSpPr>
        <p:spPr>
          <a:xfrm rot="900000">
            <a:off x="11510895" y="6259362"/>
            <a:ext cx="414807" cy="21795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black-framed-eyeglasses-on-selective-focus-photo-169420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02608" y="302261"/>
            <a:ext cx="5440680" cy="3051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302608" y="3503508"/>
            <a:ext cx="5440888" cy="305100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b="1" spc="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我的读书收获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9123979" y="4465320"/>
            <a:ext cx="2943434" cy="110799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6600" b="1" spc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part2</a:t>
            </a:r>
            <a:endParaRPr lang="en-US" altLang="zh-CN" sz="6600" b="1" spc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/>
          <p:nvPr>
            <p:custDataLst>
              <p:tags r:id="rId1"/>
            </p:custDataLst>
          </p:nvPr>
        </p:nvSpPr>
        <p:spPr>
          <a:xfrm>
            <a:off x="6447790" y="1527810"/>
            <a:ext cx="5614670" cy="44107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课堂观察不是对课堂教学过程的简单记录，而是应该根据课堂四个要素：学生学习、教师教学、课程性质和课堂文化出发，选取合适的观察点，运用观察工具的具有科学性和实践性的活动。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课堂观察的最终目的是促进学生的学习。结合我平时的工作实践，发现自己的工作和这个主旨相违背，我们更多是为了教师教学而展开研究，忽视了在这个过程中学生的主体地位。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Title 6"/>
          <p:cNvSpPr txBox="1"/>
          <p:nvPr>
            <p:custDataLst>
              <p:tags r:id="rId2"/>
            </p:custDataLst>
          </p:nvPr>
        </p:nvSpPr>
        <p:spPr>
          <a:xfrm>
            <a:off x="605155" y="344170"/>
            <a:ext cx="4100830" cy="124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摘抄：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11667193" y="201336"/>
            <a:ext cx="310392" cy="3103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 rot="900000">
            <a:off x="11747912" y="232965"/>
            <a:ext cx="209069" cy="8561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: 形状 14"/>
          <p:cNvSpPr/>
          <p:nvPr>
            <p:custDataLst>
              <p:tags r:id="rId5"/>
            </p:custDataLst>
          </p:nvPr>
        </p:nvSpPr>
        <p:spPr>
          <a:xfrm rot="17100000">
            <a:off x="11660851" y="296118"/>
            <a:ext cx="182905" cy="9610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11685863" y="6346288"/>
            <a:ext cx="376293" cy="3762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7721600" y="344170"/>
            <a:ext cx="4100830" cy="124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r">
              <a:spcAft>
                <a:spcPts val="800"/>
              </a:spcAft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批注：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55" y="1527810"/>
            <a:ext cx="5433060" cy="48183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/>
          <p:nvPr>
            <p:custDataLst>
              <p:tags r:id="rId1"/>
            </p:custDataLst>
          </p:nvPr>
        </p:nvSpPr>
        <p:spPr>
          <a:xfrm>
            <a:off x="6447790" y="1527810"/>
            <a:ext cx="5614670" cy="44107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这本书介绍的课堂观察过程中，比一般流程多了课前准备这一环节，在这一环节，任课老师可以提前跟参课教师交流，方便其他教师明晰课程，选取合适的量表，这是值得学习的。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对于教师评课有具体要求：比如只要列举</a:t>
            </a: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3-5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点反思，而不必面面俱到；三个原则：简洁、有证据，避免重复。而我们平时会说的，</a:t>
            </a: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如果我来上这节课，我会</a:t>
            </a: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.....”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这是不被提倡的，我也应该注意。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Title 6"/>
          <p:cNvSpPr txBox="1"/>
          <p:nvPr>
            <p:custDataLst>
              <p:tags r:id="rId2"/>
            </p:custDataLst>
          </p:nvPr>
        </p:nvSpPr>
        <p:spPr>
          <a:xfrm>
            <a:off x="605155" y="344170"/>
            <a:ext cx="4100830" cy="124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摘抄：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11667193" y="201336"/>
            <a:ext cx="310392" cy="3103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 rot="900000">
            <a:off x="11747912" y="232965"/>
            <a:ext cx="209069" cy="85610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: 形状 14"/>
          <p:cNvSpPr/>
          <p:nvPr>
            <p:custDataLst>
              <p:tags r:id="rId5"/>
            </p:custDataLst>
          </p:nvPr>
        </p:nvSpPr>
        <p:spPr>
          <a:xfrm rot="17100000">
            <a:off x="11660851" y="296118"/>
            <a:ext cx="182905" cy="96107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11685863" y="6346288"/>
            <a:ext cx="376293" cy="3762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7721600" y="344170"/>
            <a:ext cx="4100830" cy="124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r">
              <a:spcAft>
                <a:spcPts val="800"/>
              </a:spcAft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批注：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Title 6"/>
          <p:cNvSpPr txBox="1"/>
          <p:nvPr>
            <p:custDataLst>
              <p:tags r:id="rId8"/>
            </p:custDataLst>
          </p:nvPr>
        </p:nvSpPr>
        <p:spPr>
          <a:xfrm>
            <a:off x="252095" y="1589405"/>
            <a:ext cx="5614670" cy="44107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课堂观察的全过程分为三个阶段，即课前</a:t>
            </a: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-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课中</a:t>
            </a: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-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课后。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课前准备阶段涉及环节和任务众多，是课堂观察研究的重点之一。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课中观察阶段的任务比较明确，主要是看、听、记、思。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4.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在课后反思方面，结合各种不同观点，本文认为主要有评课会议和教师个人反思两种。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K_DARK_LIGHT" val="2"/>
</p:tagLst>
</file>

<file path=ppt/tags/tag1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K_DARK_LIGHT" val="2"/>
</p:tagLst>
</file>

<file path=ppt/tags/tag1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BK_DARK_LIGHT" val="2"/>
</p:tagLst>
</file>

<file path=ppt/tags/tag1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2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2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2"/>
</p:tagLst>
</file>

<file path=ppt/tags/tag1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2"/>
</p:tagLst>
</file>

<file path=ppt/tags/tag1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2*i*6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2*i*7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K_DARK_LIGHT" val="2"/>
</p:tagLst>
</file>

<file path=ppt/tags/tag1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K_DARK_LIGHT" val="2"/>
</p:tagLst>
</file>

<file path=ppt/tags/tag1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K_DARK_LIGHT" val="2"/>
</p:tagLst>
</file>

<file path=ppt/tags/tag1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K_DARK_LIGHT" val="2"/>
</p:tagLst>
</file>

<file path=ppt/tags/tag1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K_DARK_LIGHT" val="2"/>
</p:tagLst>
</file>

<file path=ppt/tags/tag1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K_DARK_LIGHT" val="2"/>
</p:tagLst>
</file>

<file path=ppt/tags/tag1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TEMPLATE_THUMBS_INDEX" val="1、4、7、10、14、15、16、17、18、19、21、22、23、24、26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51"/>
  <p:tag name="KSO_WM_TEMPLATE_MASTER_THUMB_INDEX" val="12"/>
</p:tagLst>
</file>

<file path=ppt/tags/tag198.xml><?xml version="1.0" encoding="utf-8"?>
<p:tagLst xmlns:p="http://schemas.openxmlformats.org/presentationml/2006/main">
  <p:tag name="KSO_WM_TEMPLATE_CATEGORY" val="custom"/>
  <p:tag name="KSO_WM_TEMPLATE_INDEX" val="20205251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51_3*l_h_a*1_1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5251_3*l_h_i*1_1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51_3*l_h_a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251_3*l_h_i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51_3*l_h_a*1_3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251_3*l_h_i*1_3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51_3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目录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51_3*b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Contents"/>
  <p:tag name="KSO_WM_UNIT_TEXT_FILL_FORE_SCHEMECOLOR_INDEX" val="5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SLIDE_ID" val="custom20205251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51"/>
  <p:tag name="KSO_WM_SLIDE_LAYOUT" val="a_b_l"/>
  <p:tag name="KSO_WM_SLIDE_LAYOUT_CNT" val="1_1_1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1_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09.xml><?xml version="1.0" encoding="utf-8"?>
<p:tagLst xmlns:p="http://schemas.openxmlformats.org/presentationml/2006/main">
  <p:tag name="KSO_WM_UNIT_NOCLEAR" val="0"/>
  <p:tag name="KSO_WM_UNIT_VALUE" val="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51_7*e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Part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ID" val="custom2020525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51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custom20205251_8*q_h_i*1_2_1"/>
  <p:tag name="KSO_WM_TEMPLATE_CATEGORY" val="custom"/>
  <p:tag name="KSO_WM_TEMPLATE_INDEX" val="20205251"/>
  <p:tag name="KSO_WM_UNIT_LAYERLEVEL" val="1_1_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custom20205251_8*q_h_i*1_1_1"/>
  <p:tag name="KSO_WM_TEMPLATE_CATEGORY" val="custom"/>
  <p:tag name="KSO_WM_TEMPLATE_INDEX" val="20205251"/>
  <p:tag name="KSO_WM_UNIT_LAYERLEVEL" val="1_1_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custom20205251_8*q_h_a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添加标题"/>
</p:tagLst>
</file>

<file path=ppt/tags/tag214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custom20205251_8*q_h_a*1_1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添加标题"/>
</p:tagLst>
</file>

<file path=ppt/tags/tag215.xml><?xml version="1.0" encoding="utf-8"?>
<p:tagLst xmlns:p="http://schemas.openxmlformats.org/presentationml/2006/main"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custom20205251_8*q_i*1_1"/>
  <p:tag name="KSO_WM_TEMPLATE_CATEGORY" val="custom"/>
  <p:tag name="KSO_WM_TEMPLATE_INDEX" val="20205251"/>
  <p:tag name="KSO_WM_UNIT_LAYERLEVEL" val="1_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custom20205251_8*q_i*1_2"/>
  <p:tag name="KSO_WM_TEMPLATE_CATEGORY" val="custom"/>
  <p:tag name="KSO_WM_TEMPLATE_INDEX" val="20205251"/>
  <p:tag name="KSO_WM_UNIT_LAYERLEVEL" val="1_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a"/>
  <p:tag name="KSO_WM_UNIT_INDEX" val="1"/>
  <p:tag name="KSO_WM_UNIT_ID" val="custom20205251_8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1"/>
  <p:tag name="KSO_WM_UNIT_ID" val="custom20205251_8*i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2"/>
  <p:tag name="KSO_WM_UNIT_ID" val="custom20205251_8*i*2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3"/>
  <p:tag name="KSO_WM_UNIT_ID" val="custom20205251_8*i*3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4"/>
  <p:tag name="KSO_WM_UNIT_ID" val="custom20205251_8*i*4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i"/>
  <p:tag name="KSO_WM_UNIT_INDEX" val="5"/>
  <p:tag name="KSO_WM_UNIT_ID" val="custom20205251_8*i*5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SLIDE_ID" val="custom20205251_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8"/>
  <p:tag name="KSO_WM_SLIDE_SIZE" val="844.27*270.55"/>
  <p:tag name="KSO_WM_SLIDE_POSITION" val="62.7299*166"/>
  <p:tag name="KSO_WM_DIAGRAM_GROUP_CODE" val="q1-1"/>
  <p:tag name="KSO_WM_SLIDE_DIAGTYPE" val="q"/>
  <p:tag name="KSO_WM_TAG_VERSION" val="1.0"/>
  <p:tag name="KSO_WM_BEAUTIFY_FLAG" val="#wm#"/>
  <p:tag name="KSO_WM_TEMPLATE_CATEGORY" val="custom"/>
  <p:tag name="KSO_WM_TEMPLATE_INDEX" val="20205251"/>
  <p:tag name="KSO_WM_SLIDE_LAYOUT" val="a_q"/>
  <p:tag name="KSO_WM_SLIDE_LAYOUT_CNT" val="1_1"/>
</p:tagLst>
</file>

<file path=ppt/tags/tag224.xml><?xml version="1.0" encoding="utf-8"?>
<p:tagLst xmlns:p="http://schemas.openxmlformats.org/presentationml/2006/main">
  <p:tag name="KSO_WM_UNIT_IS_LAYOUT_DIAGRAM" val="1"/>
  <p:tag name="KSO_WM_UNIT_DEFAULT_FONT" val="28;32;4"/>
  <p:tag name="KSO_WM_UNIT_BLOCK" val="0"/>
  <p:tag name="KSO_WM_UNIT_SM_LIMIT_TYPE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h_a"/>
  <p:tag name="KSO_WM_UNIT_INDEX" val="1_1"/>
  <p:tag name="KSO_WM_UNIT_ID" val="custom20205251_16*h_a*1_1"/>
  <p:tag name="KSO_WM_TEMPLATE_CATEGORY" val="custom"/>
  <p:tag name="KSO_WM_TEMPLATE_INDEX" val="20205251"/>
  <p:tag name="KSO_WM_UNIT_LAYERLEVEL" val="1_1"/>
  <p:tag name="KSO_WM_TAG_VERSION" val="1.0"/>
  <p:tag name="KSO_WM_BEAUTIFY_FLAG" val="#wm#"/>
  <p:tag name="KSO_WM_UNIT_PRESET_TEXT" val="单击此处添加标题"/>
</p:tagLst>
</file>

<file path=ppt/tags/tag225.xml><?xml version="1.0" encoding="utf-8"?>
<p:tagLst xmlns:p="http://schemas.openxmlformats.org/presentationml/2006/main">
  <p:tag name="KSO_WM_UNIT_IS_LAYOUT_DIAGRAM" val="1"/>
  <p:tag name="KSO_WM_UNIT_DEFAULT_FONT" val="14;16;2"/>
  <p:tag name="KSO_WM_UNIT_BLOCK" val="0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h_f"/>
  <p:tag name="KSO_WM_UNIT_INDEX" val="2_1"/>
  <p:tag name="KSO_WM_UNIT_ID" val="custom20205251_16*h_f*2_1"/>
  <p:tag name="KSO_WM_TEMPLATE_CATEGORY" val="custom"/>
  <p:tag name="KSO_WM_TEMPLATE_INDEX" val="20205251"/>
  <p:tag name="KSO_WM_UNIT_LAYERLEVEL" val="1_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51_16*i*1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251_16*i*2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251_16*i*3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VALUE" val="847*151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custom20205251_16*h_d*1_1"/>
  <p:tag name="KSO_WM_TEMPLATE_CATEGORY" val="custom"/>
  <p:tag name="KSO_WM_TEMPLATE_INDEX" val="20205251"/>
  <p:tag name="KSO_WM_UNIT_SUPPORT_UNIT_TYPE" val="[&quot;all&quot;]"/>
  <p:tag name="KSO_WM_UNIT_LAYERLEVEL" val="1_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VALUE" val="847*151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custom20205251_16*h_d*2_1"/>
  <p:tag name="KSO_WM_TEMPLATE_CATEGORY" val="custom"/>
  <p:tag name="KSO_WM_TEMPLATE_INDEX" val="20205251"/>
  <p:tag name="KSO_WM_UNIT_SUPPORT_UNIT_TYPE" val="[&quot;all&quot;]"/>
  <p:tag name="KSO_WM_UNIT_LAYERLEVEL" val="1_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2.8},&quot;minSize&quot;:{&quot;size1&quot;:33.3},&quot;maxSize&quot;:{&quot;size1&quot;:6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0.84,&quot;top&quot;:0.84,&quot;right&quot;:1.92,&quot;bottom&quot;:0.84},&quot;edge&quot;:{&quot;left&quot;:true,&quot;top&quot;:true,&quot;right&quot;:false,&quot;bottom&quot;:true}},{&quot;direction&quot;:0,&quot;horizontalAlign&quot;:-1,&quot;verticalAlign&quot;:-1,&quot;type&quot;:0,&quot;diagramDirection&quot;:0,&quot;canSetOverLayout&quot;:0,&quot;isOverLayout&quot;:0,&quot;normalSize&quot;:{&quot;size1&quot;:50.0},&quot;minSize&quot;:{&quot;size1&quot;:50.0},&quot;maxSize&quot;:{&quot;size1&quot;:50.0},&quot;edge&quot;:{&quot;left&quot;:fals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0.019,&quot;top&quot;:0.84,&quot;right&quot;:1.69,&quot;bottom&quot;:0.0},&quot;edge&quot;:{&quot;left&quot;:fals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0.019,&quot;top&quot;:0.0,&quot;right&quot;:1.69,&quot;bottom&quot;:0.84},&quot;edge&quot;:{&quot;left&quot;:false,&quot;top&quot;:false,&quot;right&quot;:true,&quot;bottom&quot;:true}}]}]}"/>
  <p:tag name="KSO_WM_SLIDE_CAN_ADD_NAVIGATION" val="1"/>
  <p:tag name="KSO_WM_SLIDE_BACKGROUND" val="[&quot;general&quot;]"/>
  <p:tag name="KSO_WM_SLIDE_RATIO" val="1.777778"/>
  <p:tag name="KSO_WM_SLIDE_ID" val="custom20205251_16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6"/>
  <p:tag name="KSO_WM_SLIDE_SIZE" val="888.267*492.303"/>
  <p:tag name="KSO_WM_SLIDE_POSITION" val="23.8274*23.8001"/>
  <p:tag name="KSO_WM_TAG_VERSION" val="1.0"/>
  <p:tag name="KSO_WM_BEAUTIFY_FLAG" val="#wm#"/>
  <p:tag name="KSO_WM_TEMPLATE_CATEGORY" val="custom"/>
  <p:tag name="KSO_WM_TEMPLATE_INDEX" val="20205251"/>
  <p:tag name="KSO_WM_SLIDE_LAYOUT" val="h"/>
  <p:tag name="KSO_WM_SLIDE_LAYOUT_CNT" val="2"/>
</p:tagLst>
</file>

<file path=ppt/tags/tag232.xml><?xml version="1.0" encoding="utf-8"?>
<p:tagLst xmlns:p="http://schemas.openxmlformats.org/presentationml/2006/main">
  <p:tag name="KSO_WM_UNIT_IS_LAYOUT_DIAGRAM" val="1"/>
  <p:tag name="KSO_WM_UNIT_DEFAULT_FONT" val="28;32;4"/>
  <p:tag name="KSO_WM_UNIT_BLOCK" val="0"/>
  <p:tag name="KSO_WM_UNIT_SM_LIMIT_TYPE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h_a"/>
  <p:tag name="KSO_WM_UNIT_INDEX" val="1_1"/>
  <p:tag name="KSO_WM_UNIT_ID" val="custom20205251_16*h_a*1_1"/>
  <p:tag name="KSO_WM_TEMPLATE_CATEGORY" val="custom"/>
  <p:tag name="KSO_WM_TEMPLATE_INDEX" val="20205251"/>
  <p:tag name="KSO_WM_UNIT_LAYERLEVEL" val="1_1"/>
  <p:tag name="KSO_WM_TAG_VERSION" val="1.0"/>
  <p:tag name="KSO_WM_BEAUTIFY_FLAG" val="#wm#"/>
  <p:tag name="KSO_WM_UNIT_PRESET_TEXT" val="单击此处添加标题"/>
</p:tagLst>
</file>

<file path=ppt/tags/tag233.xml><?xml version="1.0" encoding="utf-8"?>
<p:tagLst xmlns:p="http://schemas.openxmlformats.org/presentationml/2006/main">
  <p:tag name="KSO_WM_UNIT_IS_LAYOUT_DIAGRAM" val="1"/>
  <p:tag name="KSO_WM_UNIT_DEFAULT_FONT" val="14;16;2"/>
  <p:tag name="KSO_WM_UNIT_BLOCK" val="0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h_f"/>
  <p:tag name="KSO_WM_UNIT_INDEX" val="2_1"/>
  <p:tag name="KSO_WM_UNIT_ID" val="custom20205251_16*h_f*2_1"/>
  <p:tag name="KSO_WM_TEMPLATE_CATEGORY" val="custom"/>
  <p:tag name="KSO_WM_TEMPLATE_INDEX" val="20205251"/>
  <p:tag name="KSO_WM_UNIT_LAYERLEVEL" val="1_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51_16*i*1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251_16*i*2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251_16*i*3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VALUE" val="847*151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custom20205251_16*h_d*1_1"/>
  <p:tag name="KSO_WM_TEMPLATE_CATEGORY" val="custom"/>
  <p:tag name="KSO_WM_TEMPLATE_INDEX" val="20205251"/>
  <p:tag name="KSO_WM_UNIT_SUPPORT_UNIT_TYPE" val="[&quot;all&quot;]"/>
  <p:tag name="KSO_WM_UNIT_LAYERLEVEL" val="1_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VALUE" val="847*151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custom20205251_16*h_d*2_1"/>
  <p:tag name="KSO_WM_TEMPLATE_CATEGORY" val="custom"/>
  <p:tag name="KSO_WM_TEMPLATE_INDEX" val="20205251"/>
  <p:tag name="KSO_WM_UNIT_SUPPORT_UNIT_TYPE" val="[&quot;all&quot;]"/>
  <p:tag name="KSO_WM_UNIT_LAYERLEVEL" val="1_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2.8},&quot;minSize&quot;:{&quot;size1&quot;:33.3},&quot;maxSize&quot;:{&quot;size1&quot;:6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0.84,&quot;top&quot;:0.84,&quot;right&quot;:1.92,&quot;bottom&quot;:0.84},&quot;edge&quot;:{&quot;left&quot;:true,&quot;top&quot;:true,&quot;right&quot;:false,&quot;bottom&quot;:true}},{&quot;direction&quot;:0,&quot;horizontalAlign&quot;:-1,&quot;verticalAlign&quot;:-1,&quot;type&quot;:0,&quot;diagramDirection&quot;:0,&quot;canSetOverLayout&quot;:0,&quot;isOverLayout&quot;:0,&quot;normalSize&quot;:{&quot;size1&quot;:50.0},&quot;minSize&quot;:{&quot;size1&quot;:50.0},&quot;maxSize&quot;:{&quot;size1&quot;:50.0},&quot;edge&quot;:{&quot;left&quot;:fals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0.019,&quot;top&quot;:0.84,&quot;right&quot;:1.69,&quot;bottom&quot;:0.0},&quot;edge&quot;:{&quot;left&quot;:fals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0.019,&quot;top&quot;:0.0,&quot;right&quot;:1.69,&quot;bottom&quot;:0.84},&quot;edge&quot;:{&quot;left&quot;:false,&quot;top&quot;:false,&quot;right&quot;:true,&quot;bottom&quot;:true}}]}]}"/>
  <p:tag name="KSO_WM_SLIDE_CAN_ADD_NAVIGATION" val="1"/>
  <p:tag name="KSO_WM_SLIDE_BACKGROUND" val="[&quot;general&quot;]"/>
  <p:tag name="KSO_WM_SLIDE_RATIO" val="1.777778"/>
  <p:tag name="KSO_WM_SLIDE_ID" val="custom20205251_16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6"/>
  <p:tag name="KSO_WM_SLIDE_SIZE" val="888.267*492.303"/>
  <p:tag name="KSO_WM_SLIDE_POSITION" val="23.8274*23.8001"/>
  <p:tag name="KSO_WM_TAG_VERSION" val="1.0"/>
  <p:tag name="KSO_WM_BEAUTIFY_FLAG" val="#wm#"/>
  <p:tag name="KSO_WM_TEMPLATE_CATEGORY" val="custom"/>
  <p:tag name="KSO_WM_TEMPLATE_INDEX" val="20205251"/>
  <p:tag name="KSO_WM_SLIDE_LAYOUT" val="h"/>
  <p:tag name="KSO_WM_SLIDE_LAYOUT_CN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1_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41.xml><?xml version="1.0" encoding="utf-8"?>
<p:tagLst xmlns:p="http://schemas.openxmlformats.org/presentationml/2006/main">
  <p:tag name="KSO_WM_UNIT_NOCLEAR" val="0"/>
  <p:tag name="KSO_WM_UNIT_VALUE" val="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51_7*e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Part1"/>
</p:tagLst>
</file>

<file path=ppt/tags/tag242.xml><?xml version="1.0" encoding="utf-8"?>
<p:tagLst xmlns:p="http://schemas.openxmlformats.org/presentationml/2006/main">
  <p:tag name="KSO_WM_SLIDE_ID" val="custom2020525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51"/>
  <p:tag name="KSO_WM_SLIDE_LAYOUT" val="a_e"/>
  <p:tag name="KSO_WM_SLIDE_LAYOUT_CNT" val="1_1"/>
</p:tagLst>
</file>

<file path=ppt/tags/tag243.xml><?xml version="1.0" encoding="utf-8"?>
<p:tagLst xmlns:p="http://schemas.openxmlformats.org/presentationml/2006/main">
  <p:tag name="KSO_WM_UNIT_DEFAULT_FONT" val="14;20;2"/>
  <p:tag name="KSO_WM_UNIT_BLOCK" val="0"/>
  <p:tag name="KSO_WM_UNIT_NOCLEAR" val="0"/>
  <p:tag name="KSO_WM_UNIT_SHOW_EDIT_AREA_INDICATION" val="1"/>
  <p:tag name="KSO_WM_UNIT_VALUE" val="2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2"/>
  <p:tag name="KSO_WM_UNIT_ID" val="custom20205251_17*f*2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44.xml><?xml version="1.0" encoding="utf-8"?>
<p:tagLst xmlns:p="http://schemas.openxmlformats.org/presentationml/2006/main">
  <p:tag name="KSO_WM_UNIT_DEFAULT_FONT" val="24;44;4"/>
  <p:tag name="KSO_WM_UNIT_BLOCK" val="1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51_1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51_17*i*1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251_17*i*2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251_17*i*3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5251_17*i*4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DEFAULT_FONT" val="24;44;4"/>
  <p:tag name="KSO_WM_UNIT_BLOCK" val="1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51_1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5.3},&quot;minSize&quot;:{&quot;size1&quot;:25.3},&quot;maxSize&quot;:{&quot;size1&quot;:25.3},&quot;edge&quot;:{&quot;left&quot;:true,&quot;top&quot;:true,&quot;right&quot;:true,&quot;bottom&quot;:true},&quot;backgroundInfo&quot;:[{&quot;type&quot;:&quot;general&quot;,&quot;left&quot;:0.0,&quot;top&quot;:0.0,&quot;right&quot;:0.0,&quot;bottom&quot;:0.0}],&quot;subLayout&quot;:[{&quot;direction&quot;:0,&quot;horizontalAlign&quot;:-1,&quot;verticalAlign&quot;:-1,&quot;type&quot;:0,&quot;diagramDirection&quot;:0,&quot;canSetOverLayout&quot;:0,&quot;isOverLayout&quot;:0,&quot;margin&quot;:{&quot;left&quot;:1.681,&quot;top&quot;:1.319,&quot;right&quot;:1.681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1},&quot;minSize&quot;:{&quot;size1&quot;:30.0},&quot;maxSize&quot;:{&quot;size1&quot;:65.5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81,&quot;top&quot;:0.036,&quot;right&quot;:1.466,&quot;bottom&quot;:1.957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0.036,&quot;right&quot;:1.681,&quot;bottom&quot;:1.957},&quot;edge&quot;:{&quot;left&quot;:false,&quot;top&quot;:false,&quot;right&quot;:true,&quot;bottom&quot;:true}}]}]}"/>
  <p:tag name="KSO_WM_SLIDE_CAN_ADD_NAVIGATION" val="1"/>
  <p:tag name="KSO_WM_SLIDE_BACKGROUND" val="[&quot;general&quot;]"/>
  <p:tag name="KSO_WM_SLIDE_RATIO" val="1.777778"/>
  <p:tag name="KSO_WM_SLIDE_ID" val="custom20205251_17"/>
  <p:tag name="KSO_WM_TEMPLATE_SUBCATEGORY" val="11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7"/>
  <p:tag name="KSO_WM_UNIT_SHOW_EDIT_AREA_INDICATION" val="1"/>
  <p:tag name="KSO_WM_SLIDE_SIZE" val="902*513"/>
  <p:tag name="KSO_WM_SLIDE_POSITION" val="47*15"/>
  <p:tag name="KSO_WM_TAG_VERSION" val="1.0"/>
  <p:tag name="KSO_WM_BEAUTIFY_FLAG" val="#wm#"/>
  <p:tag name="KSO_WM_TEMPLATE_CATEGORY" val="custom"/>
  <p:tag name="KSO_WM_TEMPLATE_INDEX" val="20205251"/>
  <p:tag name="KSO_WM_SLIDE_LAYOUT" val="a_f"/>
  <p:tag name="KSO_WM_SLIDE_LAYOUT_CNT" val="1_2"/>
</p:tagLst>
</file>

<file path=ppt/tags/tag251.xml><?xml version="1.0" encoding="utf-8"?>
<p:tagLst xmlns:p="http://schemas.openxmlformats.org/presentationml/2006/main">
  <p:tag name="KSO_WM_UNIT_DEFAULT_FONT" val="14;20;2"/>
  <p:tag name="KSO_WM_UNIT_BLOCK" val="0"/>
  <p:tag name="KSO_WM_UNIT_NOCLEAR" val="0"/>
  <p:tag name="KSO_WM_UNIT_SHOW_EDIT_AREA_INDICATION" val="1"/>
  <p:tag name="KSO_WM_UNIT_VALUE" val="2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2"/>
  <p:tag name="KSO_WM_UNIT_ID" val="custom20205251_17*f*2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52.xml><?xml version="1.0" encoding="utf-8"?>
<p:tagLst xmlns:p="http://schemas.openxmlformats.org/presentationml/2006/main">
  <p:tag name="KSO_WM_UNIT_DEFAULT_FONT" val="24;44;4"/>
  <p:tag name="KSO_WM_UNIT_BLOCK" val="1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51_1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51_17*i*1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251_17*i*2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251_17*i*3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5251_17*i*4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DEFAULT_FONT" val="24;44;4"/>
  <p:tag name="KSO_WM_UNIT_BLOCK" val="1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51_1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58.xml><?xml version="1.0" encoding="utf-8"?>
<p:tagLst xmlns:p="http://schemas.openxmlformats.org/presentationml/2006/main">
  <p:tag name="KSO_WM_UNIT_DEFAULT_FONT" val="14;20;2"/>
  <p:tag name="KSO_WM_UNIT_BLOCK" val="0"/>
  <p:tag name="KSO_WM_UNIT_NOCLEAR" val="0"/>
  <p:tag name="KSO_WM_UNIT_SHOW_EDIT_AREA_INDICATION" val="1"/>
  <p:tag name="KSO_WM_UNIT_VALUE" val="2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2"/>
  <p:tag name="KSO_WM_UNIT_ID" val="custom20205251_17*f*2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5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5.3},&quot;minSize&quot;:{&quot;size1&quot;:25.3},&quot;maxSize&quot;:{&quot;size1&quot;:25.3},&quot;edge&quot;:{&quot;left&quot;:true,&quot;top&quot;:true,&quot;right&quot;:true,&quot;bottom&quot;:true},&quot;backgroundInfo&quot;:[{&quot;type&quot;:&quot;general&quot;,&quot;left&quot;:0.0,&quot;top&quot;:0.0,&quot;right&quot;:0.0,&quot;bottom&quot;:0.0}],&quot;subLayout&quot;:[{&quot;direction&quot;:0,&quot;horizontalAlign&quot;:-1,&quot;verticalAlign&quot;:-1,&quot;type&quot;:0,&quot;diagramDirection&quot;:0,&quot;canSetOverLayout&quot;:0,&quot;isOverLayout&quot;:0,&quot;margin&quot;:{&quot;left&quot;:1.681,&quot;top&quot;:1.319,&quot;right&quot;:1.681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1},&quot;minSize&quot;:{&quot;size1&quot;:30.0},&quot;maxSize&quot;:{&quot;size1&quot;:65.5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81,&quot;top&quot;:0.036,&quot;right&quot;:1.466,&quot;bottom&quot;:1.957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0.036,&quot;right&quot;:1.681,&quot;bottom&quot;:1.957},&quot;edge&quot;:{&quot;left&quot;:false,&quot;top&quot;:false,&quot;right&quot;:true,&quot;bottom&quot;:true}}]}]}"/>
  <p:tag name="KSO_WM_SLIDE_CAN_ADD_NAVIGATION" val="1"/>
  <p:tag name="KSO_WM_SLIDE_BACKGROUND" val="[&quot;general&quot;]"/>
  <p:tag name="KSO_WM_SLIDE_RATIO" val="1.777778"/>
  <p:tag name="KSO_WM_SLIDE_ID" val="custom20205251_17"/>
  <p:tag name="KSO_WM_TEMPLATE_SUBCATEGORY" val="11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7"/>
  <p:tag name="KSO_WM_UNIT_SHOW_EDIT_AREA_INDICATION" val="1"/>
  <p:tag name="KSO_WM_SLIDE_SIZE" val="902*513"/>
  <p:tag name="KSO_WM_SLIDE_POSITION" val="47*15"/>
  <p:tag name="KSO_WM_TAG_VERSION" val="1.0"/>
  <p:tag name="KSO_WM_BEAUTIFY_FLAG" val="#wm#"/>
  <p:tag name="KSO_WM_TEMPLATE_CATEGORY" val="custom"/>
  <p:tag name="KSO_WM_TEMPLATE_INDEX" val="20205251"/>
  <p:tag name="KSO_WM_SLIDE_LAYOUT" val="a_f"/>
  <p:tag name="KSO_WM_SLIDE_LAYOUT_CNT" val="1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DEFAULT_FONT" val="14;20;2"/>
  <p:tag name="KSO_WM_UNIT_BLOCK" val="0"/>
  <p:tag name="KSO_WM_UNIT_NOCLEAR" val="0"/>
  <p:tag name="KSO_WM_UNIT_SHOW_EDIT_AREA_INDICATION" val="1"/>
  <p:tag name="KSO_WM_UNIT_VALUE" val="2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2"/>
  <p:tag name="KSO_WM_UNIT_ID" val="custom20205251_17*f*2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61.xml><?xml version="1.0" encoding="utf-8"?>
<p:tagLst xmlns:p="http://schemas.openxmlformats.org/presentationml/2006/main">
  <p:tag name="KSO_WM_UNIT_DEFAULT_FONT" val="24;44;4"/>
  <p:tag name="KSO_WM_UNIT_BLOCK" val="1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51_1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51_17*i*1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251_17*i*2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251_17*i*3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5251_17*i*4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DEFAULT_FONT" val="24;44;4"/>
  <p:tag name="KSO_WM_UNIT_BLOCK" val="1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51_1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67.xml><?xml version="1.0" encoding="utf-8"?>
<p:tagLst xmlns:p="http://schemas.openxmlformats.org/presentationml/2006/main">
  <p:tag name="KSO_WM_UNIT_DEFAULT_FONT" val="14;20;2"/>
  <p:tag name="KSO_WM_UNIT_BLOCK" val="0"/>
  <p:tag name="KSO_WM_UNIT_NOCLEAR" val="0"/>
  <p:tag name="KSO_WM_UNIT_SHOW_EDIT_AREA_INDICATION" val="1"/>
  <p:tag name="KSO_WM_UNIT_VALUE" val="2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2"/>
  <p:tag name="KSO_WM_UNIT_ID" val="custom20205251_17*f*2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6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5.3},&quot;minSize&quot;:{&quot;size1&quot;:25.3},&quot;maxSize&quot;:{&quot;size1&quot;:25.3},&quot;edge&quot;:{&quot;left&quot;:true,&quot;top&quot;:true,&quot;right&quot;:true,&quot;bottom&quot;:true},&quot;backgroundInfo&quot;:[{&quot;type&quot;:&quot;general&quot;,&quot;left&quot;:0.0,&quot;top&quot;:0.0,&quot;right&quot;:0.0,&quot;bottom&quot;:0.0}],&quot;subLayout&quot;:[{&quot;direction&quot;:0,&quot;horizontalAlign&quot;:-1,&quot;verticalAlign&quot;:-1,&quot;type&quot;:0,&quot;diagramDirection&quot;:0,&quot;canSetOverLayout&quot;:0,&quot;isOverLayout&quot;:0,&quot;margin&quot;:{&quot;left&quot;:1.681,&quot;top&quot;:1.319,&quot;right&quot;:1.681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1},&quot;minSize&quot;:{&quot;size1&quot;:30.0},&quot;maxSize&quot;:{&quot;size1&quot;:65.5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81,&quot;top&quot;:0.036,&quot;right&quot;:1.466,&quot;bottom&quot;:1.957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0.036,&quot;right&quot;:1.681,&quot;bottom&quot;:1.957},&quot;edge&quot;:{&quot;left&quot;:false,&quot;top&quot;:false,&quot;right&quot;:true,&quot;bottom&quot;:true}}]}]}"/>
  <p:tag name="KSO_WM_SLIDE_CAN_ADD_NAVIGATION" val="1"/>
  <p:tag name="KSO_WM_SLIDE_BACKGROUND" val="[&quot;general&quot;]"/>
  <p:tag name="KSO_WM_SLIDE_RATIO" val="1.777778"/>
  <p:tag name="KSO_WM_SLIDE_ID" val="custom20205251_17"/>
  <p:tag name="KSO_WM_TEMPLATE_SUBCATEGORY" val="11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7"/>
  <p:tag name="KSO_WM_UNIT_SHOW_EDIT_AREA_INDICATION" val="1"/>
  <p:tag name="KSO_WM_SLIDE_SIZE" val="902*513"/>
  <p:tag name="KSO_WM_SLIDE_POSITION" val="47*15"/>
  <p:tag name="KSO_WM_TAG_VERSION" val="1.0"/>
  <p:tag name="KSO_WM_BEAUTIFY_FLAG" val="#wm#"/>
  <p:tag name="KSO_WM_TEMPLATE_CATEGORY" val="custom"/>
  <p:tag name="KSO_WM_TEMPLATE_INDEX" val="20205251"/>
  <p:tag name="KSO_WM_SLIDE_LAYOUT" val="a_f"/>
  <p:tag name="KSO_WM_SLIDE_LAYOUT_CNT" val="1_2"/>
</p:tagLst>
</file>

<file path=ppt/tags/tag2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1_7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标题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NOCLEAR" val="0"/>
  <p:tag name="KSO_WM_UNIT_VALUE" val="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5251_7*e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Part1"/>
</p:tagLst>
</file>

<file path=ppt/tags/tag271.xml><?xml version="1.0" encoding="utf-8"?>
<p:tagLst xmlns:p="http://schemas.openxmlformats.org/presentationml/2006/main">
  <p:tag name="KSO_WM_SLIDE_ID" val="custom2020525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51"/>
  <p:tag name="KSO_WM_SLIDE_LAYOUT" val="a_e"/>
  <p:tag name="KSO_WM_SLIDE_LAYOUT_CNT" val="1_1"/>
</p:tagLst>
</file>

<file path=ppt/tags/tag272.xml><?xml version="1.0" encoding="utf-8"?>
<p:tagLst xmlns:p="http://schemas.openxmlformats.org/presentationml/2006/main">
  <p:tag name="KSO_WM_UNIT_DEFAULT_FONT" val="14;20;2"/>
  <p:tag name="KSO_WM_UNIT_BLOCK" val="0"/>
  <p:tag name="KSO_WM_UNIT_NOCLEAR" val="0"/>
  <p:tag name="KSO_WM_UNIT_VALUE" val="14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51_18*f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51_18*i*1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251_18*i*2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251_18*i*3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5251_18*i*4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5251_18*i*5"/>
  <p:tag name="KSO_WM_TEMPLATE_CATEGORY" val="custom"/>
  <p:tag name="KSO_WM_TEMPLATE_INDEX" val="20205251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VALUE" val="715*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5251_18*d*1"/>
  <p:tag name="KSO_WM_TEMPLATE_CATEGORY" val="custom"/>
  <p:tag name="KSO_WM_TEMPLATE_INDEX" val="20205251"/>
  <p:tag name="KSO_WM_UNIT_SUPPORT_UNIT_TYPE" val="[&quot;all&quot;]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VALUE" val="715*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custom20205251_18*d*2"/>
  <p:tag name="KSO_WM_TEMPLATE_CATEGORY" val="custom"/>
  <p:tag name="KSO_WM_TEMPLATE_INDEX" val="20205251"/>
  <p:tag name="KSO_WM_UNIT_SUPPORT_UNIT_TYPE" val="[&quot;all&quot;]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VALUE" val="714*7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custom20205251_18*d*3"/>
  <p:tag name="KSO_WM_TEMPLATE_CATEGORY" val="custom"/>
  <p:tag name="KSO_WM_TEMPLATE_INDEX" val="20205251"/>
  <p:tag name="KSO_WM_UNIT_SUPPORT_UNIT_TYPE" val="[&quot;all&quot;]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VALUE" val="714*73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4"/>
  <p:tag name="KSO_WM_UNIT_ID" val="custom20205251_18*d*4"/>
  <p:tag name="KSO_WM_TEMPLATE_CATEGORY" val="custom"/>
  <p:tag name="KSO_WM_TEMPLATE_INDEX" val="20205251"/>
  <p:tag name="KSO_WM_UNIT_SUPPORT_UNIT_TYPE" val="[&quot;all&quot;]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LAYOUT_INFO" val="{&quot;direction&quot;:0,&quot;horizontalAlign&quot;:0,&quot;verticalAlign&quot;:0,&quot;type&quot;:1,&quot;diagramDirection&quot;:0,&quot;canSetOverLayout&quot;:0,&quot;isOverLayout&quot;:0,&quot;normalSize&quot;:{&quot;size1&quot;:53.5},&quot;minSize&quot;:{&quot;size1&quot;:40.8},&quot;maxSize&quot;:{&quot;size1&quot;:67.1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1,&quot;verticalAlign&quot;:1,&quot;type&quot;:1,&quot;diagramDirection&quot;:0,&quot;canSetOverLayout&quot;:1,&quot;isOverLayout&quot;:0,&quot;margin&quot;:{&quot;left&quot;:1.688,&quot;top&quot;:1.679,&quot;right&quot;:1.688,&quot;bottom&quot;:1.358},&quot;marginOverLayout&quot;:{&quot;left&quot;:0.0,&quot;top&quot;:0.0,&quot;right&quot;:0.0,&quot;bottom&quot;:1.358},&quot;edge&quot;:{&quot;left&quot;:true,&quot;top&quot;:true,&quot;right&quot;:true,&quot;bottom&quot;:false},&quot;backgroundInfo&quot;:[{&quot;type&quot;:&quot;topBottom&quot;,&quot;left&quot;:0.0,&quot;top&quot;:0.0,&quot;right&quot;:0.0,&quot;bottom&quot;:0.393390238}]},{&quot;direction&quot;:0,&quot;horizontalAlign&quot;:0,&quot;verticalAlign&quot;:0,&quot;type&quot;:0,&quot;diagramDirection&quot;:0,&quot;canSetOverLayout&quot;:0,&quot;isOverLayout&quot;:0,&quot;margin&quot;:{&quot;left&quot;:1.681,&quot;top&quot;:0.026,&quot;right&quot;:1.695,&quot;bottom&quot;:2.688},&quot;edge&quot;:{&quot;left&quot;:true,&quot;top&quot;:false,&quot;right&quot;:true,&quot;bottom&quot;:true}}]}"/>
  <p:tag name="KSO_WM_SLIDE_CAN_ADD_NAVIGATION" val="1"/>
  <p:tag name="KSO_WM_SLIDE_BACKGROUND" val="[&quot;general&quot;,&quot;frame&quot;,&quot;topBottom&quot;]"/>
  <p:tag name="KSO_WM_SLIDE_RATIO" val="1.777778"/>
  <p:tag name="KSO_WM_SLIDE_ID" val="custom20205251_18"/>
  <p:tag name="KSO_WM_TEMPLATE_SUBCATEGORY" val="1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8"/>
  <p:tag name="KSO_WM_SLIDE_SIZE" val="932*481"/>
  <p:tag name="KSO_WM_SLIDE_POSITION" val="17*47"/>
  <p:tag name="KSO_WM_TAG_VERSION" val="1.0"/>
  <p:tag name="KSO_WM_BEAUTIFY_FLAG" val="#wm#"/>
  <p:tag name="KSO_WM_TEMPLATE_CATEGORY" val="custom"/>
  <p:tag name="KSO_WM_TEMPLATE_INDEX" val="20205251"/>
  <p:tag name="KSO_WM_SLIDE_LAYOUT" val="a_d_f"/>
  <p:tag name="KSO_WM_SLIDE_LAYOUT_CNT" val="1_4_1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1_26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谢谢观看"/>
</p:tagLst>
</file>

<file path=ppt/tags/tag284.xml><?xml version="1.0" encoding="utf-8"?>
<p:tagLst xmlns:p="http://schemas.openxmlformats.org/presentationml/2006/main">
  <p:tag name="KSO_WM_SLIDE_ID" val="custom20205251_26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6"/>
  <p:tag name="KSO_WM_TAG_VERSION" val="1.0"/>
  <p:tag name="KSO_WM_BEAUTIFY_FLAG" val="#wm#"/>
  <p:tag name="KSO_WM_TEMPLATE_CATEGORY" val="custom"/>
  <p:tag name="KSO_WM_TEMPLATE_INDEX" val="20205251"/>
  <p:tag name="KSO_WM_SLIDE_LAYOUT" val="a_b"/>
  <p:tag name="KSO_WM_SLIDE_LAYOUT_CNT" val="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5*i*5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5*i*6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5*i*7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8*i*5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8*i*6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8*i*7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022502">
      <a:dk1>
        <a:sysClr val="windowText" lastClr="000000"/>
      </a:dk1>
      <a:lt1>
        <a:sysClr val="window" lastClr="FFFFFF"/>
      </a:lt1>
      <a:dk2>
        <a:srgbClr val="EEF5FD"/>
      </a:dk2>
      <a:lt2>
        <a:srgbClr val="FFFFFF"/>
      </a:lt2>
      <a:accent1>
        <a:srgbClr val="257EDF"/>
      </a:accent1>
      <a:accent2>
        <a:srgbClr val="3791BA"/>
      </a:accent2>
      <a:accent3>
        <a:srgbClr val="49A595"/>
      </a:accent3>
      <a:accent4>
        <a:srgbClr val="5AB86F"/>
      </a:accent4>
      <a:accent5>
        <a:srgbClr val="6CCC4A"/>
      </a:accent5>
      <a:accent6>
        <a:srgbClr val="7EDF25"/>
      </a:accent6>
      <a:hlink>
        <a:srgbClr val="658BD5"/>
      </a:hlink>
      <a:folHlink>
        <a:srgbClr val="A16AA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WPS 演示</Application>
  <PresentationFormat>宽屏</PresentationFormat>
  <Paragraphs>94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汉仪旗黑-85S</vt:lpstr>
      <vt:lpstr>Lato Light</vt:lpstr>
      <vt:lpstr>Segoe Print</vt:lpstr>
      <vt:lpstr>MS PGothic</vt:lpstr>
      <vt:lpstr>Helvetica Neue Light</vt:lpstr>
      <vt:lpstr>Segoe UI</vt:lpstr>
      <vt:lpstr>Arial Unicode MS</vt:lpstr>
      <vt:lpstr>Calibri</vt:lpstr>
      <vt:lpstr>楷体</vt:lpstr>
      <vt:lpstr>黑体</vt:lpstr>
      <vt:lpstr>Gulim</vt:lpstr>
      <vt:lpstr>MingLiU</vt:lpstr>
      <vt:lpstr>Arabic Typesetting</vt:lpstr>
      <vt:lpstr>Comic Sans MS</vt:lpstr>
      <vt:lpstr>1_Office 主题​​</vt:lpstr>
      <vt:lpstr>课堂观察有方法 以读促研逐步行</vt:lpstr>
      <vt:lpstr>PowerPoint 演示文稿</vt:lpstr>
      <vt:lpstr>单击此处添加标题</vt:lpstr>
      <vt:lpstr>PowerPoint 演示文稿</vt:lpstr>
      <vt:lpstr>PowerPoint 演示文稿</vt:lpstr>
      <vt:lpstr>PowerPoint 演示文稿</vt:lpstr>
      <vt:lpstr>我的读书方法</vt:lpstr>
      <vt:lpstr>PowerPoint 演示文稿</vt:lpstr>
      <vt:lpstr>PowerPoint 演示文稿</vt:lpstr>
      <vt:lpstr>PowerPoint 演示文稿</vt:lpstr>
      <vt:lpstr>我的读书方法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菜菜</cp:lastModifiedBy>
  <cp:revision>5</cp:revision>
  <dcterms:created xsi:type="dcterms:W3CDTF">2020-02-27T08:35:00Z</dcterms:created>
  <dcterms:modified xsi:type="dcterms:W3CDTF">2020-02-27T12:00:36Z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