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sldIdLst>
    <p:sldId id="288" r:id="rId2"/>
    <p:sldId id="318" r:id="rId3"/>
    <p:sldId id="321" r:id="rId4"/>
    <p:sldId id="289" r:id="rId5"/>
    <p:sldId id="319" r:id="rId6"/>
    <p:sldId id="322" r:id="rId7"/>
    <p:sldId id="320" r:id="rId8"/>
    <p:sldId id="323" r:id="rId9"/>
    <p:sldId id="324" r:id="rId10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576"/>
    <a:srgbClr val="55ACFC"/>
    <a:srgbClr val="A7EFCC"/>
    <a:srgbClr val="FFD54F"/>
    <a:srgbClr val="EF6492"/>
    <a:srgbClr val="E1063E"/>
    <a:srgbClr val="55375F"/>
    <a:srgbClr val="442C4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44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8BE76-29C8-41AB-8544-889D89FA4F96}" type="datetimeFigureOut">
              <a:rPr lang="zh-CN" altLang="en-US" smtClean="0"/>
              <a:pPr/>
              <a:t>2020/3/4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AD677-048F-409F-AACD-0A0B5EF61C8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28236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1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199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91B95-4814-4A8A-A8A6-0A5CED9DF36F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682465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3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7618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4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7618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5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7618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6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7618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7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7618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8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7618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/>
              <a:t>9</a:t>
            </a:fld>
            <a:endParaRPr lang="zh-CN" altLang="en-US" sz="120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0519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DC709B-91CA-425D-B2BC-27E7F899750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B69C4E-E50C-4F8F-BC30-CA875A2EFE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0347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Click="0" advTm="0">
        <p14:gallery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DC709B-91CA-425D-B2BC-27E7F899750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B69C4E-E50C-4F8F-BC30-CA875A2EFE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30039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Click="0" advTm="0">
        <p14:gallery dir="l"/>
      </p:transition>
    </mc:Choice>
    <mc:Fallback>
      <p:transition spd="slow" advClick="0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DC709B-91CA-425D-B2BC-27E7F899750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B69C4E-E50C-4F8F-BC30-CA875A2EFE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09981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Click="0" advTm="0">
        <p14:gallery dir="l"/>
      </p:transition>
    </mc:Choice>
    <mc:Fallback>
      <p:transition spd="slow" advClick="0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360" y="106065"/>
            <a:ext cx="1655984" cy="512309"/>
          </a:xfrm>
          <a:prstGeom prst="rect">
            <a:avLst/>
          </a:prstGeom>
        </p:spPr>
      </p:pic>
      <p:sp>
        <p:nvSpPr>
          <p:cNvPr id="8" name="文本框 7"/>
          <p:cNvSpPr txBox="1"/>
          <p:nvPr userDrawn="1"/>
        </p:nvSpPr>
        <p:spPr>
          <a:xfrm>
            <a:off x="2059676" y="191743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zh-CN" altLang="en-US" sz="2000" b="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0" y="618374"/>
            <a:ext cx="91412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406343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Click="0" advTm="0">
        <p14:gallery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7846437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Click="0" advTm="0">
        <p14:gallery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360" y="106065"/>
            <a:ext cx="1655984" cy="512309"/>
          </a:xfrm>
          <a:prstGeom prst="rect">
            <a:avLst/>
          </a:prstGeom>
        </p:spPr>
      </p:pic>
      <p:sp>
        <p:nvSpPr>
          <p:cNvPr id="10" name="文本框 9"/>
          <p:cNvSpPr txBox="1"/>
          <p:nvPr userDrawn="1"/>
        </p:nvSpPr>
        <p:spPr>
          <a:xfrm>
            <a:off x="2059676" y="191743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zh-CN" altLang="en-US" sz="2000" b="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618374"/>
            <a:ext cx="91412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84570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Click="0" advTm="0">
        <p14:gallery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DC709B-91CA-425D-B2BC-27E7F899750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B69C4E-E50C-4F8F-BC30-CA875A2EFE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11767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Click="0" advTm="0">
        <p14:gallery dir="l"/>
      </p:transition>
    </mc:Choice>
    <mc:Fallback>
      <p:transition spd="slow" advClick="0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DC709B-91CA-425D-B2BC-27E7F899750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B69C4E-E50C-4F8F-BC30-CA875A2EFE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04118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Click="0" advTm="0">
        <p14:gallery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DC709B-91CA-425D-B2BC-27E7F899750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B69C4E-E50C-4F8F-BC30-CA875A2EFE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6484071" y="3864009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www.1ppt.com/ziti/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www.1ppt.com/xiazai/jihua/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www.1ppt.com/xiazai/jianli/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www.1ppt.com/xiazai/huibao/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7200491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Click="0" advTm="0">
        <p14:gallery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DC709B-91CA-425D-B2BC-27E7F899750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B69C4E-E50C-4F8F-BC30-CA875A2EFE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03968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Click="0" advTm="0">
        <p14:gallery dir="l"/>
      </p:transition>
    </mc:Choice>
    <mc:Fallback>
      <p:transition spd="slow" advClick="0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DC709B-91CA-425D-B2BC-27E7F899750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B69C4E-E50C-4F8F-BC30-CA875A2EFE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28446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Click="0" advTm="0">
        <p14:gallery dir="l"/>
      </p:transition>
    </mc:Choice>
    <mc:Fallback>
      <p:transition spd="slow" advClick="0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DC709B-91CA-425D-B2BC-27E7F899750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B69C4E-E50C-4F8F-BC30-CA875A2EFE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34415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Click="0" advTm="0">
        <p14:gallery dir="l"/>
      </p:transition>
    </mc:Choice>
    <mc:Fallback>
      <p:transition spd="slow" advClick="0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DC709B-91CA-425D-B2BC-27E7F899750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B69C4E-E50C-4F8F-BC30-CA875A2EFE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89583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Click="0" advTm="0">
        <p14:gallery dir="l"/>
      </p:transition>
    </mc:Choice>
    <mc:Fallback>
      <p:transition spd="slow" advClick="0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DC709B-91CA-425D-B2BC-27E7F899750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2020/3/4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1B69C4E-E50C-4F8F-BC30-CA875A2EFE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719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72" r:id="rId13"/>
  </p:sldLayoutIdLst>
  <mc:AlternateContent xmlns:mc="http://schemas.openxmlformats.org/markup-compatibility/2006">
    <mc:Choice xmlns="" xmlns:p14="http://schemas.microsoft.com/office/powerpoint/2010/main" Requires="p14">
      <p:transition spd="slow" p14:dur="1600" advClick="0" advTm="0">
        <p14:gallery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86438" y="0"/>
            <a:ext cx="9141291" cy="51435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8271" y="4107265"/>
            <a:ext cx="536404" cy="48154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645" y="4231811"/>
            <a:ext cx="2946939" cy="91168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7584" y="3071031"/>
            <a:ext cx="1590924" cy="207246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6303" y="555733"/>
            <a:ext cx="1091094" cy="103623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601001"/>
            <a:ext cx="4504571" cy="542499"/>
          </a:xfrm>
          <a:prstGeom prst="rect">
            <a:avLst/>
          </a:prstGeom>
        </p:spPr>
      </p:pic>
      <p:grpSp>
        <p:nvGrpSpPr>
          <p:cNvPr id="19" name="组合 18"/>
          <p:cNvGrpSpPr/>
          <p:nvPr/>
        </p:nvGrpSpPr>
        <p:grpSpPr>
          <a:xfrm>
            <a:off x="3943555" y="1591364"/>
            <a:ext cx="4217466" cy="825343"/>
            <a:chOff x="3772537" y="1583750"/>
            <a:chExt cx="3483714" cy="889976"/>
          </a:xfrm>
        </p:grpSpPr>
        <p:sp>
          <p:nvSpPr>
            <p:cNvPr id="15" name="对角圆角矩形 14"/>
            <p:cNvSpPr/>
            <p:nvPr/>
          </p:nvSpPr>
          <p:spPr>
            <a:xfrm>
              <a:off x="3772537" y="1583750"/>
              <a:ext cx="3483714" cy="889976"/>
            </a:xfrm>
            <a:prstGeom prst="round2DiagRect">
              <a:avLst>
                <a:gd name="adj1" fmla="val 34607"/>
                <a:gd name="adj2" fmla="val 0"/>
              </a:avLst>
            </a:prstGeom>
            <a:solidFill>
              <a:srgbClr val="FF95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A7EFCC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3912244" y="1696560"/>
              <a:ext cx="3203296" cy="6969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“专业”</a:t>
              </a:r>
              <a:r>
                <a:rPr lang="zh-CN" alt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的听评课</a:t>
              </a:r>
              <a:endPara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4393442" y="3562026"/>
            <a:ext cx="3156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solidFill>
                  <a:srgbClr val="EF649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新北区奔牛实验小学  冯艳</a:t>
            </a:r>
            <a:endParaRPr lang="en-US" altLang="zh-CN" sz="2000" dirty="0">
              <a:solidFill>
                <a:srgbClr val="EF649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6507" y="578201"/>
            <a:ext cx="2628900" cy="3393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4126386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图片 8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9" y="0"/>
            <a:ext cx="9141291" cy="5143500"/>
          </a:xfrm>
          <a:prstGeom prst="rect">
            <a:avLst/>
          </a:prstGeom>
        </p:spPr>
      </p:pic>
      <p:sp>
        <p:nvSpPr>
          <p:cNvPr id="8" name="Rounded Rectangle 5"/>
          <p:cNvSpPr/>
          <p:nvPr/>
        </p:nvSpPr>
        <p:spPr>
          <a:xfrm>
            <a:off x="481630" y="3015397"/>
            <a:ext cx="2195469" cy="14844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9" name="Rounded Rectangle 6"/>
          <p:cNvSpPr/>
          <p:nvPr/>
        </p:nvSpPr>
        <p:spPr>
          <a:xfrm>
            <a:off x="3133205" y="3015396"/>
            <a:ext cx="2452347" cy="14844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ounded Rectangle 7"/>
          <p:cNvSpPr/>
          <p:nvPr/>
        </p:nvSpPr>
        <p:spPr>
          <a:xfrm>
            <a:off x="5906502" y="3037430"/>
            <a:ext cx="2686655" cy="14844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solidFill>
                <a:schemeClr val="tx1"/>
              </a:solidFill>
            </a:endParaRPr>
          </a:p>
        </p:txBody>
      </p:sp>
      <p:sp>
        <p:nvSpPr>
          <p:cNvPr id="14" name="TextBox 12"/>
          <p:cNvSpPr txBox="1"/>
          <p:nvPr/>
        </p:nvSpPr>
        <p:spPr>
          <a:xfrm>
            <a:off x="507534" y="3315721"/>
            <a:ext cx="2444987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“课堂观察”是什么？</a:t>
            </a:r>
            <a:endParaRPr lang="en-AU" sz="2800" dirty="0">
              <a:latin typeface="楷体" pitchFamily="49" charset="-122"/>
              <a:ea typeface="楷体" pitchFamily="49" charset="-122"/>
            </a:endParaRPr>
          </a:p>
        </p:txBody>
      </p:sp>
      <p:cxnSp>
        <p:nvCxnSpPr>
          <p:cNvPr id="18" name="Straight Connector 16"/>
          <p:cNvCxnSpPr/>
          <p:nvPr/>
        </p:nvCxnSpPr>
        <p:spPr>
          <a:xfrm rot="10800000" flipV="1">
            <a:off x="2368628" y="1242724"/>
            <a:ext cx="1162279" cy="685227"/>
          </a:xfrm>
          <a:prstGeom prst="line">
            <a:avLst/>
          </a:prstGeom>
          <a:ln w="6350" cmpd="sng">
            <a:solidFill>
              <a:schemeClr val="tx2"/>
            </a:solidFill>
            <a:prstDash val="dash"/>
            <a:headEnd type="oval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7"/>
          <p:cNvCxnSpPr/>
          <p:nvPr/>
        </p:nvCxnSpPr>
        <p:spPr>
          <a:xfrm>
            <a:off x="5024584" y="1107913"/>
            <a:ext cx="1497402" cy="963258"/>
          </a:xfrm>
          <a:prstGeom prst="line">
            <a:avLst/>
          </a:prstGeom>
          <a:ln w="6350" cmpd="sng">
            <a:solidFill>
              <a:schemeClr val="tx2"/>
            </a:solidFill>
            <a:prstDash val="dash"/>
            <a:headEnd type="oval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9"/>
          <p:cNvCxnSpPr/>
          <p:nvPr/>
        </p:nvCxnSpPr>
        <p:spPr>
          <a:xfrm rot="16200000" flipH="1">
            <a:off x="3992563" y="1502751"/>
            <a:ext cx="703375" cy="14826"/>
          </a:xfrm>
          <a:prstGeom prst="line">
            <a:avLst/>
          </a:prstGeom>
          <a:ln w="6350" cmpd="sng">
            <a:solidFill>
              <a:schemeClr val="tx2"/>
            </a:solidFill>
            <a:prstDash val="dash"/>
            <a:headEnd type="oval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" name="组合 58"/>
          <p:cNvGrpSpPr/>
          <p:nvPr/>
        </p:nvGrpSpPr>
        <p:grpSpPr>
          <a:xfrm>
            <a:off x="438229" y="1849203"/>
            <a:ext cx="3109202" cy="971117"/>
            <a:chOff x="3874717" y="929369"/>
            <a:chExt cx="4289001" cy="584775"/>
          </a:xfrm>
        </p:grpSpPr>
        <p:sp>
          <p:nvSpPr>
            <p:cNvPr id="60" name="矩形 59"/>
            <p:cNvSpPr/>
            <p:nvPr/>
          </p:nvSpPr>
          <p:spPr>
            <a:xfrm>
              <a:off x="3917586" y="980731"/>
              <a:ext cx="3050802" cy="377371"/>
            </a:xfrm>
            <a:prstGeom prst="rect">
              <a:avLst/>
            </a:prstGeom>
            <a:solidFill>
              <a:srgbClr val="FF95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61" name="文本框 3"/>
            <p:cNvSpPr txBox="1"/>
            <p:nvPr/>
          </p:nvSpPr>
          <p:spPr>
            <a:xfrm>
              <a:off x="3874717" y="929369"/>
              <a:ext cx="42890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何为专业？</a:t>
              </a:r>
              <a:endParaRPr lang="zh-CN" altLang="en-US" sz="320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</p:grpSp>
      <p:sp>
        <p:nvSpPr>
          <p:cNvPr id="66" name="TextBox 12"/>
          <p:cNvSpPr txBox="1"/>
          <p:nvPr/>
        </p:nvSpPr>
        <p:spPr>
          <a:xfrm>
            <a:off x="3150824" y="3247782"/>
            <a:ext cx="2577947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为什么要进行“课堂观察”？</a:t>
            </a:r>
            <a:endParaRPr lang="en-AU" sz="28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7" name="TextBox 12"/>
          <p:cNvSpPr txBox="1"/>
          <p:nvPr/>
        </p:nvSpPr>
        <p:spPr>
          <a:xfrm>
            <a:off x="6060035" y="3256963"/>
            <a:ext cx="2500071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要怎样进行“课堂观察”？</a:t>
            </a:r>
            <a:endParaRPr lang="en-AU" sz="2800" dirty="0">
              <a:latin typeface="楷体" pitchFamily="49" charset="-122"/>
              <a:ea typeface="楷体" pitchFamily="49" charset="-122"/>
            </a:endParaRPr>
          </a:p>
        </p:txBody>
      </p:sp>
      <p:grpSp>
        <p:nvGrpSpPr>
          <p:cNvPr id="69" name="组合 68"/>
          <p:cNvGrpSpPr/>
          <p:nvPr/>
        </p:nvGrpSpPr>
        <p:grpSpPr>
          <a:xfrm>
            <a:off x="3102336" y="1872867"/>
            <a:ext cx="2461181" cy="705080"/>
            <a:chOff x="3102337" y="2064954"/>
            <a:chExt cx="3050802" cy="425384"/>
          </a:xfrm>
        </p:grpSpPr>
        <p:sp>
          <p:nvSpPr>
            <p:cNvPr id="70" name="矩形 69"/>
            <p:cNvSpPr/>
            <p:nvPr/>
          </p:nvSpPr>
          <p:spPr>
            <a:xfrm>
              <a:off x="3102337" y="2064954"/>
              <a:ext cx="3050802" cy="377371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为何“专业”</a:t>
              </a:r>
              <a:endParaRPr lang="zh-CN" altLang="en-US" sz="320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  <p:sp>
          <p:nvSpPr>
            <p:cNvPr id="71" name="文本框 26"/>
            <p:cNvSpPr txBox="1"/>
            <p:nvPr/>
          </p:nvSpPr>
          <p:spPr>
            <a:xfrm>
              <a:off x="3322743" y="2121006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5870844" y="1883589"/>
            <a:ext cx="2810447" cy="870624"/>
            <a:chOff x="4286431" y="2784436"/>
            <a:chExt cx="3050802" cy="584775"/>
          </a:xfrm>
        </p:grpSpPr>
        <p:sp>
          <p:nvSpPr>
            <p:cNvPr id="74" name="矩形 73"/>
            <p:cNvSpPr/>
            <p:nvPr/>
          </p:nvSpPr>
          <p:spPr>
            <a:xfrm>
              <a:off x="4286431" y="2823241"/>
              <a:ext cx="3050802" cy="377371"/>
            </a:xfrm>
            <a:prstGeom prst="rect">
              <a:avLst/>
            </a:prstGeom>
            <a:solidFill>
              <a:srgbClr val="55AC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75" name="文本框 28"/>
            <p:cNvSpPr txBox="1"/>
            <p:nvPr/>
          </p:nvSpPr>
          <p:spPr>
            <a:xfrm>
              <a:off x="4412504" y="2784436"/>
              <a:ext cx="26468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如何“专业”</a:t>
              </a:r>
              <a:endParaRPr lang="zh-CN" altLang="en-US" sz="320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3386998" y="0"/>
            <a:ext cx="1693199" cy="1459655"/>
            <a:chOff x="5276007" y="1147394"/>
            <a:chExt cx="1800200" cy="1551897"/>
          </a:xfrm>
        </p:grpSpPr>
        <p:grpSp>
          <p:nvGrpSpPr>
            <p:cNvPr id="77" name="组合 83"/>
            <p:cNvGrpSpPr/>
            <p:nvPr/>
          </p:nvGrpSpPr>
          <p:grpSpPr>
            <a:xfrm>
              <a:off x="5276007" y="1147394"/>
              <a:ext cx="1800200" cy="1551897"/>
              <a:chOff x="985378" y="1960081"/>
              <a:chExt cx="1800200" cy="1551897"/>
            </a:xfrm>
          </p:grpSpPr>
          <p:sp>
            <p:nvSpPr>
              <p:cNvPr id="79" name="六边形 78"/>
              <p:cNvSpPr/>
              <p:nvPr/>
            </p:nvSpPr>
            <p:spPr>
              <a:xfrm>
                <a:off x="985378" y="1960081"/>
                <a:ext cx="1800200" cy="1551897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524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sz="127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六边形 79"/>
              <p:cNvSpPr/>
              <p:nvPr/>
            </p:nvSpPr>
            <p:spPr>
              <a:xfrm>
                <a:off x="1081631" y="2043058"/>
                <a:ext cx="1607692" cy="1385942"/>
              </a:xfrm>
              <a:prstGeom prst="hexagon">
                <a:avLst/>
              </a:prstGeom>
              <a:solidFill>
                <a:schemeClr val="accent3"/>
              </a:solidFill>
              <a:ln>
                <a:noFill/>
              </a:ln>
              <a:effectLst>
                <a:innerShdw blurRad="762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sz="127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8" name="TextBox 77"/>
            <p:cNvSpPr txBox="1"/>
            <p:nvPr/>
          </p:nvSpPr>
          <p:spPr>
            <a:xfrm flipH="1">
              <a:off x="5641298" y="1710462"/>
              <a:ext cx="1043315" cy="5562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R="0" lvl="0" indent="0"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2800" b="0" i="0" u="none" strike="noStrike" kern="0" cap="none" spc="0" normalizeH="0" baseline="0">
                  <a:ln w="18415" cmpd="sng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Arial Rounded MT Bold" pitchFamily="34" charset="0"/>
                  <a:ea typeface="微软雅黑" pitchFamily="34" charset="-122"/>
                  <a:cs typeface="Times New Roman" pitchFamily="18" charset="0"/>
                </a:defRPr>
              </a:lvl1pPr>
            </a:lstStyle>
            <a:p>
              <a:pPr>
                <a:lnSpc>
                  <a:spcPct val="100000"/>
                </a:lnSpc>
                <a:defRPr/>
              </a:pPr>
              <a:r>
                <a:rPr lang="zh-CN" altLang="en-US" b="1" dirty="0" smtClean="0">
                  <a:ln>
                    <a:noFill/>
                  </a:ln>
                  <a:solidFill>
                    <a:prstClr val="white"/>
                  </a:solidFill>
                  <a:effectLst/>
                  <a:latin typeface="楷体" pitchFamily="49" charset="-122"/>
                  <a:ea typeface="楷体" pitchFamily="49" charset="-122"/>
                </a:rPr>
                <a:t>专业</a:t>
              </a:r>
              <a:endParaRPr lang="en-US" altLang="zh-CN" b="1" dirty="0">
                <a:ln>
                  <a:noFill/>
                </a:ln>
                <a:solidFill>
                  <a:prstClr val="white"/>
                </a:solidFill>
                <a:effectLst/>
                <a:latin typeface="楷体" pitchFamily="49" charset="-122"/>
                <a:ea typeface="楷体" pitchFamily="49" charset="-122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4697303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4" grpId="0"/>
      <p:bldP spid="66" grpId="0"/>
      <p:bldP spid="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9" y="132202"/>
            <a:ext cx="9141291" cy="51435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8271" y="4107265"/>
            <a:ext cx="536404" cy="48154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645" y="4231811"/>
            <a:ext cx="2946939" cy="91168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6303" y="555733"/>
            <a:ext cx="1091094" cy="103623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601001"/>
            <a:ext cx="4504571" cy="542499"/>
          </a:xfrm>
          <a:prstGeom prst="rect">
            <a:avLst/>
          </a:prstGeom>
        </p:spPr>
      </p:pic>
      <p:sp>
        <p:nvSpPr>
          <p:cNvPr id="37" name="文本框 3"/>
          <p:cNvSpPr txBox="1"/>
          <p:nvPr/>
        </p:nvSpPr>
        <p:spPr>
          <a:xfrm>
            <a:off x="438228" y="1849201"/>
            <a:ext cx="3109202" cy="9711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何为专业？</a:t>
            </a:r>
            <a:endParaRPr lang="zh-CN" altLang="en-US" sz="3200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9" name="AutoShape 13"/>
          <p:cNvSpPr>
            <a:spLocks/>
          </p:cNvSpPr>
          <p:nvPr/>
        </p:nvSpPr>
        <p:spPr bwMode="auto">
          <a:xfrm>
            <a:off x="268970" y="1689208"/>
            <a:ext cx="2400300" cy="1671638"/>
          </a:xfrm>
          <a:prstGeom prst="rightArrow">
            <a:avLst>
              <a:gd name="adj1" fmla="val 69463"/>
              <a:gd name="adj2" fmla="val 28319"/>
            </a:avLst>
          </a:prstGeom>
          <a:solidFill>
            <a:srgbClr val="F24700"/>
          </a:soli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1050"/>
          </a:p>
        </p:txBody>
      </p:sp>
      <p:sp>
        <p:nvSpPr>
          <p:cNvPr id="20" name="文本框 15"/>
          <p:cNvSpPr txBox="1"/>
          <p:nvPr/>
        </p:nvSpPr>
        <p:spPr>
          <a:xfrm>
            <a:off x="401413" y="2189903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课堂观察</a:t>
            </a: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37"/>
          <p:cNvGrpSpPr/>
          <p:nvPr/>
        </p:nvGrpSpPr>
        <p:grpSpPr>
          <a:xfrm>
            <a:off x="306027" y="207689"/>
            <a:ext cx="3109202" cy="971117"/>
            <a:chOff x="3874717" y="929369"/>
            <a:chExt cx="4289001" cy="584775"/>
          </a:xfrm>
        </p:grpSpPr>
        <p:sp>
          <p:nvSpPr>
            <p:cNvPr id="22" name="矩形 21"/>
            <p:cNvSpPr/>
            <p:nvPr/>
          </p:nvSpPr>
          <p:spPr>
            <a:xfrm>
              <a:off x="3917586" y="980731"/>
              <a:ext cx="3050802" cy="377371"/>
            </a:xfrm>
            <a:prstGeom prst="rect">
              <a:avLst/>
            </a:prstGeom>
            <a:solidFill>
              <a:srgbClr val="FF95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3" name="文本框 3"/>
            <p:cNvSpPr txBox="1"/>
            <p:nvPr/>
          </p:nvSpPr>
          <p:spPr>
            <a:xfrm>
              <a:off x="3874717" y="929369"/>
              <a:ext cx="42890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何为专业？</a:t>
              </a:r>
              <a:endParaRPr lang="zh-CN" altLang="en-US" sz="320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</p:grpSp>
      <p:sp>
        <p:nvSpPr>
          <p:cNvPr id="15" name="Cloud Callout 12"/>
          <p:cNvSpPr/>
          <p:nvPr/>
        </p:nvSpPr>
        <p:spPr bwMode="auto">
          <a:xfrm>
            <a:off x="2864384" y="1"/>
            <a:ext cx="6147414" cy="2622014"/>
          </a:xfrm>
          <a:prstGeom prst="cloudCallout">
            <a:avLst>
              <a:gd name="adj1" fmla="val 44578"/>
              <a:gd name="adj2" fmla="val 117581"/>
            </a:avLst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26867" rIns="26867" bIns="5373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599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楷体" pitchFamily="49" charset="-122"/>
              <a:ea typeface="楷体" pitchFamily="49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24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楷体" pitchFamily="49" charset="-122"/>
              <a:ea typeface="楷体" pitchFamily="49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楷体" pitchFamily="49" charset="-122"/>
              <a:ea typeface="楷体" pitchFamily="49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8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楷体" pitchFamily="49" charset="-122"/>
              <a:ea typeface="楷体" pitchFamily="49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    研究者或观察者带着明确的目的，凭借自身感官（如眼、耳等）及相关辅助工具（观察表、录音录像设备等），直接或间接从课堂情境中收集资料，并依据资料作相应研究的一种教育科学研究方法。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——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陈瑶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《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课堂观察指导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》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6" name="Cloud Callout 11"/>
          <p:cNvSpPr/>
          <p:nvPr/>
        </p:nvSpPr>
        <p:spPr bwMode="auto">
          <a:xfrm>
            <a:off x="2964113" y="2655066"/>
            <a:ext cx="5750229" cy="2148288"/>
          </a:xfrm>
          <a:prstGeom prst="cloudCallout">
            <a:avLst>
              <a:gd name="adj1" fmla="val -90339"/>
              <a:gd name="adj2" fmla="val 18228"/>
            </a:avLst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26867" rIns="26867" bIns="5373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8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楷体" pitchFamily="49" charset="-122"/>
                <a:ea typeface="楷体" pitchFamily="49" charset="-122"/>
              </a:rPr>
              <a:t>    通过观察课堂的运行状况进行记录、</a:t>
            </a:r>
            <a:endParaRPr lang="en-US" altLang="zh-CN" sz="18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楷体" pitchFamily="49" charset="-122"/>
              <a:ea typeface="楷体" pitchFamily="49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8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楷体" pitchFamily="49" charset="-122"/>
                <a:ea typeface="楷体" pitchFamily="49" charset="-122"/>
              </a:rPr>
              <a:t>分析和研究，并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在此基础上谋求学生课堂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楷体" pitchFamily="49" charset="-122"/>
              <a:ea typeface="楷体" pitchFamily="49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学习的改善、促进教师发展的专业活动。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楷体" pitchFamily="49" charset="-122"/>
              <a:ea typeface="楷体" pitchFamily="49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楷体" pitchFamily="49" charset="-122"/>
                <a:ea typeface="楷体" pitchFamily="49" charset="-122"/>
              </a:rPr>
              <a:t>                         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——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崔允漷等学者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楷体" pitchFamily="49" charset="-122"/>
              <a:ea typeface="楷体" pitchFamily="49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599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81605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928" y="0"/>
            <a:ext cx="9141291" cy="51435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8271" y="4107265"/>
            <a:ext cx="536404" cy="48154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645" y="4231811"/>
            <a:ext cx="2946939" cy="91168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6303" y="555733"/>
            <a:ext cx="1091094" cy="103623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601001"/>
            <a:ext cx="4504571" cy="542499"/>
          </a:xfrm>
          <a:prstGeom prst="rect">
            <a:avLst/>
          </a:prstGeom>
        </p:spPr>
      </p:pic>
      <p:sp>
        <p:nvSpPr>
          <p:cNvPr id="37" name="文本框 3"/>
          <p:cNvSpPr txBox="1"/>
          <p:nvPr/>
        </p:nvSpPr>
        <p:spPr>
          <a:xfrm>
            <a:off x="438228" y="1849201"/>
            <a:ext cx="3109202" cy="9711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何为专业？</a:t>
            </a:r>
            <a:endParaRPr lang="zh-CN" altLang="en-US" sz="3200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293034" y="264401"/>
            <a:ext cx="2461181" cy="716097"/>
            <a:chOff x="3211586" y="2058307"/>
            <a:chExt cx="3050802" cy="432031"/>
          </a:xfrm>
        </p:grpSpPr>
        <p:sp>
          <p:nvSpPr>
            <p:cNvPr id="42" name="矩形 41"/>
            <p:cNvSpPr/>
            <p:nvPr/>
          </p:nvSpPr>
          <p:spPr>
            <a:xfrm>
              <a:off x="3211586" y="2058307"/>
              <a:ext cx="3050802" cy="377371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为何“专业”</a:t>
              </a:r>
              <a:endParaRPr lang="zh-CN" altLang="en-US" sz="320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  <p:sp>
          <p:nvSpPr>
            <p:cNvPr id="43" name="文本框 26"/>
            <p:cNvSpPr txBox="1"/>
            <p:nvPr/>
          </p:nvSpPr>
          <p:spPr>
            <a:xfrm>
              <a:off x="3322743" y="2121006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7" name="右箭头 46"/>
          <p:cNvSpPr/>
          <p:nvPr/>
        </p:nvSpPr>
        <p:spPr>
          <a:xfrm>
            <a:off x="3483027" y="804231"/>
            <a:ext cx="4063527" cy="1423217"/>
          </a:xfrm>
          <a:prstGeom prst="rightArrow">
            <a:avLst>
              <a:gd name="adj1" fmla="val 66953"/>
              <a:gd name="adj2" fmla="val 50000"/>
            </a:avLst>
          </a:prstGeom>
          <a:solidFill>
            <a:srgbClr val="F24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右箭头 47"/>
          <p:cNvSpPr/>
          <p:nvPr/>
        </p:nvSpPr>
        <p:spPr>
          <a:xfrm rot="10800000">
            <a:off x="2544895" y="1796894"/>
            <a:ext cx="4230476" cy="1364948"/>
          </a:xfrm>
          <a:prstGeom prst="rightArrow">
            <a:avLst>
              <a:gd name="adj1" fmla="val 66953"/>
              <a:gd name="adj2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右箭头 48"/>
          <p:cNvSpPr/>
          <p:nvPr/>
        </p:nvSpPr>
        <p:spPr>
          <a:xfrm>
            <a:off x="3514379" y="2754216"/>
            <a:ext cx="4197428" cy="1332831"/>
          </a:xfrm>
          <a:prstGeom prst="rightArrow">
            <a:avLst>
              <a:gd name="adj1" fmla="val 66953"/>
              <a:gd name="adj2" fmla="val 50000"/>
            </a:avLst>
          </a:prstGeom>
          <a:solidFill>
            <a:srgbClr val="35A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TextBox 9"/>
          <p:cNvSpPr txBox="1"/>
          <p:nvPr/>
        </p:nvSpPr>
        <p:spPr>
          <a:xfrm>
            <a:off x="3372863" y="1192326"/>
            <a:ext cx="3523696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ctr">
              <a:defRPr sz="20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 smtClean="0">
                <a:solidFill>
                  <a:schemeClr val="bg1"/>
                </a:solidFill>
              </a:rPr>
              <a:t>听课，没有合作的任务，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dirty="0" smtClean="0">
                <a:solidFill>
                  <a:schemeClr val="bg1"/>
                </a:solidFill>
              </a:rPr>
              <a:t>         </a:t>
            </a:r>
            <a:r>
              <a:rPr lang="zh-CN" altLang="en-US" dirty="0" smtClean="0">
                <a:solidFill>
                  <a:schemeClr val="bg1"/>
                </a:solidFill>
              </a:rPr>
              <a:t>没有明确的分工。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51" name="TextBox 11"/>
          <p:cNvSpPr txBox="1"/>
          <p:nvPr/>
        </p:nvSpPr>
        <p:spPr>
          <a:xfrm>
            <a:off x="3394894" y="2204752"/>
            <a:ext cx="333641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ctr">
              <a:defRPr sz="20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 smtClean="0">
                <a:solidFill>
                  <a:schemeClr val="bg1"/>
                </a:solidFill>
              </a:rPr>
              <a:t>评课，没有证据的推论，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          基于假设的话语居多。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52" name="TextBox 12"/>
          <p:cNvSpPr txBox="1"/>
          <p:nvPr/>
        </p:nvSpPr>
        <p:spPr>
          <a:xfrm>
            <a:off x="3284726" y="3107012"/>
            <a:ext cx="388725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ctr">
              <a:defRPr sz="2000" b="1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 smtClean="0">
                <a:solidFill>
                  <a:schemeClr val="bg1"/>
                </a:solidFill>
              </a:rPr>
              <a:t>听评课，没有研究的实践，      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               应付任务式的居多。</a:t>
            </a:r>
            <a:endParaRPr lang="zh-CN" altLang="en-US" dirty="0">
              <a:solidFill>
                <a:schemeClr val="bg1"/>
              </a:solidFill>
            </a:endParaRPr>
          </a:p>
        </p:txBody>
      </p:sp>
      <p:grpSp>
        <p:nvGrpSpPr>
          <p:cNvPr id="68" name="组合 67"/>
          <p:cNvGrpSpPr/>
          <p:nvPr/>
        </p:nvGrpSpPr>
        <p:grpSpPr>
          <a:xfrm>
            <a:off x="1171764" y="1112704"/>
            <a:ext cx="1167482" cy="3371162"/>
            <a:chOff x="6914939" y="2252328"/>
            <a:chExt cx="1241260" cy="1439861"/>
          </a:xfrm>
        </p:grpSpPr>
        <p:sp>
          <p:nvSpPr>
            <p:cNvPr id="69" name="六边形 68"/>
            <p:cNvSpPr/>
            <p:nvPr/>
          </p:nvSpPr>
          <p:spPr>
            <a:xfrm rot="5400000">
              <a:off x="6815638" y="2351629"/>
              <a:ext cx="1439861" cy="1241260"/>
            </a:xfrm>
            <a:prstGeom prst="hexagon">
              <a:avLst>
                <a:gd name="adj" fmla="val 30879"/>
                <a:gd name="vf" fmla="val 115470"/>
              </a:avLst>
            </a:prstGeom>
            <a:gradFill flip="none" rotWithShape="1">
              <a:gsLst>
                <a:gs pos="6000">
                  <a:sysClr val="window" lastClr="FFFFFF">
                    <a:lumMod val="95000"/>
                    <a:shade val="67500"/>
                    <a:satMod val="115000"/>
                  </a:sysClr>
                </a:gs>
                <a:gs pos="100000">
                  <a:srgbClr val="E4E4E4"/>
                </a:gs>
                <a:gs pos="80000">
                  <a:srgbClr val="F1F1F1"/>
                </a:gs>
                <a:gs pos="43000">
                  <a:sysClr val="window" lastClr="FFFFFF"/>
                </a:gs>
              </a:gsLst>
              <a:lin ang="8100000" scaled="1"/>
              <a:tileRect/>
            </a:gradFill>
            <a:ln w="19050" cap="flat" cmpd="sng" algn="ctr">
              <a:solidFill>
                <a:sysClr val="window" lastClr="FFFFFF"/>
              </a:solidFill>
              <a:prstDash val="solid"/>
            </a:ln>
            <a:effectLst>
              <a:outerShdw blurRad="393700" dist="38100" dir="5400000" algn="t" rotWithShape="0">
                <a:schemeClr val="tx1">
                  <a:alpha val="37000"/>
                </a:scheme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270" kern="0">
                <a:solidFill>
                  <a:srgbClr val="4472C4">
                    <a:lumMod val="50000"/>
                  </a:srgbClr>
                </a:solidFill>
              </a:endParaRPr>
            </a:p>
          </p:txBody>
        </p:sp>
        <p:sp>
          <p:nvSpPr>
            <p:cNvPr id="70" name="Title 3"/>
            <p:cNvSpPr txBox="1">
              <a:spLocks/>
            </p:cNvSpPr>
            <p:nvPr/>
          </p:nvSpPr>
          <p:spPr>
            <a:xfrm>
              <a:off x="7272819" y="2373711"/>
              <a:ext cx="796699" cy="247601"/>
            </a:xfrm>
            <a:prstGeom prst="rect">
              <a:avLst/>
            </a:prstGeom>
          </p:spPr>
          <p:txBody>
            <a:bodyPr/>
            <a:lstStyle>
              <a:lvl1pPr algn="ctr" defTabSz="967801" rtl="0" eaLnBrk="1" latinLnBrk="0" hangingPunct="1">
                <a:spcBef>
                  <a:spcPct val="0"/>
                </a:spcBef>
                <a:buNone/>
                <a:defRPr sz="47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zh-CN" altLang="en-US" sz="3200" b="1" dirty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微软雅黑" pitchFamily="34" charset="-122"/>
                  <a:ea typeface="微软雅黑" pitchFamily="34" charset="-122"/>
                </a:rPr>
                <a:t>传统的听评课</a:t>
              </a:r>
              <a:endParaRPr lang="en-US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9481605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0" grpId="0"/>
      <p:bldP spid="51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9" y="132202"/>
            <a:ext cx="9141291" cy="51435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8271" y="4107265"/>
            <a:ext cx="536404" cy="48154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645" y="4231811"/>
            <a:ext cx="2946939" cy="91168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6303" y="555733"/>
            <a:ext cx="1091094" cy="103623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601001"/>
            <a:ext cx="4504571" cy="542499"/>
          </a:xfrm>
          <a:prstGeom prst="rect">
            <a:avLst/>
          </a:prstGeom>
        </p:spPr>
      </p:pic>
      <p:sp>
        <p:nvSpPr>
          <p:cNvPr id="37" name="文本框 3"/>
          <p:cNvSpPr txBox="1"/>
          <p:nvPr/>
        </p:nvSpPr>
        <p:spPr>
          <a:xfrm>
            <a:off x="438228" y="1849201"/>
            <a:ext cx="3109202" cy="9711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何为专业？</a:t>
            </a:r>
            <a:endParaRPr lang="zh-CN" altLang="en-US" sz="3200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9" name="AutoShape 13"/>
          <p:cNvSpPr>
            <a:spLocks/>
          </p:cNvSpPr>
          <p:nvPr/>
        </p:nvSpPr>
        <p:spPr bwMode="auto">
          <a:xfrm>
            <a:off x="268970" y="1689208"/>
            <a:ext cx="2400300" cy="1671638"/>
          </a:xfrm>
          <a:prstGeom prst="rightArrow">
            <a:avLst>
              <a:gd name="adj1" fmla="val 69463"/>
              <a:gd name="adj2" fmla="val 28319"/>
            </a:avLst>
          </a:prstGeom>
          <a:solidFill>
            <a:srgbClr val="F24700"/>
          </a:soli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1050"/>
          </a:p>
        </p:txBody>
      </p:sp>
      <p:sp>
        <p:nvSpPr>
          <p:cNvPr id="20" name="文本框 15"/>
          <p:cNvSpPr txBox="1"/>
          <p:nvPr/>
        </p:nvSpPr>
        <p:spPr>
          <a:xfrm>
            <a:off x="401413" y="2189903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课堂观察</a:t>
            </a: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2710150" y="830646"/>
          <a:ext cx="6433850" cy="303335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7787"/>
                <a:gridCol w="1405753"/>
                <a:gridCol w="1286770"/>
                <a:gridCol w="1286770"/>
                <a:gridCol w="1286770"/>
              </a:tblGrid>
              <a:tr h="7227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/>
                        <a:t>观察者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/>
                        <a:t>观察内容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/>
                        <a:t>观察工具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/>
                        <a:t>观察结果</a:t>
                      </a:r>
                      <a:endParaRPr lang="zh-CN" altLang="en-US" sz="2000" dirty="0"/>
                    </a:p>
                  </a:txBody>
                  <a:tcPr/>
                </a:tc>
              </a:tr>
              <a:tr h="1122260">
                <a:tc>
                  <a:txBody>
                    <a:bodyPr/>
                    <a:lstStyle/>
                    <a:p>
                      <a:r>
                        <a:rPr lang="zh-CN" altLang="en-US" sz="2000" dirty="0" smtClean="0"/>
                        <a:t>传统听评课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听课个体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描述课堂表象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公共听课表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监督评价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  <a:tr h="1188362">
                <a:tc>
                  <a:txBody>
                    <a:bodyPr/>
                    <a:lstStyle/>
                    <a:p>
                      <a:r>
                        <a:rPr lang="zh-CN" altLang="en-US" sz="2000" dirty="0" smtClean="0"/>
                        <a:t>课堂观察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观察合作体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分析关系缘由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自主选择、开发观察工具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共同发展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4" name="组合 13"/>
          <p:cNvGrpSpPr/>
          <p:nvPr/>
        </p:nvGrpSpPr>
        <p:grpSpPr>
          <a:xfrm>
            <a:off x="0" y="165248"/>
            <a:ext cx="2919470" cy="716097"/>
            <a:chOff x="3211586" y="2058307"/>
            <a:chExt cx="3050802" cy="432031"/>
          </a:xfrm>
        </p:grpSpPr>
        <p:sp>
          <p:nvSpPr>
            <p:cNvPr id="15" name="矩形 14"/>
            <p:cNvSpPr/>
            <p:nvPr/>
          </p:nvSpPr>
          <p:spPr>
            <a:xfrm>
              <a:off x="3211586" y="2058307"/>
              <a:ext cx="3050802" cy="377371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为何“专业”</a:t>
              </a:r>
              <a:endParaRPr lang="zh-CN" altLang="en-US" sz="320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  <p:sp>
          <p:nvSpPr>
            <p:cNvPr id="16" name="文本框 26"/>
            <p:cNvSpPr txBox="1"/>
            <p:nvPr/>
          </p:nvSpPr>
          <p:spPr>
            <a:xfrm>
              <a:off x="3322743" y="2121006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9481605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9" y="132202"/>
            <a:ext cx="9141291" cy="51435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8271" y="4107265"/>
            <a:ext cx="536404" cy="48154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645" y="4231811"/>
            <a:ext cx="2946939" cy="91168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6303" y="555733"/>
            <a:ext cx="1091094" cy="103623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601001"/>
            <a:ext cx="4504571" cy="542499"/>
          </a:xfrm>
          <a:prstGeom prst="rect">
            <a:avLst/>
          </a:prstGeom>
        </p:spPr>
      </p:pic>
      <p:sp>
        <p:nvSpPr>
          <p:cNvPr id="37" name="文本框 3"/>
          <p:cNvSpPr txBox="1"/>
          <p:nvPr/>
        </p:nvSpPr>
        <p:spPr>
          <a:xfrm>
            <a:off x="438228" y="1849201"/>
            <a:ext cx="3109202" cy="9711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何为专业？</a:t>
            </a:r>
            <a:endParaRPr lang="zh-CN" altLang="en-US" sz="3200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9" name="AutoShape 13"/>
          <p:cNvSpPr>
            <a:spLocks/>
          </p:cNvSpPr>
          <p:nvPr/>
        </p:nvSpPr>
        <p:spPr bwMode="auto">
          <a:xfrm>
            <a:off x="268970" y="1689208"/>
            <a:ext cx="2400300" cy="1671638"/>
          </a:xfrm>
          <a:prstGeom prst="rightArrow">
            <a:avLst>
              <a:gd name="adj1" fmla="val 69463"/>
              <a:gd name="adj2" fmla="val 28319"/>
            </a:avLst>
          </a:prstGeom>
          <a:solidFill>
            <a:srgbClr val="F24700"/>
          </a:soli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1050"/>
          </a:p>
        </p:txBody>
      </p:sp>
      <p:sp>
        <p:nvSpPr>
          <p:cNvPr id="20" name="文本框 15"/>
          <p:cNvSpPr txBox="1"/>
          <p:nvPr/>
        </p:nvSpPr>
        <p:spPr>
          <a:xfrm>
            <a:off x="401413" y="2189903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课堂观察</a:t>
            </a: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600070" y="3171228"/>
            <a:ext cx="7901540" cy="711983"/>
            <a:chOff x="3874718" y="929369"/>
            <a:chExt cx="5915586" cy="428733"/>
          </a:xfrm>
        </p:grpSpPr>
        <p:sp>
          <p:nvSpPr>
            <p:cNvPr id="16" name="矩形 15"/>
            <p:cNvSpPr/>
            <p:nvPr/>
          </p:nvSpPr>
          <p:spPr>
            <a:xfrm>
              <a:off x="3917586" y="980731"/>
              <a:ext cx="3050802" cy="377371"/>
            </a:xfrm>
            <a:prstGeom prst="rect">
              <a:avLst/>
            </a:prstGeom>
            <a:solidFill>
              <a:srgbClr val="FF95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7" name="文本框 3"/>
            <p:cNvSpPr txBox="1"/>
            <p:nvPr/>
          </p:nvSpPr>
          <p:spPr>
            <a:xfrm>
              <a:off x="3874718" y="929369"/>
              <a:ext cx="5915586" cy="3521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有助学校合作文化形成</a:t>
              </a:r>
              <a:endParaRPr lang="zh-CN" altLang="en-US" sz="320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313195" y="864087"/>
            <a:ext cx="4343528" cy="1799530"/>
            <a:chOff x="3322743" y="2121006"/>
            <a:chExt cx="5384100" cy="1085680"/>
          </a:xfrm>
        </p:grpSpPr>
        <p:sp>
          <p:nvSpPr>
            <p:cNvPr id="21" name="矩形 20"/>
            <p:cNvSpPr/>
            <p:nvPr/>
          </p:nvSpPr>
          <p:spPr>
            <a:xfrm>
              <a:off x="3662238" y="2829315"/>
              <a:ext cx="5044605" cy="377371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促进教师专业发展</a:t>
              </a:r>
              <a:endParaRPr lang="zh-CN" altLang="en-US" sz="320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  <p:sp>
          <p:nvSpPr>
            <p:cNvPr id="24" name="文本框 26"/>
            <p:cNvSpPr txBox="1"/>
            <p:nvPr/>
          </p:nvSpPr>
          <p:spPr>
            <a:xfrm>
              <a:off x="3322743" y="2121006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601369" y="848004"/>
            <a:ext cx="4110438" cy="619609"/>
            <a:chOff x="4286431" y="2784437"/>
            <a:chExt cx="3050802" cy="416175"/>
          </a:xfrm>
        </p:grpSpPr>
        <p:sp>
          <p:nvSpPr>
            <p:cNvPr id="26" name="矩形 25"/>
            <p:cNvSpPr/>
            <p:nvPr/>
          </p:nvSpPr>
          <p:spPr>
            <a:xfrm>
              <a:off x="4286431" y="2823241"/>
              <a:ext cx="3050802" cy="377371"/>
            </a:xfrm>
            <a:prstGeom prst="rect">
              <a:avLst/>
            </a:prstGeom>
            <a:solidFill>
              <a:srgbClr val="55AC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7" name="文本框 28"/>
            <p:cNvSpPr txBox="1"/>
            <p:nvPr/>
          </p:nvSpPr>
          <p:spPr>
            <a:xfrm>
              <a:off x="4412504" y="2784437"/>
              <a:ext cx="2873244" cy="392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改善学生学习</a:t>
              </a:r>
              <a:endParaRPr lang="zh-CN" altLang="en-US" sz="320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0" y="165248"/>
            <a:ext cx="2919470" cy="716097"/>
            <a:chOff x="3211586" y="2058307"/>
            <a:chExt cx="3050802" cy="432031"/>
          </a:xfrm>
        </p:grpSpPr>
        <p:sp>
          <p:nvSpPr>
            <p:cNvPr id="29" name="矩形 28"/>
            <p:cNvSpPr/>
            <p:nvPr/>
          </p:nvSpPr>
          <p:spPr>
            <a:xfrm>
              <a:off x="3211586" y="2058307"/>
              <a:ext cx="3050802" cy="377371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为何“专业”</a:t>
              </a:r>
              <a:endParaRPr lang="zh-CN" altLang="en-US" sz="320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  <p:sp>
          <p:nvSpPr>
            <p:cNvPr id="30" name="文本框 26"/>
            <p:cNvSpPr txBox="1"/>
            <p:nvPr/>
          </p:nvSpPr>
          <p:spPr>
            <a:xfrm>
              <a:off x="3322743" y="2121006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9481605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8271" y="4107265"/>
            <a:ext cx="536404" cy="48154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645" y="4231811"/>
            <a:ext cx="2946939" cy="91168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6303" y="555733"/>
            <a:ext cx="1091094" cy="103623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601001"/>
            <a:ext cx="4504571" cy="542499"/>
          </a:xfrm>
          <a:prstGeom prst="rect">
            <a:avLst/>
          </a:prstGeom>
        </p:spPr>
      </p:pic>
      <p:sp>
        <p:nvSpPr>
          <p:cNvPr id="37" name="文本框 3"/>
          <p:cNvSpPr txBox="1"/>
          <p:nvPr/>
        </p:nvSpPr>
        <p:spPr>
          <a:xfrm>
            <a:off x="438228" y="1849201"/>
            <a:ext cx="3109202" cy="9711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何为专业？</a:t>
            </a:r>
            <a:endParaRPr lang="zh-CN" altLang="en-US" sz="3200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219191" y="186992"/>
            <a:ext cx="2810447" cy="870624"/>
            <a:chOff x="4286431" y="2784436"/>
            <a:chExt cx="3050802" cy="584775"/>
          </a:xfrm>
        </p:grpSpPr>
        <p:sp>
          <p:nvSpPr>
            <p:cNvPr id="14" name="矩形 13"/>
            <p:cNvSpPr/>
            <p:nvPr/>
          </p:nvSpPr>
          <p:spPr>
            <a:xfrm>
              <a:off x="4286431" y="2823241"/>
              <a:ext cx="3050802" cy="377371"/>
            </a:xfrm>
            <a:prstGeom prst="rect">
              <a:avLst/>
            </a:prstGeom>
            <a:solidFill>
              <a:srgbClr val="55AC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5" name="文本框 28"/>
            <p:cNvSpPr txBox="1"/>
            <p:nvPr/>
          </p:nvSpPr>
          <p:spPr>
            <a:xfrm>
              <a:off x="4412504" y="2784436"/>
              <a:ext cx="26468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如何“专业”</a:t>
              </a:r>
              <a:endParaRPr lang="zh-CN" altLang="en-US" sz="320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</p:grpSp>
      <p:sp>
        <p:nvSpPr>
          <p:cNvPr id="18" name="Title 3"/>
          <p:cNvSpPr txBox="1">
            <a:spLocks/>
          </p:cNvSpPr>
          <p:nvPr/>
        </p:nvSpPr>
        <p:spPr>
          <a:xfrm>
            <a:off x="1012613" y="1342352"/>
            <a:ext cx="749345" cy="308109"/>
          </a:xfrm>
          <a:prstGeom prst="rect">
            <a:avLst/>
          </a:prstGeom>
        </p:spPr>
        <p:txBody>
          <a:bodyPr/>
          <a:lstStyle>
            <a:lvl1pPr algn="ctr" defTabSz="967801" rtl="0" eaLnBrk="1" latinLnBrk="0" hangingPunct="1">
              <a:spcBef>
                <a:spcPct val="0"/>
              </a:spcBef>
              <a:buNone/>
              <a:defRPr sz="4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sz="3386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26" name="表格 25"/>
          <p:cNvGraphicFramePr>
            <a:graphicFrameLocks noGrp="1"/>
          </p:cNvGraphicFramePr>
          <p:nvPr/>
        </p:nvGraphicFramePr>
        <p:xfrm>
          <a:off x="477398" y="1443211"/>
          <a:ext cx="8104743" cy="2682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01581"/>
                <a:gridCol w="2516741"/>
                <a:gridCol w="2886421"/>
              </a:tblGrid>
              <a:tr h="352096"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课前准备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课中观察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课后反思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执教者说课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看、听、记、思</a:t>
                      </a:r>
                      <a:endParaRPr lang="en-US" altLang="zh-CN" sz="2000" dirty="0" smtClean="0">
                        <a:latin typeface="楷体" pitchFamily="49" charset="-122"/>
                        <a:ea typeface="楷体" pitchFamily="49" charset="-122"/>
                      </a:endParaRPr>
                    </a:p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围绕观察点，运用观察量表，把课堂行为准确、详尽、有针对性地记录下来。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执教者课后反思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确立观察点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观察小组汇报观察结果并作出分析推论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分配观察任务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形成观察结论与建议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设计观察量表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楷体" pitchFamily="49" charset="-122"/>
                          <a:ea typeface="楷体" pitchFamily="49" charset="-122"/>
                        </a:rPr>
                        <a:t>选择记录方式</a:t>
                      </a:r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000" dirty="0"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48160506"/>
      </p:ext>
    </p:extLst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55351"/>
            <a:ext cx="9141291" cy="51435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6303" y="555733"/>
            <a:ext cx="1091094" cy="1036234"/>
          </a:xfrm>
          <a:prstGeom prst="rect">
            <a:avLst/>
          </a:prstGeom>
        </p:spPr>
      </p:pic>
      <p:sp>
        <p:nvSpPr>
          <p:cNvPr id="37" name="文本框 3"/>
          <p:cNvSpPr txBox="1"/>
          <p:nvPr/>
        </p:nvSpPr>
        <p:spPr>
          <a:xfrm>
            <a:off x="438228" y="1849201"/>
            <a:ext cx="3109202" cy="9711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何为专业？</a:t>
            </a:r>
            <a:endParaRPr lang="zh-CN" altLang="en-US" sz="3200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9" name="AutoShape 13"/>
          <p:cNvSpPr>
            <a:spLocks/>
          </p:cNvSpPr>
          <p:nvPr/>
        </p:nvSpPr>
        <p:spPr bwMode="auto">
          <a:xfrm>
            <a:off x="0" y="-158978"/>
            <a:ext cx="1674564" cy="784011"/>
          </a:xfrm>
          <a:prstGeom prst="rightArrow">
            <a:avLst>
              <a:gd name="adj1" fmla="val 69463"/>
              <a:gd name="adj2" fmla="val 28319"/>
            </a:avLst>
          </a:prstGeom>
          <a:solidFill>
            <a:srgbClr val="F24700"/>
          </a:soli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1050"/>
          </a:p>
        </p:txBody>
      </p:sp>
      <p:sp>
        <p:nvSpPr>
          <p:cNvPr id="20" name="文本框 15"/>
          <p:cNvSpPr txBox="1"/>
          <p:nvPr/>
        </p:nvSpPr>
        <p:spPr>
          <a:xfrm>
            <a:off x="0" y="0"/>
            <a:ext cx="1620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几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点思考</a:t>
            </a:r>
            <a:endParaRPr lang="zh-CN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13"/>
          <p:cNvGrpSpPr/>
          <p:nvPr/>
        </p:nvGrpSpPr>
        <p:grpSpPr>
          <a:xfrm>
            <a:off x="1" y="3719813"/>
            <a:ext cx="9144000" cy="1742621"/>
            <a:chOff x="5983008" y="138393"/>
            <a:chExt cx="5531108" cy="764168"/>
          </a:xfrm>
        </p:grpSpPr>
        <p:sp>
          <p:nvSpPr>
            <p:cNvPr id="16" name="矩形 15"/>
            <p:cNvSpPr/>
            <p:nvPr/>
          </p:nvSpPr>
          <p:spPr>
            <a:xfrm>
              <a:off x="5983008" y="138393"/>
              <a:ext cx="5531108" cy="723921"/>
            </a:xfrm>
            <a:prstGeom prst="rect">
              <a:avLst/>
            </a:prstGeom>
            <a:solidFill>
              <a:srgbClr val="FF95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7" name="文本框 3"/>
            <p:cNvSpPr txBox="1"/>
            <p:nvPr/>
          </p:nvSpPr>
          <p:spPr>
            <a:xfrm>
              <a:off x="5999379" y="187246"/>
              <a:ext cx="5514736" cy="715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</a:rPr>
                <a:t>3</a:t>
              </a:r>
              <a:r>
                <a:rPr lang="zh-CN" altLang="en-US" sz="2000" dirty="0" smtClean="0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</a:rPr>
                <a:t>、“促进有效学习”的真正归旨。</a:t>
              </a:r>
              <a:endParaRPr lang="en-US" altLang="zh-CN" sz="20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endParaRPr>
            </a:p>
            <a:p>
              <a:r>
                <a:rPr lang="en-US" altLang="zh-CN" sz="2000" dirty="0" smtClean="0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</a:rPr>
                <a:t> </a:t>
              </a:r>
              <a:r>
                <a:rPr lang="en-US" altLang="zh-CN" sz="2000" dirty="0" smtClean="0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</a:rPr>
                <a:t>   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我们要把教学的关注点投射到学生的学习上，多思考学生如何学？会不会学？学得如何？等，如何促进学生的有效学习才是研究的起点和归宿，因为教师所做的一切皆是为了学生。</a:t>
              </a:r>
              <a:endParaRPr lang="en-US" altLang="zh-CN" sz="20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  <a:p>
              <a:endParaRPr lang="zh-CN" altLang="en-US" sz="200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</p:grpSp>
      <p:grpSp>
        <p:nvGrpSpPr>
          <p:cNvPr id="4" name="组合 17"/>
          <p:cNvGrpSpPr/>
          <p:nvPr/>
        </p:nvGrpSpPr>
        <p:grpSpPr>
          <a:xfrm>
            <a:off x="0" y="1979989"/>
            <a:ext cx="9144000" cy="1930999"/>
            <a:chOff x="-1734627" y="1833326"/>
            <a:chExt cx="10084850" cy="657012"/>
          </a:xfrm>
        </p:grpSpPr>
        <p:sp>
          <p:nvSpPr>
            <p:cNvPr id="21" name="矩形 20"/>
            <p:cNvSpPr/>
            <p:nvPr/>
          </p:nvSpPr>
          <p:spPr>
            <a:xfrm>
              <a:off x="-1734627" y="1833326"/>
              <a:ext cx="10084850" cy="645968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CN" sz="20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endParaRPr>
            </a:p>
            <a:p>
              <a:r>
                <a:rPr lang="en-US" altLang="zh-CN" sz="2000" dirty="0" smtClean="0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</a:rPr>
                <a:t>2</a:t>
              </a:r>
              <a:r>
                <a:rPr lang="zh-CN" altLang="en-US" sz="2000" dirty="0" smtClean="0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</a:rPr>
                <a:t>、“注入全新血液”的活力课堂。</a:t>
              </a:r>
              <a:endParaRPr lang="en-US" altLang="zh-CN" sz="20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endParaRPr>
            </a:p>
            <a:p>
              <a:r>
                <a:rPr lang="en-US" altLang="zh-CN" sz="2000" dirty="0" smtClean="0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</a:rPr>
                <a:t> </a:t>
              </a:r>
              <a:r>
                <a:rPr lang="en-US" altLang="zh-CN" sz="2000" dirty="0" smtClean="0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</a:rPr>
                <a:t>   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教学不能总是穿新鞋，走老路，要有创新精神，使课堂成为研究的课堂，听评课要去掉空话、套话，不能感情用事，要把课堂教学活动提高到一种科学研究的层面上来，用数据来说，重理性分析，科学地处理数据，合理推理，形成科学的论断，从而指导教师改进自己的课堂教学。</a:t>
              </a:r>
              <a:endParaRPr lang="en-US" altLang="zh-CN" sz="20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  <a:p>
              <a:endParaRPr lang="zh-CN" altLang="en-US" sz="200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  <p:sp>
          <p:nvSpPr>
            <p:cNvPr id="24" name="文本框 26"/>
            <p:cNvSpPr txBox="1"/>
            <p:nvPr/>
          </p:nvSpPr>
          <p:spPr>
            <a:xfrm>
              <a:off x="3322743" y="2121006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24"/>
          <p:cNvGrpSpPr/>
          <p:nvPr/>
        </p:nvGrpSpPr>
        <p:grpSpPr>
          <a:xfrm>
            <a:off x="-1" y="474563"/>
            <a:ext cx="9144002" cy="1689904"/>
            <a:chOff x="2722679" y="2712142"/>
            <a:chExt cx="4662984" cy="390815"/>
          </a:xfrm>
        </p:grpSpPr>
        <p:sp>
          <p:nvSpPr>
            <p:cNvPr id="26" name="矩形 25"/>
            <p:cNvSpPr/>
            <p:nvPr/>
          </p:nvSpPr>
          <p:spPr>
            <a:xfrm>
              <a:off x="2722680" y="2725586"/>
              <a:ext cx="4662983" cy="377371"/>
            </a:xfrm>
            <a:prstGeom prst="rect">
              <a:avLst/>
            </a:prstGeom>
            <a:solidFill>
              <a:srgbClr val="55AC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7" name="文本框 28"/>
            <p:cNvSpPr txBox="1"/>
            <p:nvPr/>
          </p:nvSpPr>
          <p:spPr>
            <a:xfrm>
              <a:off x="2722679" y="2712142"/>
              <a:ext cx="4662983" cy="363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</a:rPr>
                <a:t>1</a:t>
              </a:r>
              <a:r>
                <a:rPr lang="zh-CN" altLang="en-US" sz="2000" dirty="0" smtClean="0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</a:rPr>
                <a:t>、“教学即研究”的教师人生。</a:t>
              </a:r>
              <a:endParaRPr lang="en-US" altLang="zh-CN" sz="2000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endParaRPr>
            </a:p>
            <a:p>
              <a:r>
                <a:rPr lang="en-US" altLang="zh-CN" sz="20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 </a:t>
              </a:r>
              <a:r>
                <a:rPr lang="en-US" altLang="zh-CN" sz="20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   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从一个个鲜活的观察故事中，我读到了年轻教师的手足无措到小有所成的成长足迹，读到了老教师由怀疑旁观到热心实践的心路历程，读到了观察者由一开始的被迫接受任务，到“像专家一样评课”的变化过程，读到了为确立观察点，开发观察工具的寻寻觅觅</a:t>
              </a:r>
              <a:r>
                <a:rPr lang="en-US" altLang="zh-CN" sz="2000" dirty="0" smtClean="0">
                  <a:solidFill>
                    <a:schemeClr val="bg1"/>
                  </a:solidFill>
                  <a:latin typeface="楷体" pitchFamily="49" charset="-122"/>
                  <a:ea typeface="楷体" pitchFamily="49" charset="-122"/>
                </a:rPr>
                <a:t>……</a:t>
              </a:r>
            </a:p>
            <a:p>
              <a:endParaRPr lang="zh-CN" altLang="en-US" sz="1600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9481605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8271" y="4107265"/>
            <a:ext cx="536404" cy="48154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645" y="4231811"/>
            <a:ext cx="2946939" cy="91168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7584" y="3071031"/>
            <a:ext cx="1590924" cy="207246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712" y="716438"/>
            <a:ext cx="3290288" cy="442706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6303" y="555733"/>
            <a:ext cx="1091094" cy="103623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601001"/>
            <a:ext cx="4504571" cy="54249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31542" y="3695673"/>
            <a:ext cx="2651544" cy="1447827"/>
          </a:xfrm>
          <a:prstGeom prst="rect">
            <a:avLst/>
          </a:prstGeom>
        </p:spPr>
      </p:pic>
      <p:grpSp>
        <p:nvGrpSpPr>
          <p:cNvPr id="2" name="组合 18"/>
          <p:cNvGrpSpPr/>
          <p:nvPr/>
        </p:nvGrpSpPr>
        <p:grpSpPr>
          <a:xfrm>
            <a:off x="2960574" y="1591967"/>
            <a:ext cx="4557009" cy="889976"/>
            <a:chOff x="2960574" y="1591967"/>
            <a:chExt cx="4557009" cy="889976"/>
          </a:xfrm>
        </p:grpSpPr>
        <p:sp>
          <p:nvSpPr>
            <p:cNvPr id="15" name="对角圆角矩形 14"/>
            <p:cNvSpPr/>
            <p:nvPr/>
          </p:nvSpPr>
          <p:spPr>
            <a:xfrm>
              <a:off x="2960574" y="1591967"/>
              <a:ext cx="4557009" cy="889976"/>
            </a:xfrm>
            <a:prstGeom prst="round2DiagRect">
              <a:avLst>
                <a:gd name="adj1" fmla="val 34607"/>
                <a:gd name="adj2" fmla="val 0"/>
              </a:avLst>
            </a:prstGeom>
            <a:solidFill>
              <a:srgbClr val="FF95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A7EFCC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3151807" y="1744071"/>
              <a:ext cx="41745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感谢观看 </a:t>
              </a:r>
              <a:r>
                <a:rPr lang="en-US" altLang="zh-CN" sz="3600" b="1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THANKS</a:t>
              </a:r>
              <a:endParaRPr lang="zh-CN" altLang="en-US" sz="36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5898604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Click="0" advTm="0">
        <p14:gallery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第一PPT，www.1ppt.com​​">
  <a:themeElements>
    <a:clrScheme name="自定义 76">
      <a:dk1>
        <a:sysClr val="windowText" lastClr="000000"/>
      </a:dk1>
      <a:lt1>
        <a:sysClr val="window" lastClr="FFFFFF"/>
      </a:lt1>
      <a:dk2>
        <a:srgbClr val="44546A"/>
      </a:dk2>
      <a:lt2>
        <a:srgbClr val="034A90"/>
      </a:lt2>
      <a:accent1>
        <a:srgbClr val="00B050"/>
      </a:accent1>
      <a:accent2>
        <a:srgbClr val="2E75B5"/>
      </a:accent2>
      <a:accent3>
        <a:srgbClr val="C00000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960</Words>
  <Application>Microsoft Office PowerPoint</Application>
  <PresentationFormat>全屏显示(16:9)</PresentationFormat>
  <Paragraphs>88</Paragraphs>
  <Slides>9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第一PPT，www.1ppt.com​​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Company>——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卡通风</dc:title>
  <dc:creator>user</dc:creator>
  <cp:keywords>——</cp:keywords>
  <dc:description>——</dc:description>
  <cp:lastModifiedBy>Myz</cp:lastModifiedBy>
  <cp:revision>57</cp:revision>
  <dcterms:created xsi:type="dcterms:W3CDTF">2017-03-04T06:55:50Z</dcterms:created>
  <dcterms:modified xsi:type="dcterms:W3CDTF">2020-03-04T07:32:16Z</dcterms:modified>
</cp:coreProperties>
</file>