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388" r:id="rId4"/>
    <p:sldId id="389" r:id="rId5"/>
    <p:sldId id="357" r:id="rId6"/>
    <p:sldId id="290" r:id="rId7"/>
    <p:sldId id="293" r:id="rId8"/>
    <p:sldId id="294" r:id="rId9"/>
    <p:sldId id="321" r:id="rId10"/>
    <p:sldId id="333" r:id="rId11"/>
    <p:sldId id="390" r:id="rId12"/>
    <p:sldId id="300" r:id="rId13"/>
    <p:sldId id="320" r:id="rId14"/>
    <p:sldId id="342" r:id="rId15"/>
    <p:sldId id="325" r:id="rId16"/>
    <p:sldId id="393" r:id="rId17"/>
    <p:sldId id="354" r:id="rId18"/>
    <p:sldId id="356" r:id="rId19"/>
    <p:sldId id="326" r:id="rId20"/>
    <p:sldId id="311" r:id="rId21"/>
    <p:sldId id="327" r:id="rId22"/>
    <p:sldId id="329" r:id="rId23"/>
    <p:sldId id="314" r:id="rId24"/>
    <p:sldId id="335" r:id="rId25"/>
    <p:sldId id="315" r:id="rId26"/>
    <p:sldId id="328" r:id="rId27"/>
    <p:sldId id="338" r:id="rId28"/>
    <p:sldId id="339" r:id="rId29"/>
    <p:sldId id="337" r:id="rId30"/>
    <p:sldId id="340" r:id="rId31"/>
  </p:sldIdLst>
  <p:sldSz cx="12192000" cy="6858000"/>
  <p:notesSz cx="6858000" cy="9144000"/>
  <p:embeddedFontLst>
    <p:embeddedFont>
      <p:font typeface="等线" pitchFamily="2" charset="-122"/>
      <p:regular r:id="rId33"/>
      <p:bold r:id="rId34"/>
    </p:embeddedFont>
    <p:embeddedFont>
      <p:font typeface="黑体" pitchFamily="49" charset="-122"/>
      <p:regular r:id="rId35"/>
    </p:embeddedFont>
    <p:embeddedFont>
      <p:font typeface="楷体" pitchFamily="49" charset="-122"/>
      <p:regular r:id="rId36"/>
    </p:embeddedFont>
    <p:embeddedFont>
      <p:font typeface="隶书" pitchFamily="49" charset="-122"/>
      <p:regular r:id="rId37"/>
    </p:embeddedFont>
    <p:embeddedFont>
      <p:font typeface="华文隶书" pitchFamily="2" charset="-122"/>
      <p:regular r:id="rId38"/>
    </p:embeddedFont>
    <p:embeddedFont>
      <p:font typeface="仿宋" pitchFamily="49" charset="-12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华文楷体" pitchFamily="2" charset="-122"/>
      <p:regular r:id="rId44"/>
    </p:embeddedFont>
    <p:embeddedFont>
      <p:font typeface="微软雅黑" pitchFamily="34" charset="-122"/>
      <p:regular r:id="rId45"/>
      <p:bold r:id="rId46"/>
    </p:embeddedFont>
    <p:embeddedFont>
      <p:font typeface="华文中宋" pitchFamily="2" charset="-122"/>
      <p:regular r:id="rId47"/>
    </p:embeddedFont>
    <p:embeddedFont>
      <p:font typeface="Microsoft Himalaya" pitchFamily="2" charset="0"/>
      <p:regular r:id="rId48"/>
    </p:embeddedFont>
    <p:embeddedFont>
      <p:font typeface="华文仿宋" pitchFamily="2" charset="-122"/>
      <p:regular r:id="rId49"/>
    </p:embeddedFont>
    <p:embeddedFont>
      <p:font typeface="等线 Light" pitchFamily="2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 autoAdjust="0"/>
    <p:restoredTop sz="94641" autoAdjust="0"/>
  </p:normalViewPr>
  <p:slideViewPr>
    <p:cSldViewPr snapToGrid="0" showGuides="1">
      <p:cViewPr varScale="1">
        <p:scale>
          <a:sx n="65" d="100"/>
          <a:sy n="65" d="100"/>
        </p:scale>
        <p:origin x="-604" y="-52"/>
      </p:cViewPr>
      <p:guideLst>
        <p:guide orient="horz" pos="2160"/>
        <p:guide pos="3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2BC29-79E9-41A9-AA78-B91E53873F62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7E715-8C81-4322-98B3-FB6185ED44D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444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7E715-8C81-4322-98B3-FB6185ED44D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/UploadFiles/2394yhfkjwhdfh/zggds/唐朝/安史之乱过程.mp4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01767-FFA9-4C34-98CD-7516547CE0B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BF48-7191-4AF9-AF66-5971C4589909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7E715-8C81-4322-98B3-FB6185ED44D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246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24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94106B3-81A6-4D2C-82C2-8A513622710F}" type="slidenum">
              <a:rPr lang="zh-CN" altLang="en-US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 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A_组合 16"/>
          <p:cNvGrpSpPr/>
          <p:nvPr userDrawn="1">
            <p:custDataLst>
              <p:tags r:id="rId1"/>
            </p:custDataLst>
          </p:nvPr>
        </p:nvGrpSpPr>
        <p:grpSpPr>
          <a:xfrm>
            <a:off x="-64154" y="4998775"/>
            <a:ext cx="2991078" cy="1926038"/>
            <a:chOff x="-345817" y="1592096"/>
            <a:chExt cx="7570069" cy="4418391"/>
          </a:xfrm>
        </p:grpSpPr>
        <p:grpSp>
          <p:nvGrpSpPr>
            <p:cNvPr id="19" name="组合 18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22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  <a:gd name="connsiteX0-237" fmla="*/ 2641454 w 2641454"/>
                  <a:gd name="connsiteY0-238" fmla="*/ 2948953 h 3243390"/>
                  <a:gd name="connsiteX1-239" fmla="*/ 1213106 w 2641454"/>
                  <a:gd name="connsiteY1-240" fmla="*/ 3199092 h 3243390"/>
                  <a:gd name="connsiteX2-241" fmla="*/ 139592 w 2641454"/>
                  <a:gd name="connsiteY2-242" fmla="*/ 1959450 h 3243390"/>
                  <a:gd name="connsiteX3-243" fmla="*/ 952092 w 2641454"/>
                  <a:gd name="connsiteY3-244" fmla="*/ 868520 h 3243390"/>
                  <a:gd name="connsiteX4-245" fmla="*/ 1213912 w 2641454"/>
                  <a:gd name="connsiteY4-246" fmla="*/ 0 h 3243390"/>
                  <a:gd name="connsiteX5-247" fmla="*/ 2641454 w 2641454"/>
                  <a:gd name="connsiteY5-248" fmla="*/ 2948953 h 3243390"/>
                  <a:gd name="connsiteX0-249" fmla="*/ 2643841 w 2643841"/>
                  <a:gd name="connsiteY0-250" fmla="*/ 2948953 h 3255368"/>
                  <a:gd name="connsiteX1-251" fmla="*/ 1187893 w 2643841"/>
                  <a:gd name="connsiteY1-252" fmla="*/ 3212284 h 3255368"/>
                  <a:gd name="connsiteX2-253" fmla="*/ 141979 w 2643841"/>
                  <a:gd name="connsiteY2-254" fmla="*/ 1959450 h 3255368"/>
                  <a:gd name="connsiteX3-255" fmla="*/ 954479 w 2643841"/>
                  <a:gd name="connsiteY3-256" fmla="*/ 868520 h 3255368"/>
                  <a:gd name="connsiteX4-257" fmla="*/ 1216299 w 2643841"/>
                  <a:gd name="connsiteY4-258" fmla="*/ 0 h 3255368"/>
                  <a:gd name="connsiteX5-259" fmla="*/ 2643841 w 2643841"/>
                  <a:gd name="connsiteY5-260" fmla="*/ 2948953 h 3255368"/>
                  <a:gd name="connsiteX0-261" fmla="*/ 2657306 w 2657306"/>
                  <a:gd name="connsiteY0-262" fmla="*/ 2948953 h 3218166"/>
                  <a:gd name="connsiteX1-263" fmla="*/ 1201358 w 2657306"/>
                  <a:gd name="connsiteY1-264" fmla="*/ 3212284 h 3218166"/>
                  <a:gd name="connsiteX2-265" fmla="*/ 155444 w 2657306"/>
                  <a:gd name="connsiteY2-266" fmla="*/ 1959450 h 3218166"/>
                  <a:gd name="connsiteX3-267" fmla="*/ 967944 w 2657306"/>
                  <a:gd name="connsiteY3-268" fmla="*/ 868520 h 3218166"/>
                  <a:gd name="connsiteX4-269" fmla="*/ 1229764 w 2657306"/>
                  <a:gd name="connsiteY4-270" fmla="*/ 0 h 3218166"/>
                  <a:gd name="connsiteX5-271" fmla="*/ 2657306 w 2657306"/>
                  <a:gd name="connsiteY5-272" fmla="*/ 2948953 h 321816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CB924A-108C-4DE9-800A-7CE3EA587E66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D38E82-2374-404C-89F9-944D113FC1E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339" y="0"/>
            <a:ext cx="1222733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4809"/>
            <a:ext cx="12192000" cy="600789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1730394" y="865921"/>
            <a:ext cx="8731213" cy="415498"/>
          </a:xfrm>
          <a:prstGeom prst="rect">
            <a:avLst/>
          </a:prstGeom>
        </p:spPr>
        <p:txBody>
          <a:bodyPr wrap="square" lIns="14400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400" spc="12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单击此处添加您的文字内容，或复制文本粘贴至此</a:t>
            </a:r>
            <a:endParaRPr lang="zh-CN" altLang="en-US" dirty="0"/>
          </a:p>
        </p:txBody>
      </p:sp>
      <p:sp>
        <p:nvSpPr>
          <p:cNvPr id="18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1730394" y="185409"/>
            <a:ext cx="8731213" cy="630942"/>
          </a:xfrm>
          <a:prstGeom prst="rect">
            <a:avLst/>
          </a:prstGeom>
        </p:spPr>
        <p:txBody>
          <a:bodyPr wrap="square" lIns="14400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3500" b="0" spc="300" dirty="0" smtClean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 smtClean="0"/>
              <a:t>点击添加标题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2020/2/27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 涂豆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 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"/>
          <a:stretch>
            <a:fillRect/>
          </a:stretch>
        </p:blipFill>
        <p:spPr>
          <a:xfrm flipH="1">
            <a:off x="0" y="4967422"/>
            <a:ext cx="6710577" cy="1890578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 flipV="1">
            <a:off x="0" y="685801"/>
            <a:ext cx="12204000" cy="8466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9" name="任意多边形 21"/>
          <p:cNvSpPr/>
          <p:nvPr userDrawn="1"/>
        </p:nvSpPr>
        <p:spPr>
          <a:xfrm>
            <a:off x="0" y="0"/>
            <a:ext cx="1049867" cy="694267"/>
          </a:xfrm>
          <a:custGeom>
            <a:avLst/>
            <a:gdLst>
              <a:gd name="connsiteX0" fmla="*/ 0 w 1066800"/>
              <a:gd name="connsiteY0" fmla="*/ 0 h 702734"/>
              <a:gd name="connsiteX1" fmla="*/ 16933 w 1066800"/>
              <a:gd name="connsiteY1" fmla="*/ 702734 h 702734"/>
              <a:gd name="connsiteX2" fmla="*/ 1066800 w 1066800"/>
              <a:gd name="connsiteY2" fmla="*/ 702734 h 702734"/>
              <a:gd name="connsiteX3" fmla="*/ 787400 w 1066800"/>
              <a:gd name="connsiteY3" fmla="*/ 16934 h 702734"/>
              <a:gd name="connsiteX4" fmla="*/ 0 w 1066800"/>
              <a:gd name="connsiteY4" fmla="*/ 0 h 702734"/>
              <a:gd name="connsiteX0-1" fmla="*/ 1 w 1049867"/>
              <a:gd name="connsiteY0-2" fmla="*/ 0 h 685801"/>
              <a:gd name="connsiteX1-3" fmla="*/ 0 w 1049867"/>
              <a:gd name="connsiteY1-4" fmla="*/ 685801 h 685801"/>
              <a:gd name="connsiteX2-5" fmla="*/ 1049867 w 1049867"/>
              <a:gd name="connsiteY2-6" fmla="*/ 685801 h 685801"/>
              <a:gd name="connsiteX3-7" fmla="*/ 770467 w 1049867"/>
              <a:gd name="connsiteY3-8" fmla="*/ 1 h 685801"/>
              <a:gd name="connsiteX4-9" fmla="*/ 1 w 1049867"/>
              <a:gd name="connsiteY4-10" fmla="*/ 0 h 6858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9867" h="685801">
                <a:moveTo>
                  <a:pt x="1" y="0"/>
                </a:moveTo>
                <a:cubicBezTo>
                  <a:pt x="1" y="228600"/>
                  <a:pt x="0" y="457201"/>
                  <a:pt x="0" y="685801"/>
                </a:cubicBezTo>
                <a:lnTo>
                  <a:pt x="1049867" y="685801"/>
                </a:lnTo>
                <a:lnTo>
                  <a:pt x="770467" y="1"/>
                </a:lnTo>
                <a:lnTo>
                  <a:pt x="1" y="0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123200"/>
            <a:ext cx="9831600" cy="23868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defRPr sz="115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0188-6160-4350-87E9-F61B667E3B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/>
          <a:lstStyle/>
          <a:p>
            <a:fld id="{8B6539BD-6CDB-4164-AC55-48A06558E4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563BE2-3301-4AB8-B4DC-575C53ACD7B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6613B9-7FCF-4506-BCFF-CDAFACF4D02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9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B962C8B-B14F-4D97-AF65-F5344CB8AC3E}" type="datetime1">
              <a:rPr lang="zh-CN" altLang="en-US">
                <a:solidFill>
                  <a:srgbClr val="000000"/>
                </a:solidFill>
              </a:rPr>
              <a:pPr/>
              <a:t>2020/2/27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A500E1-DA15-49E7-B0D2-418AC3CE9BA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298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82980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rgbClr val="8080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4960188-6160-4350-87E9-F61B667E3B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B6539BD-6CDB-4164-AC55-48A06558E4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建筑物, 墙壁&#10;&#10;已生成高可信度的说明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视频水印小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9825990" y="6464935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png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microsoft.com/office/2007/relationships/hdphoto" Target="../media/hdphoto1.wdp"/><Relationship Id="rId5" Type="http://schemas.openxmlformats.org/officeDocument/2006/relationships/tags" Target="../tags/tag68.xml"/><Relationship Id="rId15" Type="http://schemas.openxmlformats.org/officeDocument/2006/relationships/image" Target="../media/image15.gif"/><Relationship Id="rId4" Type="http://schemas.openxmlformats.org/officeDocument/2006/relationships/tags" Target="../tags/tag67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wmv"/><Relationship Id="rId5" Type="http://schemas.openxmlformats.org/officeDocument/2006/relationships/image" Target="../media/image22.jpeg"/><Relationship Id="rId4" Type="http://schemas.microsoft.com/office/2007/relationships/media" Target="../media/media1.wm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矩形 1"/>
          <p:cNvSpPr/>
          <p:nvPr>
            <p:custDataLst>
              <p:tags r:id="rId1"/>
            </p:custDataLst>
          </p:nvPr>
        </p:nvSpPr>
        <p:spPr>
          <a:xfrm>
            <a:off x="1701486" y="962571"/>
            <a:ext cx="7906971" cy="27949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矩形 2"/>
          <p:cNvSpPr/>
          <p:nvPr>
            <p:custDataLst>
              <p:tags r:id="rId2"/>
            </p:custDataLst>
          </p:nvPr>
        </p:nvSpPr>
        <p:spPr>
          <a:xfrm flipH="1">
            <a:off x="1204649" y="1025365"/>
            <a:ext cx="290320" cy="27349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矩形 3"/>
          <p:cNvSpPr/>
          <p:nvPr>
            <p:custDataLst>
              <p:tags r:id="rId3"/>
            </p:custDataLst>
          </p:nvPr>
        </p:nvSpPr>
        <p:spPr>
          <a:xfrm>
            <a:off x="9816269" y="962571"/>
            <a:ext cx="299189" cy="2861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PA_组合 16"/>
          <p:cNvGrpSpPr/>
          <p:nvPr>
            <p:custDataLst>
              <p:tags r:id="rId4"/>
            </p:custDataLst>
          </p:nvPr>
        </p:nvGrpSpPr>
        <p:grpSpPr>
          <a:xfrm>
            <a:off x="9816269" y="138742"/>
            <a:ext cx="2648406" cy="1545784"/>
            <a:chOff x="-345817" y="1592096"/>
            <a:chExt cx="7570069" cy="4418391"/>
          </a:xfrm>
        </p:grpSpPr>
        <p:grpSp>
          <p:nvGrpSpPr>
            <p:cNvPr id="6" name="组合 5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9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  <a:gd name="connsiteX0-237" fmla="*/ 2641454 w 2641454"/>
                  <a:gd name="connsiteY0-238" fmla="*/ 2948953 h 3243390"/>
                  <a:gd name="connsiteX1-239" fmla="*/ 1213106 w 2641454"/>
                  <a:gd name="connsiteY1-240" fmla="*/ 3199092 h 3243390"/>
                  <a:gd name="connsiteX2-241" fmla="*/ 139592 w 2641454"/>
                  <a:gd name="connsiteY2-242" fmla="*/ 1959450 h 3243390"/>
                  <a:gd name="connsiteX3-243" fmla="*/ 952092 w 2641454"/>
                  <a:gd name="connsiteY3-244" fmla="*/ 868520 h 3243390"/>
                  <a:gd name="connsiteX4-245" fmla="*/ 1213912 w 2641454"/>
                  <a:gd name="connsiteY4-246" fmla="*/ 0 h 3243390"/>
                  <a:gd name="connsiteX5-247" fmla="*/ 2641454 w 2641454"/>
                  <a:gd name="connsiteY5-248" fmla="*/ 2948953 h 3243390"/>
                  <a:gd name="connsiteX0-249" fmla="*/ 2643841 w 2643841"/>
                  <a:gd name="connsiteY0-250" fmla="*/ 2948953 h 3255368"/>
                  <a:gd name="connsiteX1-251" fmla="*/ 1187893 w 2643841"/>
                  <a:gd name="connsiteY1-252" fmla="*/ 3212284 h 3255368"/>
                  <a:gd name="connsiteX2-253" fmla="*/ 141979 w 2643841"/>
                  <a:gd name="connsiteY2-254" fmla="*/ 1959450 h 3255368"/>
                  <a:gd name="connsiteX3-255" fmla="*/ 954479 w 2643841"/>
                  <a:gd name="connsiteY3-256" fmla="*/ 868520 h 3255368"/>
                  <a:gd name="connsiteX4-257" fmla="*/ 1216299 w 2643841"/>
                  <a:gd name="connsiteY4-258" fmla="*/ 0 h 3255368"/>
                  <a:gd name="connsiteX5-259" fmla="*/ 2643841 w 2643841"/>
                  <a:gd name="connsiteY5-260" fmla="*/ 2948953 h 3255368"/>
                  <a:gd name="connsiteX0-261" fmla="*/ 2657306 w 2657306"/>
                  <a:gd name="connsiteY0-262" fmla="*/ 2948953 h 3218166"/>
                  <a:gd name="connsiteX1-263" fmla="*/ 1201358 w 2657306"/>
                  <a:gd name="connsiteY1-264" fmla="*/ 3212284 h 3218166"/>
                  <a:gd name="connsiteX2-265" fmla="*/ 155444 w 2657306"/>
                  <a:gd name="connsiteY2-266" fmla="*/ 1959450 h 3218166"/>
                  <a:gd name="connsiteX3-267" fmla="*/ 967944 w 2657306"/>
                  <a:gd name="connsiteY3-268" fmla="*/ 868520 h 3218166"/>
                  <a:gd name="connsiteX4-269" fmla="*/ 1229764 w 2657306"/>
                  <a:gd name="connsiteY4-270" fmla="*/ 0 h 3218166"/>
                  <a:gd name="connsiteX5-271" fmla="*/ 2657306 w 2657306"/>
                  <a:gd name="connsiteY5-272" fmla="*/ 2948953 h 321816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9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12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1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1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PA_组合 1"/>
          <p:cNvGrpSpPr/>
          <p:nvPr>
            <p:custDataLst>
              <p:tags r:id="rId5"/>
            </p:custDataLst>
          </p:nvPr>
        </p:nvGrpSpPr>
        <p:grpSpPr>
          <a:xfrm rot="5400000">
            <a:off x="3580425" y="-2419283"/>
            <a:ext cx="4037825" cy="9660163"/>
            <a:chOff x="9477877" y="494297"/>
            <a:chExt cx="1674392" cy="5828353"/>
          </a:xfrm>
        </p:grpSpPr>
        <p:sp>
          <p:nvSpPr>
            <p:cNvPr id="13" name="矩形 12"/>
            <p:cNvSpPr/>
            <p:nvPr/>
          </p:nvSpPr>
          <p:spPr>
            <a:xfrm>
              <a:off x="9625263" y="625642"/>
              <a:ext cx="1379621" cy="5566611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493918" y="494297"/>
              <a:ext cx="262689" cy="262689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889580" y="494297"/>
              <a:ext cx="262689" cy="262689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477877" y="6059961"/>
              <a:ext cx="262689" cy="262689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873539" y="6059961"/>
              <a:ext cx="262689" cy="262689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A_文本框 17"/>
          <p:cNvSpPr txBox="1"/>
          <p:nvPr>
            <p:custDataLst>
              <p:tags r:id="rId6"/>
            </p:custDataLst>
          </p:nvPr>
        </p:nvSpPr>
        <p:spPr>
          <a:xfrm>
            <a:off x="1494969" y="1212289"/>
            <a:ext cx="8321300" cy="281615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4000" b="1" spc="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4000" b="1" spc="6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4000" b="1" spc="600" dirty="0" smtClea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spc="6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安史之乱与唐朝衰亡</a:t>
            </a:r>
            <a:endParaRPr lang="en-US" altLang="zh-CN" sz="5400" b="1" spc="600" dirty="0" smtClea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3600" b="1" spc="6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600" spc="6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791" y="4691868"/>
            <a:ext cx="5496792" cy="52322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常州市中天实验学校  吴洪平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 descr="网站标志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 flipV="1">
            <a:off x="4053205" y="2887345"/>
            <a:ext cx="76835" cy="76835"/>
          </a:xfrm>
          <a:prstGeom prst="rect">
            <a:avLst/>
          </a:prstGeom>
        </p:spPr>
      </p:pic>
      <p:pic>
        <p:nvPicPr>
          <p:cNvPr id="1026" name="Picture 2" descr="C:\Users\HHH\Desktop\网站标志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5" y="2908301"/>
            <a:ext cx="41624" cy="4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闻官军收河南河北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194" y="899079"/>
            <a:ext cx="6767195" cy="47263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10145" y="1014729"/>
            <a:ext cx="3793395" cy="5210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杜甫</a:t>
            </a:r>
          </a:p>
          <a:p>
            <a:endParaRPr lang="zh-CN" altLang="en-US" sz="3200" dirty="0"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剑外忽传收蓟北，初闻涕泪满衣裳。</a:t>
            </a:r>
          </a:p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却看妻子愁何在，漫卷诗书喜欲狂。</a:t>
            </a:r>
          </a:p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白日放歌须纵酒，青春作伴好还乡。</a:t>
            </a:r>
          </a:p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即从巴峡穿巫峡，便下襄阳向洛阳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89121" y="371288"/>
            <a:ext cx="44723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闻官军收河南河北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40829"/>
            <a:ext cx="12192000" cy="577634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02971" y="5223377"/>
            <a:ext cx="10915221" cy="1323439"/>
            <a:chOff x="5317708" y="429205"/>
            <a:chExt cx="3077277" cy="2024081"/>
          </a:xfrm>
        </p:grpSpPr>
        <p:sp>
          <p:nvSpPr>
            <p:cNvPr id="14" name="文本框 13"/>
            <p:cNvSpPr txBox="1"/>
            <p:nvPr/>
          </p:nvSpPr>
          <p:spPr>
            <a:xfrm>
              <a:off x="5794079" y="429205"/>
              <a:ext cx="2600906" cy="202408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、经济方面：</a:t>
              </a:r>
              <a:endParaRPr lang="en-US" altLang="zh-CN" sz="4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北方社会经济遭严重破坏，人口锐减。</a:t>
              </a:r>
              <a:endParaRPr lang="zh-CN" altLang="en-US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下箭头 14"/>
            <p:cNvSpPr/>
            <p:nvPr/>
          </p:nvSpPr>
          <p:spPr>
            <a:xfrm rot="16200000">
              <a:off x="5359982" y="703305"/>
              <a:ext cx="360040" cy="444588"/>
            </a:xfrm>
            <a:prstGeom prst="downArrow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文本框 8"/>
          <p:cNvSpPr txBox="1"/>
          <p:nvPr/>
        </p:nvSpPr>
        <p:spPr>
          <a:xfrm>
            <a:off x="1134532" y="84408"/>
            <a:ext cx="387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、解析安史之乱影响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Rounded Rectangle 23"/>
          <p:cNvSpPr/>
          <p:nvPr/>
        </p:nvSpPr>
        <p:spPr>
          <a:xfrm>
            <a:off x="492588" y="3182373"/>
            <a:ext cx="10149472" cy="126956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材料二：安史之乱</a:t>
            </a:r>
            <a:r>
              <a:rPr lang="zh-CN" altLang="en-US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，天下户口十亡八九。</a:t>
            </a:r>
            <a:endParaRPr lang="en-US" altLang="zh-CN" sz="3200" b="1" dirty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资治通鉴</a:t>
            </a:r>
            <a:r>
              <a:rPr lang="en-US" altLang="zh-CN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4477" y="869078"/>
            <a:ext cx="1074769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材料一：</a:t>
            </a:r>
            <a:endParaRPr lang="en-US" altLang="zh-CN" sz="3200" b="1" dirty="0" smtClean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安史之乱</a:t>
            </a:r>
            <a:r>
              <a:rPr lang="zh-CN" altLang="en-US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后，北方黄河流域所受破坏最重</a:t>
            </a:r>
            <a:r>
              <a:rPr lang="en-US" altLang="zh-CN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“人烟断绝，千里萧条”。</a:t>
            </a:r>
          </a:p>
          <a:p>
            <a:pPr algn="ctr"/>
            <a:r>
              <a:rPr lang="en-US" altLang="zh-CN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——</a:t>
            </a:r>
            <a:r>
              <a:rPr lang="zh-CN" altLang="en-US" sz="32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《旧唐书》</a:t>
            </a:r>
          </a:p>
        </p:txBody>
      </p:sp>
      <p:pic>
        <p:nvPicPr>
          <p:cNvPr id="19" name="图片 18" descr="网站标志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6337300" y="4726940"/>
            <a:ext cx="76835" cy="768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7"/>
          <p:cNvSpPr/>
          <p:nvPr/>
        </p:nvSpPr>
        <p:spPr>
          <a:xfrm>
            <a:off x="77824" y="785230"/>
            <a:ext cx="6671117" cy="385418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材料四：</a:t>
            </a:r>
            <a:endParaRPr lang="en-US" altLang="zh-CN" sz="4000" b="1" dirty="0" smtClean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暮</a:t>
            </a:r>
            <a:r>
              <a:rPr lang="zh-CN" altLang="en-US" sz="40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投石壕村，有吏夜捉人。</a:t>
            </a: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老翁逾墙走，老妇出门看。</a:t>
            </a:r>
          </a:p>
          <a:p>
            <a:pPr algn="ctr"/>
            <a:r>
              <a:rPr lang="zh-CN" altLang="en-US" sz="40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吏呼一何怒！妇啼一何苦！</a:t>
            </a: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 algn="r"/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杜甫</a:t>
            </a:r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石壕吏</a:t>
            </a:r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03331" y="4822755"/>
            <a:ext cx="10042090" cy="2016662"/>
            <a:chOff x="5967239" y="438480"/>
            <a:chExt cx="3058818" cy="3609272"/>
          </a:xfrm>
        </p:grpSpPr>
        <p:sp>
          <p:nvSpPr>
            <p:cNvPr id="4" name="文本框 13"/>
            <p:cNvSpPr txBox="1"/>
            <p:nvPr/>
          </p:nvSpPr>
          <p:spPr>
            <a:xfrm>
              <a:off x="6258145" y="577488"/>
              <a:ext cx="2767912" cy="347026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、政治方面：</a:t>
              </a:r>
              <a:endParaRPr lang="en-US" altLang="zh-CN" sz="4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4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社会矛盾越来越尖锐，中央集权大大削弱，藩镇割据局面逐渐形成。</a:t>
              </a:r>
              <a:endParaRPr lang="zh-CN" altLang="en-US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下箭头 4"/>
            <p:cNvSpPr/>
            <p:nvPr/>
          </p:nvSpPr>
          <p:spPr>
            <a:xfrm rot="16200000">
              <a:off x="5811406" y="594313"/>
              <a:ext cx="533959" cy="222294"/>
            </a:xfrm>
            <a:prstGeom prst="downArrow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文本框 8"/>
          <p:cNvSpPr txBox="1"/>
          <p:nvPr/>
        </p:nvSpPr>
        <p:spPr>
          <a:xfrm>
            <a:off x="1134532" y="84408"/>
            <a:ext cx="365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、解析安史之乱影响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7622" y="0"/>
            <a:ext cx="5035464" cy="484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oup 26"/>
          <p:cNvPicPr>
            <a:picLocks noGrp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0325" y="1979261"/>
            <a:ext cx="4535755" cy="27970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/>
          <p:nvPr/>
        </p:nvCxnSpPr>
        <p:spPr>
          <a:xfrm>
            <a:off x="2302625" y="5644342"/>
            <a:ext cx="788877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2302625" y="1446416"/>
            <a:ext cx="0" cy="41979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302625" y="1886989"/>
            <a:ext cx="2934393" cy="3757353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237018" y="1886989"/>
            <a:ext cx="3699164" cy="3757353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901346" y="5634587"/>
            <a:ext cx="241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618</a:t>
            </a:r>
            <a:r>
              <a:rPr lang="zh-CN" altLang="en-US" sz="3200" dirty="0"/>
              <a:t>年</a:t>
            </a:r>
          </a:p>
        </p:txBody>
      </p:sp>
      <p:sp>
        <p:nvSpPr>
          <p:cNvPr id="20" name="矩形 19"/>
          <p:cNvSpPr/>
          <p:nvPr/>
        </p:nvSpPr>
        <p:spPr>
          <a:xfrm>
            <a:off x="8569919" y="5634587"/>
            <a:ext cx="122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</a:rPr>
              <a:t>907</a:t>
            </a:r>
            <a:r>
              <a:rPr lang="zh-CN" altLang="en-US" sz="3200" dirty="0">
                <a:solidFill>
                  <a:prstClr val="black"/>
                </a:solidFill>
              </a:rPr>
              <a:t>年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666326" y="1189649"/>
            <a:ext cx="636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国势</a:t>
            </a:r>
          </a:p>
        </p:txBody>
      </p:sp>
      <p:sp>
        <p:nvSpPr>
          <p:cNvPr id="22" name="矩形 21"/>
          <p:cNvSpPr/>
          <p:nvPr/>
        </p:nvSpPr>
        <p:spPr>
          <a:xfrm>
            <a:off x="10025747" y="560018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时间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5237018" y="1886989"/>
            <a:ext cx="66502" cy="371319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791496" y="5600184"/>
            <a:ext cx="122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/>
              <a:t>755</a:t>
            </a:r>
            <a:r>
              <a:rPr lang="zh-CN" altLang="en-US" sz="3200" dirty="0"/>
              <a:t>年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422143" y="4050887"/>
            <a:ext cx="1939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政治清明</a:t>
            </a:r>
          </a:p>
        </p:txBody>
      </p:sp>
      <p:sp>
        <p:nvSpPr>
          <p:cNvPr id="27" name="矩形 26"/>
          <p:cNvSpPr/>
          <p:nvPr/>
        </p:nvSpPr>
        <p:spPr>
          <a:xfrm>
            <a:off x="2620067" y="235048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人口众多</a:t>
            </a:r>
          </a:p>
        </p:txBody>
      </p:sp>
      <p:sp>
        <p:nvSpPr>
          <p:cNvPr id="28" name="矩形 27"/>
          <p:cNvSpPr/>
          <p:nvPr/>
        </p:nvSpPr>
        <p:spPr>
          <a:xfrm>
            <a:off x="2095990" y="3153927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经济繁荣</a:t>
            </a:r>
            <a:endParaRPr lang="zh-CN" altLang="en-US" dirty="0"/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6351915" y="2339265"/>
            <a:ext cx="9461500" cy="5784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7066" tIns="43531" rIns="87066" bIns="43531">
            <a:spAutoFit/>
          </a:bodyPr>
          <a:lstStyle/>
          <a:p>
            <a:pPr defTabSz="870585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人口锐减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841455" y="4050887"/>
            <a:ext cx="4699898" cy="55562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 lIns="87066" tIns="43531" rIns="87066" bIns="43531">
            <a:spAutoFit/>
          </a:bodyPr>
          <a:lstStyle/>
          <a:p>
            <a:pPr defTabSz="87058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5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藩镇割据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263360" y="3153927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经济萧条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8068" y="2935255"/>
            <a:ext cx="12205332" cy="1924179"/>
            <a:chOff x="211215" y="378678"/>
            <a:chExt cx="9153999" cy="1924179"/>
          </a:xfrm>
        </p:grpSpPr>
        <p:sp>
          <p:nvSpPr>
            <p:cNvPr id="33" name="圆角矩形 32"/>
            <p:cNvSpPr/>
            <p:nvPr/>
          </p:nvSpPr>
          <p:spPr>
            <a:xfrm>
              <a:off x="211215" y="378678"/>
              <a:ext cx="8712968" cy="1844523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1214" y="378678"/>
              <a:ext cx="9144000" cy="1924179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35" name="文本框 8"/>
          <p:cNvSpPr txBox="1"/>
          <p:nvPr/>
        </p:nvSpPr>
        <p:spPr>
          <a:xfrm>
            <a:off x="1134532" y="84408"/>
            <a:ext cx="366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、解析安史之乱影响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4058" y="1451428"/>
            <a:ext cx="10119484" cy="2307629"/>
            <a:chOff x="3751102" y="12188388"/>
            <a:chExt cx="3152507" cy="8357242"/>
          </a:xfrm>
        </p:grpSpPr>
        <p:sp>
          <p:nvSpPr>
            <p:cNvPr id="3" name="矩形: 圆角 13"/>
            <p:cNvSpPr/>
            <p:nvPr/>
          </p:nvSpPr>
          <p:spPr>
            <a:xfrm>
              <a:off x="3751102" y="12188388"/>
              <a:ext cx="3043988" cy="8357242"/>
            </a:xfrm>
            <a:prstGeom prst="roundRect">
              <a:avLst>
                <a:gd name="adj" fmla="val 57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" name="文本框 14"/>
            <p:cNvSpPr txBox="1"/>
            <p:nvPr/>
          </p:nvSpPr>
          <p:spPr>
            <a:xfrm>
              <a:off x="3882950" y="13719135"/>
              <a:ext cx="3020659" cy="334390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二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、趁势而起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黄巢起义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68" y="168276"/>
            <a:ext cx="664421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7179734" y="168276"/>
            <a:ext cx="4677833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黄巢出身盐商家庭，善于骑射，粗通笔墨，少有诗才，黄巢五岁时候便可对诗，但成年后却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屡试不第</a:t>
            </a:r>
            <a:r>
              <a:rPr lang="zh-CN" altLang="en-US" sz="32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875489" y="3787775"/>
            <a:ext cx="10175132" cy="2123658"/>
          </a:xfrm>
          <a:prstGeom prst="rect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atin typeface="隶书" pitchFamily="49" charset="-122"/>
                <a:ea typeface="隶书" pitchFamily="49" charset="-122"/>
              </a:rPr>
              <a:t>不第后赋</a:t>
            </a:r>
            <a:r>
              <a:rPr lang="zh-CN" altLang="en-US" sz="4400" b="1" dirty="0" smtClean="0">
                <a:latin typeface="隶书" pitchFamily="49" charset="-122"/>
                <a:ea typeface="隶书" pitchFamily="49" charset="-122"/>
              </a:rPr>
              <a:t>菊</a:t>
            </a:r>
            <a:endParaRPr lang="zh-CN" altLang="en-US" sz="4400" b="1" dirty="0">
              <a:latin typeface="隶书" pitchFamily="49" charset="-122"/>
              <a:ea typeface="隶书" pitchFamily="49" charset="-122"/>
            </a:endParaRPr>
          </a:p>
          <a:p>
            <a:pPr algn="ctr"/>
            <a:r>
              <a:rPr lang="zh-CN" altLang="en-US" sz="4400" b="1" dirty="0">
                <a:latin typeface="隶书" pitchFamily="49" charset="-122"/>
                <a:ea typeface="隶书" pitchFamily="49" charset="-122"/>
              </a:rPr>
              <a:t>待到秋来九月八，我花开后百花杀。</a:t>
            </a:r>
          </a:p>
          <a:p>
            <a:pPr algn="ctr"/>
            <a:r>
              <a:rPr lang="zh-CN" altLang="en-US" sz="4400" b="1" dirty="0">
                <a:latin typeface="隶书" pitchFamily="49" charset="-122"/>
                <a:ea typeface="隶书" pitchFamily="49" charset="-122"/>
              </a:rPr>
              <a:t>冲天香阵透长安，满城尽带黄金甲。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01874" y="1826975"/>
            <a:ext cx="10638169" cy="2477903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9232" y="3398330"/>
            <a:ext cx="7398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2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）人民赋役繁重，又遭到连年的灾荒。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9232" y="1988708"/>
            <a:ext cx="10083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1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）唐朝后期统治腐朽，宦官专权，藩镇割据的态势越来越严重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8"/>
          <p:cNvSpPr>
            <a:spLocks noChangeArrowheads="1"/>
          </p:cNvSpPr>
          <p:nvPr/>
        </p:nvSpPr>
        <p:spPr bwMode="auto">
          <a:xfrm>
            <a:off x="562286" y="937400"/>
            <a:ext cx="6581321" cy="5803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7076" tIns="43537" rIns="87076" bIns="43537">
            <a:spAutoFit/>
          </a:bodyPr>
          <a:lstStyle/>
          <a:p>
            <a:pPr defTabSz="870585">
              <a:defRPr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1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、黄巢在什么背景下发动的起义？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471652" y="1988706"/>
            <a:ext cx="1671955" cy="6254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3617" y="1369811"/>
            <a:ext cx="11308383" cy="3257384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0" name="矩形 8"/>
          <p:cNvSpPr>
            <a:spLocks noChangeArrowheads="1"/>
          </p:cNvSpPr>
          <p:nvPr/>
        </p:nvSpPr>
        <p:spPr bwMode="auto">
          <a:xfrm>
            <a:off x="1055821" y="1405900"/>
            <a:ext cx="10714646" cy="15652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7076" tIns="43537" rIns="87076" bIns="43537">
            <a:spAutoFit/>
          </a:bodyPr>
          <a:lstStyle/>
          <a:p>
            <a:pPr defTabSz="870585">
              <a:defRPr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2</a:t>
            </a:r>
            <a:r>
              <a:rPr lang="zh-CN" altLang="en-US" sz="3200" b="1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、</a:t>
            </a:r>
            <a:r>
              <a:rPr lang="zh-CN" altLang="en-US" sz="3200" b="1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黄巢起义</a:t>
            </a:r>
            <a:r>
              <a:rPr lang="zh-CN" altLang="en-US" sz="3200" b="1" dirty="0" smtClea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的经过：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起义军在黄巢的率领下，转战南北，并攻入长安，建立政权。</a:t>
            </a:r>
          </a:p>
          <a:p>
            <a:pPr defTabSz="870585">
              <a:defRPr/>
            </a:pPr>
            <a:endParaRPr lang="en-US" altLang="zh-CN" sz="3200" b="1" dirty="0" smtClean="0">
              <a:effectLst/>
              <a:latin typeface="黑体" panose="02010609060101010101" pitchFamily="49" charset="-122"/>
              <a:ea typeface="黑体" panose="02010609060101010101" pitchFamily="49" charset="-122"/>
              <a:cs typeface="楷体_GB2312" panose="0201060903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5005" y="2824183"/>
            <a:ext cx="96458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3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、黄巢起义的影响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pitchFamily="49" charset="-122"/>
              </a:rPr>
              <a:t>：</a:t>
            </a:r>
            <a:endParaRPr lang="en-US" altLang="zh-CN" sz="32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唐朝统治者以致命打击，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加速了唐朝的灭亡。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4058" y="1451428"/>
            <a:ext cx="10119484" cy="2307629"/>
            <a:chOff x="3751102" y="12188388"/>
            <a:chExt cx="3152507" cy="8357242"/>
          </a:xfrm>
        </p:grpSpPr>
        <p:sp>
          <p:nvSpPr>
            <p:cNvPr id="3" name="矩形: 圆角 13"/>
            <p:cNvSpPr/>
            <p:nvPr/>
          </p:nvSpPr>
          <p:spPr>
            <a:xfrm>
              <a:off x="3751102" y="12188388"/>
              <a:ext cx="3043988" cy="8357242"/>
            </a:xfrm>
            <a:prstGeom prst="roundRect">
              <a:avLst>
                <a:gd name="adj" fmla="val 57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" name="文本框 14"/>
            <p:cNvSpPr txBox="1"/>
            <p:nvPr/>
          </p:nvSpPr>
          <p:spPr>
            <a:xfrm>
              <a:off x="3882950" y="13719135"/>
              <a:ext cx="3020659" cy="334390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三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、国势已去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朱温灭唐</a:t>
              </a:r>
              <a:endPara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文本框 174087"/>
          <p:cNvSpPr txBox="1">
            <a:spLocks noChangeArrowheads="1"/>
          </p:cNvSpPr>
          <p:nvPr/>
        </p:nvSpPr>
        <p:spPr bwMode="auto">
          <a:xfrm>
            <a:off x="4116023" y="2534977"/>
            <a:ext cx="6224816" cy="206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000000"/>
                </a:solidFill>
              </a:rPr>
              <a:t>1</a:t>
            </a:r>
            <a:r>
              <a:rPr lang="zh-CN" altLang="en-US" sz="3200" b="1" dirty="0" smtClean="0">
                <a:solidFill>
                  <a:srgbClr val="000000"/>
                </a:solidFill>
              </a:rPr>
              <a:t>、时间：</a:t>
            </a:r>
            <a:endParaRPr lang="en-US" altLang="zh-CN" sz="32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000000"/>
                </a:solidFill>
              </a:rPr>
              <a:t>2</a:t>
            </a:r>
            <a:r>
              <a:rPr lang="zh-CN" altLang="en-US" sz="3200" b="1" dirty="0" smtClean="0">
                <a:solidFill>
                  <a:srgbClr val="000000"/>
                </a:solidFill>
              </a:rPr>
              <a:t>、标志：</a:t>
            </a:r>
            <a:endParaRPr lang="en-US" altLang="zh-CN" sz="32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000000"/>
                </a:solidFill>
              </a:rPr>
              <a:t>3</a:t>
            </a:r>
            <a:r>
              <a:rPr lang="zh-CN" altLang="en-US" sz="3200" b="1" dirty="0" smtClean="0">
                <a:solidFill>
                  <a:srgbClr val="000000"/>
                </a:solidFill>
              </a:rPr>
              <a:t>、意义：</a:t>
            </a:r>
            <a:endParaRPr lang="zh-CN" altLang="en-US" sz="3200" b="1" dirty="0">
              <a:solidFill>
                <a:srgbClr val="000000"/>
              </a:solidFill>
            </a:endParaRPr>
          </a:p>
        </p:txBody>
      </p:sp>
      <p:sp>
        <p:nvSpPr>
          <p:cNvPr id="174093" name="文本框 174092"/>
          <p:cNvSpPr txBox="1">
            <a:spLocks noChangeArrowheads="1"/>
          </p:cNvSpPr>
          <p:nvPr/>
        </p:nvSpPr>
        <p:spPr bwMode="auto">
          <a:xfrm>
            <a:off x="6220897" y="2537246"/>
            <a:ext cx="2015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907</a:t>
            </a:r>
            <a:r>
              <a:rPr lang="zh-CN" altLang="en-US" sz="3200" b="1" dirty="0">
                <a:solidFill>
                  <a:srgbClr val="FF0000"/>
                </a:solidFill>
              </a:rPr>
              <a:t>年</a:t>
            </a:r>
          </a:p>
        </p:txBody>
      </p:sp>
      <p:sp>
        <p:nvSpPr>
          <p:cNvPr id="174095" name="文本框 174094"/>
          <p:cNvSpPr txBox="1">
            <a:spLocks noChangeArrowheads="1"/>
          </p:cNvSpPr>
          <p:nvPr/>
        </p:nvSpPr>
        <p:spPr bwMode="auto">
          <a:xfrm>
            <a:off x="6220897" y="3273640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</a:rPr>
              <a:t>朱温建立后梁政权</a:t>
            </a:r>
          </a:p>
        </p:txBody>
      </p:sp>
      <p:pic>
        <p:nvPicPr>
          <p:cNvPr id="7" name="图片 6" descr="0d338744ebf81a4cc7d968c6d22a6059242da6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74" y="2268708"/>
            <a:ext cx="2596559" cy="31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74094"/>
          <p:cNvSpPr txBox="1">
            <a:spLocks noChangeArrowheads="1"/>
          </p:cNvSpPr>
          <p:nvPr/>
        </p:nvSpPr>
        <p:spPr bwMode="auto">
          <a:xfrm>
            <a:off x="6220897" y="4001620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</a:rPr>
              <a:t>标志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着唐朝灭亡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5130" y="432848"/>
            <a:ext cx="8987632" cy="132343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商女不知亡国</a:t>
            </a:r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恨，隔江犹唱后庭花。</a:t>
            </a:r>
            <a:endParaRPr lang="en-US" altLang="zh-CN" sz="4000" b="1" dirty="0" smtClean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——</a:t>
            </a:r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杜牧</a:t>
            </a:r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泊秦淮</a:t>
            </a:r>
            <a:r>
              <a:rPr lang="en-US" altLang="zh-CN" sz="4000" b="1" dirty="0" smtClean="0">
                <a:solidFill>
                  <a:srgbClr val="1F497D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74093" grpId="0"/>
      <p:bldP spid="174095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9903" y="319809"/>
            <a:ext cx="6188697" cy="4782127"/>
            <a:chOff x="5216671" y="1270691"/>
            <a:chExt cx="6422258" cy="3725072"/>
          </a:xfrm>
        </p:grpSpPr>
        <p:grpSp>
          <p:nvGrpSpPr>
            <p:cNvPr id="3" name="组合 7"/>
            <p:cNvGrpSpPr/>
            <p:nvPr/>
          </p:nvGrpSpPr>
          <p:grpSpPr>
            <a:xfrm>
              <a:off x="5923823" y="1954774"/>
              <a:ext cx="5678906" cy="2111415"/>
              <a:chOff x="5710989" y="3112168"/>
              <a:chExt cx="5678906" cy="2111415"/>
            </a:xfrm>
          </p:grpSpPr>
          <p:cxnSp>
            <p:nvCxnSpPr>
              <p:cNvPr id="15" name="直接箭头连接符 14"/>
              <p:cNvCxnSpPr/>
              <p:nvPr/>
            </p:nvCxnSpPr>
            <p:spPr>
              <a:xfrm>
                <a:off x="5710264" y="5204253"/>
                <a:ext cx="5679983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5967435" y="3112207"/>
                <a:ext cx="3305121" cy="209204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9272556" y="3112207"/>
                <a:ext cx="1620811" cy="209204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9272556" y="3112207"/>
                <a:ext cx="0" cy="209204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H="1">
                <a:off x="8385158" y="3677282"/>
                <a:ext cx="33337" cy="15460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7345363" y="4283626"/>
                <a:ext cx="31749" cy="92062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文本框 8"/>
            <p:cNvSpPr txBox="1"/>
            <p:nvPr/>
          </p:nvSpPr>
          <p:spPr>
            <a:xfrm>
              <a:off x="10656252" y="4066189"/>
              <a:ext cx="982677" cy="7077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907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年</a:t>
              </a:r>
            </a:p>
          </p:txBody>
        </p:sp>
        <p:sp>
          <p:nvSpPr>
            <p:cNvPr id="5" name="文本框 9"/>
            <p:cNvSpPr txBox="1"/>
            <p:nvPr/>
          </p:nvSpPr>
          <p:spPr>
            <a:xfrm>
              <a:off x="7980954" y="4104873"/>
              <a:ext cx="1105043" cy="7077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武则天</a:t>
              </a:r>
            </a:p>
          </p:txBody>
        </p:sp>
        <p:sp>
          <p:nvSpPr>
            <p:cNvPr id="6" name="文本框 10"/>
            <p:cNvSpPr txBox="1"/>
            <p:nvPr/>
          </p:nvSpPr>
          <p:spPr>
            <a:xfrm>
              <a:off x="9085997" y="4085532"/>
              <a:ext cx="1225164" cy="7077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唐玄宗</a:t>
              </a:r>
            </a:p>
          </p:txBody>
        </p:sp>
        <p:sp>
          <p:nvSpPr>
            <p:cNvPr id="7" name="文本框 11"/>
            <p:cNvSpPr txBox="1"/>
            <p:nvPr/>
          </p:nvSpPr>
          <p:spPr>
            <a:xfrm>
              <a:off x="6875911" y="4104874"/>
              <a:ext cx="1105043" cy="7077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唐太宗</a:t>
              </a:r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5677026" y="3980236"/>
              <a:ext cx="1105043" cy="10155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618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年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唐高祖</a:t>
              </a:r>
            </a:p>
          </p:txBody>
        </p:sp>
        <p:sp>
          <p:nvSpPr>
            <p:cNvPr id="9" name="文本框 13"/>
            <p:cNvSpPr txBox="1"/>
            <p:nvPr/>
          </p:nvSpPr>
          <p:spPr>
            <a:xfrm>
              <a:off x="5216671" y="3508451"/>
              <a:ext cx="1448635" cy="7077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唐朝建立</a:t>
              </a:r>
            </a:p>
          </p:txBody>
        </p:sp>
        <p:sp>
          <p:nvSpPr>
            <p:cNvPr id="10" name="文本框 14"/>
            <p:cNvSpPr txBox="1"/>
            <p:nvPr/>
          </p:nvSpPr>
          <p:spPr>
            <a:xfrm>
              <a:off x="6862852" y="2538974"/>
              <a:ext cx="826535" cy="13232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贞观之治</a:t>
              </a:r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7737138" y="1523310"/>
              <a:ext cx="1128547" cy="13232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政启开元，治宏贞观</a:t>
              </a:r>
            </a:p>
          </p:txBody>
        </p:sp>
        <p:sp>
          <p:nvSpPr>
            <p:cNvPr id="12" name="文本框 16"/>
            <p:cNvSpPr txBox="1"/>
            <p:nvPr/>
          </p:nvSpPr>
          <p:spPr>
            <a:xfrm>
              <a:off x="9085997" y="1270691"/>
              <a:ext cx="844066" cy="13232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开元盛世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91146" y="4686300"/>
            <a:ext cx="3179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 smtClean="0"/>
              <a:t>唐朝历史演变图</a:t>
            </a:r>
            <a:endParaRPr lang="zh-CN" altLang="en-US" sz="3000" b="1" dirty="0"/>
          </a:p>
        </p:txBody>
      </p:sp>
      <p:pic>
        <p:nvPicPr>
          <p:cNvPr id="22" name="图片 21" descr="杜甫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231" y="342496"/>
            <a:ext cx="5282565" cy="5604510"/>
          </a:xfrm>
          <a:prstGeom prst="rect">
            <a:avLst/>
          </a:prstGeom>
        </p:spPr>
      </p:pic>
      <p:sp>
        <p:nvSpPr>
          <p:cNvPr id="23" name="文本框 135174"/>
          <p:cNvSpPr txBox="1"/>
          <p:nvPr/>
        </p:nvSpPr>
        <p:spPr>
          <a:xfrm>
            <a:off x="6524221" y="1270231"/>
            <a:ext cx="4933950" cy="3749040"/>
          </a:xfrm>
          <a:prstGeom prst="rect">
            <a:avLst/>
          </a:prstGeom>
          <a:solidFill>
            <a:srgbClr val="CCECFF">
              <a:alpha val="50000"/>
            </a:srgb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lvl="0" algn="ctr" eaLnBrk="0" hangingPunc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《</a:t>
            </a:r>
            <a:r>
              <a:rPr lang="zh-CN" altLang="en-US" sz="4000" b="1" dirty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忆昔</a:t>
            </a:r>
            <a:r>
              <a:rPr lang="en-US" altLang="zh-CN" sz="4000" b="1" dirty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》</a:t>
            </a:r>
          </a:p>
          <a:p>
            <a:pPr lvl="0" algn="r" eaLnBrk="0" hangingPunc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</a:t>
            </a:r>
            <a:r>
              <a:rPr lang="zh-CN" altLang="en-US" sz="4000" b="1" dirty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杜甫</a:t>
            </a:r>
            <a:endParaRPr lang="zh-CN" altLang="en-US" sz="4000" b="1" dirty="0">
              <a:solidFill>
                <a:srgbClr val="CC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ctr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忆昔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开元</a:t>
            </a:r>
            <a:r>
              <a:rPr lang="zh-CN" altLang="en-US" sz="40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全盛</a:t>
            </a: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日，   小邑犹藏万家室。</a:t>
            </a:r>
          </a:p>
          <a:p>
            <a:pPr lvl="0" algn="ctr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稻米流脂粟米白，</a:t>
            </a:r>
          </a:p>
          <a:p>
            <a:pPr lvl="0" algn="ctr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公私仓廪俱丰实。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4058" y="1451428"/>
            <a:ext cx="10119484" cy="2307629"/>
            <a:chOff x="3751102" y="12188388"/>
            <a:chExt cx="3152507" cy="8357242"/>
          </a:xfrm>
        </p:grpSpPr>
        <p:sp>
          <p:nvSpPr>
            <p:cNvPr id="3" name="矩形: 圆角 13"/>
            <p:cNvSpPr/>
            <p:nvPr/>
          </p:nvSpPr>
          <p:spPr>
            <a:xfrm>
              <a:off x="3751102" y="12188388"/>
              <a:ext cx="3043988" cy="8357242"/>
            </a:xfrm>
            <a:prstGeom prst="roundRect">
              <a:avLst>
                <a:gd name="adj" fmla="val 57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" name="文本框 14"/>
            <p:cNvSpPr txBox="1"/>
            <p:nvPr/>
          </p:nvSpPr>
          <p:spPr>
            <a:xfrm>
              <a:off x="3882950" y="13719135"/>
              <a:ext cx="3020659" cy="334390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四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、分崩之势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五代十国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8932" y="2053648"/>
            <a:ext cx="1070140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合作学习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</a:p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、五代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分别是哪五个朝代？集中在哪个区域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五个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朝代之间是更迭还是并立？             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、十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国是指哪十个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政权？集中在哪个区域？            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0444" y="225287"/>
            <a:ext cx="11350171" cy="4789713"/>
            <a:chOff x="189296" y="106316"/>
            <a:chExt cx="10961370" cy="6562997"/>
          </a:xfrm>
        </p:grpSpPr>
        <p:sp>
          <p:nvSpPr>
            <p:cNvPr id="3" name="矩形 2"/>
            <p:cNvSpPr/>
            <p:nvPr/>
          </p:nvSpPr>
          <p:spPr>
            <a:xfrm>
              <a:off x="189296" y="106316"/>
              <a:ext cx="10961370" cy="5105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2800" b="1" dirty="0"/>
                <a:t>五代十国兴亡图表</a:t>
              </a:r>
            </a:p>
          </p:txBody>
        </p:sp>
        <p:pic>
          <p:nvPicPr>
            <p:cNvPr id="2" name="图片 1" descr="20140912133238964.jpg"/>
            <p:cNvPicPr>
              <a:picLocks noChangeAspect="1"/>
            </p:cNvPicPr>
            <p:nvPr/>
          </p:nvPicPr>
          <p:blipFill rotWithShape="1">
            <a:blip r:embed="rId2" cstate="print"/>
            <a:srcRect r="3"/>
            <a:stretch>
              <a:fillRect/>
            </a:stretch>
          </p:blipFill>
          <p:spPr>
            <a:xfrm>
              <a:off x="189296" y="616856"/>
              <a:ext cx="10957677" cy="6052457"/>
            </a:xfrm>
            <a:prstGeom prst="rect">
              <a:avLst/>
            </a:prstGeom>
            <a:noFill/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{~CBPEMN~$RI9[5C]L7C]G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" y="42726"/>
            <a:ext cx="10534651" cy="28746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5048" y="2917371"/>
            <a:ext cx="10531723" cy="236988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迷你简隶二" panose="03000509000000000000" pitchFamily="65" charset="-122"/>
                <a:ea typeface="迷你简隶二" panose="03000509000000000000" pitchFamily="65" charset="-122"/>
              </a:rPr>
              <a:t> 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合作学习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</a:p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上图能看出五代十国时期的开国君主大致有什么特点吗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/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、想一想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五代十国出现的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历史根源是什么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53320" y="740686"/>
            <a:ext cx="792480" cy="217668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657262" y="740686"/>
            <a:ext cx="792480" cy="207200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9111" y="1605240"/>
            <a:ext cx="11190514" cy="172354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根源：</a:t>
            </a:r>
            <a:endParaRPr lang="en-US" altLang="zh-CN" sz="4000" b="1" dirty="0" smtClean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4400" b="1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五代十国</a:t>
            </a:r>
            <a:r>
              <a:rPr lang="zh-CN" altLang="en-US" sz="44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是唐末以来</a:t>
            </a:r>
            <a:r>
              <a:rPr lang="zh-CN" altLang="en-US" sz="4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藩镇割据</a:t>
            </a:r>
            <a:r>
              <a:rPr lang="zh-CN" altLang="en-US" sz="44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局面的延续</a:t>
            </a:r>
            <a:r>
              <a:rPr lang="zh-CN" altLang="en-US" sz="4400" b="1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b="1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76209" y="761797"/>
            <a:ext cx="6000751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材料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五代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的开国皇帝都是凭武力夺位，在位的时间也都不长，最短的只有十个月。这五个朝代的统治平均约为十年，最短的不到四年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690980" y="936323"/>
            <a:ext cx="4045895" cy="286226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后梁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907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—923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后唐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923—936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后晋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936—946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后汉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947—950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后周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951—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960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8624" y="4143668"/>
            <a:ext cx="10149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从材料可以看出当时北方社会存在什么问题？</a:t>
            </a:r>
            <a:endParaRPr lang="zh-CN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3249" y="5549030"/>
            <a:ext cx="503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2910" y="5107405"/>
            <a:ext cx="380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政权动荡不安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 descr="网站标志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1304290" y="1068705"/>
            <a:ext cx="76835" cy="768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6089" y="3020099"/>
            <a:ext cx="11031247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zh-CN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8251" y="4656468"/>
            <a:ext cx="8943583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" y="0"/>
            <a:ext cx="12172950" cy="68687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4058" y="1451428"/>
            <a:ext cx="10119484" cy="2307629"/>
            <a:chOff x="3751102" y="12188388"/>
            <a:chExt cx="3152507" cy="8357242"/>
          </a:xfrm>
        </p:grpSpPr>
        <p:sp>
          <p:nvSpPr>
            <p:cNvPr id="3" name="矩形: 圆角 13"/>
            <p:cNvSpPr/>
            <p:nvPr/>
          </p:nvSpPr>
          <p:spPr>
            <a:xfrm>
              <a:off x="3751102" y="12188388"/>
              <a:ext cx="3043988" cy="8357242"/>
            </a:xfrm>
            <a:prstGeom prst="roundRect">
              <a:avLst>
                <a:gd name="adj" fmla="val 57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" name="文本框 14"/>
            <p:cNvSpPr txBox="1"/>
            <p:nvPr/>
          </p:nvSpPr>
          <p:spPr>
            <a:xfrm>
              <a:off x="3882950" y="13719135"/>
              <a:ext cx="3020659" cy="334390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五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、大势所趋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5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孕育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统一</a:t>
              </a:r>
              <a:endPara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8446"/>
            <a:ext cx="5854859" cy="3194644"/>
            <a:chOff x="0" y="-8446"/>
            <a:chExt cx="5854859" cy="3194644"/>
          </a:xfrm>
        </p:grpSpPr>
        <p:pic>
          <p:nvPicPr>
            <p:cNvPr id="1030" name="Picture 6" descr="http://gss0.baidu.com/-Po3dSag_xI4khGko9WTAnF6hhy/zhidao/pic/item/3b292df5e0fe9925d7c5717235a85edf8cb171c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0" y="-8446"/>
              <a:ext cx="5854859" cy="319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66970" y="50353"/>
              <a:ext cx="2031325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3600" dirty="0">
                  <a:ln>
                    <a:solidFill>
                      <a:srgbClr val="FF0000"/>
                    </a:solidFill>
                  </a:ln>
                </a:rPr>
                <a:t>春秋战国</a:t>
              </a:r>
            </a:p>
          </p:txBody>
        </p:sp>
      </p:grpSp>
      <p:sp>
        <p:nvSpPr>
          <p:cNvPr id="17" name="箭头: 右 16"/>
          <p:cNvSpPr/>
          <p:nvPr/>
        </p:nvSpPr>
        <p:spPr>
          <a:xfrm>
            <a:off x="6045201" y="827314"/>
            <a:ext cx="602342" cy="775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/>
          <p:cNvSpPr/>
          <p:nvPr/>
        </p:nvSpPr>
        <p:spPr>
          <a:xfrm>
            <a:off x="6154058" y="4830928"/>
            <a:ext cx="588698" cy="768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070334" y="3596341"/>
            <a:ext cx="5061987" cy="3226310"/>
            <a:chOff x="6201151" y="240157"/>
            <a:chExt cx="5061987" cy="3101558"/>
          </a:xfrm>
        </p:grpSpPr>
        <p:grpSp>
          <p:nvGrpSpPr>
            <p:cNvPr id="21" name="组合 20"/>
            <p:cNvGrpSpPr/>
            <p:nvPr/>
          </p:nvGrpSpPr>
          <p:grpSpPr>
            <a:xfrm>
              <a:off x="6201153" y="255546"/>
              <a:ext cx="5061985" cy="3086169"/>
              <a:chOff x="6201153" y="255546"/>
              <a:chExt cx="5061985" cy="3086169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201153" y="255546"/>
                <a:ext cx="5061985" cy="30861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6201153" y="255546"/>
                <a:ext cx="1489075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/>
                  <a:t>隋朝时期形势图</a:t>
                </a: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6201151" y="240157"/>
              <a:ext cx="1489075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ln>
                    <a:solidFill>
                      <a:srgbClr val="FF0000"/>
                    </a:solidFill>
                  </a:ln>
                </a:rPr>
                <a:t> 隋朝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70334" y="0"/>
            <a:ext cx="5121666" cy="2977653"/>
            <a:chOff x="7070334" y="0"/>
            <a:chExt cx="5121666" cy="2977653"/>
          </a:xfrm>
        </p:grpSpPr>
        <p:pic>
          <p:nvPicPr>
            <p:cNvPr id="1032" name="Picture 8" descr="http://gss0.baidu.com/9vo3dSag_xI4khGko9WTAnF6hhy/zhidao/pic/item/95eef01f3a292df5b142df56bc315c6035a873e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8"/>
            <a:stretch>
              <a:fillRect/>
            </a:stretch>
          </p:blipFill>
          <p:spPr bwMode="auto">
            <a:xfrm>
              <a:off x="7070334" y="0"/>
              <a:ext cx="5121666" cy="297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7153313" y="50353"/>
              <a:ext cx="1361270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3600" dirty="0" smtClean="0">
                  <a:ln>
                    <a:solidFill>
                      <a:srgbClr val="FF0000"/>
                    </a:solidFill>
                  </a:ln>
                </a:rPr>
                <a:t> 秦朝 </a:t>
              </a:r>
              <a:endParaRPr lang="zh-CN" altLang="en-US" sz="3600" dirty="0">
                <a:ln>
                  <a:solidFill>
                    <a:srgbClr val="FF0000"/>
                  </a:solidFill>
                </a:ln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5" y="3612515"/>
            <a:ext cx="5788025" cy="32111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053941" y="688483"/>
            <a:ext cx="5013373" cy="5879231"/>
            <a:chOff x="7053941" y="688483"/>
            <a:chExt cx="5013373" cy="587923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941" y="688483"/>
              <a:ext cx="5013373" cy="58792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文本框 1"/>
            <p:cNvSpPr txBox="1"/>
            <p:nvPr/>
          </p:nvSpPr>
          <p:spPr>
            <a:xfrm>
              <a:off x="7053941" y="688484"/>
              <a:ext cx="1706346" cy="64633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n>
                    <a:solidFill>
                      <a:srgbClr val="FF0000"/>
                    </a:solidFill>
                  </a:ln>
                </a:rPr>
                <a:t>  北宋   </a:t>
              </a:r>
              <a:endParaRPr lang="zh-CN" altLang="en-US" sz="3600" dirty="0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1771" y="688483"/>
            <a:ext cx="5303316" cy="5902380"/>
            <a:chOff x="605732" y="3360232"/>
            <a:chExt cx="4619709" cy="312812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732" y="3360232"/>
              <a:ext cx="4619709" cy="31281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文本框 1"/>
            <p:cNvSpPr txBox="1"/>
            <p:nvPr/>
          </p:nvSpPr>
          <p:spPr>
            <a:xfrm>
              <a:off x="605732" y="3360232"/>
              <a:ext cx="1863453" cy="34254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n>
                    <a:solidFill>
                      <a:srgbClr val="FF0000"/>
                    </a:solidFill>
                  </a:ln>
                </a:rPr>
                <a:t>五代十国</a:t>
              </a:r>
            </a:p>
          </p:txBody>
        </p:sp>
      </p:grpSp>
      <p:sp>
        <p:nvSpPr>
          <p:cNvPr id="5" name="箭头: 右 16"/>
          <p:cNvSpPr/>
          <p:nvPr/>
        </p:nvSpPr>
        <p:spPr>
          <a:xfrm>
            <a:off x="5885543" y="2452915"/>
            <a:ext cx="979713" cy="1248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760287" y="1220545"/>
            <a:ext cx="125867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7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?</a:t>
            </a:r>
            <a:endParaRPr lang="zh-CN" altLang="en-US" sz="287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icrosoft Himalaya" panose="01010100010101010101" pitchFamily="2" charset="0"/>
              <a:ea typeface="楷体" panose="02010609060101010101" pitchFamily="49" charset="-122"/>
              <a:cs typeface="Microsoft Himalaya" panose="01010100010101010101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30" y="2439344"/>
            <a:ext cx="11625942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统一是历史发展的必然趋势</a:t>
            </a:r>
            <a:r>
              <a:rPr lang="zh-CN" altLang="en-US" sz="7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en-US" altLang="zh-CN" sz="72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487" y="3024290"/>
            <a:ext cx="3190875" cy="3810000"/>
          </a:xfrm>
          <a:prstGeom prst="ellipse">
            <a:avLst/>
          </a:prstGeom>
          <a:effectLst>
            <a:softEdge rad="317500"/>
          </a:effectLst>
        </p:spPr>
      </p:pic>
      <p:graphicFrame>
        <p:nvGraphicFramePr>
          <p:cNvPr id="10" name="Group 15"/>
          <p:cNvGraphicFramePr>
            <a:graphicFrameLocks noGrp="1"/>
          </p:cNvGraphicFramePr>
          <p:nvPr/>
        </p:nvGraphicFramePr>
        <p:xfrm>
          <a:off x="4577167" y="3378774"/>
          <a:ext cx="4732261" cy="2602120"/>
        </p:xfrm>
        <a:graphic>
          <a:graphicData uri="http://schemas.openxmlformats.org/drawingml/2006/table">
            <a:tbl>
              <a:tblPr/>
              <a:tblGrid>
                <a:gridCol w="2231571"/>
                <a:gridCol w="2500690"/>
              </a:tblGrid>
              <a:tr h="50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骄奢无度</a:t>
                      </a: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任人唯亲</a:t>
                      </a: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不理政事</a:t>
                      </a: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朝政腐败</a:t>
                      </a: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01890" marR="101890" marT="50945" marB="5094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701040" y="1229902"/>
            <a:ext cx="11135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如果再给唐玄宗一次机会，回到安史之乱前</a:t>
            </a:r>
            <a:r>
              <a:rPr lang="zh-CN" altLang="en-US" sz="4400" dirty="0" smtClean="0"/>
              <a:t>，他</a:t>
            </a:r>
            <a:r>
              <a:rPr lang="zh-CN" altLang="en-US" sz="4400" dirty="0"/>
              <a:t>应该如何去做才能避免历史重演？</a:t>
            </a:r>
          </a:p>
        </p:txBody>
      </p:sp>
      <p:sp>
        <p:nvSpPr>
          <p:cNvPr id="12" name="矩形 11"/>
          <p:cNvSpPr/>
          <p:nvPr/>
        </p:nvSpPr>
        <p:spPr>
          <a:xfrm>
            <a:off x="7104725" y="3372335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崇尚节俭</a:t>
            </a:r>
            <a:endParaRPr lang="zh-CN" altLang="zh-CN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04726" y="401866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任人唯贤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3297" y="4542106"/>
            <a:ext cx="2438611" cy="101202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104727" y="532253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整顿吏治</a:t>
            </a:r>
          </a:p>
        </p:txBody>
      </p:sp>
      <p:sp>
        <p:nvSpPr>
          <p:cNvPr id="16" name="矩形 15"/>
          <p:cNvSpPr/>
          <p:nvPr/>
        </p:nvSpPr>
        <p:spPr>
          <a:xfrm>
            <a:off x="1234788" y="0"/>
            <a:ext cx="26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以史为鉴</a:t>
            </a:r>
            <a:endParaRPr lang="zh-CN" alt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0" y="754501"/>
            <a:ext cx="5613400" cy="959034"/>
          </a:xfrm>
          <a:prstGeom prst="rect">
            <a:avLst/>
          </a:prstGeom>
        </p:spPr>
        <p:txBody>
          <a:bodyPr/>
          <a:lstStyle/>
          <a:p>
            <a:pPr marL="0" indent="0" fontAlgn="auto">
              <a:buNone/>
            </a:pPr>
            <a:r>
              <a:rPr lang="zh-CN" altLang="en-US" sz="4000" b="1" noProof="1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让历史照进现实</a:t>
            </a:r>
          </a:p>
          <a:p>
            <a:pPr marL="0" indent="0" fontAlgn="auto">
              <a:buNone/>
            </a:pPr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noProof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/>
            <a:endParaRPr lang="zh-CN" altLang="en-US" sz="20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fontAlgn="auto">
              <a:buNone/>
            </a:pPr>
            <a:r>
              <a:rPr lang="zh-CN" altLang="en-US" sz="2000" noProof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endParaRPr lang="zh-CN" altLang="en-US" sz="200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仿宋" panose="02010600040101010101" charset="-122"/>
              <a:ea typeface="华文仿宋" panose="0201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47156" y="0"/>
            <a:ext cx="7544844" cy="6946080"/>
            <a:chOff x="6263014" y="-1"/>
            <a:chExt cx="5928986" cy="6946080"/>
          </a:xfrm>
        </p:grpSpPr>
        <p:pic>
          <p:nvPicPr>
            <p:cNvPr id="1026" name="Picture 2" descr="http://www.people.com.cn/mediafile/pic/20160418/69/1604168390205248221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014" y="-1"/>
              <a:ext cx="5928986" cy="694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6263014" y="1267754"/>
              <a:ext cx="5928986" cy="33735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r>
                <a:rPr lang="zh-CN" altLang="en-US" sz="36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   今天，我们回顾历史</a:t>
              </a:r>
              <a:r>
                <a:rPr lang="en-US" altLang="zh-CN" sz="36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r>
                <a:rPr lang="zh-CN" altLang="en-US" sz="36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是为了总结历史经验、把握历史规律</a:t>
              </a:r>
              <a:r>
                <a:rPr lang="en-US" altLang="zh-CN" sz="36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r>
                <a:rPr lang="zh-CN" altLang="en-US" sz="36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我们</a:t>
              </a:r>
              <a:r>
                <a:rPr lang="zh-CN" altLang="en-US" sz="3600" b="1" noProof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要永远保持奋斗精神，永远保持对人民的赤子之心。</a:t>
              </a:r>
            </a:p>
            <a:p>
              <a:r>
                <a:rPr lang="zh-CN" altLang="en-US" sz="3200" b="1" noProof="1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noProof="1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sz="2000" b="1" noProof="1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000" b="1" noProof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习近</a:t>
              </a:r>
              <a:r>
                <a:rPr lang="zh-CN" altLang="en-US" sz="2000" b="1" noProof="1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平在庆祝中国共产党成立</a:t>
              </a:r>
              <a:r>
                <a:rPr lang="en-US" altLang="zh-CN" sz="2000" b="1" noProof="1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95</a:t>
              </a:r>
              <a:r>
                <a:rPr lang="zh-CN" altLang="en-US" sz="2000" b="1" noProof="1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周年大会上的讲话</a:t>
              </a:r>
              <a:endParaRPr lang="zh-CN" altLang="en-US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8EC118-AF5E-42D5-B9D3-B21C5A5B6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0506" y="200141"/>
            <a:ext cx="5751494" cy="4101695"/>
          </a:xfrm>
          <a:prstGeom prst="rect">
            <a:avLst/>
          </a:prstGeom>
        </p:spPr>
      </p:pic>
      <p:sp>
        <p:nvSpPr>
          <p:cNvPr id="6" name="文本框 16">
            <a:extLst>
              <a:ext uri="{FF2B5EF4-FFF2-40B4-BE49-F238E27FC236}">
                <a16:creationId xmlns:a16="http://schemas.microsoft.com/office/drawing/2014/main" xmlns="" id="{DE1AD616-751E-45C9-909C-3043A3D34649}"/>
              </a:ext>
            </a:extLst>
          </p:cNvPr>
          <p:cNvSpPr txBox="1"/>
          <p:nvPr/>
        </p:nvSpPr>
        <p:spPr>
          <a:xfrm>
            <a:off x="151180" y="138368"/>
            <a:ext cx="632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这时候的大唐帝国一切都是最美的，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zh-CN" altLang="en-US" sz="3200" b="1" dirty="0">
                <a:solidFill>
                  <a:srgbClr val="FF0000"/>
                </a:solidFill>
              </a:rPr>
              <a:t>美到唐玄宗自己都觉得功德圆满了，该享受生活了。</a:t>
            </a: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xmlns="" id="{499246AD-AB28-4E9A-9C59-324BF1116448}"/>
              </a:ext>
            </a:extLst>
          </p:cNvPr>
          <p:cNvSpPr txBox="1"/>
          <p:nvPr/>
        </p:nvSpPr>
        <p:spPr>
          <a:xfrm>
            <a:off x="151181" y="1731410"/>
            <a:ext cx="64996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不用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开元</a:t>
            </a:r>
            <a:r>
              <a:rPr lang="zh-CN" altLang="en-US" sz="2800" dirty="0"/>
              <a:t>了，于是把年号改成了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天宝</a:t>
            </a:r>
            <a:r>
              <a:rPr lang="zh-CN" altLang="en-US" sz="2800" dirty="0"/>
              <a:t>，</a:t>
            </a:r>
            <a:endParaRPr lang="en-US" altLang="zh-CN" sz="2800" dirty="0"/>
          </a:p>
          <a:p>
            <a:r>
              <a:rPr lang="zh-CN" altLang="en-US" sz="2800" dirty="0"/>
              <a:t>这一改不要紧，</a:t>
            </a:r>
            <a:endParaRPr lang="en-US" altLang="zh-CN" sz="2800" dirty="0"/>
          </a:p>
          <a:p>
            <a:r>
              <a:rPr lang="zh-CN" altLang="en-US" sz="2800" dirty="0"/>
              <a:t>生生把自己开挂的前半生改成了</a:t>
            </a:r>
            <a:endParaRPr lang="en-US" altLang="zh-CN" sz="2800" dirty="0"/>
          </a:p>
          <a:p>
            <a:r>
              <a:rPr lang="zh-CN" altLang="en-US" sz="2800" dirty="0"/>
              <a:t>惨不忍睹的后半辈子，</a:t>
            </a:r>
            <a:endParaRPr lang="en-US" altLang="zh-CN" sz="2800" dirty="0"/>
          </a:p>
          <a:p>
            <a:r>
              <a:rPr lang="zh-CN" altLang="en-US" sz="2800" dirty="0"/>
              <a:t>也顺带着把帝国从强盛的顶峰推向了</a:t>
            </a:r>
            <a:endParaRPr lang="en-US" altLang="zh-CN" sz="2800" dirty="0"/>
          </a:p>
          <a:p>
            <a:r>
              <a:rPr lang="zh-CN" altLang="en-US" sz="2800" dirty="0"/>
              <a:t>坠落的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后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150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……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497435F-1D4F-4021-BEFD-5BF36E009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2000"/>
                    </a14:imgEffect>
                    <a14:imgEffect>
                      <a14:saturation sat="11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1883553" y="4513124"/>
            <a:ext cx="7020905" cy="80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0691" y="5392882"/>
            <a:ext cx="920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到底发生了什么事，预习过的同学一定知道，那就是被安史之乱撞了腰，伤了元气。</a:t>
            </a:r>
            <a:endParaRPr lang="zh-CN" altLang="en-US" sz="3600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4058" y="1451428"/>
            <a:ext cx="10119484" cy="2307629"/>
            <a:chOff x="3751102" y="12188388"/>
            <a:chExt cx="3152507" cy="8357242"/>
          </a:xfrm>
        </p:grpSpPr>
        <p:sp>
          <p:nvSpPr>
            <p:cNvPr id="3" name="矩形: 圆角 13"/>
            <p:cNvSpPr/>
            <p:nvPr/>
          </p:nvSpPr>
          <p:spPr>
            <a:xfrm>
              <a:off x="3751102" y="12188388"/>
              <a:ext cx="3043988" cy="8357242"/>
            </a:xfrm>
            <a:prstGeom prst="roundRect">
              <a:avLst>
                <a:gd name="adj" fmla="val 57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4" name="文本框 14"/>
            <p:cNvSpPr txBox="1"/>
            <p:nvPr/>
          </p:nvSpPr>
          <p:spPr>
            <a:xfrm>
              <a:off x="3882950" y="13719136"/>
              <a:ext cx="3020659" cy="635341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一、颓势尽显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5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安史之乱</a:t>
              </a:r>
              <a:endParaRPr lang="zh-CN" altLang="en-US" sz="5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19" y="1510409"/>
            <a:ext cx="914406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+mn-ea"/>
              </a:rPr>
              <a:t>……</a:t>
            </a:r>
          </a:p>
          <a:p>
            <a:pPr algn="ctr"/>
            <a:r>
              <a:rPr lang="zh-CN" altLang="en-US" sz="2800" b="1" dirty="0">
                <a:latin typeface="+mn-ea"/>
              </a:rPr>
              <a:t>杨</a:t>
            </a:r>
            <a:r>
              <a:rPr lang="zh-CN" altLang="en-US" sz="2800" b="1" dirty="0" smtClean="0">
                <a:latin typeface="+mn-ea"/>
              </a:rPr>
              <a:t>家有女初长成，养在深闺人未识。</a:t>
            </a:r>
            <a:endParaRPr lang="en-US" altLang="zh-CN" sz="2800" b="1" dirty="0" smtClean="0">
              <a:latin typeface="+mn-ea"/>
            </a:endParaRPr>
          </a:p>
          <a:p>
            <a:pPr algn="ctr"/>
            <a:r>
              <a:rPr lang="zh-CN" altLang="en-US" sz="2800" b="1" dirty="0">
                <a:latin typeface="+mn-ea"/>
              </a:rPr>
              <a:t>天生丽质难</a:t>
            </a:r>
            <a:r>
              <a:rPr lang="zh-CN" altLang="en-US" sz="2800" b="1" dirty="0" smtClean="0">
                <a:latin typeface="+mn-ea"/>
              </a:rPr>
              <a:t>自弃，一朝选在君王侧。</a:t>
            </a:r>
            <a:endParaRPr lang="en-US" altLang="zh-CN" sz="2800" b="1" dirty="0" smtClean="0">
              <a:latin typeface="+mn-ea"/>
            </a:endParaRPr>
          </a:p>
          <a:p>
            <a:pPr algn="ctr"/>
            <a:r>
              <a:rPr lang="zh-CN" altLang="en-US" sz="2800" b="1" dirty="0">
                <a:latin typeface="+mn-ea"/>
              </a:rPr>
              <a:t>回眸一笑百媚</a:t>
            </a:r>
            <a:r>
              <a:rPr lang="zh-CN" altLang="en-US" sz="2800" b="1" dirty="0" smtClean="0">
                <a:latin typeface="+mn-ea"/>
              </a:rPr>
              <a:t>生，六宫粉黛无颜色。</a:t>
            </a:r>
            <a:endParaRPr lang="en-US" altLang="zh-CN" sz="2800" b="1" dirty="0" smtClean="0">
              <a:latin typeface="+mn-ea"/>
            </a:endParaRPr>
          </a:p>
          <a:p>
            <a:pPr algn="ctr"/>
            <a:r>
              <a:rPr lang="en-US" altLang="zh-CN" sz="2800" b="1" dirty="0">
                <a:latin typeface="+mn-ea"/>
              </a:rPr>
              <a:t>……</a:t>
            </a:r>
          </a:p>
          <a:p>
            <a:pPr algn="ctr"/>
            <a:r>
              <a:rPr lang="zh-CN" altLang="en-US" sz="2800" b="1" dirty="0">
                <a:latin typeface="+mn-ea"/>
              </a:rPr>
              <a:t>春宵苦短日高起，从此君王不早朝。</a:t>
            </a:r>
          </a:p>
          <a:p>
            <a:pPr algn="ctr"/>
            <a:r>
              <a:rPr lang="en-US" altLang="zh-CN" sz="2800" b="1" dirty="0">
                <a:latin typeface="+mn-ea"/>
              </a:rPr>
              <a:t>……</a:t>
            </a:r>
          </a:p>
          <a:p>
            <a:pPr algn="ctr"/>
            <a:r>
              <a:rPr lang="zh-CN" altLang="en-US" sz="2800" b="1" dirty="0">
                <a:latin typeface="+mn-ea"/>
              </a:rPr>
              <a:t>姊妹弟兄皆列土，可怜光彩生门户。</a:t>
            </a:r>
          </a:p>
          <a:p>
            <a:pPr algn="ctr"/>
            <a:r>
              <a:rPr lang="en-US" altLang="zh-CN" sz="2800" b="1" dirty="0">
                <a:latin typeface="+mn-ea"/>
              </a:rPr>
              <a:t>……</a:t>
            </a:r>
          </a:p>
          <a:p>
            <a:pPr algn="ctr"/>
            <a:r>
              <a:rPr lang="zh-CN" altLang="en-US" sz="2800" b="1" dirty="0" smtClean="0">
                <a:latin typeface="+mn-ea"/>
                <a:sym typeface="+mn-ea"/>
              </a:rPr>
              <a:t>缓</a:t>
            </a:r>
            <a:r>
              <a:rPr lang="zh-CN" altLang="en-US" sz="2800" b="1" dirty="0">
                <a:latin typeface="+mn-ea"/>
                <a:sym typeface="+mn-ea"/>
              </a:rPr>
              <a:t>歌慢舞凝丝竹，尽日君王看不足。</a:t>
            </a:r>
            <a:endParaRPr lang="en-US" altLang="zh-CN" sz="2800" b="1" dirty="0">
              <a:latin typeface="+mn-ea"/>
              <a:sym typeface="+mn-ea"/>
            </a:endParaRPr>
          </a:p>
          <a:p>
            <a:pPr algn="ctr"/>
            <a:r>
              <a:rPr lang="en-US" altLang="zh-CN" sz="2800" b="1" dirty="0">
                <a:latin typeface="+mn-ea"/>
              </a:rPr>
              <a:t>……</a:t>
            </a:r>
          </a:p>
          <a:p>
            <a:pPr algn="ctr"/>
            <a:endParaRPr lang="zh-CN" altLang="en-US" sz="2800" b="1" dirty="0" smtClean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algn="ctr"/>
            <a:endParaRPr lang="zh-CN" altLang="en-US" sz="3200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382" y="591142"/>
            <a:ext cx="637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材料一：</a:t>
            </a:r>
            <a:r>
              <a:rPr lang="en-US" altLang="zh-CN" sz="3600" b="1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3600" b="1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长恨歌</a:t>
            </a:r>
            <a:r>
              <a:rPr lang="en-US" altLang="zh-CN" sz="3600" b="1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en-US" altLang="zh-CN" sz="3600" b="1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600" b="1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       </a:t>
            </a:r>
            <a:r>
              <a:rPr lang="zh-CN" altLang="en-US" sz="3600" b="1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（唐）白居易</a:t>
            </a:r>
            <a:endParaRPr lang="zh-CN" altLang="en-US" sz="3600" b="1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4614" y="2071678"/>
            <a:ext cx="1015663" cy="342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追求享乐</a:t>
            </a:r>
            <a:endParaRPr lang="zh-CN" altLang="en-US" sz="5400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09662" y="2071678"/>
            <a:ext cx="1015663" cy="342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任人唯亲</a:t>
            </a:r>
            <a:endParaRPr lang="zh-CN" altLang="en-US" sz="5400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2085002" y="3071810"/>
            <a:ext cx="1247380" cy="6233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2145422" y="4064000"/>
            <a:ext cx="1120292" cy="14367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9042400" y="3425371"/>
            <a:ext cx="1339881" cy="11466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8"/>
          <p:cNvSpPr txBox="1"/>
          <p:nvPr/>
        </p:nvSpPr>
        <p:spPr>
          <a:xfrm>
            <a:off x="1134532" y="84408"/>
            <a:ext cx="364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、探寻安史之乱原因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4778" y="5044029"/>
            <a:ext cx="1045216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原因</a:t>
            </a:r>
            <a:r>
              <a:rPr lang="en-US" altLang="zh-CN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1</a:t>
            </a: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：</a:t>
            </a:r>
            <a:endParaRPr lang="en-US" altLang="zh-CN" sz="4000" b="1" noProof="1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>
              <a:defRPr/>
            </a:pP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开元末年以后，唐玄宗追求享乐，任人唯亲，朝政日益腐败</a:t>
            </a:r>
            <a:endParaRPr lang="zh-CN" altLang="en-US" sz="4000" b="1" noProof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8111" y="946385"/>
            <a:ext cx="10938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材料</a:t>
            </a:r>
            <a:r>
              <a:rPr lang="zh-CN" altLang="en-US" sz="3200" b="1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二：</a:t>
            </a:r>
            <a:r>
              <a:rPr lang="zh-CN" altLang="en-US" sz="3200" b="1" dirty="0" smtClean="0">
                <a:solidFill>
                  <a:prstClr val="black"/>
                </a:solidFill>
              </a:rPr>
              <a:t>朱门酒肉臭（</a:t>
            </a:r>
            <a:r>
              <a:rPr lang="en-US" altLang="zh-CN" sz="3200" dirty="0"/>
              <a:t> </a:t>
            </a:r>
            <a:r>
              <a:rPr lang="en-US" altLang="zh-CN" sz="3200" dirty="0" err="1"/>
              <a:t>xiù</a:t>
            </a:r>
            <a:r>
              <a:rPr lang="zh-CN" altLang="en-US" sz="3200" b="1" dirty="0" smtClean="0">
                <a:solidFill>
                  <a:prstClr val="black"/>
                </a:solidFill>
              </a:rPr>
              <a:t>），</a:t>
            </a:r>
            <a:r>
              <a:rPr lang="zh-CN" altLang="en-US" sz="3200" b="1" dirty="0">
                <a:solidFill>
                  <a:prstClr val="black"/>
                </a:solidFill>
              </a:rPr>
              <a:t>路有冻死骨。</a:t>
            </a:r>
            <a:endParaRPr lang="en-US" altLang="zh-CN" sz="3200" b="1" dirty="0">
              <a:solidFill>
                <a:prstClr val="black"/>
              </a:solidFill>
            </a:endParaRPr>
          </a:p>
          <a:p>
            <a:r>
              <a:rPr lang="en-US" altLang="zh-CN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——</a:t>
            </a:r>
            <a:r>
              <a:rPr lang="zh-CN" altLang="en-US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（唐）杜甫</a:t>
            </a:r>
            <a:r>
              <a:rPr lang="en-US" altLang="zh-CN" sz="28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自京赴奉先县咏怀五百字</a:t>
            </a:r>
            <a:r>
              <a:rPr lang="en-US" altLang="zh-CN" sz="28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8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星形: 四角 16"/>
          <p:cNvSpPr/>
          <p:nvPr/>
        </p:nvSpPr>
        <p:spPr>
          <a:xfrm>
            <a:off x="12573000" y="504348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1134533" y="84408"/>
            <a:ext cx="372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、探寻安史之乱</a:t>
            </a:r>
            <a:r>
              <a:rPr lang="zh-CN" altLang="en-US" sz="28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原因</a:t>
            </a:r>
          </a:p>
        </p:txBody>
      </p:sp>
      <p:sp>
        <p:nvSpPr>
          <p:cNvPr id="7" name="矩形 6"/>
          <p:cNvSpPr/>
          <p:nvPr/>
        </p:nvSpPr>
        <p:spPr>
          <a:xfrm>
            <a:off x="260130" y="2625210"/>
            <a:ext cx="1146941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材料三：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从 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713—755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年，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唐对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吐蕃用兵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26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次，对突厥用兵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12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次，对契丹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用兵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9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次，对奚用兵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次，对南诏用兵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6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次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这些战役中，唐朝军队是经常吃败仗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再有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其他方面的部族的反抗斗争，唐朝的边境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局势是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烽火不断，战火连绵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/>
            <a:r>
              <a:rPr lang="en-US" altLang="zh-CN" sz="2400" dirty="0" smtClean="0"/>
              <a:t>                                                 ——</a:t>
            </a:r>
            <a:r>
              <a:rPr lang="zh-CN" altLang="en-US" sz="2400" dirty="0" smtClean="0"/>
              <a:t>李飞</a:t>
            </a:r>
            <a:r>
              <a:rPr lang="en-US" altLang="zh-CN" sz="2400" dirty="0" smtClean="0"/>
              <a:t>《</a:t>
            </a:r>
            <a:r>
              <a:rPr lang="zh-CN" altLang="en-US" sz="2400" dirty="0"/>
              <a:t>安史之乱背景</a:t>
            </a:r>
            <a:r>
              <a:rPr lang="zh-CN" altLang="en-US" sz="2400" dirty="0" smtClean="0"/>
              <a:t>分析</a:t>
            </a:r>
            <a:r>
              <a:rPr lang="en-US" altLang="zh-CN" sz="2400" dirty="0" smtClean="0"/>
              <a:t>》</a:t>
            </a:r>
            <a:endParaRPr lang="zh-CN" altLang="en-US" sz="2400" dirty="0"/>
          </a:p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250988" y="4422673"/>
            <a:ext cx="754798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000" b="1" noProof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原因</a:t>
            </a:r>
            <a:r>
              <a:rPr lang="en-US" altLang="zh-CN" sz="4000" b="1" noProof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2</a:t>
            </a: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：</a:t>
            </a:r>
            <a:endParaRPr lang="en-US" altLang="zh-CN" sz="4000" b="1" noProof="1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>
              <a:defRPr/>
            </a:pP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 社会矛盾越来越尖锐，</a:t>
            </a:r>
            <a:endParaRPr lang="en-US" altLang="zh-CN" sz="4000" b="1" noProof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>
              <a:defRPr/>
            </a:pPr>
            <a:r>
              <a:rPr lang="zh-CN" altLang="en-US" sz="4000" b="1" noProof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边疆形势也日益紧张</a:t>
            </a:r>
            <a:endParaRPr lang="zh-CN" altLang="en-US" sz="4000" b="1" noProof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9" name="图片 18" descr="网站标志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3672205" y="1713865"/>
            <a:ext cx="76835" cy="768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516286" y="160867"/>
            <a:ext cx="11117693" cy="5911865"/>
            <a:chOff x="0" y="-384"/>
            <a:chExt cx="6168" cy="4704"/>
          </a:xfrm>
        </p:grpSpPr>
        <p:pic>
          <p:nvPicPr>
            <p:cNvPr id="3" name="Picture 5" descr="A019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-6000"/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6" descr="胡桃"/>
            <p:cNvSpPr>
              <a:spLocks noChangeArrowheads="1"/>
            </p:cNvSpPr>
            <p:nvPr/>
          </p:nvSpPr>
          <p:spPr bwMode="auto">
            <a:xfrm>
              <a:off x="2746" y="-384"/>
              <a:ext cx="3422" cy="38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0000FF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3200" b="1" dirty="0" smtClean="0">
                  <a:solidFill>
                    <a:prstClr val="black"/>
                  </a:solidFill>
                  <a:ea typeface="黑体" panose="02010609060101010101" pitchFamily="49" charset="-122"/>
                </a:rPr>
                <a:t>材料四：天宝</a:t>
              </a:r>
              <a:r>
                <a:rPr lang="zh-CN" altLang="en-US" sz="3200" b="1" dirty="0">
                  <a:solidFill>
                    <a:prstClr val="black"/>
                  </a:solidFill>
                  <a:ea typeface="黑体" panose="02010609060101010101" pitchFamily="49" charset="-122"/>
                </a:rPr>
                <a:t>十</a:t>
              </a:r>
              <a:r>
                <a:rPr lang="zh-CN" altLang="en-US" sz="3200" b="1" dirty="0">
                  <a:solidFill>
                    <a:srgbClr val="FF0000"/>
                  </a:solidFill>
                  <a:ea typeface="黑体" panose="02010609060101010101" pitchFamily="49" charset="-122"/>
                </a:rPr>
                <a:t>节度使</a:t>
              </a:r>
              <a:r>
                <a:rPr lang="zh-CN" altLang="en-US" sz="3200" b="1" dirty="0">
                  <a:solidFill>
                    <a:prstClr val="black"/>
                  </a:solidFill>
                  <a:ea typeface="黑体" panose="02010609060101010101" pitchFamily="49" charset="-122"/>
                </a:rPr>
                <a:t>分布图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1290"/>
            <a:ext cx="12192000" cy="3263462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2927648" y="1628800"/>
            <a:ext cx="1152128" cy="57606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8218474" y="1706493"/>
            <a:ext cx="1045913" cy="4983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8"/>
          <p:cNvSpPr txBox="1"/>
          <p:nvPr/>
        </p:nvSpPr>
        <p:spPr>
          <a:xfrm>
            <a:off x="516285" y="4275102"/>
            <a:ext cx="1078947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3600" b="1" dirty="0">
                <a:solidFill>
                  <a:prstClr val="black"/>
                </a:solidFill>
              </a:rPr>
              <a:t>开元以后，在边防普遍设立节度使制度，他们的权力越来越大，至于“既有其土地，又有其人民，又有其兵甲，又有其财赋”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。</a:t>
            </a:r>
            <a:endParaRPr lang="en-US" altLang="zh-CN" sz="3600" b="1" dirty="0" smtClean="0">
              <a:solidFill>
                <a:prstClr val="black"/>
              </a:solidFill>
            </a:endParaRPr>
          </a:p>
          <a:p>
            <a:r>
              <a:rPr lang="en-US" altLang="zh-CN" sz="3600" b="1" dirty="0" smtClean="0">
                <a:solidFill>
                  <a:prstClr val="black"/>
                </a:solidFill>
              </a:rPr>
              <a:t>                                                ——《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新唐书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》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707425" y="4929635"/>
            <a:ext cx="1184911" cy="664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549498" y="4929635"/>
            <a:ext cx="1184911" cy="664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31099" y="5429264"/>
            <a:ext cx="1184911" cy="664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820471" y="5408522"/>
            <a:ext cx="1184911" cy="664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文本框 8"/>
          <p:cNvSpPr txBox="1"/>
          <p:nvPr/>
        </p:nvSpPr>
        <p:spPr>
          <a:xfrm>
            <a:off x="1031099" y="84408"/>
            <a:ext cx="397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、探寻安史之乱</a:t>
            </a:r>
            <a:r>
              <a:rPr lang="zh-CN" altLang="en-US" sz="28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原因</a:t>
            </a:r>
          </a:p>
        </p:txBody>
      </p:sp>
      <p:sp>
        <p:nvSpPr>
          <p:cNvPr id="5" name="爆炸形 1 4"/>
          <p:cNvSpPr/>
          <p:nvPr/>
        </p:nvSpPr>
        <p:spPr>
          <a:xfrm>
            <a:off x="1040860" y="-309124"/>
            <a:ext cx="10108170" cy="6017204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800" b="1" dirty="0" smtClean="0"/>
              <a:t>安禄山一人担任范阳、河东、平卢三地节度使，拥兵</a:t>
            </a:r>
            <a:r>
              <a:rPr lang="en-US" altLang="zh-CN" sz="2800" b="1" dirty="0" smtClean="0"/>
              <a:t>15</a:t>
            </a:r>
            <a:r>
              <a:rPr lang="zh-CN" altLang="en-US" sz="2800" b="1" dirty="0" smtClean="0"/>
              <a:t>万人</a:t>
            </a:r>
            <a:endParaRPr lang="zh-CN" altLang="en-US" sz="2800" b="1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270414" y="4056553"/>
            <a:ext cx="8893479" cy="2270385"/>
            <a:chOff x="2998499" y="4528315"/>
            <a:chExt cx="6670108" cy="2270385"/>
          </a:xfrm>
        </p:grpSpPr>
        <p:sp>
          <p:nvSpPr>
            <p:cNvPr id="12" name="右箭头 11"/>
            <p:cNvSpPr/>
            <p:nvPr/>
          </p:nvSpPr>
          <p:spPr>
            <a:xfrm rot="5400000">
              <a:off x="6262023" y="4773586"/>
              <a:ext cx="778573" cy="288032"/>
            </a:xfrm>
            <a:prstGeom prst="rightArrow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文本框 29"/>
            <p:cNvSpPr txBox="1"/>
            <p:nvPr/>
          </p:nvSpPr>
          <p:spPr>
            <a:xfrm>
              <a:off x="2998499" y="5475261"/>
              <a:ext cx="6670108" cy="1323439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原因</a:t>
              </a:r>
              <a:r>
                <a:rPr lang="en-US" altLang="zh-CN" sz="40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3</a:t>
              </a:r>
              <a:r>
                <a:rPr lang="zh-CN" altLang="en-US" sz="40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：</a:t>
              </a:r>
              <a:endParaRPr lang="en-US" altLang="zh-CN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  <a:p>
              <a:pPr algn="just"/>
              <a:r>
                <a:rPr lang="en-US" altLang="zh-CN" sz="40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 </a:t>
              </a:r>
              <a:r>
                <a:rPr lang="zh-CN" altLang="en-US" sz="40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节度使</a:t>
              </a:r>
              <a:r>
                <a:rPr lang="zh-CN" altLang="en-US" sz="40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集权，形成</a:t>
              </a:r>
              <a:r>
                <a:rPr lang="zh-CN" altLang="en-US" sz="40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</a:rPr>
                <a:t>外重内轻</a:t>
              </a:r>
              <a:r>
                <a:rPr lang="zh-CN" altLang="en-US" sz="40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的局面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/>
        </p:nvSpPr>
        <p:spPr>
          <a:xfrm>
            <a:off x="1134532" y="84408"/>
            <a:ext cx="372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、了解安史之乱过程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" name="1~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3063240"/>
            <a:ext cx="7402195" cy="3794760"/>
          </a:xfrm>
          <a:prstGeom prst="rect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609601" y="972457"/>
            <a:ext cx="92456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4000" b="1" dirty="0" smtClean="0">
                <a:latin typeface="Calibri" panose="020F0502020204030204" pitchFamily="34" charset="0"/>
              </a:rPr>
              <a:t>   渔</a:t>
            </a:r>
            <a:r>
              <a:rPr lang="zh-CN" altLang="en-US" sz="4000" b="1" dirty="0">
                <a:latin typeface="Calibri" panose="020F0502020204030204" pitchFamily="34" charset="0"/>
              </a:rPr>
              <a:t>阳鼙（</a:t>
            </a:r>
            <a:r>
              <a:rPr lang="en-US" altLang="zh-CN" sz="4000" b="1" dirty="0">
                <a:latin typeface="Calibri" panose="020F0502020204030204" pitchFamily="34" charset="0"/>
              </a:rPr>
              <a:t>p</a:t>
            </a:r>
            <a:r>
              <a:rPr lang="zh-CN" altLang="en-US" sz="4000" b="1" dirty="0">
                <a:latin typeface="Calibri" panose="020F0502020204030204" pitchFamily="34" charset="0"/>
              </a:rPr>
              <a:t>í）鼓动地来</a:t>
            </a:r>
            <a:r>
              <a:rPr lang="zh-CN" altLang="en-US" sz="4000" b="1" dirty="0" smtClean="0">
                <a:latin typeface="Calibri" panose="020F0502020204030204" pitchFamily="34" charset="0"/>
              </a:rPr>
              <a:t>，</a:t>
            </a:r>
            <a:endParaRPr lang="en-US" altLang="zh-CN" sz="4000" b="1" dirty="0">
              <a:latin typeface="Calibri" panose="020F0502020204030204" pitchFamily="34" charset="0"/>
            </a:endParaRPr>
          </a:p>
          <a:p>
            <a:r>
              <a:rPr lang="zh-CN" altLang="en-US" sz="4000" b="1" dirty="0" smtClean="0">
                <a:latin typeface="Calibri" panose="020F0502020204030204" pitchFamily="34" charset="0"/>
              </a:rPr>
              <a:t>   惊</a:t>
            </a:r>
            <a:r>
              <a:rPr lang="zh-CN" altLang="en-US" sz="4000" b="1" dirty="0">
                <a:latin typeface="Calibri" panose="020F0502020204030204" pitchFamily="34" charset="0"/>
              </a:rPr>
              <a:t>破霓裳羽衣曲</a:t>
            </a:r>
            <a:r>
              <a:rPr lang="zh-CN" altLang="en-US" sz="4000" b="1" dirty="0" smtClean="0">
                <a:latin typeface="Calibri" panose="020F0502020204030204" pitchFamily="34" charset="0"/>
              </a:rPr>
              <a:t>。</a:t>
            </a:r>
            <a:endParaRPr lang="en-US" altLang="zh-CN" sz="40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altLang="zh-CN" sz="4000" b="1" dirty="0" smtClean="0">
                <a:latin typeface="Calibri" panose="020F0502020204030204" pitchFamily="34" charset="0"/>
              </a:rPr>
              <a:t>                    ——</a:t>
            </a:r>
            <a:r>
              <a:rPr lang="zh-CN" altLang="en-US" sz="4000" b="1" dirty="0" smtClean="0">
                <a:latin typeface="Calibri" panose="020F0502020204030204" pitchFamily="34" charset="0"/>
              </a:rPr>
              <a:t>（唐）白居易</a:t>
            </a:r>
            <a:r>
              <a:rPr lang="en-US" altLang="zh-CN" sz="4000" b="1" dirty="0" smtClean="0">
                <a:latin typeface="Calibri" panose="020F0502020204030204" pitchFamily="34" charset="0"/>
              </a:rPr>
              <a:t>《</a:t>
            </a:r>
            <a:r>
              <a:rPr lang="zh-CN" altLang="en-US" sz="4000" b="1" dirty="0" smtClean="0">
                <a:latin typeface="Calibri" panose="020F0502020204030204" pitchFamily="34" charset="0"/>
              </a:rPr>
              <a:t>长恨歌</a:t>
            </a:r>
            <a:r>
              <a:rPr lang="en-US" altLang="zh-CN" sz="4000" b="1" dirty="0" smtClean="0">
                <a:latin typeface="Calibri" panose="020F0502020204030204" pitchFamily="34" charset="0"/>
              </a:rPr>
              <a:t>》</a:t>
            </a:r>
            <a:endParaRPr lang="zh-CN" altLang="en-US" sz="4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4502" y="3628416"/>
            <a:ext cx="3142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看视频，梳理安史之乱的</a:t>
            </a:r>
            <a:r>
              <a:rPr lang="zh-CN" altLang="zh-CN" sz="3600" b="1" dirty="0" smtClean="0">
                <a:latin typeface="华文楷体" pitchFamily="2" charset="-122"/>
                <a:ea typeface="华文楷体" pitchFamily="2" charset="-122"/>
              </a:rPr>
              <a:t>时间、叛军首领</a:t>
            </a:r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和安史之乱的进军路线。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形 1"/>
          <p:cNvSpPr/>
          <p:nvPr/>
        </p:nvSpPr>
        <p:spPr>
          <a:xfrm>
            <a:off x="2337014" y="1925722"/>
            <a:ext cx="1800000" cy="18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图形 2"/>
          <p:cNvSpPr/>
          <p:nvPr/>
        </p:nvSpPr>
        <p:spPr>
          <a:xfrm>
            <a:off x="5436300" y="938051"/>
            <a:ext cx="1800000" cy="18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叛军首领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图形 3"/>
          <p:cNvSpPr/>
          <p:nvPr/>
        </p:nvSpPr>
        <p:spPr>
          <a:xfrm>
            <a:off x="8359874" y="1964701"/>
            <a:ext cx="1800000" cy="180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"/>
          <p:cNvSpPr/>
          <p:nvPr/>
        </p:nvSpPr>
        <p:spPr>
          <a:xfrm>
            <a:off x="2129179" y="4027429"/>
            <a:ext cx="2215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spc="25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755-763</a:t>
            </a:r>
            <a:endParaRPr lang="zh-CN" altLang="en-US" sz="4000" b="1" spc="25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"/>
          <p:cNvSpPr/>
          <p:nvPr/>
        </p:nvSpPr>
        <p:spPr>
          <a:xfrm>
            <a:off x="5424030" y="2976255"/>
            <a:ext cx="18245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spc="250" dirty="0">
                <a:latin typeface="楷体" panose="02010609060101010101" pitchFamily="49" charset="-122"/>
                <a:ea typeface="楷体" panose="02010609060101010101" pitchFamily="49" charset="-122"/>
              </a:rPr>
              <a:t>安禄山</a:t>
            </a:r>
            <a:endParaRPr lang="en-US" altLang="zh-CN" sz="4000" b="1" spc="25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spc="250" dirty="0">
                <a:latin typeface="楷体" panose="02010609060101010101" pitchFamily="49" charset="-122"/>
                <a:ea typeface="楷体" panose="02010609060101010101" pitchFamily="49" charset="-122"/>
              </a:rPr>
              <a:t>史思明</a:t>
            </a:r>
          </a:p>
        </p:txBody>
      </p:sp>
      <p:sp>
        <p:nvSpPr>
          <p:cNvPr id="40" name="文本"/>
          <p:cNvSpPr/>
          <p:nvPr/>
        </p:nvSpPr>
        <p:spPr>
          <a:xfrm>
            <a:off x="8359874" y="4190031"/>
            <a:ext cx="2917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spc="250" dirty="0">
                <a:latin typeface="楷体" panose="02010609060101010101" pitchFamily="49" charset="-122"/>
                <a:ea typeface="楷体" panose="02010609060101010101" pitchFamily="49" charset="-122"/>
              </a:rPr>
              <a:t>叛军被平定</a:t>
            </a:r>
          </a:p>
        </p:txBody>
      </p:sp>
      <p:sp>
        <p:nvSpPr>
          <p:cNvPr id="21" name="文本框 8"/>
          <p:cNvSpPr txBox="1"/>
          <p:nvPr/>
        </p:nvSpPr>
        <p:spPr>
          <a:xfrm>
            <a:off x="1134532" y="84408"/>
            <a:ext cx="372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、了解安史之乱过程</a:t>
            </a:r>
            <a:endParaRPr lang="zh-CN" altLang="en-US" sz="2800" b="1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8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8EBF6BD-39DE-4BD5-876C-7509CBA366B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DiUeE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4lHh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iUeE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OJR4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OJR4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OJR4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JR4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JR4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O5R4S7DdIuDqDAAA1hoAABcAAAB1bml2ZXJzYWwvdW5pdmVyc2FsLnBuZ+2ZaVBTWb7AL0ij0wygLQoIhHEZ9TVNAAcJsg4QoK0WIgYEhBBpmqUJiSIBGgKEdp6gLNKOb0AJkCEIYQ0ie8LidGxS3THQPJYASUAmkkAiiRqTGEKSufQyNTVVU/U+vI/cqlv3d8499/7PfztLnTsXw0PNPzzyIQAA5uc/hV8CgD3BAGDcuc8UrDnOOPwZ+DDKuhQaCNAm7TfAgklqQFgAAPRUmW0nfgCWf3P909gsAHAo3bmNqtbeJAPAEcx5eEDkVwmbAkTHCeUiazUvLM9oDBj8+pMTdpnW8Ogjt7+5Cnc3iwj4xuREZjM8MNDjI+PMeyaHTIJN4SfobgeMp+uJlP9FyO6LYZowjsAwea4rS0I4FI9HREflRmerN7bwUep43gUmlVxE17xmWsLk4wb9Qym3ew8AxOc1ZbbnthNEqyFWOqGjIS0VVCWGJCG71QVPsxyJ/PB9APD48lxAasS776zRfQdBJTpRyh/7vVpodr8BX+XMBXGXC9WCnBMA8HQpyhIlDQGbPNoP2uWP7hEmAAA/uIu7uIu7uIu7uIu7uIu7uIu7uIv//9iHIReqFsE93O/+ctoYACh3joFY+3/DeqcyP83L+xy2y/hInmoxFVblq1oQlfpvr2KpsmjBOJ2cTWSsAcDVURF2Hkd4096qRRdpeSuQflTczLxPkl5G7y6jG6h8mr9Xmd/WehMHUfT2vmpymSbRz+tk1XuBYqXmxZ8scTxLuQtlAINZpCc3zLlHY0m6/coHkCfbLC+vsoSvVm+pLJZlkqJcdlbEuIZzbRIvrIbkrzdytPJxInuNqJOiYVM+iucP0TpJ9GCFGL9cpN20k+otie+ZYUIRq7mFxOJI3OxmdAqyYeRL/tD2j6xsXtbLM7ikFXyVv/795NpIq2aGzv7q/hOYTTFWwnx91nT6NRutf4KSxYbNcBimyoUElUVVU9N6++FUgRyXB6V4QMcV9fI6bFqOsEY2LG6Ig3b8tZ2N2TPCzxPXp1LZG56VV9SHgvond/bWdomRq26Q8rej8sJrmB/nC7KvKObxSfG+Lh+7p/M9/ad4Gw3HazLtGC0dyV3SbvGNSrKY8Ql1mRnPxV5zBZr9ThPefn+Kpy4/u1FdOM/pPam0QYtKKaGhEblUWhkub7LD4xhG2BeOOd5LSrlsNyswxWzaPoDBpXSLYT8obV5rb9Nf8yiwddKF2Wg8BOnwQh/1hvQeiEqi5/tV+JYeslUk1HvLhprMOxJBs4wMRrBdJ+W1tOo8HzLiUPDKM4gIuWlu+iK97fg+uvpO/8+d8FDG5LKLIJT1uonEkNKQC9jIKbsB3gLyHaeN9YVmIcpnduPMZen2Qjly9Qzl0d8/v4CcUDTeTBrmUvWj0h6Byv6cHDuryW+QkXDPpgsWk7UnVa7kz0F1oz8r5D4iVMU04TSpAh8MUq6rUeqOReADkvb028E6EH8XIyTe/Uf9VCHX8wVJMEqa7b7sItvDyRf8K6SvWlasHXgNx61HK4OovFwDlELwbQjM5QFftAa1zW/7UppxDs/pefOtFk3SakMMZf3mhGk6DDfAP10/V3K90hq+0inr0Xo0tTL0x8osuAIPwHZ+m2lc//NX7UU5I3F7WfuDrd09LjIygxw+6sfWfkjZgoaqUR+Fd1h8TQrC68MjUH4W95wUuWUpZ3We250Vcu1sspBeglr5ryWl/fA61t6r/rTxi/Z85Vw0T33rrHSe2UlK5SwXKDg5vvaSuHLK2vX1ofL1ajHF4g7lwwasf3a83ZLQTMa8kfSXmVZlfKYrhJT/Scj7SPys8NK017fZ8Ev1d796IG6TPkxqCvyiIdX2ZG/h1D0FP8TXpWrYZTDOSvemipjhsqKENTKwwPzm7Pj1fIZk/rsdsdCtz/pAK6TvycrIwPX64L+0KeU4bzL8oIguqZdPV8W+I8KP4RNDS95/gJKJaYkmMw9wRa9Cns6uZdOdPCWZcqiLeLSSPnngSim/BpWYEyGQZpK2mlSD4zqsFEPkrTX/JPGY/zjK8amzr2FbAZvgEoQ+MvW4QScS+xs0ojZqwxLBd407rldWSlsVCp9mWsfE3MYNvp+A/iBb8Qqpbq7OHMvgs67c3cp1DtUxkEKMbk6T51tNX6aPLIvFedWTvdCS8oLxT62MTnFHId7K0tczCH+dIVrfRbQWzYSD7u+MLqx5RPD3nB1I/O+AUResHQ09PqbOlwSNHfFf5lUT+vR69TgZ5XdTaCPY2pH6h5JzFz6OFLEn9tYILgqdbDCtyRB23NeRzBhHRgl9tFY0MqkFg9KkLl6db59jzt74Rc6Mt3xkZszavqmkpzHh4xIRO8SKYyc55OpI3H6zuHY8Jf1Bd+pGJWzZk5SybIZUzF9MdEcQWnH1YHipbIOcV4Yy4qwq39S7IZxzb03f/jZ5u1LJwAjqQ31h9Own5aeNw2kEXwtGiduY9yZ+0PypF2qimzP3mP87R8I1SYF18NoUUa8A5VilL/Qn+qsanhu5G3d6d8r2C7we7mhlmfRw6mBwcifLTXfDoRoZHPGf/pst38Nqb/RYxghHKhbafO3OFi2ndVduPalLiUfAnh91VUEr5ccr02Igl3J/6X1bY3W/LM4Zvbm4eDiYnWjrcdwE80Dtwwk/FNwcd4pxm+KwTJCPclyK3pT3nnrWCe3IFPg87aJzhY8xNkLGz9ZDqv2ud2KZ7+8V90z73WwpKbu15ReBPTjJRdZwJ3QZy2bun7eHY5aPSF4/cdPH/KwTMkgg7+H31/EoaQmTl9hn0dyChfhKMsucsu5fzWwUQilxDeEfIHxj5Qz5GGeqSNXLAaOj8H6oYyFe8SfH7RcZRzJNtNndrESu60QutV42YBRDZUEInYUuniHmigZKz6p/RaWqh5Vq8u0ZIH1hMNHfAPzNE4/TmGFZ6/Pfg1lEPjJxo0IeMDeOsZGmbBMaupEBUcx9P2i0YLiM1zgEK/lgOyglbRVt2OKKvt4L8TQj51NwCn7WVH0YEpwpBdlGhrlRSCmKeYOu6ZsBhx3pux+cuvvkH7BaE7mmmjNlP3i+wmqkWaUZC1OEugGHSzm/Wj3xE9YIlVqSRGlVfTN3cWbSzdPCwR60+a8yG1UmuvVQ//Sg1n8R5C08OOT2XDgxzvqSupOg0sVUMnbF0iKKSTN/Cy2baLx2tuJia6N3AS5PkGQZYc4eDWNJ5lk/qSrSxvPoSTEh0yMVQcGILvIV6+ZJrk/SsNNpVnYNEh7he4qu7Kk6XTtLjI8t/c6ZmUqWEw1a0opOlksaXM4vdxI11yR4eV/486bEEkyecyHqfH6L/o93ES30NzyoiwC753ECueDt98PE1r/OTrynebapn9amaMwy+++ha6pi2hW854qoExXsUNe66EG/FIGPdlZ3hVblVUGDOhLy0rdjSpprW+bP16MhUBiNOlDPSk7SJbjvL82HzmZR4hy1tynndcWBhaVptr7KF/o1F+I5pLhG6Jj38h6HaenPx+GztNLAYlJ2d00SvpuFklRd0d17NbG5Rfpxxy05tgb0dNRsV3ksbGppVCMibdI9nw0eDl4pweWlqMEIX6TOZr2OXIPCKNInebVLYblcVK7gjEN0kLURv5Mwat/0y4TUuQKuqvhjLp2xgxBQCYzqWzOXPunqRUrajSlfNd/Ku5l3G8reGNMK5AMzmVrpsX92CbmOsyv+LcJP84V2+fFlgRc4XHVG6Zb4eZYkO/g03CpZ8u9tHQvfTd8aQ+Pn8NKr4Mx92bHgdQDD4u7RspOC1SylA2Ut5N1bQrAFmbFE3/ciRSBds1l5RooUhIDdfNkq/x+8/ABm1tkAer8yoVA5l6Op+n3ZSeXMksDSeXsDQaT3GKFAC0pLD0uow2JzLO0u1HgodsezDmLe6EmXmeCq35tedRi7o67jBQy+6sU19A8/V+t3FlOyap+XyJfcBMJmxp7rtr5afqFaQLJGF/QIXohUqi1p98pHAP/V3/Y6ZqBdWJ7Ko+bZgmw7MEK+EVMMxOlN2ljQjLO6s2VDhCpX6Ilwnr1DcHT/mKXz946G9ywSmOF9leTwsDgFnvvBNsJBTiiDtdEn2Z7VNsXKGK263GKRhlJAepEFNvl4K9R3pxbdnGRgDPhocdMI4taMx80ScQNBllFbOyDaoJkBxddCC68OTLh64Rk5XYkxbHyZZVDVXcqNdkQBYtWHfCz65ay6XPK40QtlOn0Q4ZOZExNReRAOAIPUjj5O/u2kQcxMjcFGXEax6h55+4PoDcvRX9smi0VdFtLzAKC4I9jKCACm4QcAYH/YT0gr1GvEm/vAd/0dELoKzCOGw69HLGP6Lek/j1h426mPB8F2nyIdIpmxVnOv12rQAwfBJXxnmHLKBgePMEeDjhOVu4ylpYK1Q5KdEx49LMPDsLftzzVrbU4nXgHgdT44HE4LvHrzH1BLAwQUAAIACAA8lHhLbVEZO0oAAABqAAAAGwAAAHVuaXZlcnNhbC91bml2ZXJzYWwucG5nLnhtbLOxr8jNUShLLSrOzM+zVTLUM1Cyt+PlsikoSi3LTC1XqACKGekZQICSQiUqtzwzpSTDVsnC0BghlpGamZ5RYqtkZmgAF9QHGgkAUEsBAgAAFAACAAgAOJR4SxUOrShkBAAABxEAAB0AAAAAAAAAAQAAAAAAAAAAAHVuaXZlcnNhbC9jb21tb25fbWVzc2FnZXMubG5nUEsBAgAAFAACAAgAOJR4Swh+CyMpAwAAhgwAACcAAAAAAAAAAQAAAAAAnwQAAHVuaXZlcnNhbC9mbGFzaF9wdWJsaXNoaW5nX3NldHRpbmdzLnhtbFBLAQIAABQAAgAIADiUeEu1/AlkugIAAFUKAAAhAAAAAAAAAAEAAAAAAA0IAAB1bml2ZXJzYWwvZmxhc2hfc2tpbl9zZXR0aW5ncy54bWxQSwECAAAUAAIACAA4lHhLKpYPZ/4CAACXCwAAJgAAAAAAAAABAAAAAAAGCwAAdW5pdmVyc2FsL2h0bWxfcHVibGlzaGluZ19zZXR0aW5ncy54bWxQSwECAAAUAAIACAA4lHhLaHFSkZoBAAAfBgAAHwAAAAAAAAABAAAAAABIDgAAdW5pdmVyc2FsL2h0bWxfc2tpbl9zZXR0aW5ncy5qc1BLAQIAABQAAgAIADiUeEs9PC/RwQAAAOUBAAAaAAAAAAAAAAEAAAAAAB8QAAB1bml2ZXJzYWwvaTE4bl9wcmVzZXRzLnhtbFBLAQIAABQAAgAIADiUeEua+ZZkawAAAGsAAAAcAAAAAAAAAAEAAAAAABgRAAB1bml2ZXJzYWwvbG9jYWxfc2V0dGluZ3MueG1sUEsBAgAAFAACAAgARJRXRyO0Tvv7AgAAsAgAABQAAAAAAAAAAQAAAAAAvREAAHVuaXZlcnNhbC9wbGF5ZXIueG1sUEsBAgAAFAACAAgAOJR4S7CHI/RsAQAA9wIAACkAAAAAAAAAAQAAAAAA6hQAAHVuaXZlcnNhbC9za2luX2N1c3RvbWl6YXRpb25fc2V0dGluZ3MueG1sUEsBAgAAFAACAAgAO5R4S7DdIuDqDAAA1hoAABcAAAAAAAAAAAAAAAAAnRYAAHVuaXZlcnNhbC91bml2ZXJzYWwucG5nUEsBAgAAFAACAAgAPJR4S21RGTtKAAAAagAAABsAAAAAAAAAAQAAAAAAvCMAAHVuaXZlcnNhbC91bml2ZXJzYWwucG5nLnhtbFBLBQYAAAAACwALAEkDAAA/JAAAAAA="/>
  <p:tag name="ISPRING_PRESENTATION_TITLE" val="纪念抗日救亡一二九学生爱国运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11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11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6、8、12、20、21、22、23、25"/>
  <p:tag name="KSO_WM_TEMPLATE_CATEGORY" val="custom"/>
  <p:tag name="KSO_WM_TEMPLATE_INDEX" val="160162"/>
  <p:tag name="KSO_WM_TAG_VERSION" val="1.0"/>
  <p:tag name="KSO_WM_SLIDE_ID" val="custom160162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579"/>
  <p:tag name="KSO_WM_TAG_VERSION" val="1.0"/>
  <p:tag name="KSO_WM_SLIDE_ID" val="custom259_1"/>
  <p:tag name="KSO_WM_SLIDE_INDEX" val="1"/>
  <p:tag name="KSO_WM_SLIDE_ITEM_CNT" val="2"/>
  <p:tag name="KSO_WM_SLIDE_LAYOUT" val="a_b"/>
  <p:tag name="KSO_WM_SLIDE_LAYOUT_CNT" val="1_1"/>
  <p:tag name="KSO_WM_SLIDE_TYPE" val="title"/>
  <p:tag name="KSO_WM_TEMPLATE_THUMBS_INDEX" val="1、9、12、16、22、25、26、27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抗日救亡">
  <a:themeElements>
    <a:clrScheme name="自定义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vert="horz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抗日救亡</Template>
  <TotalTime>293</TotalTime>
  <Words>1300</Words>
  <Application>Microsoft Office PowerPoint</Application>
  <PresentationFormat>自定义</PresentationFormat>
  <Paragraphs>182</Paragraphs>
  <Slides>29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等线</vt:lpstr>
      <vt:lpstr>黑体</vt:lpstr>
      <vt:lpstr>Times New Roman</vt:lpstr>
      <vt:lpstr>楷体</vt:lpstr>
      <vt:lpstr>隶书</vt:lpstr>
      <vt:lpstr>华文隶书</vt:lpstr>
      <vt:lpstr>方正清刻本悦宋简体</vt:lpstr>
      <vt:lpstr>仿宋</vt:lpstr>
      <vt:lpstr>Wingdings</vt:lpstr>
      <vt:lpstr>Calibri</vt:lpstr>
      <vt:lpstr>华文楷体</vt:lpstr>
      <vt:lpstr>微软雅黑</vt:lpstr>
      <vt:lpstr>楷体_GB2312</vt:lpstr>
      <vt:lpstr>迷你简隶二</vt:lpstr>
      <vt:lpstr>华文中宋</vt:lpstr>
      <vt:lpstr>Microsoft Himalaya</vt:lpstr>
      <vt:lpstr>华文仿宋</vt:lpstr>
      <vt:lpstr>等线 Light</vt:lpstr>
      <vt:lpstr>抗日救亡</vt:lpstr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Lenovo</cp:lastModifiedBy>
  <cp:revision>175</cp:revision>
  <dcterms:created xsi:type="dcterms:W3CDTF">2019-03-24T12:51:00Z</dcterms:created>
  <dcterms:modified xsi:type="dcterms:W3CDTF">2020-02-27T03:29:16Z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