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7" r:id="rId5"/>
    <p:sldId id="268" r:id="rId6"/>
    <p:sldId id="289" r:id="rId7"/>
    <p:sldId id="277" r:id="rId8"/>
    <p:sldId id="290" r:id="rId9"/>
    <p:sldId id="270" r:id="rId10"/>
    <p:sldId id="271" r:id="rId11"/>
    <p:sldId id="291" r:id="rId12"/>
    <p:sldId id="295" r:id="rId13"/>
    <p:sldId id="294" r:id="rId14"/>
  </p:sldIdLst>
  <p:sldSz cx="12192000" cy="6858000"/>
  <p:notesSz cx="6858000" cy="9144000"/>
  <p:embeddedFontLst>
    <p:embeddedFont>
      <p:font typeface="华文行楷" pitchFamily="2" charset="-122"/>
      <p:regular r:id="rId16"/>
    </p:embeddedFont>
    <p:embeddedFont>
      <p:font typeface="微软雅黑" pitchFamily="34" charset="-122"/>
      <p:regular r:id="rId17"/>
      <p:bold r:id="rId18"/>
    </p:embeddedFont>
    <p:embeddedFont>
      <p:font typeface="等线" pitchFamily="2" charset="-122"/>
      <p:regular r:id="rId19"/>
      <p:bold r:id="rId20"/>
    </p:embeddedFont>
    <p:embeddedFont>
      <p:font typeface="华文楷体" pitchFamily="2" charset="-122"/>
      <p:regular r:id="rId21"/>
    </p:embeddedFont>
    <p:embeddedFont>
      <p:font typeface="等线 Light" pitchFamily="2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5E9639"/>
    <a:srgbClr val="40963F"/>
    <a:srgbClr val="FFFFFF"/>
    <a:srgbClr val="2B672B"/>
    <a:srgbClr val="E6E6E6"/>
    <a:srgbClr val="FFF900"/>
    <a:srgbClr val="36B484"/>
    <a:srgbClr val="92D1C0"/>
    <a:srgbClr val="E6F4EB"/>
    <a:srgbClr val="1C4F5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4" autoAdjust="0"/>
    <p:restoredTop sz="94660"/>
  </p:normalViewPr>
  <p:slideViewPr>
    <p:cSldViewPr snapToGrid="0">
      <p:cViewPr>
        <p:scale>
          <a:sx n="66" d="100"/>
          <a:sy n="66" d="100"/>
        </p:scale>
        <p:origin x="-636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58ACE-8D75-45A9-8228-48CBC9B34253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0C8CC-CE8D-46F5-9292-1C162C2253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0101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DA2E475-2DA6-44B2-B480-8B23930AE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04" y="1888"/>
            <a:ext cx="12187096" cy="68544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8FAB4B9-F796-4E8F-A341-6FA06F91E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63" t="76299" b="8226"/>
          <a:stretch/>
        </p:blipFill>
        <p:spPr>
          <a:xfrm>
            <a:off x="0" y="5638373"/>
            <a:ext cx="12191999" cy="12177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79A454A-9A2D-4CA1-B5B2-98F755EB4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5394" b="82244"/>
          <a:stretch/>
        </p:blipFill>
        <p:spPr>
          <a:xfrm>
            <a:off x="-129774" y="-1"/>
            <a:ext cx="2131352" cy="1640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76925DF-4148-4867-BB2D-4C958E489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457" r="80" b="76277"/>
          <a:stretch/>
        </p:blipFill>
        <p:spPr>
          <a:xfrm>
            <a:off x="11357861" y="-1"/>
            <a:ext cx="829235" cy="21918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7CD69EE-F7FD-43F7-A0A6-ADE25E289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8392" y="4135658"/>
            <a:ext cx="2097740" cy="20977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71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0E297AD-36F5-4651-8A2E-3F83259F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0D06F0C-F025-422F-8546-F62B1B39B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F84951F-8B60-4478-930C-57D31F810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8FEFE1A-1F63-4634-AD2F-26342CCE2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019254-F9A7-4BE8-A28E-6195DB99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047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880FC21-6580-4FC2-958F-90754A0BC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784D5E1-0FD5-426A-A69F-7332F93A0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2721E77-E77C-4021-BB6C-85C6E32B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BE0A02A-5F21-4465-A33C-1016B0602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4EE129-2371-4BB7-899B-A2F380BB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655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99AF91-F5AA-4EEB-B3A1-39C44BFCD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2C24DCA-40A5-4F0D-B248-1FBA2B9D2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F6AD478-DC44-4134-805D-39191C0C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C240003-3D06-4378-BC5D-BA816D84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1C70B7-0210-4355-B9A0-3D1C18BF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6961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12BBBE-1EB5-49B4-ABAB-7FBD2D6C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082CD47-8CD0-4D1B-898F-DF4879D84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78A80AF-6D20-44E3-BCF7-B3787954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5B8EE6-D3EE-4B0A-BEDF-1E57CE69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AB0CD85-1C65-4685-9692-D8369694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6267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ACED21-F79C-47E6-A4CD-45FCD632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B5512FE-53E1-47C2-ADEC-7118840D9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A86A1FB-7F32-4DBB-A657-6F561FA8C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CC47DFE-C106-4B70-B017-7735D619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D70768-04C0-447D-9173-DDF30835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F4B48EE-8CE8-4A35-A434-42A5BB942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9259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22DD336-D9BD-49CE-852A-FC2CD1AA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872FC4-4828-40C3-8DE7-95859D2C9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ABC3CBB-0FD9-4520-90EC-EF71C9131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673834D-5E98-4983-980E-E684D7273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7BCD47D-3E2F-4627-A276-DA498AFBE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E0BB165-8F31-4CDD-B1CA-CD63C612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3BD83646-FB6E-4EF6-ADC5-0C248802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451ECA-53D6-4C6B-985F-EAFB4F25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0953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D8F84E1-94FF-433C-9692-3038BE5D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090D5DD9-AA50-4351-BC83-685E4F2A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964878D-06A3-4CF9-90F6-01F29ABF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8BBE94C-D743-44B7-90CA-6EB16414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7093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1C07B06-6365-4093-AA5F-41A1053E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6D9EA15-FDA3-4172-9BA3-C98D51E1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DF0F59B-618F-45E6-BBB3-A19927E4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7888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D6B1F5F-50DC-4132-B23C-ED830494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6867409-9540-4872-9712-361DFA282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805F14A-3DA3-4207-86A6-FFDA117B2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B5CFF85-5122-4C94-B81B-5EA47551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63B1FFD-BC64-4094-8BAC-DD89509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3CB69D-5517-4F16-8ABD-E63F6784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5341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352DCB-994B-4C24-8594-94E1D4698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24935C5-8671-4346-8868-6305E9F52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3C25A19-FD38-4D10-A8FC-3EDA9D703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1367D24-1334-4CBA-B0B6-890C1DC9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9C5FA02-ECC6-45A0-B2D5-567286C4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21927EE-8C60-44AA-80A6-C0FA63BD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0081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EDC89A7C-A9FA-47D2-87C2-1D002A2B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3BAE34A-6619-48B2-91DE-D5B35B8F7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91702D2-E5F3-4E6B-A3B4-46F733885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06B73-1FF5-4F74-879D-04CFE94DCD4E}" type="datetimeFigureOut">
              <a:rPr lang="zh-CN" altLang="en-US" smtClean="0"/>
              <a:pPr/>
              <a:t>2020/3/3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C3ED74A-FB52-44D2-92B9-669D1EEEC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340EC4B-476E-4BEF-B530-E7D1C28E8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A5690-CDD2-4DA4-9251-6AF8E1E304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1572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552F4F0-1478-41D7-B810-BDE6F9A728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4" y="1888"/>
            <a:ext cx="12187096" cy="6854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6B16859-3518-4B4B-9054-CEF31B67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6000" y="403"/>
            <a:ext cx="4826000" cy="2714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6C00B20-3B3F-4C4F-A8DA-C59F0BCAE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299"/>
          <a:stretch/>
        </p:blipFill>
        <p:spPr>
          <a:xfrm>
            <a:off x="-4904" y="5230915"/>
            <a:ext cx="12192000" cy="16251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855E0FA-4CCB-47D1-AAF2-0616C8EDE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8669" y="28231"/>
            <a:ext cx="4826000" cy="27143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AE6C3B2-2A8A-4E52-9230-D55F5FBF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30" t="29817" r="10417" b="34137"/>
          <a:stretch/>
        </p:blipFill>
        <p:spPr>
          <a:xfrm rot="20594437">
            <a:off x="723900" y="2368125"/>
            <a:ext cx="9880600" cy="25452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660A1CC-A703-4298-886C-D3CFEDC796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514" y="-591812"/>
            <a:ext cx="15051314" cy="111978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2495897-436E-4ADE-A274-4DB9576CE5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658"/>
          <a:stretch/>
        </p:blipFill>
        <p:spPr>
          <a:xfrm>
            <a:off x="-1262743" y="-856342"/>
            <a:ext cx="15747999" cy="79102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832B7F5-8DD6-40B3-A1E3-8306C820B9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879"/>
          <a:stretch/>
        </p:blipFill>
        <p:spPr>
          <a:xfrm>
            <a:off x="333829" y="0"/>
            <a:ext cx="13599885" cy="7238146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4633751" y="1086316"/>
            <a:ext cx="632453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赋能增效 </a:t>
            </a:r>
            <a:endParaRPr lang="en-US" altLang="zh-CN" sz="72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7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以学为教 </a:t>
            </a:r>
            <a:endParaRPr lang="en-US" altLang="zh-CN" sz="72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7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改革突破</a:t>
            </a:r>
          </a:p>
          <a:p>
            <a:endParaRPr lang="zh-CN" altLang="en-US" sz="60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zh-CN" altLang="en-US" sz="1100" dirty="0">
              <a:solidFill>
                <a:srgbClr val="653F3D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FZKai-Z03S" panose="03000509000000000000" pitchFamily="65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97641" y="5653050"/>
            <a:ext cx="7494360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3200" b="1" dirty="0" smtClean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——2019-2020</a:t>
            </a:r>
            <a:r>
              <a:rPr lang="zh-CN" altLang="en-US" sz="3200" b="1" dirty="0" smtClean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第二学期五语教研组计划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026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0B863AB2-74D2-4833-8F2F-17DB111F4D98}"/>
              </a:ext>
            </a:extLst>
          </p:cNvPr>
          <p:cNvSpPr txBox="1"/>
          <p:nvPr/>
        </p:nvSpPr>
        <p:spPr>
          <a:xfrm>
            <a:off x="1244539" y="152311"/>
            <a:ext cx="345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）每日一议	</a:t>
            </a:r>
          </a:p>
        </p:txBody>
      </p:sp>
      <p:pic>
        <p:nvPicPr>
          <p:cNvPr id="20481" name="Picture 1" descr="C:\Users\Administrator.PC-20190714VZDL\AppData\Roaming\Tencent\Users\1979774148\QQ\WinTemp\RichOle\Q2GM@065RX[FW~K{Y{E[WC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799" y="609600"/>
            <a:ext cx="7286171" cy="870857"/>
          </a:xfrm>
          <a:prstGeom prst="rect">
            <a:avLst/>
          </a:prstGeom>
          <a:noFill/>
        </p:spPr>
      </p:pic>
      <p:sp>
        <p:nvSpPr>
          <p:cNvPr id="9" name="文本框 4">
            <a:extLst>
              <a:ext uri="{FF2B5EF4-FFF2-40B4-BE49-F238E27FC236}">
                <a16:creationId xmlns="" xmlns:a16="http://schemas.microsoft.com/office/drawing/2014/main" id="{0B863AB2-74D2-4833-8F2F-17DB111F4D98}"/>
              </a:ext>
            </a:extLst>
          </p:cNvPr>
          <p:cNvSpPr txBox="1"/>
          <p:nvPr/>
        </p:nvSpPr>
        <p:spPr>
          <a:xfrm>
            <a:off x="1396939" y="1567454"/>
            <a:ext cx="345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）集体备课	</a:t>
            </a:r>
          </a:p>
        </p:txBody>
      </p:sp>
      <p:pic>
        <p:nvPicPr>
          <p:cNvPr id="20482" name="Picture 2" descr="C:\Users\Administrator.PC-20190714VZDL\AppData\Roaming\Tencent\Users\1979774148\QQ\WinTemp\RichOle\97@47D800@Z`KA@SSVL9((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90057"/>
            <a:ext cx="8113485" cy="4326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94716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CA60BEA-1876-41D9-B567-1734E29FABC4}"/>
              </a:ext>
            </a:extLst>
          </p:cNvPr>
          <p:cNvSpPr txBox="1"/>
          <p:nvPr/>
        </p:nvSpPr>
        <p:spPr>
          <a:xfrm>
            <a:off x="1317110" y="413568"/>
            <a:ext cx="717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、专题研究：清晰方向，架起阅读与写作之桥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EC916C0-E51C-4035-A9A6-A078C9E9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2707" y="-2997583"/>
            <a:ext cx="3799499" cy="1140823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8628" y="1052677"/>
            <a:ext cx="11292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/>
              <a:t>①研究</a:t>
            </a:r>
            <a:r>
              <a:rPr lang="zh-CN" altLang="en-US" sz="3200" dirty="0" smtClean="0"/>
              <a:t>课题：</a:t>
            </a:r>
            <a:r>
              <a:rPr lang="zh-CN" altLang="zh-CN" sz="3200" dirty="0" smtClean="0"/>
              <a:t>名著阅读教学与提高写作素养的融通</a:t>
            </a:r>
            <a:r>
              <a:rPr lang="zh-CN" altLang="zh-CN" sz="3200" dirty="0" smtClean="0"/>
              <a:t>研究</a:t>
            </a:r>
            <a:endParaRPr lang="zh-CN" altLang="zh-CN" sz="3200" dirty="0" smtClean="0"/>
          </a:p>
        </p:txBody>
      </p:sp>
      <p:sp>
        <p:nvSpPr>
          <p:cNvPr id="7" name="矩形 6"/>
          <p:cNvSpPr/>
          <p:nvPr/>
        </p:nvSpPr>
        <p:spPr>
          <a:xfrm>
            <a:off x="1391616" y="1633248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/>
              <a:t>②期初</a:t>
            </a:r>
            <a:r>
              <a:rPr lang="zh-CN" altLang="en-US" sz="3200" dirty="0" smtClean="0"/>
              <a:t>课程：阅读防疫故事，学写读后感</a:t>
            </a:r>
            <a:endParaRPr lang="zh-CN" altLang="en-US" sz="3200" dirty="0"/>
          </a:p>
        </p:txBody>
      </p:sp>
      <p:sp>
        <p:nvSpPr>
          <p:cNvPr id="8" name="矩形 7"/>
          <p:cNvSpPr/>
          <p:nvPr/>
        </p:nvSpPr>
        <p:spPr>
          <a:xfrm>
            <a:off x="2015728" y="2228334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/>
              <a:t>③课型</a:t>
            </a:r>
            <a:r>
              <a:rPr lang="zh-CN" altLang="en-US" sz="3200" dirty="0" smtClean="0"/>
              <a:t>实践：名著导学、跟着名著学写作</a:t>
            </a:r>
            <a:endParaRPr lang="zh-CN" altLang="en-US" sz="3200" dirty="0"/>
          </a:p>
        </p:txBody>
      </p:sp>
      <p:sp>
        <p:nvSpPr>
          <p:cNvPr id="10" name="矩形 9"/>
          <p:cNvSpPr/>
          <p:nvPr/>
        </p:nvSpPr>
        <p:spPr>
          <a:xfrm>
            <a:off x="2517371" y="2779878"/>
            <a:ext cx="88024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/>
              <a:t>④活动</a:t>
            </a:r>
            <a:r>
              <a:rPr lang="zh-CN" altLang="en-US" sz="3200" dirty="0" smtClean="0"/>
              <a:t>设计：朗读者、课本剧表演、演讲比赛等</a:t>
            </a:r>
            <a:endParaRPr lang="zh-CN" altLang="en-US" sz="3200" dirty="0"/>
          </a:p>
        </p:txBody>
      </p:sp>
      <p:pic>
        <p:nvPicPr>
          <p:cNvPr id="2049" name="Picture 1" descr="C:\Users\apple\AppData\Roaming\Tencent\Users\2806814176\QQ\WinTemp\RichOle\_Q~XCGS4_0YI[A@]KQ`8OO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970" y="3410857"/>
            <a:ext cx="8432801" cy="3004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2824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CA60BEA-1876-41D9-B567-1734E29FABC4}"/>
              </a:ext>
            </a:extLst>
          </p:cNvPr>
          <p:cNvSpPr txBox="1"/>
          <p:nvPr/>
        </p:nvSpPr>
        <p:spPr>
          <a:xfrm>
            <a:off x="634939" y="1415054"/>
            <a:ext cx="7173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、教师发展：合力打造，提升青师专业生长力</a:t>
            </a:r>
          </a:p>
          <a:p>
            <a:pPr algn="dist"/>
            <a:endParaRPr lang="zh-CN" altLang="en-US" sz="2400" b="1" dirty="0" smtClean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EC916C0-E51C-4035-A9A6-A078C9E9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5432" y="-175149"/>
            <a:ext cx="1486477" cy="6382230"/>
          </a:xfrm>
          <a:prstGeom prst="rect">
            <a:avLst/>
          </a:prstGeom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422400" y="2496458"/>
            <a:ext cx="53303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/>
              <a:t>① 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自主成长和借力助推相结合。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451428" y="3004457"/>
            <a:ext cx="52325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/>
              <a:t>②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理论学习与指导实践相结合。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4CA60BEA-1876-41D9-B567-1734E29FABC4}"/>
              </a:ext>
            </a:extLst>
          </p:cNvPr>
          <p:cNvSpPr txBox="1"/>
          <p:nvPr/>
        </p:nvSpPr>
        <p:spPr>
          <a:xfrm>
            <a:off x="1338882" y="2452825"/>
            <a:ext cx="7173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400" b="1" dirty="0" smtClean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2400" b="1" dirty="0" smtClean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EC916C0-E51C-4035-A9A6-A078C9E9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4809" y="1110243"/>
            <a:ext cx="2743199" cy="4006156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7866742" y="1979045"/>
            <a:ext cx="361405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量化“四个一”：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执教一节研究课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撰写一篇论文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参与一个课题研究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进行一次读书分享</a:t>
            </a:r>
            <a:endParaRPr kumimoji="0" 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824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CA60BEA-1876-41D9-B567-1734E29FABC4}"/>
              </a:ext>
            </a:extLst>
          </p:cNvPr>
          <p:cNvSpPr txBox="1"/>
          <p:nvPr/>
        </p:nvSpPr>
        <p:spPr>
          <a:xfrm>
            <a:off x="1317110" y="616768"/>
            <a:ext cx="7173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dist"/>
            <a:endParaRPr lang="zh-CN" altLang="en-US" sz="2400" b="1" dirty="0" smtClean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EC916C0-E51C-4035-A9A6-A078C9E9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1282" y="3173397"/>
            <a:ext cx="986977" cy="6382230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4CA60BEA-1876-41D9-B567-1734E29FABC4}"/>
              </a:ext>
            </a:extLst>
          </p:cNvPr>
          <p:cNvSpPr txBox="1"/>
          <p:nvPr/>
        </p:nvSpPr>
        <p:spPr>
          <a:xfrm>
            <a:off x="1164711" y="261257"/>
            <a:ext cx="717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、学生发展：专项突破，全面提升素养和能力</a:t>
            </a:r>
            <a:endParaRPr lang="zh-CN" altLang="en-US" sz="2400" b="1" dirty="0" smtClean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EC916C0-E51C-4035-A9A6-A078C9E9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0339" y="-818753"/>
            <a:ext cx="2276563" cy="5365499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16743" y="921659"/>
            <a:ext cx="902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</a:rPr>
              <a:t>写字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258457" y="1647371"/>
            <a:ext cx="902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C000"/>
                </a:solidFill>
              </a:rPr>
              <a:t>习作</a:t>
            </a:r>
            <a:endParaRPr kumimoji="0" lang="zh-CN" altLang="en-US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986879" y="3549133"/>
            <a:ext cx="1993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70C0"/>
                </a:solidFill>
              </a:rPr>
              <a:t>阅读（朗读）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27649" name="Picture 1" descr="C:\Users\apple\AppData\Roaming\Tencent\Users\2806814176\QQ\WinTemp\RichOle\{G7`SUVFW9IZV}TGQB}C71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284" y="881532"/>
            <a:ext cx="4833257" cy="1868923"/>
          </a:xfrm>
          <a:prstGeom prst="rect">
            <a:avLst/>
          </a:prstGeom>
          <a:noFill/>
        </p:spPr>
      </p:pic>
      <p:sp>
        <p:nvSpPr>
          <p:cNvPr id="20" name="左大括号 19"/>
          <p:cNvSpPr/>
          <p:nvPr/>
        </p:nvSpPr>
        <p:spPr>
          <a:xfrm>
            <a:off x="6008914" y="3149598"/>
            <a:ext cx="203200" cy="13353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222776" y="424582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070C0"/>
                </a:solidFill>
              </a:rPr>
              <a:t>课外阅读</a:t>
            </a:r>
            <a:endParaRPr lang="zh-CN" altLang="en-US" sz="2400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12420" y="2939534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070C0"/>
                </a:solidFill>
              </a:rPr>
              <a:t>课内阅读重方法、抓实效</a:t>
            </a:r>
            <a:endParaRPr lang="zh-CN" altLang="en-US" sz="2400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9042397" y="3461656"/>
            <a:ext cx="87087" cy="12119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719145" y="3737818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导学与推荐</a:t>
            </a:r>
            <a:endParaRPr lang="zh-CN" altLang="en-US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668345" y="4848160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评价与反馈</a:t>
            </a:r>
            <a:endParaRPr lang="zh-CN" altLang="en-US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7561943" y="3918857"/>
            <a:ext cx="145143" cy="11176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9134287" y="3396342"/>
            <a:ext cx="111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线上导学</a:t>
            </a:r>
            <a:endParaRPr lang="zh-CN" altLang="en-US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141545" y="3824903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晨读积累</a:t>
            </a:r>
            <a:endParaRPr lang="zh-CN" altLang="en-US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170574" y="4289362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推荐阅读</a:t>
            </a:r>
            <a:endParaRPr lang="zh-CN" altLang="en-US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0" name="左大括号 29"/>
          <p:cNvSpPr/>
          <p:nvPr/>
        </p:nvSpPr>
        <p:spPr>
          <a:xfrm>
            <a:off x="9042402" y="4833257"/>
            <a:ext cx="116112" cy="8708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181881" y="478284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午间微课</a:t>
            </a:r>
            <a:endParaRPr lang="zh-CN" altLang="en-US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89138" y="5413829"/>
            <a:ext cx="1346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宋体" pitchFamily="2" charset="-122"/>
              </a:rPr>
              <a:t>周五导读课</a:t>
            </a:r>
            <a:endParaRPr lang="zh-CN" altLang="en-US" b="1" dirty="0" smtClean="0">
              <a:solidFill>
                <a:srgbClr val="0070C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7650" name="Picture 2" descr="C:\Users\apple\AppData\Roaming\Tencent\Users\2806814176\QQ\WinTemp\RichOle\[UVM)0RIP_GWHYT6LE9E`D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8514" y="4684940"/>
            <a:ext cx="5904594" cy="1781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2824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552F4F0-1478-41D7-B810-BDE6F9A728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4" y="1888"/>
            <a:ext cx="12187096" cy="6854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6B16859-3518-4B4B-9054-CEF31B67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6000" y="403"/>
            <a:ext cx="4826000" cy="2714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6C00B20-3B3F-4C4F-A8DA-C59F0BCAE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299"/>
          <a:stretch/>
        </p:blipFill>
        <p:spPr>
          <a:xfrm>
            <a:off x="0" y="5247006"/>
            <a:ext cx="12192000" cy="16251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855E0FA-4CCB-47D1-AAF2-0616C8EDE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403"/>
            <a:ext cx="4826000" cy="27143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AE6C3B2-2A8A-4E52-9230-D55F5FBF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30" t="29817" r="10417" b="34137"/>
          <a:stretch/>
        </p:blipFill>
        <p:spPr>
          <a:xfrm rot="20594437">
            <a:off x="886229" y="2357211"/>
            <a:ext cx="10419541" cy="268403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601BCE3-1C6C-4E20-B29E-9AF872A2E30B}"/>
              </a:ext>
            </a:extLst>
          </p:cNvPr>
          <p:cNvGrpSpPr/>
          <p:nvPr/>
        </p:nvGrpSpPr>
        <p:grpSpPr>
          <a:xfrm>
            <a:off x="0" y="2874883"/>
            <a:ext cx="3483430" cy="3983117"/>
            <a:chOff x="0" y="2874883"/>
            <a:chExt cx="3483430" cy="3983117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0830D086-D965-46E4-AC5C-C590EA1C9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5596" t="16081" r="35714" b="25591"/>
            <a:stretch/>
          </p:blipFill>
          <p:spPr>
            <a:xfrm>
              <a:off x="0" y="2874883"/>
              <a:ext cx="3483430" cy="398311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E7150AA9-5E39-4343-B03B-ABD551D461E7}"/>
                </a:ext>
              </a:extLst>
            </p:cNvPr>
            <p:cNvSpPr txBox="1"/>
            <p:nvPr/>
          </p:nvSpPr>
          <p:spPr>
            <a:xfrm rot="1138166">
              <a:off x="870279" y="3604144"/>
              <a:ext cx="212750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926B8A57-6194-4AD1-8242-A85F2290B8C2}"/>
              </a:ext>
            </a:extLst>
          </p:cNvPr>
          <p:cNvGrpSpPr/>
          <p:nvPr/>
        </p:nvGrpSpPr>
        <p:grpSpPr>
          <a:xfrm>
            <a:off x="3536231" y="1792341"/>
            <a:ext cx="5822496" cy="551542"/>
            <a:chOff x="3724916" y="1146429"/>
            <a:chExt cx="5822496" cy="551542"/>
          </a:xfrm>
        </p:grpSpPr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423D84C6-7566-4A2B-A4F3-A2EED326CFDD}"/>
                </a:ext>
              </a:extLst>
            </p:cNvPr>
            <p:cNvSpPr/>
            <p:nvPr/>
          </p:nvSpPr>
          <p:spPr>
            <a:xfrm>
              <a:off x="3751472" y="1146429"/>
              <a:ext cx="551542" cy="551542"/>
            </a:xfrm>
            <a:prstGeom prst="roundRect">
              <a:avLst/>
            </a:prstGeom>
            <a:noFill/>
            <a:ln w="22225">
              <a:solidFill>
                <a:srgbClr val="409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D299BC74-7F4B-4395-AA98-133C7D3A54BB}"/>
                </a:ext>
              </a:extLst>
            </p:cNvPr>
            <p:cNvGrpSpPr/>
            <p:nvPr/>
          </p:nvGrpSpPr>
          <p:grpSpPr>
            <a:xfrm>
              <a:off x="3724916" y="1160590"/>
              <a:ext cx="5822496" cy="523220"/>
              <a:chOff x="3724916" y="1160590"/>
              <a:chExt cx="5822496" cy="523220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="" xmlns:a16="http://schemas.microsoft.com/office/drawing/2014/main" id="{98DC6F4A-B380-45D5-9302-411E6FCD55D0}"/>
                  </a:ext>
                </a:extLst>
              </p:cNvPr>
              <p:cNvSpPr txBox="1"/>
              <p:nvPr/>
            </p:nvSpPr>
            <p:spPr>
              <a:xfrm>
                <a:off x="3724916" y="116059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800" dirty="0">
                  <a:solidFill>
                    <a:srgbClr val="4096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="" xmlns:a16="http://schemas.microsoft.com/office/drawing/2014/main" id="{C1D9947F-E5F5-4B8B-9231-B512626209AA}"/>
                  </a:ext>
                </a:extLst>
              </p:cNvPr>
              <p:cNvSpPr txBox="1"/>
              <p:nvPr/>
            </p:nvSpPr>
            <p:spPr>
              <a:xfrm>
                <a:off x="4472237" y="1175978"/>
                <a:ext cx="265427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一、现状分析</a:t>
                </a:r>
              </a:p>
            </p:txBody>
          </p:sp>
          <p:cxnSp>
            <p:nvCxnSpPr>
              <p:cNvPr id="37" name="直接连接符 36">
                <a:extLst>
                  <a:ext uri="{FF2B5EF4-FFF2-40B4-BE49-F238E27FC236}">
                    <a16:creationId xmlns="" xmlns:a16="http://schemas.microsoft.com/office/drawing/2014/main" id="{28FE57F3-15D1-416E-8B60-53469FEFA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2237" y="1668421"/>
                <a:ext cx="5075175" cy="0"/>
              </a:xfrm>
              <a:prstGeom prst="line">
                <a:avLst/>
              </a:prstGeom>
              <a:ln w="22225">
                <a:solidFill>
                  <a:srgbClr val="4096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C542CCBF-8DC4-4DCE-A42E-4D610E4EB877}"/>
              </a:ext>
            </a:extLst>
          </p:cNvPr>
          <p:cNvGrpSpPr/>
          <p:nvPr/>
        </p:nvGrpSpPr>
        <p:grpSpPr>
          <a:xfrm>
            <a:off x="3565258" y="3157783"/>
            <a:ext cx="6051096" cy="551542"/>
            <a:chOff x="3724916" y="2171853"/>
            <a:chExt cx="6051096" cy="551542"/>
          </a:xfrm>
        </p:grpSpPr>
        <p:sp>
          <p:nvSpPr>
            <p:cNvPr id="17" name="矩形: 圆角 16">
              <a:extLst>
                <a:ext uri="{FF2B5EF4-FFF2-40B4-BE49-F238E27FC236}">
                  <a16:creationId xmlns="" xmlns:a16="http://schemas.microsoft.com/office/drawing/2014/main" id="{D47CE990-2399-4B3A-B31A-A33A8E36EC96}"/>
                </a:ext>
              </a:extLst>
            </p:cNvPr>
            <p:cNvSpPr/>
            <p:nvPr/>
          </p:nvSpPr>
          <p:spPr>
            <a:xfrm>
              <a:off x="3751472" y="2171853"/>
              <a:ext cx="551542" cy="551542"/>
            </a:xfrm>
            <a:prstGeom prst="roundRect">
              <a:avLst/>
            </a:prstGeom>
            <a:noFill/>
            <a:ln w="22225">
              <a:solidFill>
                <a:srgbClr val="409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1AF27E67-955E-4775-A47E-A9D6D16F7D28}"/>
                </a:ext>
              </a:extLst>
            </p:cNvPr>
            <p:cNvGrpSpPr/>
            <p:nvPr/>
          </p:nvGrpSpPr>
          <p:grpSpPr>
            <a:xfrm>
              <a:off x="3724916" y="2192205"/>
              <a:ext cx="6051096" cy="531190"/>
              <a:chOff x="3724916" y="2192205"/>
              <a:chExt cx="6051096" cy="531190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="" xmlns:a16="http://schemas.microsoft.com/office/drawing/2014/main" id="{928B7698-8F57-49B6-928D-81F1FD910009}"/>
                  </a:ext>
                </a:extLst>
              </p:cNvPr>
              <p:cNvSpPr txBox="1"/>
              <p:nvPr/>
            </p:nvSpPr>
            <p:spPr>
              <a:xfrm>
                <a:off x="3724916" y="2192205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800" dirty="0">
                  <a:solidFill>
                    <a:srgbClr val="4096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="" xmlns:a16="http://schemas.microsoft.com/office/drawing/2014/main" id="{769E2BCB-E897-42B6-81FA-B167508A628A}"/>
                  </a:ext>
                </a:extLst>
              </p:cNvPr>
              <p:cNvSpPr txBox="1"/>
              <p:nvPr/>
            </p:nvSpPr>
            <p:spPr>
              <a:xfrm>
                <a:off x="4472237" y="2230952"/>
                <a:ext cx="319130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</a:t>
                </a:r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、发展</a:t>
                </a:r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目标</a:t>
                </a:r>
                <a:endParaRPr lang="zh-CN" altLang="en-US" sz="2600" dirty="0">
                  <a:solidFill>
                    <a:srgbClr val="4096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8" name="直接连接符 37">
                <a:extLst>
                  <a:ext uri="{FF2B5EF4-FFF2-40B4-BE49-F238E27FC236}">
                    <a16:creationId xmlns="" xmlns:a16="http://schemas.microsoft.com/office/drawing/2014/main" id="{41749BEE-A292-4FD4-BC23-3CC02B3878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2237" y="2714709"/>
                <a:ext cx="5303775" cy="0"/>
              </a:xfrm>
              <a:prstGeom prst="line">
                <a:avLst/>
              </a:prstGeom>
              <a:ln w="22225">
                <a:solidFill>
                  <a:srgbClr val="4096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3364C4ED-9A76-448E-A01D-51BB8AB87BC2}"/>
              </a:ext>
            </a:extLst>
          </p:cNvPr>
          <p:cNvGrpSpPr/>
          <p:nvPr/>
        </p:nvGrpSpPr>
        <p:grpSpPr>
          <a:xfrm>
            <a:off x="3608802" y="4407110"/>
            <a:ext cx="5774341" cy="552309"/>
            <a:chOff x="3724916" y="3190237"/>
            <a:chExt cx="5774341" cy="552309"/>
          </a:xfrm>
        </p:grpSpPr>
        <p:sp>
          <p:nvSpPr>
            <p:cNvPr id="23" name="矩形: 圆角 22">
              <a:extLst>
                <a:ext uri="{FF2B5EF4-FFF2-40B4-BE49-F238E27FC236}">
                  <a16:creationId xmlns="" xmlns:a16="http://schemas.microsoft.com/office/drawing/2014/main" id="{B5E900DD-6D03-460A-941C-04FB16916081}"/>
                </a:ext>
              </a:extLst>
            </p:cNvPr>
            <p:cNvSpPr/>
            <p:nvPr/>
          </p:nvSpPr>
          <p:spPr>
            <a:xfrm>
              <a:off x="3751472" y="3190237"/>
              <a:ext cx="551542" cy="551542"/>
            </a:xfrm>
            <a:prstGeom prst="roundRect">
              <a:avLst/>
            </a:prstGeom>
            <a:noFill/>
            <a:ln w="22225">
              <a:solidFill>
                <a:srgbClr val="409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="" xmlns:a16="http://schemas.microsoft.com/office/drawing/2014/main" id="{C46312C4-2EE3-4CCB-8E50-7FABA3C32D74}"/>
                </a:ext>
              </a:extLst>
            </p:cNvPr>
            <p:cNvGrpSpPr/>
            <p:nvPr/>
          </p:nvGrpSpPr>
          <p:grpSpPr>
            <a:xfrm>
              <a:off x="3724916" y="3206783"/>
              <a:ext cx="5774341" cy="535763"/>
              <a:chOff x="3724916" y="3206783"/>
              <a:chExt cx="5774341" cy="535763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="" xmlns:a16="http://schemas.microsoft.com/office/drawing/2014/main" id="{DCEE845F-2DA8-4B67-ACE3-A24900AECC0F}"/>
                  </a:ext>
                </a:extLst>
              </p:cNvPr>
              <p:cNvSpPr txBox="1"/>
              <p:nvPr/>
            </p:nvSpPr>
            <p:spPr>
              <a:xfrm>
                <a:off x="3724916" y="3219326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800" dirty="0">
                  <a:solidFill>
                    <a:srgbClr val="4096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="" xmlns:a16="http://schemas.microsoft.com/office/drawing/2014/main" id="{7A0987BF-D0F4-405C-BBFC-1B3327036C34}"/>
                  </a:ext>
                </a:extLst>
              </p:cNvPr>
              <p:cNvSpPr txBox="1"/>
              <p:nvPr/>
            </p:nvSpPr>
            <p:spPr>
              <a:xfrm>
                <a:off x="4472237" y="3206783"/>
                <a:ext cx="390250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</a:t>
                </a:r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推进</a:t>
                </a:r>
                <a:r>
                  <a:rPr lang="zh-CN" altLang="en-US" sz="2600" dirty="0" smtClean="0">
                    <a:solidFill>
                      <a:srgbClr val="4096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策略</a:t>
                </a: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="" xmlns:a16="http://schemas.microsoft.com/office/drawing/2014/main" id="{2394FD9E-3376-446E-9D30-2261D160B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2237" y="3698504"/>
                <a:ext cx="5027020" cy="0"/>
              </a:xfrm>
              <a:prstGeom prst="line">
                <a:avLst/>
              </a:prstGeom>
              <a:ln w="22225">
                <a:solidFill>
                  <a:srgbClr val="4096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p14="http://schemas.microsoft.com/office/powerpoint/2010/main" val="24317553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552F4F0-1478-41D7-B810-BDE6F9A728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4" y="1888"/>
            <a:ext cx="12187096" cy="6854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6B16859-3518-4B4B-9054-CEF31B67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6000" y="403"/>
            <a:ext cx="4826000" cy="2714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6C00B20-3B3F-4C4F-A8DA-C59F0BCAE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299"/>
          <a:stretch/>
        </p:blipFill>
        <p:spPr>
          <a:xfrm>
            <a:off x="0" y="5232399"/>
            <a:ext cx="12192000" cy="16251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855E0FA-4CCB-47D1-AAF2-0616C8EDE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403"/>
            <a:ext cx="4826000" cy="27143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AE6C3B2-2A8A-4E52-9230-D55F5FBF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30" t="29817" r="10417" b="34137"/>
          <a:stretch/>
        </p:blipFill>
        <p:spPr>
          <a:xfrm rot="20594437">
            <a:off x="886229" y="2357211"/>
            <a:ext cx="10419541" cy="268403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496CB4E0-6C43-4B3D-9AF4-32D3878C0548}"/>
              </a:ext>
            </a:extLst>
          </p:cNvPr>
          <p:cNvSpPr txBox="1"/>
          <p:nvPr/>
        </p:nvSpPr>
        <p:spPr>
          <a:xfrm>
            <a:off x="4214604" y="2867486"/>
            <a:ext cx="3762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现状分析</a:t>
            </a:r>
            <a:endParaRPr lang="zh-CN" altLang="en-US" sz="4800" b="1" dirty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340D22CF-EF17-499E-A48B-970078D56E7A}"/>
              </a:ext>
            </a:extLst>
          </p:cNvPr>
          <p:cNvGrpSpPr/>
          <p:nvPr/>
        </p:nvGrpSpPr>
        <p:grpSpPr>
          <a:xfrm>
            <a:off x="4608284" y="-3132838"/>
            <a:ext cx="3094374" cy="5187294"/>
            <a:chOff x="4608284" y="-3132838"/>
            <a:chExt cx="3094374" cy="5187294"/>
          </a:xfrm>
        </p:grpSpPr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DF8CF36D-2D1A-4B8C-AEF0-3B977DB671FF}"/>
                </a:ext>
              </a:extLst>
            </p:cNvPr>
            <p:cNvGrpSpPr/>
            <p:nvPr/>
          </p:nvGrpSpPr>
          <p:grpSpPr>
            <a:xfrm>
              <a:off x="4608284" y="-138457"/>
              <a:ext cx="2975429" cy="2192913"/>
              <a:chOff x="4608284" y="-138457"/>
              <a:chExt cx="2975429" cy="2192913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779F42E1-5573-448A-A9FA-909CCB9406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4285" t="15617" r="29405" b="23700"/>
              <a:stretch/>
            </p:blipFill>
            <p:spPr>
              <a:xfrm>
                <a:off x="4608284" y="-138457"/>
                <a:ext cx="2975429" cy="2192913"/>
              </a:xfrm>
              <a:prstGeom prst="rect">
                <a:avLst/>
              </a:prstGeom>
            </p:spPr>
          </p:pic>
          <p:sp>
            <p:nvSpPr>
              <p:cNvPr id="18" name="文本框 17">
                <a:extLst>
                  <a:ext uri="{FF2B5EF4-FFF2-40B4-BE49-F238E27FC236}">
                    <a16:creationId xmlns="" xmlns:a16="http://schemas.microsoft.com/office/drawing/2014/main" id="{67599241-6BAC-4584-A707-089FB62599DB}"/>
                  </a:ext>
                </a:extLst>
              </p:cNvPr>
              <p:cNvSpPr txBox="1"/>
              <p:nvPr/>
            </p:nvSpPr>
            <p:spPr>
              <a:xfrm>
                <a:off x="4964921" y="910688"/>
                <a:ext cx="2262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5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第一章</a:t>
                </a:r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191D642D-33F7-4FE3-B83B-1315C7C23831}"/>
                </a:ext>
              </a:extLst>
            </p:cNvPr>
            <p:cNvSpPr/>
            <p:nvPr/>
          </p:nvSpPr>
          <p:spPr>
            <a:xfrm>
              <a:off x="4608284" y="-3132838"/>
              <a:ext cx="3094374" cy="2332421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8831513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D05D73E-4AB3-4BAD-B42D-781A892BD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31" y="254417"/>
            <a:ext cx="2607668" cy="130383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9E1806A6-8EC0-4C8F-9824-40C85814737D}"/>
              </a:ext>
            </a:extLst>
          </p:cNvPr>
          <p:cNvSpPr txBox="1"/>
          <p:nvPr/>
        </p:nvSpPr>
        <p:spPr>
          <a:xfrm>
            <a:off x="1694481" y="689340"/>
            <a:ext cx="267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、组员情况分析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16BC363-09EF-46B9-97D1-B7064B412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683" y="4014083"/>
            <a:ext cx="3205317" cy="1089723"/>
          </a:xfrm>
          <a:prstGeom prst="rect">
            <a:avLst/>
          </a:prstGeom>
        </p:spPr>
      </p:pic>
      <p:pic>
        <p:nvPicPr>
          <p:cNvPr id="9217" name="Picture 1" descr="C:\Users\apple\AppData\Roaming\Tencent\Users\2806814176\QQ\WinTemp\RichOle\8]OC1G5HBBEOVY${IH%IG8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3715" y="1516115"/>
            <a:ext cx="9794839" cy="2809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28968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157C0F-8883-441D-95E2-C063D9DE6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8394" y="-1739051"/>
            <a:ext cx="4861057" cy="100833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740817D8-9E9F-45E6-A59B-74F90738A873}"/>
              </a:ext>
            </a:extLst>
          </p:cNvPr>
          <p:cNvSpPr txBox="1"/>
          <p:nvPr/>
        </p:nvSpPr>
        <p:spPr>
          <a:xfrm>
            <a:off x="1767053" y="399054"/>
            <a:ext cx="321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、学科发展现状分析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0E36484-595B-496E-AEE5-0E641F533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805">
            <a:off x="9939536" y="279325"/>
            <a:ext cx="2607668" cy="1303834"/>
          </a:xfrm>
          <a:prstGeom prst="rect">
            <a:avLst/>
          </a:prstGeom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4286" y="1219200"/>
            <a:ext cx="9027886" cy="433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68635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552F4F0-1478-41D7-B810-BDE6F9A728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4" y="1888"/>
            <a:ext cx="12187096" cy="6854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6B16859-3518-4B4B-9054-CEF31B67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6000" y="403"/>
            <a:ext cx="4826000" cy="2714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6C00B20-3B3F-4C4F-A8DA-C59F0BCAE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299"/>
          <a:stretch/>
        </p:blipFill>
        <p:spPr>
          <a:xfrm>
            <a:off x="0" y="5232399"/>
            <a:ext cx="12192000" cy="16251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855E0FA-4CCB-47D1-AAF2-0616C8EDE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403"/>
            <a:ext cx="4826000" cy="27143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AE6C3B2-2A8A-4E52-9230-D55F5FBF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30" t="29817" r="10417" b="34137"/>
          <a:stretch/>
        </p:blipFill>
        <p:spPr>
          <a:xfrm rot="20594437">
            <a:off x="886229" y="2357211"/>
            <a:ext cx="10419541" cy="268403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496CB4E0-6C43-4B3D-9AF4-32D3878C0548}"/>
              </a:ext>
            </a:extLst>
          </p:cNvPr>
          <p:cNvSpPr txBox="1"/>
          <p:nvPr/>
        </p:nvSpPr>
        <p:spPr>
          <a:xfrm>
            <a:off x="4214604" y="2853569"/>
            <a:ext cx="3762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48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发展目标</a:t>
            </a:r>
          </a:p>
          <a:p>
            <a:pPr lvl="0" algn="dist"/>
            <a:endParaRPr lang="zh-CN" altLang="en-US" sz="4800" b="1" dirty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3">
            <a:extLst>
              <a:ext uri="{FF2B5EF4-FFF2-40B4-BE49-F238E27FC236}">
                <a16:creationId xmlns="" xmlns:a16="http://schemas.microsoft.com/office/drawing/2014/main" id="{1E682376-E98E-43E4-BF61-E21DE194406B}"/>
              </a:ext>
            </a:extLst>
          </p:cNvPr>
          <p:cNvGrpSpPr/>
          <p:nvPr/>
        </p:nvGrpSpPr>
        <p:grpSpPr>
          <a:xfrm>
            <a:off x="4468676" y="-3318841"/>
            <a:ext cx="3254644" cy="5510885"/>
            <a:chOff x="4468676" y="-3318841"/>
            <a:chExt cx="3254644" cy="5510885"/>
          </a:xfrm>
        </p:grpSpPr>
        <p:grpSp>
          <p:nvGrpSpPr>
            <p:cNvPr id="4" name="组合 1">
              <a:extLst>
                <a:ext uri="{FF2B5EF4-FFF2-40B4-BE49-F238E27FC236}">
                  <a16:creationId xmlns="" xmlns:a16="http://schemas.microsoft.com/office/drawing/2014/main" id="{099797A5-A2A1-4128-BC1C-F873F583C7C5}"/>
                </a:ext>
              </a:extLst>
            </p:cNvPr>
            <p:cNvGrpSpPr/>
            <p:nvPr/>
          </p:nvGrpSpPr>
          <p:grpSpPr>
            <a:xfrm>
              <a:off x="4608284" y="-869"/>
              <a:ext cx="2975429" cy="2192913"/>
              <a:chOff x="4608284" y="-869"/>
              <a:chExt cx="2975429" cy="2192913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779F42E1-5573-448A-A9FA-909CCB9406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4285" t="15617" r="29405" b="23700"/>
              <a:stretch/>
            </p:blipFill>
            <p:spPr>
              <a:xfrm>
                <a:off x="4608284" y="-869"/>
                <a:ext cx="2975429" cy="2192913"/>
              </a:xfrm>
              <a:prstGeom prst="rect">
                <a:avLst/>
              </a:prstGeom>
            </p:spPr>
          </p:pic>
          <p:sp>
            <p:nvSpPr>
              <p:cNvPr id="18" name="文本框 17">
                <a:extLst>
                  <a:ext uri="{FF2B5EF4-FFF2-40B4-BE49-F238E27FC236}">
                    <a16:creationId xmlns="" xmlns:a16="http://schemas.microsoft.com/office/drawing/2014/main" id="{67599241-6BAC-4584-A707-089FB62599DB}"/>
                  </a:ext>
                </a:extLst>
              </p:cNvPr>
              <p:cNvSpPr txBox="1"/>
              <p:nvPr/>
            </p:nvSpPr>
            <p:spPr>
              <a:xfrm>
                <a:off x="4964921" y="910688"/>
                <a:ext cx="2262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54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第二章</a:t>
                </a:r>
              </a:p>
            </p:txBody>
          </p:sp>
        </p:grpSp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F08C2A9B-42B4-436B-9C0F-B8ACA9622DAB}"/>
                </a:ext>
              </a:extLst>
            </p:cNvPr>
            <p:cNvSpPr/>
            <p:nvPr/>
          </p:nvSpPr>
          <p:spPr>
            <a:xfrm>
              <a:off x="4468676" y="-3318841"/>
              <a:ext cx="3254644" cy="251632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9560919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六边形 17">
            <a:extLst>
              <a:ext uri="{FF2B5EF4-FFF2-40B4-BE49-F238E27FC236}">
                <a16:creationId xmlns="" xmlns:a16="http://schemas.microsoft.com/office/drawing/2014/main" id="{4FEEF966-43E5-466B-AA46-4E2392D5F509}"/>
              </a:ext>
            </a:extLst>
          </p:cNvPr>
          <p:cNvSpPr/>
          <p:nvPr/>
        </p:nvSpPr>
        <p:spPr>
          <a:xfrm>
            <a:off x="9763828" y="2931403"/>
            <a:ext cx="1940128" cy="166565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六边形 25">
            <a:extLst>
              <a:ext uri="{FF2B5EF4-FFF2-40B4-BE49-F238E27FC236}">
                <a16:creationId xmlns="" xmlns:a16="http://schemas.microsoft.com/office/drawing/2014/main" id="{780F50B7-DDE5-490A-8034-EC2EACBB3D1C}"/>
              </a:ext>
            </a:extLst>
          </p:cNvPr>
          <p:cNvSpPr/>
          <p:nvPr/>
        </p:nvSpPr>
        <p:spPr>
          <a:xfrm>
            <a:off x="9763828" y="1078349"/>
            <a:ext cx="1940128" cy="166565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六边形 29">
            <a:extLst>
              <a:ext uri="{FF2B5EF4-FFF2-40B4-BE49-F238E27FC236}">
                <a16:creationId xmlns="" xmlns:a16="http://schemas.microsoft.com/office/drawing/2014/main" id="{8129F833-6ACF-4DE9-BB47-0CCCC4A0E946}"/>
              </a:ext>
            </a:extLst>
          </p:cNvPr>
          <p:cNvSpPr/>
          <p:nvPr/>
        </p:nvSpPr>
        <p:spPr>
          <a:xfrm>
            <a:off x="8094248" y="1996140"/>
            <a:ext cx="1940128" cy="166565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-28000" b="-28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六边形 33">
            <a:extLst>
              <a:ext uri="{FF2B5EF4-FFF2-40B4-BE49-F238E27FC236}">
                <a16:creationId xmlns="" xmlns:a16="http://schemas.microsoft.com/office/drawing/2014/main" id="{779D8896-0448-4E77-A99B-BEB01B908E88}"/>
              </a:ext>
            </a:extLst>
          </p:cNvPr>
          <p:cNvSpPr/>
          <p:nvPr/>
        </p:nvSpPr>
        <p:spPr>
          <a:xfrm>
            <a:off x="8094248" y="3816892"/>
            <a:ext cx="1940128" cy="1665657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 t="-37000" b="-37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B6966CE3-59F5-4406-9777-599FCDEE9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7842" y="-1014041"/>
            <a:ext cx="4800316" cy="759097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6E2DD3A1-D46E-4686-AEB6-CD9E5EF6A4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61" y="96672"/>
            <a:ext cx="1675725" cy="1675725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53142" y="1344582"/>
            <a:ext cx="715554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常规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工作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：细化责任，切实提升工作实效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性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科研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工作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：清晰方向，架起阅读与写作之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桥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教师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发展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：合力打造，提升青师专业生长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力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学生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发展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：专项突破，全面提升素养和能力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华文楷体" pitchFamily="2" charset="-122"/>
              <a:ea typeface="华文楷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8390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552F4F0-1478-41D7-B810-BDE6F9A728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4" y="1888"/>
            <a:ext cx="12187096" cy="6854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6B16859-3518-4B4B-9054-CEF31B673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6000" y="403"/>
            <a:ext cx="4826000" cy="2714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6C00B20-3B3F-4C4F-A8DA-C59F0BCAE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299"/>
          <a:stretch/>
        </p:blipFill>
        <p:spPr>
          <a:xfrm>
            <a:off x="0" y="5232399"/>
            <a:ext cx="12192000" cy="16251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855E0FA-4CCB-47D1-AAF2-0616C8EDE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403"/>
            <a:ext cx="4826000" cy="27143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AE6C3B2-2A8A-4E52-9230-D55F5FBF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30" t="29817" r="10417" b="34137"/>
          <a:stretch/>
        </p:blipFill>
        <p:spPr>
          <a:xfrm rot="20594437">
            <a:off x="886229" y="2357211"/>
            <a:ext cx="10419541" cy="268403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496CB4E0-6C43-4B3D-9AF4-32D3878C0548}"/>
              </a:ext>
            </a:extLst>
          </p:cNvPr>
          <p:cNvSpPr txBox="1"/>
          <p:nvPr/>
        </p:nvSpPr>
        <p:spPr>
          <a:xfrm>
            <a:off x="4214604" y="2853569"/>
            <a:ext cx="3762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48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发展目标的推进策略</a:t>
            </a:r>
            <a:endParaRPr lang="zh-CN" altLang="en-US" sz="4800" b="1" dirty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3">
            <a:extLst>
              <a:ext uri="{FF2B5EF4-FFF2-40B4-BE49-F238E27FC236}">
                <a16:creationId xmlns="" xmlns:a16="http://schemas.microsoft.com/office/drawing/2014/main" id="{1E682376-E98E-43E4-BF61-E21DE194406B}"/>
              </a:ext>
            </a:extLst>
          </p:cNvPr>
          <p:cNvGrpSpPr/>
          <p:nvPr/>
        </p:nvGrpSpPr>
        <p:grpSpPr>
          <a:xfrm>
            <a:off x="4468676" y="-3318841"/>
            <a:ext cx="3254644" cy="5510885"/>
            <a:chOff x="4468676" y="-3318841"/>
            <a:chExt cx="3254644" cy="5510885"/>
          </a:xfrm>
        </p:grpSpPr>
        <p:grpSp>
          <p:nvGrpSpPr>
            <p:cNvPr id="4" name="组合 1">
              <a:extLst>
                <a:ext uri="{FF2B5EF4-FFF2-40B4-BE49-F238E27FC236}">
                  <a16:creationId xmlns="" xmlns:a16="http://schemas.microsoft.com/office/drawing/2014/main" id="{099797A5-A2A1-4128-BC1C-F873F583C7C5}"/>
                </a:ext>
              </a:extLst>
            </p:cNvPr>
            <p:cNvGrpSpPr/>
            <p:nvPr/>
          </p:nvGrpSpPr>
          <p:grpSpPr>
            <a:xfrm>
              <a:off x="4608284" y="-869"/>
              <a:ext cx="2975429" cy="2192913"/>
              <a:chOff x="4608284" y="-869"/>
              <a:chExt cx="2975429" cy="2192913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779F42E1-5573-448A-A9FA-909CCB9406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4285" t="15617" r="29405" b="23700"/>
              <a:stretch/>
            </p:blipFill>
            <p:spPr>
              <a:xfrm>
                <a:off x="4608284" y="-869"/>
                <a:ext cx="2975429" cy="2192913"/>
              </a:xfrm>
              <a:prstGeom prst="rect">
                <a:avLst/>
              </a:prstGeom>
            </p:spPr>
          </p:pic>
          <p:sp>
            <p:nvSpPr>
              <p:cNvPr id="18" name="文本框 17">
                <a:extLst>
                  <a:ext uri="{FF2B5EF4-FFF2-40B4-BE49-F238E27FC236}">
                    <a16:creationId xmlns="" xmlns:a16="http://schemas.microsoft.com/office/drawing/2014/main" id="{67599241-6BAC-4584-A707-089FB62599DB}"/>
                  </a:ext>
                </a:extLst>
              </p:cNvPr>
              <p:cNvSpPr txBox="1"/>
              <p:nvPr/>
            </p:nvSpPr>
            <p:spPr>
              <a:xfrm>
                <a:off x="4964921" y="910688"/>
                <a:ext cx="2262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5400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第三章</a:t>
                </a:r>
                <a:endParaRPr lang="zh-CN" altLang="en-US" sz="5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F08C2A9B-42B4-436B-9C0F-B8ACA9622DAB}"/>
                </a:ext>
              </a:extLst>
            </p:cNvPr>
            <p:cNvSpPr/>
            <p:nvPr/>
          </p:nvSpPr>
          <p:spPr>
            <a:xfrm>
              <a:off x="4468676" y="-3318841"/>
              <a:ext cx="3254644" cy="2516329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9560919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4CA60BEA-1876-41D9-B567-1734E29FABC4}"/>
              </a:ext>
            </a:extLst>
          </p:cNvPr>
          <p:cNvSpPr txBox="1"/>
          <p:nvPr/>
        </p:nvSpPr>
        <p:spPr>
          <a:xfrm>
            <a:off x="1317110" y="616768"/>
            <a:ext cx="717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、常规工作：细化责任，切实提升工作实效性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EC916C0-E51C-4035-A9A6-A078C9E94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548" y="-237840"/>
            <a:ext cx="3799499" cy="63822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D09FFF-7F73-4B71-B776-322FAEE45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58" y="1707018"/>
            <a:ext cx="3738770" cy="249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907" y="1167946"/>
            <a:ext cx="6595608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4CA60BEA-1876-41D9-B567-1734E29FABC4}"/>
              </a:ext>
            </a:extLst>
          </p:cNvPr>
          <p:cNvSpPr txBox="1"/>
          <p:nvPr/>
        </p:nvSpPr>
        <p:spPr>
          <a:xfrm>
            <a:off x="8218654" y="4513854"/>
            <a:ext cx="323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4096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分工明确，人人有岗</a:t>
            </a:r>
            <a:endParaRPr lang="zh-CN" altLang="en-US" sz="2400" b="1" dirty="0" smtClean="0">
              <a:solidFill>
                <a:srgbClr val="4096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8241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316</Words>
  <Application>Microsoft Office PowerPoint</Application>
  <PresentationFormat>自定义</PresentationFormat>
  <Paragraphs>57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华文行楷</vt:lpstr>
      <vt:lpstr>FZKai-Z03S</vt:lpstr>
      <vt:lpstr>微软雅黑</vt:lpstr>
      <vt:lpstr>等线</vt:lpstr>
      <vt:lpstr>华文楷体</vt:lpstr>
      <vt:lpstr>Times New Roman</vt:lpstr>
      <vt:lpstr>等线 Light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MLOONG</dc:creator>
  <cp:lastModifiedBy>Windows 用户</cp:lastModifiedBy>
  <cp:revision>80</cp:revision>
  <dcterms:created xsi:type="dcterms:W3CDTF">2019-02-22T02:20:31Z</dcterms:created>
  <dcterms:modified xsi:type="dcterms:W3CDTF">2020-03-03T06:29:30Z</dcterms:modified>
</cp:coreProperties>
</file>