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309" r:id="rId4"/>
    <p:sldId id="310" r:id="rId5"/>
    <p:sldId id="287" r:id="rId6"/>
    <p:sldId id="266" r:id="rId7"/>
    <p:sldId id="295" r:id="rId8"/>
    <p:sldId id="259" r:id="rId9"/>
    <p:sldId id="288" r:id="rId10"/>
    <p:sldId id="311" r:id="rId11"/>
    <p:sldId id="313" r:id="rId12"/>
    <p:sldId id="268" r:id="rId13"/>
    <p:sldId id="312" r:id="rId14"/>
    <p:sldId id="30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95756671@qq.com" initials="2" lastIdx="1" clrIdx="0">
    <p:extLst>
      <p:ext uri="{19B8F6BF-5375-455C-9EA6-DF929625EA0E}">
        <p15:presenceInfo xmlns:p15="http://schemas.microsoft.com/office/powerpoint/2012/main" userId="2fe36bbbc4d974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FC5"/>
    <a:srgbClr val="E4A8B1"/>
    <a:srgbClr val="80D4F8"/>
    <a:srgbClr val="E0A5A0"/>
    <a:srgbClr val="6B7EDB"/>
    <a:srgbClr val="EBA7B7"/>
    <a:srgbClr val="797979"/>
    <a:srgbClr val="F0E6ED"/>
    <a:srgbClr val="C3D6E6"/>
    <a:srgbClr val="9AB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39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accent2">
                    <a:lumMod val="7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pPr>
            <a:r>
              <a:rPr lang="zh-CN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教师层面分析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accent2">
                  <a:lumMod val="7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教学经验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王巧凤</c:v>
                </c:pt>
                <c:pt idx="1">
                  <c:v>曹晓曙</c:v>
                </c:pt>
                <c:pt idx="2">
                  <c:v>顾洁</c:v>
                </c:pt>
                <c:pt idx="3">
                  <c:v>胡芝芬</c:v>
                </c:pt>
                <c:pt idx="4">
                  <c:v>王红梅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0A-4865-B662-CEB4F7EAD3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理论素养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王巧凤</c:v>
                </c:pt>
                <c:pt idx="1">
                  <c:v>曹晓曙</c:v>
                </c:pt>
                <c:pt idx="2">
                  <c:v>顾洁</c:v>
                </c:pt>
                <c:pt idx="3">
                  <c:v>胡芝芬</c:v>
                </c:pt>
                <c:pt idx="4">
                  <c:v>王红梅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</c:v>
                </c:pt>
                <c:pt idx="1">
                  <c:v>5.4</c:v>
                </c:pt>
                <c:pt idx="2">
                  <c:v>4.8</c:v>
                </c:pt>
                <c:pt idx="3">
                  <c:v>5.4</c:v>
                </c:pt>
                <c:pt idx="4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0A-4865-B662-CEB4F7EAD3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工作执行力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王巧凤</c:v>
                </c:pt>
                <c:pt idx="1">
                  <c:v>曹晓曙</c:v>
                </c:pt>
                <c:pt idx="2">
                  <c:v>顾洁</c:v>
                </c:pt>
                <c:pt idx="3">
                  <c:v>胡芝芬</c:v>
                </c:pt>
                <c:pt idx="4">
                  <c:v>王红梅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5.9</c:v>
                </c:pt>
                <c:pt idx="1">
                  <c:v>5.7</c:v>
                </c:pt>
                <c:pt idx="2">
                  <c:v>5.9</c:v>
                </c:pt>
                <c:pt idx="3">
                  <c:v>5.7</c:v>
                </c:pt>
                <c:pt idx="4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0A-4865-B662-CEB4F7EAD30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创新意识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王巧凤</c:v>
                </c:pt>
                <c:pt idx="1">
                  <c:v>曹晓曙</c:v>
                </c:pt>
                <c:pt idx="2">
                  <c:v>顾洁</c:v>
                </c:pt>
                <c:pt idx="3">
                  <c:v>胡芝芬</c:v>
                </c:pt>
                <c:pt idx="4">
                  <c:v>王红梅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4.2</c:v>
                </c:pt>
                <c:pt idx="1">
                  <c:v>4.8</c:v>
                </c:pt>
                <c:pt idx="2">
                  <c:v>4.5</c:v>
                </c:pt>
                <c:pt idx="3">
                  <c:v>4.8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0A-4865-B662-CEB4F7EAD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3238192"/>
        <c:axId val="243238512"/>
      </c:barChart>
      <c:catAx>
        <c:axId val="24323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pPr>
            <a:endParaRPr lang="zh-CN"/>
          </a:p>
        </c:txPr>
        <c:crossAx val="243238512"/>
        <c:crosses val="autoZero"/>
        <c:auto val="1"/>
        <c:lblAlgn val="ctr"/>
        <c:lblOffset val="100"/>
        <c:noMultiLvlLbl val="0"/>
      </c:catAx>
      <c:valAx>
        <c:axId val="243238512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pPr>
            <a:endParaRPr lang="zh-CN"/>
          </a:p>
        </c:txPr>
        <c:crossAx val="24323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0">
          <a:latin typeface="楷体" panose="02010609060101010101" pitchFamily="49" charset="-122"/>
          <a:ea typeface="楷体" panose="02010609060101010101" pitchFamily="49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学生层面分析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5F-4287-94B5-51F45B9FC5E2}"/>
              </c:ext>
            </c:extLst>
          </c:dPt>
          <c:dPt>
            <c:idx val="1"/>
            <c:bubble3D val="0"/>
            <c:explosion val="4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E5F-4287-94B5-51F45B9FC5E2}"/>
              </c:ext>
            </c:extLst>
          </c:dPt>
          <c:dPt>
            <c:idx val="2"/>
            <c:bubble3D val="0"/>
            <c:explosion val="5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E5F-4287-94B5-51F45B9FC5E2}"/>
              </c:ext>
            </c:extLst>
          </c:dPt>
          <c:dPt>
            <c:idx val="3"/>
            <c:bubble3D val="0"/>
            <c:explosion val="7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5F-4287-94B5-51F45B9FC5E2}"/>
              </c:ext>
            </c:extLst>
          </c:dPt>
          <c:cat>
            <c:strRef>
              <c:f>Sheet1!$A$2:$A$5</c:f>
              <c:strCache>
                <c:ptCount val="4"/>
                <c:pt idx="0">
                  <c:v>积累词汇、良好的学习习惯</c:v>
                </c:pt>
                <c:pt idx="1">
                  <c:v>感悟力差</c:v>
                </c:pt>
                <c:pt idx="2">
                  <c:v>听说读写的素养有待提升</c:v>
                </c:pt>
                <c:pt idx="3">
                  <c:v>自觉性差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1.8</c:v>
                </c:pt>
                <c:pt idx="1">
                  <c:v>4.2</c:v>
                </c:pt>
                <c:pt idx="2">
                  <c:v>2.8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F-4287-94B5-51F45B9FC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8T20:53:30.872" idx="1">
    <p:pos x="7590" y="466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0.03975</cdr:x>
      <cdr:y>0.72254</cdr:y>
    </cdr:from>
    <cdr:to>
      <cdr:x>0.25038</cdr:x>
      <cdr:y>0.88264</cdr:y>
    </cdr:to>
    <cdr:sp macro="" textlink="">
      <cdr:nvSpPr>
        <cdr:cNvPr id="2" name="标注: 线形(无边框) 1">
          <a:extLst xmlns:a="http://schemas.openxmlformats.org/drawingml/2006/main">
            <a:ext uri="{FF2B5EF4-FFF2-40B4-BE49-F238E27FC236}">
              <a16:creationId xmlns:a16="http://schemas.microsoft.com/office/drawing/2014/main" id="{393AB79A-AFDF-4DCC-87E3-7A605EB32669}"/>
            </a:ext>
          </a:extLst>
        </cdr:cNvPr>
        <cdr:cNvSpPr/>
      </cdr:nvSpPr>
      <cdr:spPr>
        <a:xfrm xmlns:a="http://schemas.openxmlformats.org/drawingml/2006/main">
          <a:off x="396330" y="3796055"/>
          <a:ext cx="2100263" cy="841149"/>
        </a:xfrm>
        <a:prstGeom xmlns:a="http://schemas.openxmlformats.org/drawingml/2006/main" prst="callout1">
          <a:avLst>
            <a:gd name="adj1" fmla="val 47322"/>
            <a:gd name="adj2" fmla="val 100988"/>
            <a:gd name="adj3" fmla="val -16071"/>
            <a:gd name="adj4" fmla="val 130794"/>
          </a:avLst>
        </a:prstGeom>
        <a:solidFill xmlns:a="http://schemas.openxmlformats.org/drawingml/2006/main">
          <a:srgbClr val="6B7EDB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zh-CN" altLang="en-US" sz="2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rPr>
            <a:t>自觉性差</a:t>
          </a:r>
          <a:r>
            <a:rPr lang="en-US" altLang="zh-CN" sz="24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rPr>
            <a:t>28%</a:t>
          </a:r>
          <a:endParaRPr lang="zh-CN" sz="2400" dirty="0">
            <a:solidFill>
              <a:schemeClr val="bg1"/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cdr:txBody>
    </cdr:sp>
  </cdr:relSizeAnchor>
  <cdr:relSizeAnchor xmlns:cdr="http://schemas.openxmlformats.org/drawingml/2006/chartDrawing">
    <cdr:from>
      <cdr:x>0.77323</cdr:x>
      <cdr:y>0.5</cdr:y>
    </cdr:from>
    <cdr:to>
      <cdr:x>0.98866</cdr:x>
      <cdr:y>0.7583</cdr:y>
    </cdr:to>
    <cdr:sp macro="" textlink="">
      <cdr:nvSpPr>
        <cdr:cNvPr id="3" name="标注: 线形(无边框) 2">
          <a:extLst xmlns:a="http://schemas.openxmlformats.org/drawingml/2006/main">
            <a:ext uri="{FF2B5EF4-FFF2-40B4-BE49-F238E27FC236}">
              <a16:creationId xmlns:a16="http://schemas.microsoft.com/office/drawing/2014/main" id="{169435B9-65F3-4D2F-85AE-9700299F4927}"/>
            </a:ext>
          </a:extLst>
        </cdr:cNvPr>
        <cdr:cNvSpPr/>
      </cdr:nvSpPr>
      <cdr:spPr>
        <a:xfrm xmlns:a="http://schemas.openxmlformats.org/drawingml/2006/main">
          <a:off x="7709894" y="2626895"/>
          <a:ext cx="2148090" cy="1357048"/>
        </a:xfrm>
        <a:prstGeom xmlns:a="http://schemas.openxmlformats.org/drawingml/2006/main" prst="callout1">
          <a:avLst>
            <a:gd name="adj1" fmla="val 48756"/>
            <a:gd name="adj2" fmla="val -1682"/>
            <a:gd name="adj3" fmla="val 61437"/>
            <a:gd name="adj4" fmla="val -62610"/>
          </a:avLst>
        </a:prstGeom>
        <a:solidFill xmlns:a="http://schemas.openxmlformats.org/drawingml/2006/main">
          <a:srgbClr val="E0A5A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rPr>
            <a:t>听说读写的素养有待提升</a:t>
          </a:r>
          <a:r>
            <a:rPr lang="en-US" alt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rPr>
            <a:t>42%</a:t>
          </a:r>
          <a:endParaRPr lang="zh-CN" sz="2400" dirty="0">
            <a:solidFill>
              <a:srgbClr val="C00000"/>
            </a:solidFill>
            <a:latin typeface="楷体" panose="02010609060101010101" pitchFamily="49" charset="-122"/>
            <a:ea typeface="楷体" panose="02010609060101010101" pitchFamily="49" charset="-122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223AEF-2472-4F57-A8D9-017F7CBB7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AC5ED7B-3CDF-4DC3-ACE0-95ED4B8B2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D240FE-8142-4586-9CAE-25C724A6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9E43EE-513C-441F-B63D-E24018AD2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DA6BF4-809F-48AF-85ED-D0384D07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33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B37816-18B9-46DD-8C0A-B920B12E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6D6638-423C-4E8F-878A-140E006F4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45A2A7-2FC0-4D92-95C9-C0B09EA0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0FEC2C-4E48-4B36-9A44-061C9DC7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219BAF-E64B-4130-81EC-E25F239D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5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C9057A-70D6-439D-BFB4-12FAC187A0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7F0080-39D0-4E8C-84A2-99C457DB5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FC2A42-7DC1-464A-9E9F-FB22D188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376B0E-5583-4FF4-BF56-D10DB079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D0B460-F5DD-49D3-9411-EA6C87D6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351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91318" cy="6852882"/>
          </a:xfrm>
          <a:custGeom>
            <a:avLst/>
            <a:gdLst>
              <a:gd name="connsiteX0" fmla="*/ 0 w 4491318"/>
              <a:gd name="connsiteY0" fmla="*/ 0 h 6852882"/>
              <a:gd name="connsiteX1" fmla="*/ 4735 w 4491318"/>
              <a:gd name="connsiteY1" fmla="*/ 0 h 6852882"/>
              <a:gd name="connsiteX2" fmla="*/ 15982 w 4491318"/>
              <a:gd name="connsiteY2" fmla="*/ 0 h 6852882"/>
              <a:gd name="connsiteX3" fmla="*/ 37883 w 4491318"/>
              <a:gd name="connsiteY3" fmla="*/ 0 h 6852882"/>
              <a:gd name="connsiteX4" fmla="*/ 73990 w 4491318"/>
              <a:gd name="connsiteY4" fmla="*/ 0 h 6852882"/>
              <a:gd name="connsiteX5" fmla="*/ 127854 w 4491318"/>
              <a:gd name="connsiteY5" fmla="*/ 0 h 6852882"/>
              <a:gd name="connsiteX6" fmla="*/ 203027 w 4491318"/>
              <a:gd name="connsiteY6" fmla="*/ 0 h 6852882"/>
              <a:gd name="connsiteX7" fmla="*/ 303061 w 4491318"/>
              <a:gd name="connsiteY7" fmla="*/ 0 h 6852882"/>
              <a:gd name="connsiteX8" fmla="*/ 363511 w 4491318"/>
              <a:gd name="connsiteY8" fmla="*/ 0 h 6852882"/>
              <a:gd name="connsiteX9" fmla="*/ 431507 w 4491318"/>
              <a:gd name="connsiteY9" fmla="*/ 0 h 6852882"/>
              <a:gd name="connsiteX10" fmla="*/ 507494 w 4491318"/>
              <a:gd name="connsiteY10" fmla="*/ 0 h 6852882"/>
              <a:gd name="connsiteX11" fmla="*/ 591916 w 4491318"/>
              <a:gd name="connsiteY11" fmla="*/ 0 h 6852882"/>
              <a:gd name="connsiteX12" fmla="*/ 685217 w 4491318"/>
              <a:gd name="connsiteY12" fmla="*/ 0 h 6852882"/>
              <a:gd name="connsiteX13" fmla="*/ 787841 w 4491318"/>
              <a:gd name="connsiteY13" fmla="*/ 0 h 6852882"/>
              <a:gd name="connsiteX14" fmla="*/ 900231 w 4491318"/>
              <a:gd name="connsiteY14" fmla="*/ 0 h 6852882"/>
              <a:gd name="connsiteX15" fmla="*/ 1022831 w 4491318"/>
              <a:gd name="connsiteY15" fmla="*/ 0 h 6852882"/>
              <a:gd name="connsiteX16" fmla="*/ 1156086 w 4491318"/>
              <a:gd name="connsiteY16" fmla="*/ 0 h 6852882"/>
              <a:gd name="connsiteX17" fmla="*/ 1300440 w 4491318"/>
              <a:gd name="connsiteY17" fmla="*/ 0 h 6852882"/>
              <a:gd name="connsiteX18" fmla="*/ 1456336 w 4491318"/>
              <a:gd name="connsiteY18" fmla="*/ 0 h 6852882"/>
              <a:gd name="connsiteX19" fmla="*/ 1624218 w 4491318"/>
              <a:gd name="connsiteY19" fmla="*/ 0 h 6852882"/>
              <a:gd name="connsiteX20" fmla="*/ 1804531 w 4491318"/>
              <a:gd name="connsiteY20" fmla="*/ 0 h 6852882"/>
              <a:gd name="connsiteX21" fmla="*/ 1997717 w 4491318"/>
              <a:gd name="connsiteY21" fmla="*/ 0 h 6852882"/>
              <a:gd name="connsiteX22" fmla="*/ 2204222 w 4491318"/>
              <a:gd name="connsiteY22" fmla="*/ 0 h 6852882"/>
              <a:gd name="connsiteX23" fmla="*/ 2424489 w 4491318"/>
              <a:gd name="connsiteY23" fmla="*/ 0 h 6852882"/>
              <a:gd name="connsiteX24" fmla="*/ 4491318 w 4491318"/>
              <a:gd name="connsiteY24" fmla="*/ 3375773 h 6852882"/>
              <a:gd name="connsiteX25" fmla="*/ 2212425 w 4491318"/>
              <a:gd name="connsiteY25" fmla="*/ 6852882 h 6852882"/>
              <a:gd name="connsiteX26" fmla="*/ 0 w 4491318"/>
              <a:gd name="connsiteY26" fmla="*/ 6852882 h 6852882"/>
              <a:gd name="connsiteX27" fmla="*/ 0 w 4491318"/>
              <a:gd name="connsiteY27" fmla="*/ 0 h 68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91318" h="6852882">
                <a:moveTo>
                  <a:pt x="0" y="0"/>
                </a:moveTo>
                <a:lnTo>
                  <a:pt x="4735" y="0"/>
                </a:lnTo>
                <a:lnTo>
                  <a:pt x="15982" y="0"/>
                </a:lnTo>
                <a:lnTo>
                  <a:pt x="37883" y="0"/>
                </a:lnTo>
                <a:lnTo>
                  <a:pt x="73990" y="0"/>
                </a:lnTo>
                <a:lnTo>
                  <a:pt x="127854" y="0"/>
                </a:lnTo>
                <a:lnTo>
                  <a:pt x="203027" y="0"/>
                </a:lnTo>
                <a:lnTo>
                  <a:pt x="303061" y="0"/>
                </a:lnTo>
                <a:lnTo>
                  <a:pt x="363511" y="0"/>
                </a:lnTo>
                <a:lnTo>
                  <a:pt x="431507" y="0"/>
                </a:lnTo>
                <a:lnTo>
                  <a:pt x="507494" y="0"/>
                </a:lnTo>
                <a:lnTo>
                  <a:pt x="591916" y="0"/>
                </a:lnTo>
                <a:lnTo>
                  <a:pt x="685217" y="0"/>
                </a:lnTo>
                <a:lnTo>
                  <a:pt x="787841" y="0"/>
                </a:lnTo>
                <a:lnTo>
                  <a:pt x="900231" y="0"/>
                </a:lnTo>
                <a:lnTo>
                  <a:pt x="1022831" y="0"/>
                </a:lnTo>
                <a:lnTo>
                  <a:pt x="1156086" y="0"/>
                </a:lnTo>
                <a:lnTo>
                  <a:pt x="1300440" y="0"/>
                </a:lnTo>
                <a:lnTo>
                  <a:pt x="1456336" y="0"/>
                </a:lnTo>
                <a:lnTo>
                  <a:pt x="1624218" y="0"/>
                </a:lnTo>
                <a:lnTo>
                  <a:pt x="1804531" y="0"/>
                </a:lnTo>
                <a:lnTo>
                  <a:pt x="1997717" y="0"/>
                </a:lnTo>
                <a:lnTo>
                  <a:pt x="2204222" y="0"/>
                </a:lnTo>
                <a:lnTo>
                  <a:pt x="2424489" y="0"/>
                </a:lnTo>
                <a:cubicBezTo>
                  <a:pt x="3652559" y="627020"/>
                  <a:pt x="4491318" y="1903227"/>
                  <a:pt x="4491318" y="3375773"/>
                </a:cubicBezTo>
                <a:cubicBezTo>
                  <a:pt x="4491318" y="4930655"/>
                  <a:pt x="3551275" y="6267031"/>
                  <a:pt x="2212425" y="6852882"/>
                </a:cubicBezTo>
                <a:lnTo>
                  <a:pt x="0" y="6852882"/>
                </a:lnTo>
                <a:cubicBezTo>
                  <a:pt x="0" y="6852882"/>
                  <a:pt x="0" y="6852882"/>
                  <a:pt x="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312411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Elphin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1"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Picture Here</a:t>
            </a:r>
          </a:p>
        </p:txBody>
      </p:sp>
    </p:spTree>
    <p:extLst>
      <p:ext uri="{BB962C8B-B14F-4D97-AF65-F5344CB8AC3E}">
        <p14:creationId xmlns:p14="http://schemas.microsoft.com/office/powerpoint/2010/main" val="3991898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4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75412" cy="6858000"/>
          </a:xfrm>
          <a:custGeom>
            <a:avLst/>
            <a:gdLst>
              <a:gd name="connsiteX0" fmla="*/ 0 w 4975412"/>
              <a:gd name="connsiteY0" fmla="*/ 0 h 6858000"/>
              <a:gd name="connsiteX1" fmla="*/ 4975412 w 4975412"/>
              <a:gd name="connsiteY1" fmla="*/ 0 h 6858000"/>
              <a:gd name="connsiteX2" fmla="*/ 4975412 w 4975412"/>
              <a:gd name="connsiteY2" fmla="*/ 6858000 h 6858000"/>
              <a:gd name="connsiteX3" fmla="*/ 0 w 49754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5412" h="6858000">
                <a:moveTo>
                  <a:pt x="0" y="0"/>
                </a:moveTo>
                <a:lnTo>
                  <a:pt x="4975412" y="0"/>
                </a:lnTo>
                <a:lnTo>
                  <a:pt x="4975412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64214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 Elphine 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600607" y="4352926"/>
            <a:ext cx="6113463" cy="2505075"/>
          </a:xfrm>
          <a:custGeom>
            <a:avLst/>
            <a:gdLst>
              <a:gd name="connsiteX0" fmla="*/ 3058338 w 6113463"/>
              <a:gd name="connsiteY0" fmla="*/ 0 h 2505075"/>
              <a:gd name="connsiteX1" fmla="*/ 6113463 w 6113463"/>
              <a:gd name="connsiteY1" fmla="*/ 2505075 h 2505075"/>
              <a:gd name="connsiteX2" fmla="*/ 0 w 6113463"/>
              <a:gd name="connsiteY2" fmla="*/ 2505075 h 2505075"/>
              <a:gd name="connsiteX3" fmla="*/ 3058338 w 6113463"/>
              <a:gd name="connsiteY3" fmla="*/ 0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3463" h="2505075">
                <a:moveTo>
                  <a:pt x="3058338" y="0"/>
                </a:moveTo>
                <a:cubicBezTo>
                  <a:pt x="4568231" y="0"/>
                  <a:pt x="5827547" y="1077279"/>
                  <a:pt x="6113463" y="2505075"/>
                </a:cubicBezTo>
                <a:lnTo>
                  <a:pt x="0" y="2505075"/>
                </a:lnTo>
                <a:cubicBezTo>
                  <a:pt x="285916" y="1077279"/>
                  <a:pt x="1545232" y="0"/>
                  <a:pt x="3058338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525994" y="2322"/>
            <a:ext cx="6262688" cy="2562225"/>
          </a:xfrm>
          <a:custGeom>
            <a:avLst/>
            <a:gdLst>
              <a:gd name="connsiteX0" fmla="*/ 0 w 6262688"/>
              <a:gd name="connsiteY0" fmla="*/ 0 h 2562225"/>
              <a:gd name="connsiteX1" fmla="*/ 6262688 w 6262688"/>
              <a:gd name="connsiteY1" fmla="*/ 0 h 2562225"/>
              <a:gd name="connsiteX2" fmla="*/ 3132990 w 6262688"/>
              <a:gd name="connsiteY2" fmla="*/ 2562225 h 2562225"/>
              <a:gd name="connsiteX3" fmla="*/ 0 w 6262688"/>
              <a:gd name="connsiteY3" fmla="*/ 0 h 256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2688" h="2562225">
                <a:moveTo>
                  <a:pt x="0" y="0"/>
                </a:moveTo>
                <a:lnTo>
                  <a:pt x="6262688" y="0"/>
                </a:lnTo>
                <a:cubicBezTo>
                  <a:pt x="5969793" y="1462247"/>
                  <a:pt x="4679738" y="2562225"/>
                  <a:pt x="3132990" y="2562225"/>
                </a:cubicBezTo>
                <a:cubicBezTo>
                  <a:pt x="1582950" y="2562225"/>
                  <a:pt x="292895" y="1462247"/>
                  <a:pt x="0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Replace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171473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 Elphine 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07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1F99BA-9008-47A5-9465-4F68AFE3F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5A20F2-3221-49CF-9B9F-154D3FA3B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7132F-21C3-462E-980D-7AB0D808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015C61-F35E-46D2-BA0B-43E5A91C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0A5F7-B383-408D-93B5-E927E7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88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4F3C77-AE48-4E17-9B41-66E49E4A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41A9A0-5BD6-48E9-ADAC-885633F9C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6A646A-321F-4137-ACA4-33131C10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5B91B5-D9F5-463E-9D67-1265F43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9536D9-DF23-4C21-B654-E0D4DD67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8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D1AFB-8F71-4983-9AEE-69655994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41D3A2-0FED-4A2A-9588-CF58915A7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415D80A-A942-484F-8DFC-BAA488FA9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FC98B9-8D13-4489-B6BE-275B3194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0A9406-06E5-49DE-90CC-EFD3285E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0A48AD-3119-41C1-BD82-58618EC6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1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3B3CEA-9D06-4F7F-9BD2-3920B6FA8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B8692D-95FC-4346-A63A-40C6158A0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F1A743-D502-4115-AE17-61E493A51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E6875B3-0E9B-410B-B2B8-1CD87C9D0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386D87-EF67-4590-AA4E-B46624A38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B0DA73-7101-4FAE-8258-690E52B83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A2B5EDA-8380-497E-987C-C79C01AA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8BFB62-54E3-4B94-AE4D-341F4AA0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84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B887D-D0A1-44E9-B147-8F23C499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4E66D3-4EC8-4E22-A831-08399D3F4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70F68B-432A-40C7-B699-19873465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E1DC1-74CB-4CF5-9089-497B4EC0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7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5615BE-B4B6-48C9-A261-3208D5B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B3EEDD-B1B5-4672-83A4-E65589A9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115BAC-4831-410A-B08C-480A3AD0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3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6DB7F-59ED-4CC5-9C66-79C37774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56888A-96F2-45FF-8455-A29A7B3D3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CB40E0-68DC-4EC2-B3DA-B05A8FBD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486DEB-AAB7-4B92-ADC2-340E0840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6282D3-81A3-47F3-A0E2-9CEE9ACB3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84DF35-C90C-451F-98A1-9B9E556D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27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54C79-46A8-4056-B48F-52290EF54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B745E1-088D-4436-8E31-1ABFF5714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6F7A27-F7F8-40AB-98F3-DDB95B935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6BD98B-1E8D-402E-A313-A935FAE5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67A9A7-607C-4550-B111-ABAACD61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30BBF0-CC09-4E42-99F7-0ADFDE9C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0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198853C-9DE2-4192-BC28-C8F86485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798529-304D-4145-AC0C-DDFA16B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FDEF53-809C-4450-BF75-3ADB6594D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9810-C597-41C3-BF6C-18E4AE63EA79}" type="datetimeFigureOut">
              <a:rPr lang="zh-CN" altLang="en-US" smtClean="0"/>
              <a:t>2020/2/29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492703-E8AF-405F-A9B7-01D67D975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428D92-8F4B-41FD-BDAC-D3863D0F2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4083C-E8FF-497D-A853-447EA5DBE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78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audio" Target="../media/media1.mp3"/><Relationship Id="rId4" Type="http://schemas.openxmlformats.org/officeDocument/2006/relationships/tags" Target="../tags/tag4.xml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slide" Target="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Microsoft_Word_Document2.docx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8.png"/><Relationship Id="rId5" Type="http://schemas.openxmlformats.org/officeDocument/2006/relationships/tags" Target="../tags/tag13.xml"/><Relationship Id="rId10" Type="http://schemas.openxmlformats.org/officeDocument/2006/relationships/image" Target="../media/image1.jp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库_文本框 10">
            <a:extLst>
              <a:ext uri="{FF2B5EF4-FFF2-40B4-BE49-F238E27FC236}">
                <a16:creationId xmlns:a16="http://schemas.microsoft.com/office/drawing/2014/main" id="{7D5783C1-2077-450B-8137-66B8A963DDF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35584" y="726488"/>
            <a:ext cx="9446817" cy="2466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400" dirty="0">
                <a:solidFill>
                  <a:schemeClr val="accent4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立求真务实之“理”</a:t>
            </a:r>
            <a:endParaRPr lang="en-US" altLang="zh-CN" sz="5400" dirty="0">
              <a:solidFill>
                <a:schemeClr val="accent4">
                  <a:lumMod val="7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5400" dirty="0">
                <a:solidFill>
                  <a:schemeClr val="accent4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</a:t>
            </a:r>
            <a:r>
              <a:rPr lang="zh-CN" altLang="en-US" sz="5400" dirty="0">
                <a:solidFill>
                  <a:schemeClr val="accent4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求百花争艳之“育”</a:t>
            </a:r>
          </a:p>
        </p:txBody>
      </p:sp>
      <p:sp>
        <p:nvSpPr>
          <p:cNvPr id="12" name="PA_库_矩形 11">
            <a:extLst>
              <a:ext uri="{FF2B5EF4-FFF2-40B4-BE49-F238E27FC236}">
                <a16:creationId xmlns:a16="http://schemas.microsoft.com/office/drawing/2014/main" id="{3900513B-CEFD-48B1-B587-EE0D16DBE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308526" y="3344444"/>
            <a:ext cx="6322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2019—2020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学年第二学期三语教研组计划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发言人：顾洁</a:t>
            </a:r>
            <a:endParaRPr lang="zh-CN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PA_矩形 1">
            <a:extLst>
              <a:ext uri="{FF2B5EF4-FFF2-40B4-BE49-F238E27FC236}">
                <a16:creationId xmlns:a16="http://schemas.microsoft.com/office/drawing/2014/main" id="{06545EAD-E7F2-47DC-9998-90248C839D6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2830" y="-573206"/>
            <a:ext cx="818866" cy="327546"/>
          </a:xfrm>
          <a:prstGeom prst="rect">
            <a:avLst/>
          </a:prstGeom>
          <a:solidFill>
            <a:srgbClr val="9AB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矩形 2">
            <a:extLst>
              <a:ext uri="{FF2B5EF4-FFF2-40B4-BE49-F238E27FC236}">
                <a16:creationId xmlns:a16="http://schemas.microsoft.com/office/drawing/2014/main" id="{81270F61-48BF-40AA-A32F-382BB70DFB1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351128" y="-573206"/>
            <a:ext cx="1073095" cy="327546"/>
          </a:xfrm>
          <a:prstGeom prst="rect">
            <a:avLst/>
          </a:prstGeom>
          <a:solidFill>
            <a:srgbClr val="398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矩形 3">
            <a:extLst>
              <a:ext uri="{FF2B5EF4-FFF2-40B4-BE49-F238E27FC236}">
                <a16:creationId xmlns:a16="http://schemas.microsoft.com/office/drawing/2014/main" id="{C88D2B46-0DD3-4C2C-91B1-8052ADE4764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15904" y="-573206"/>
            <a:ext cx="805218" cy="327546"/>
          </a:xfrm>
          <a:prstGeom prst="rect">
            <a:avLst/>
          </a:prstGeom>
          <a:solidFill>
            <a:srgbClr val="FEA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A_矩形 4">
            <a:extLst>
              <a:ext uri="{FF2B5EF4-FFF2-40B4-BE49-F238E27FC236}">
                <a16:creationId xmlns:a16="http://schemas.microsoft.com/office/drawing/2014/main" id="{5F2B907E-6D6D-433C-97E4-402030C901D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88999" y="-573206"/>
            <a:ext cx="805218" cy="327546"/>
          </a:xfrm>
          <a:prstGeom prst="rect">
            <a:avLst/>
          </a:prstGeom>
          <a:solidFill>
            <a:srgbClr val="C3D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PA_矩形 12">
            <a:extLst>
              <a:ext uri="{FF2B5EF4-FFF2-40B4-BE49-F238E27FC236}">
                <a16:creationId xmlns:a16="http://schemas.microsoft.com/office/drawing/2014/main" id="{DD4C9294-5BC2-46E9-B82E-C30A286FDAF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862094" y="-626930"/>
            <a:ext cx="818866" cy="381270"/>
          </a:xfrm>
          <a:prstGeom prst="rect">
            <a:avLst/>
          </a:prstGeom>
          <a:solidFill>
            <a:srgbClr val="E4A8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PA_矩形 14">
            <a:extLst>
              <a:ext uri="{FF2B5EF4-FFF2-40B4-BE49-F238E27FC236}">
                <a16:creationId xmlns:a16="http://schemas.microsoft.com/office/drawing/2014/main" id="{9B6C7105-4DA7-4683-8AA9-EB2DDBE8E31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958993" y="-573206"/>
            <a:ext cx="933126" cy="327546"/>
          </a:xfrm>
          <a:prstGeom prst="rect">
            <a:avLst/>
          </a:prstGeom>
          <a:solidFill>
            <a:srgbClr val="F0E6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Akie秋绘 - なんでもないや 没什么大不了的（Cover：Radwimps）">
            <a:hlinkClick r:id="" action="ppaction://media"/>
            <a:extLst>
              <a:ext uri="{FF2B5EF4-FFF2-40B4-BE49-F238E27FC236}">
                <a16:creationId xmlns:a16="http://schemas.microsoft.com/office/drawing/2014/main" id="{E3A2A80D-7507-4726-AC74-C963889B38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07403" y="3565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18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-22040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3175" y="0"/>
            <a:ext cx="12195175" cy="1993900"/>
          </a:xfrm>
          <a:custGeom>
            <a:avLst/>
            <a:gdLst>
              <a:gd name="T0" fmla="*/ 3619 w 3619"/>
              <a:gd name="T1" fmla="*/ 0 h 591"/>
              <a:gd name="T2" fmla="*/ 0 w 3619"/>
              <a:gd name="T3" fmla="*/ 0 h 591"/>
              <a:gd name="T4" fmla="*/ 0 w 3619"/>
              <a:gd name="T5" fmla="*/ 504 h 591"/>
              <a:gd name="T6" fmla="*/ 405 w 3619"/>
              <a:gd name="T7" fmla="*/ 248 h 591"/>
              <a:gd name="T8" fmla="*/ 680 w 3619"/>
              <a:gd name="T9" fmla="*/ 219 h 591"/>
              <a:gd name="T10" fmla="*/ 1596 w 3619"/>
              <a:gd name="T11" fmla="*/ 405 h 591"/>
              <a:gd name="T12" fmla="*/ 2378 w 3619"/>
              <a:gd name="T13" fmla="*/ 591 h 591"/>
              <a:gd name="T14" fmla="*/ 2403 w 3619"/>
              <a:gd name="T15" fmla="*/ 590 h 591"/>
              <a:gd name="T16" fmla="*/ 3619 w 3619"/>
              <a:gd name="T17" fmla="*/ 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19" h="591">
                <a:moveTo>
                  <a:pt x="361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04"/>
                  <a:pt x="0" y="504"/>
                  <a:pt x="0" y="504"/>
                </a:cubicBezTo>
                <a:cubicBezTo>
                  <a:pt x="0" y="504"/>
                  <a:pt x="56" y="329"/>
                  <a:pt x="405" y="248"/>
                </a:cubicBezTo>
                <a:cubicBezTo>
                  <a:pt x="494" y="228"/>
                  <a:pt x="586" y="219"/>
                  <a:pt x="680" y="219"/>
                </a:cubicBezTo>
                <a:cubicBezTo>
                  <a:pt x="982" y="219"/>
                  <a:pt x="1300" y="312"/>
                  <a:pt x="1596" y="405"/>
                </a:cubicBezTo>
                <a:cubicBezTo>
                  <a:pt x="1892" y="498"/>
                  <a:pt x="2165" y="591"/>
                  <a:pt x="2378" y="591"/>
                </a:cubicBezTo>
                <a:cubicBezTo>
                  <a:pt x="2386" y="591"/>
                  <a:pt x="2394" y="591"/>
                  <a:pt x="2403" y="590"/>
                </a:cubicBezTo>
                <a:cubicBezTo>
                  <a:pt x="2898" y="573"/>
                  <a:pt x="3396" y="194"/>
                  <a:pt x="3619" y="0"/>
                </a:cubicBezTo>
              </a:path>
            </a:pathLst>
          </a:custGeom>
          <a:solidFill>
            <a:srgbClr val="ACE0F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27017" y="0"/>
            <a:ext cx="12192000" cy="2265363"/>
          </a:xfrm>
          <a:custGeom>
            <a:avLst/>
            <a:gdLst>
              <a:gd name="T0" fmla="*/ 3495 w 3495"/>
              <a:gd name="T1" fmla="*/ 0 h 648"/>
              <a:gd name="T2" fmla="*/ 0 w 3495"/>
              <a:gd name="T3" fmla="*/ 0 h 648"/>
              <a:gd name="T4" fmla="*/ 0 w 3495"/>
              <a:gd name="T5" fmla="*/ 648 h 648"/>
              <a:gd name="T6" fmla="*/ 405 w 3495"/>
              <a:gd name="T7" fmla="*/ 480 h 648"/>
              <a:gd name="T8" fmla="*/ 1190 w 3495"/>
              <a:gd name="T9" fmla="*/ 401 h 648"/>
              <a:gd name="T10" fmla="*/ 1688 w 3495"/>
              <a:gd name="T11" fmla="*/ 418 h 648"/>
              <a:gd name="T12" fmla="*/ 2132 w 3495"/>
              <a:gd name="T13" fmla="*/ 434 h 648"/>
              <a:gd name="T14" fmla="*/ 2235 w 3495"/>
              <a:gd name="T15" fmla="*/ 432 h 648"/>
              <a:gd name="T16" fmla="*/ 3495 w 3495"/>
              <a:gd name="T17" fmla="*/ 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95" h="648">
                <a:moveTo>
                  <a:pt x="34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48"/>
                  <a:pt x="0" y="648"/>
                  <a:pt x="0" y="648"/>
                </a:cubicBezTo>
                <a:cubicBezTo>
                  <a:pt x="0" y="648"/>
                  <a:pt x="56" y="561"/>
                  <a:pt x="405" y="480"/>
                </a:cubicBezTo>
                <a:cubicBezTo>
                  <a:pt x="672" y="419"/>
                  <a:pt x="937" y="401"/>
                  <a:pt x="1190" y="401"/>
                </a:cubicBezTo>
                <a:cubicBezTo>
                  <a:pt x="1363" y="401"/>
                  <a:pt x="1530" y="409"/>
                  <a:pt x="1688" y="418"/>
                </a:cubicBezTo>
                <a:cubicBezTo>
                  <a:pt x="1846" y="426"/>
                  <a:pt x="1995" y="434"/>
                  <a:pt x="2132" y="434"/>
                </a:cubicBezTo>
                <a:cubicBezTo>
                  <a:pt x="2167" y="434"/>
                  <a:pt x="2201" y="434"/>
                  <a:pt x="2235" y="432"/>
                </a:cubicBezTo>
                <a:cubicBezTo>
                  <a:pt x="2901" y="408"/>
                  <a:pt x="3495" y="0"/>
                  <a:pt x="3495" y="0"/>
                </a:cubicBezTo>
              </a:path>
            </a:pathLst>
          </a:custGeom>
          <a:solidFill>
            <a:srgbClr val="FEAFC5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BA1BB39-7117-445B-A92A-1CA6E200AA68}"/>
              </a:ext>
            </a:extLst>
          </p:cNvPr>
          <p:cNvSpPr/>
          <p:nvPr/>
        </p:nvSpPr>
        <p:spPr>
          <a:xfrm>
            <a:off x="900113" y="735340"/>
            <a:ext cx="1980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钢笔字比赛</a:t>
            </a:r>
            <a:endParaRPr lang="zh-CN" altLang="en-US" sz="28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77AD527-E9BA-46E2-AF03-3A85F4B02C16}"/>
              </a:ext>
            </a:extLst>
          </p:cNvPr>
          <p:cNvSpPr/>
          <p:nvPr/>
        </p:nvSpPr>
        <p:spPr>
          <a:xfrm>
            <a:off x="981229" y="3548349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朗读过关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729F25A-0801-47C6-85D3-2AE1836713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27703"/>
              </p:ext>
            </p:extLst>
          </p:nvPr>
        </p:nvGraphicFramePr>
        <p:xfrm>
          <a:off x="981229" y="1613980"/>
          <a:ext cx="9981225" cy="1934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Document" r:id="rId3" imgW="5274753" imgH="1022437" progId="Word.Document.12">
                  <p:embed/>
                </p:oleObj>
              </mc:Choice>
              <mc:Fallback>
                <p:oleObj name="Document" r:id="rId3" imgW="5274753" imgH="10224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1229" y="1613980"/>
                        <a:ext cx="9981225" cy="1934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2E463E2D-B6CF-4376-8BF1-9173CF4D7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92913"/>
              </p:ext>
            </p:extLst>
          </p:nvPr>
        </p:nvGraphicFramePr>
        <p:xfrm>
          <a:off x="981229" y="4420466"/>
          <a:ext cx="9981220" cy="1934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Document" r:id="rId5" imgW="5274753" imgH="1022437" progId="Word.Document.12">
                  <p:embed/>
                </p:oleObj>
              </mc:Choice>
              <mc:Fallback>
                <p:oleObj name="Document" r:id="rId5" imgW="5274753" imgH="102243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1229" y="4420466"/>
                        <a:ext cx="9981220" cy="1934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云形 1">
            <a:hlinkClick r:id="rId7" action="ppaction://hlinksldjump"/>
            <a:extLst>
              <a:ext uri="{FF2B5EF4-FFF2-40B4-BE49-F238E27FC236}">
                <a16:creationId xmlns:a16="http://schemas.microsoft.com/office/drawing/2014/main" id="{FACD0EB4-72A2-4F19-9FF6-F317910E7A89}"/>
              </a:ext>
            </a:extLst>
          </p:cNvPr>
          <p:cNvSpPr/>
          <p:nvPr/>
        </p:nvSpPr>
        <p:spPr>
          <a:xfrm>
            <a:off x="11037094" y="839787"/>
            <a:ext cx="834995" cy="5857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852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-22040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3175" y="0"/>
            <a:ext cx="12195175" cy="1993900"/>
          </a:xfrm>
          <a:custGeom>
            <a:avLst/>
            <a:gdLst>
              <a:gd name="T0" fmla="*/ 3619 w 3619"/>
              <a:gd name="T1" fmla="*/ 0 h 591"/>
              <a:gd name="T2" fmla="*/ 0 w 3619"/>
              <a:gd name="T3" fmla="*/ 0 h 591"/>
              <a:gd name="T4" fmla="*/ 0 w 3619"/>
              <a:gd name="T5" fmla="*/ 504 h 591"/>
              <a:gd name="T6" fmla="*/ 405 w 3619"/>
              <a:gd name="T7" fmla="*/ 248 h 591"/>
              <a:gd name="T8" fmla="*/ 680 w 3619"/>
              <a:gd name="T9" fmla="*/ 219 h 591"/>
              <a:gd name="T10" fmla="*/ 1596 w 3619"/>
              <a:gd name="T11" fmla="*/ 405 h 591"/>
              <a:gd name="T12" fmla="*/ 2378 w 3619"/>
              <a:gd name="T13" fmla="*/ 591 h 591"/>
              <a:gd name="T14" fmla="*/ 2403 w 3619"/>
              <a:gd name="T15" fmla="*/ 590 h 591"/>
              <a:gd name="T16" fmla="*/ 3619 w 3619"/>
              <a:gd name="T17" fmla="*/ 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19" h="591">
                <a:moveTo>
                  <a:pt x="361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04"/>
                  <a:pt x="0" y="504"/>
                  <a:pt x="0" y="504"/>
                </a:cubicBezTo>
                <a:cubicBezTo>
                  <a:pt x="0" y="504"/>
                  <a:pt x="56" y="329"/>
                  <a:pt x="405" y="248"/>
                </a:cubicBezTo>
                <a:cubicBezTo>
                  <a:pt x="494" y="228"/>
                  <a:pt x="586" y="219"/>
                  <a:pt x="680" y="219"/>
                </a:cubicBezTo>
                <a:cubicBezTo>
                  <a:pt x="982" y="219"/>
                  <a:pt x="1300" y="312"/>
                  <a:pt x="1596" y="405"/>
                </a:cubicBezTo>
                <a:cubicBezTo>
                  <a:pt x="1892" y="498"/>
                  <a:pt x="2165" y="591"/>
                  <a:pt x="2378" y="591"/>
                </a:cubicBezTo>
                <a:cubicBezTo>
                  <a:pt x="2386" y="591"/>
                  <a:pt x="2394" y="591"/>
                  <a:pt x="2403" y="590"/>
                </a:cubicBezTo>
                <a:cubicBezTo>
                  <a:pt x="2898" y="573"/>
                  <a:pt x="3396" y="194"/>
                  <a:pt x="3619" y="0"/>
                </a:cubicBezTo>
              </a:path>
            </a:pathLst>
          </a:custGeom>
          <a:solidFill>
            <a:srgbClr val="ACE0F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3175" y="-30915"/>
            <a:ext cx="12192000" cy="2265363"/>
          </a:xfrm>
          <a:custGeom>
            <a:avLst/>
            <a:gdLst>
              <a:gd name="T0" fmla="*/ 3495 w 3495"/>
              <a:gd name="T1" fmla="*/ 0 h 648"/>
              <a:gd name="T2" fmla="*/ 0 w 3495"/>
              <a:gd name="T3" fmla="*/ 0 h 648"/>
              <a:gd name="T4" fmla="*/ 0 w 3495"/>
              <a:gd name="T5" fmla="*/ 648 h 648"/>
              <a:gd name="T6" fmla="*/ 405 w 3495"/>
              <a:gd name="T7" fmla="*/ 480 h 648"/>
              <a:gd name="T8" fmla="*/ 1190 w 3495"/>
              <a:gd name="T9" fmla="*/ 401 h 648"/>
              <a:gd name="T10" fmla="*/ 1688 w 3495"/>
              <a:gd name="T11" fmla="*/ 418 h 648"/>
              <a:gd name="T12" fmla="*/ 2132 w 3495"/>
              <a:gd name="T13" fmla="*/ 434 h 648"/>
              <a:gd name="T14" fmla="*/ 2235 w 3495"/>
              <a:gd name="T15" fmla="*/ 432 h 648"/>
              <a:gd name="T16" fmla="*/ 3495 w 3495"/>
              <a:gd name="T17" fmla="*/ 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95" h="648">
                <a:moveTo>
                  <a:pt x="34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48"/>
                  <a:pt x="0" y="648"/>
                  <a:pt x="0" y="648"/>
                </a:cubicBezTo>
                <a:cubicBezTo>
                  <a:pt x="0" y="648"/>
                  <a:pt x="56" y="561"/>
                  <a:pt x="405" y="480"/>
                </a:cubicBezTo>
                <a:cubicBezTo>
                  <a:pt x="672" y="419"/>
                  <a:pt x="937" y="401"/>
                  <a:pt x="1190" y="401"/>
                </a:cubicBezTo>
                <a:cubicBezTo>
                  <a:pt x="1363" y="401"/>
                  <a:pt x="1530" y="409"/>
                  <a:pt x="1688" y="418"/>
                </a:cubicBezTo>
                <a:cubicBezTo>
                  <a:pt x="1846" y="426"/>
                  <a:pt x="1995" y="434"/>
                  <a:pt x="2132" y="434"/>
                </a:cubicBezTo>
                <a:cubicBezTo>
                  <a:pt x="2167" y="434"/>
                  <a:pt x="2201" y="434"/>
                  <a:pt x="2235" y="432"/>
                </a:cubicBezTo>
                <a:cubicBezTo>
                  <a:pt x="2901" y="408"/>
                  <a:pt x="3495" y="0"/>
                  <a:pt x="3495" y="0"/>
                </a:cubicBezTo>
              </a:path>
            </a:pathLst>
          </a:custGeom>
          <a:solidFill>
            <a:srgbClr val="FEAFC5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3A84AA8E-51D3-4C8B-A02F-9D2CCEF87130}"/>
              </a:ext>
            </a:extLst>
          </p:cNvPr>
          <p:cNvSpPr/>
          <p:nvPr/>
        </p:nvSpPr>
        <p:spPr>
          <a:xfrm>
            <a:off x="181042" y="1947067"/>
            <a:ext cx="2470825" cy="217926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起步作文</a:t>
            </a: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C79C28B3-B1AC-47FF-BDB3-96E7214A1C5F}"/>
              </a:ext>
            </a:extLst>
          </p:cNvPr>
          <p:cNvCxnSpPr/>
          <p:nvPr/>
        </p:nvCxnSpPr>
        <p:spPr>
          <a:xfrm flipV="1">
            <a:off x="2840476" y="1444878"/>
            <a:ext cx="1634247" cy="149806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1E7A4B3-B912-4F8A-91FA-9191BF361F63}"/>
              </a:ext>
            </a:extLst>
          </p:cNvPr>
          <p:cNvCxnSpPr/>
          <p:nvPr/>
        </p:nvCxnSpPr>
        <p:spPr>
          <a:xfrm>
            <a:off x="3686782" y="2942938"/>
            <a:ext cx="7879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4D8F02F5-EA37-4B85-A783-3A49B09EF7B1}"/>
              </a:ext>
            </a:extLst>
          </p:cNvPr>
          <p:cNvCxnSpPr/>
          <p:nvPr/>
        </p:nvCxnSpPr>
        <p:spPr>
          <a:xfrm>
            <a:off x="2840476" y="2959014"/>
            <a:ext cx="1634247" cy="982493"/>
          </a:xfrm>
          <a:prstGeom prst="bentConnector3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FAEE9F0-1BA6-420A-82B0-C7CD8B22D17F}"/>
              </a:ext>
            </a:extLst>
          </p:cNvPr>
          <p:cNvCxnSpPr/>
          <p:nvPr/>
        </p:nvCxnSpPr>
        <p:spPr>
          <a:xfrm>
            <a:off x="3657599" y="3941507"/>
            <a:ext cx="0" cy="10779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4364830-11D8-4752-8AE4-3F4AB8175A7B}"/>
              </a:ext>
            </a:extLst>
          </p:cNvPr>
          <p:cNvCxnSpPr/>
          <p:nvPr/>
        </p:nvCxnSpPr>
        <p:spPr>
          <a:xfrm>
            <a:off x="3686782" y="5019472"/>
            <a:ext cx="7879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流程图: 可选过程 30">
            <a:extLst>
              <a:ext uri="{FF2B5EF4-FFF2-40B4-BE49-F238E27FC236}">
                <a16:creationId xmlns:a16="http://schemas.microsoft.com/office/drawing/2014/main" id="{F7B2719F-3004-4EB5-A281-BE4B4C942440}"/>
              </a:ext>
            </a:extLst>
          </p:cNvPr>
          <p:cNvSpPr/>
          <p:nvPr/>
        </p:nvSpPr>
        <p:spPr>
          <a:xfrm>
            <a:off x="4538492" y="1112099"/>
            <a:ext cx="2901003" cy="945003"/>
          </a:xfrm>
          <a:prstGeom prst="flowChartAlternateProcess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积极引导学生搜集生活素材──观察周围的事物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流程图: 可选过程 32">
            <a:extLst>
              <a:ext uri="{FF2B5EF4-FFF2-40B4-BE49-F238E27FC236}">
                <a16:creationId xmlns:a16="http://schemas.microsoft.com/office/drawing/2014/main" id="{977591D8-856C-47F6-84BD-167B01894C11}"/>
              </a:ext>
            </a:extLst>
          </p:cNvPr>
          <p:cNvSpPr/>
          <p:nvPr/>
        </p:nvSpPr>
        <p:spPr>
          <a:xfrm>
            <a:off x="4538493" y="2374442"/>
            <a:ext cx="2901003" cy="945003"/>
          </a:xfrm>
          <a:prstGeom prst="flowChartAlternateProcess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积极引导学生积累语言材料──收集好词佳句。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流程图: 可选过程 33">
            <a:extLst>
              <a:ext uri="{FF2B5EF4-FFF2-40B4-BE49-F238E27FC236}">
                <a16:creationId xmlns:a16="http://schemas.microsoft.com/office/drawing/2014/main" id="{91AF7AF7-3F99-4909-A7F1-A2C5EF498F4A}"/>
              </a:ext>
            </a:extLst>
          </p:cNvPr>
          <p:cNvSpPr/>
          <p:nvPr/>
        </p:nvSpPr>
        <p:spPr>
          <a:xfrm>
            <a:off x="4540656" y="3606755"/>
            <a:ext cx="2901003" cy="945003"/>
          </a:xfrm>
          <a:prstGeom prst="flowChartAlternateProcess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在写作中培养习作兴趣。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流程图: 可选过程 34">
            <a:extLst>
              <a:ext uri="{FF2B5EF4-FFF2-40B4-BE49-F238E27FC236}">
                <a16:creationId xmlns:a16="http://schemas.microsoft.com/office/drawing/2014/main" id="{F43EC2AD-9185-46B1-AB03-756DC032B0E1}"/>
              </a:ext>
            </a:extLst>
          </p:cNvPr>
          <p:cNvSpPr/>
          <p:nvPr/>
        </p:nvSpPr>
        <p:spPr>
          <a:xfrm>
            <a:off x="4538493" y="4864100"/>
            <a:ext cx="2901003" cy="945003"/>
          </a:xfrm>
          <a:prstGeom prst="flowChartAlternateProcess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根据表达需要学习使用冒号、引号等标点。</a:t>
            </a:r>
            <a:endParaRPr lang="zh-CN" altLang="en-US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标注: 线形 39">
            <a:extLst>
              <a:ext uri="{FF2B5EF4-FFF2-40B4-BE49-F238E27FC236}">
                <a16:creationId xmlns:a16="http://schemas.microsoft.com/office/drawing/2014/main" id="{9BDF4ECA-BF0F-4932-A228-12450770640D}"/>
              </a:ext>
            </a:extLst>
          </p:cNvPr>
          <p:cNvSpPr/>
          <p:nvPr/>
        </p:nvSpPr>
        <p:spPr>
          <a:xfrm>
            <a:off x="8562509" y="3473793"/>
            <a:ext cx="3070692" cy="1077965"/>
          </a:xfrm>
          <a:prstGeom prst="borderCallout1">
            <a:avLst>
              <a:gd name="adj1" fmla="val 51690"/>
              <a:gd name="adj2" fmla="val -956"/>
              <a:gd name="adj3" fmla="val 51767"/>
              <a:gd name="adj4" fmla="val -36992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培养习作兴趣。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C251742-5683-467D-9897-08627962B5D2}"/>
              </a:ext>
            </a:extLst>
          </p:cNvPr>
          <p:cNvSpPr/>
          <p:nvPr/>
        </p:nvSpPr>
        <p:spPr>
          <a:xfrm>
            <a:off x="8501977" y="1638653"/>
            <a:ext cx="3131224" cy="12031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培养学生勤于观察、学会观察、善于思考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右大括号 40">
            <a:extLst>
              <a:ext uri="{FF2B5EF4-FFF2-40B4-BE49-F238E27FC236}">
                <a16:creationId xmlns:a16="http://schemas.microsoft.com/office/drawing/2014/main" id="{73B37D5C-1484-4A93-A909-1502F50E577D}"/>
              </a:ext>
            </a:extLst>
          </p:cNvPr>
          <p:cNvSpPr/>
          <p:nvPr/>
        </p:nvSpPr>
        <p:spPr>
          <a:xfrm>
            <a:off x="7627027" y="1921093"/>
            <a:ext cx="861442" cy="73262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A21FFAF-C481-473C-99F5-6685BDC0AADB}"/>
              </a:ext>
            </a:extLst>
          </p:cNvPr>
          <p:cNvSpPr/>
          <p:nvPr/>
        </p:nvSpPr>
        <p:spPr>
          <a:xfrm>
            <a:off x="5204163" y="-123573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目标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40C20C6-C675-4635-B1D2-9B605E5D93FA}"/>
              </a:ext>
            </a:extLst>
          </p:cNvPr>
          <p:cNvSpPr/>
          <p:nvPr/>
        </p:nvSpPr>
        <p:spPr>
          <a:xfrm>
            <a:off x="9282759" y="-139994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5400" b="1" cap="none" spc="0" dirty="0">
                <a:ln/>
                <a:solidFill>
                  <a:schemeClr val="accent4">
                    <a:lumMod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策略</a:t>
            </a:r>
          </a:p>
        </p:txBody>
      </p:sp>
    </p:spTree>
    <p:extLst>
      <p:ext uri="{BB962C8B-B14F-4D97-AF65-F5344CB8AC3E}">
        <p14:creationId xmlns:p14="http://schemas.microsoft.com/office/powerpoint/2010/main" val="60975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5781D845-D0B3-48FD-A173-5A032ACD1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124373"/>
              </p:ext>
            </p:extLst>
          </p:nvPr>
        </p:nvGraphicFramePr>
        <p:xfrm>
          <a:off x="628650" y="78582"/>
          <a:ext cx="10915650" cy="6693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340126819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279714502"/>
                    </a:ext>
                  </a:extLst>
                </a:gridCol>
                <a:gridCol w="2035968">
                  <a:extLst>
                    <a:ext uri="{9D8B030D-6E8A-4147-A177-3AD203B41FA5}">
                      <a16:colId xmlns:a16="http://schemas.microsoft.com/office/drawing/2014/main" val="2012099297"/>
                    </a:ext>
                  </a:extLst>
                </a:gridCol>
                <a:gridCol w="2178844">
                  <a:extLst>
                    <a:ext uri="{9D8B030D-6E8A-4147-A177-3AD203B41FA5}">
                      <a16:colId xmlns:a16="http://schemas.microsoft.com/office/drawing/2014/main" val="1643471188"/>
                    </a:ext>
                  </a:extLst>
                </a:gridCol>
                <a:gridCol w="2135981">
                  <a:extLst>
                    <a:ext uri="{9D8B030D-6E8A-4147-A177-3AD203B41FA5}">
                      <a16:colId xmlns:a16="http://schemas.microsoft.com/office/drawing/2014/main" val="304624239"/>
                    </a:ext>
                  </a:extLst>
                </a:gridCol>
                <a:gridCol w="2235994">
                  <a:extLst>
                    <a:ext uri="{9D8B030D-6E8A-4147-A177-3AD203B41FA5}">
                      <a16:colId xmlns:a16="http://schemas.microsoft.com/office/drawing/2014/main" val="3035372550"/>
                    </a:ext>
                  </a:extLst>
                </a:gridCol>
              </a:tblGrid>
              <a:tr h="409632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0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0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0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CN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0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zh-CN" sz="2000" b="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月</a:t>
                      </a:r>
                      <a:endParaRPr lang="zh-CN" sz="20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0354653"/>
                  </a:ext>
                </a:extLst>
              </a:tr>
              <a:tr h="807900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写字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继续练习用钢笔写字，保持正确的执笔和写字坐姿。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掌握基本笔画的书写，写字正确、端正、整洁。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巩固练习钢笔字，保持正确的书写，掌握各种笔画和的写法。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能使用钢笔熟练地书写正楷字，做到规范、端正、整洁。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4630159"/>
                  </a:ext>
                </a:extLst>
              </a:tr>
              <a:tr h="1369040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朗读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准确地朗读课文。读准字音，要做到不错字、不丢字、不添字，要重视纠正地方音。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读顺句子（不破词，不颠倒，不重复字句，要读出句与句之间的停顿，把握逗号和句号的停顿时间。）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能根据自己的理解，引用恰当的语气来读出感情，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注意表情，有一定的感染力和表现力；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9713220"/>
                  </a:ext>
                </a:extLst>
              </a:tr>
              <a:tr h="1369040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写作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从课文学习中发现写作素材，仿写片段，树立写作信心。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有意识地观察生活，观察路径有序，观察态度认真，观察结果落实，或口说，或书写。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创设写作情境，开展丰富的活动，如游戏、比赛、表演等，写出活泼的文字。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学语段结构、学用关联词，采用读写结合原则，学习写句群、写段。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2255785"/>
                  </a:ext>
                </a:extLst>
              </a:tr>
              <a:tr h="1369040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课外阅读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能够借助工具书进行阅读。学习默读，做到不出声，不指读。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阅读浅显的童话、寓言、故事，向往美好的情境，关心自然和生命。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6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积累文中的优美词语、精彩句段，以及在课外阅读和生活中获得的语言材料。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在老师的指导下练习做读书笔记。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802098"/>
                  </a:ext>
                </a:extLst>
              </a:tr>
              <a:tr h="1369040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积累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词汇积累。如果能摘抄相应的段落或背诵相应文章则更好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事物积累。如描写植物的放在一类，描写人的放在一类。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名言警句。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诗歌摘抄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常识积累。主要通过读报或听新闻来做记录。</a:t>
                      </a:r>
                      <a:endParaRPr lang="zh-CN" sz="16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书籍记录。记录阅读过的书籍和简单的感想。</a:t>
                      </a:r>
                      <a:endParaRPr lang="zh-CN" sz="16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3981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71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0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3175" y="0"/>
            <a:ext cx="12195175" cy="1993900"/>
          </a:xfrm>
          <a:custGeom>
            <a:avLst/>
            <a:gdLst>
              <a:gd name="T0" fmla="*/ 3619 w 3619"/>
              <a:gd name="T1" fmla="*/ 0 h 591"/>
              <a:gd name="T2" fmla="*/ 0 w 3619"/>
              <a:gd name="T3" fmla="*/ 0 h 591"/>
              <a:gd name="T4" fmla="*/ 0 w 3619"/>
              <a:gd name="T5" fmla="*/ 504 h 591"/>
              <a:gd name="T6" fmla="*/ 405 w 3619"/>
              <a:gd name="T7" fmla="*/ 248 h 591"/>
              <a:gd name="T8" fmla="*/ 680 w 3619"/>
              <a:gd name="T9" fmla="*/ 219 h 591"/>
              <a:gd name="T10" fmla="*/ 1596 w 3619"/>
              <a:gd name="T11" fmla="*/ 405 h 591"/>
              <a:gd name="T12" fmla="*/ 2378 w 3619"/>
              <a:gd name="T13" fmla="*/ 591 h 591"/>
              <a:gd name="T14" fmla="*/ 2403 w 3619"/>
              <a:gd name="T15" fmla="*/ 590 h 591"/>
              <a:gd name="T16" fmla="*/ 3619 w 3619"/>
              <a:gd name="T17" fmla="*/ 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19" h="591">
                <a:moveTo>
                  <a:pt x="361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04"/>
                  <a:pt x="0" y="504"/>
                  <a:pt x="0" y="504"/>
                </a:cubicBezTo>
                <a:cubicBezTo>
                  <a:pt x="0" y="504"/>
                  <a:pt x="56" y="329"/>
                  <a:pt x="405" y="248"/>
                </a:cubicBezTo>
                <a:cubicBezTo>
                  <a:pt x="494" y="228"/>
                  <a:pt x="586" y="219"/>
                  <a:pt x="680" y="219"/>
                </a:cubicBezTo>
                <a:cubicBezTo>
                  <a:pt x="982" y="219"/>
                  <a:pt x="1300" y="312"/>
                  <a:pt x="1596" y="405"/>
                </a:cubicBezTo>
                <a:cubicBezTo>
                  <a:pt x="1892" y="498"/>
                  <a:pt x="2165" y="591"/>
                  <a:pt x="2378" y="591"/>
                </a:cubicBezTo>
                <a:cubicBezTo>
                  <a:pt x="2386" y="591"/>
                  <a:pt x="2394" y="591"/>
                  <a:pt x="2403" y="590"/>
                </a:cubicBezTo>
                <a:cubicBezTo>
                  <a:pt x="2898" y="573"/>
                  <a:pt x="3396" y="194"/>
                  <a:pt x="3619" y="0"/>
                </a:cubicBezTo>
              </a:path>
            </a:pathLst>
          </a:custGeom>
          <a:solidFill>
            <a:srgbClr val="ACE0F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3DAD3734-64BA-4410-8D98-74898935B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03031"/>
              </p:ext>
            </p:extLst>
          </p:nvPr>
        </p:nvGraphicFramePr>
        <p:xfrm>
          <a:off x="512895" y="1214776"/>
          <a:ext cx="11163033" cy="4863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719">
                  <a:extLst>
                    <a:ext uri="{9D8B030D-6E8A-4147-A177-3AD203B41FA5}">
                      <a16:colId xmlns:a16="http://schemas.microsoft.com/office/drawing/2014/main" val="3433224719"/>
                    </a:ext>
                  </a:extLst>
                </a:gridCol>
                <a:gridCol w="1594719">
                  <a:extLst>
                    <a:ext uri="{9D8B030D-6E8A-4147-A177-3AD203B41FA5}">
                      <a16:colId xmlns:a16="http://schemas.microsoft.com/office/drawing/2014/main" val="260431334"/>
                    </a:ext>
                  </a:extLst>
                </a:gridCol>
                <a:gridCol w="1594719">
                  <a:extLst>
                    <a:ext uri="{9D8B030D-6E8A-4147-A177-3AD203B41FA5}">
                      <a16:colId xmlns:a16="http://schemas.microsoft.com/office/drawing/2014/main" val="2182160573"/>
                    </a:ext>
                  </a:extLst>
                </a:gridCol>
                <a:gridCol w="1594719">
                  <a:extLst>
                    <a:ext uri="{9D8B030D-6E8A-4147-A177-3AD203B41FA5}">
                      <a16:colId xmlns:a16="http://schemas.microsoft.com/office/drawing/2014/main" val="366425035"/>
                    </a:ext>
                  </a:extLst>
                </a:gridCol>
                <a:gridCol w="1600476">
                  <a:extLst>
                    <a:ext uri="{9D8B030D-6E8A-4147-A177-3AD203B41FA5}">
                      <a16:colId xmlns:a16="http://schemas.microsoft.com/office/drawing/2014/main" val="301316085"/>
                    </a:ext>
                  </a:extLst>
                </a:gridCol>
                <a:gridCol w="1588962">
                  <a:extLst>
                    <a:ext uri="{9D8B030D-6E8A-4147-A177-3AD203B41FA5}">
                      <a16:colId xmlns:a16="http://schemas.microsoft.com/office/drawing/2014/main" val="1413980316"/>
                    </a:ext>
                  </a:extLst>
                </a:gridCol>
                <a:gridCol w="1594719">
                  <a:extLst>
                    <a:ext uri="{9D8B030D-6E8A-4147-A177-3AD203B41FA5}">
                      <a16:colId xmlns:a16="http://schemas.microsoft.com/office/drawing/2014/main" val="1887557453"/>
                    </a:ext>
                  </a:extLst>
                </a:gridCol>
              </a:tblGrid>
              <a:tr h="682118">
                <a:tc>
                  <a:txBody>
                    <a:bodyPr/>
                    <a:lstStyle/>
                    <a:p>
                      <a:endParaRPr lang="zh-CN" altLang="en-US" sz="4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  <a:r>
                        <a:rPr lang="zh-CN" altLang="en-US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  <a:r>
                        <a:rPr lang="zh-CN" altLang="en-US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  <a:r>
                        <a:rPr lang="zh-CN" altLang="en-US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5</a:t>
                      </a:r>
                      <a:r>
                        <a:rPr lang="zh-CN" altLang="en-US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6</a:t>
                      </a:r>
                      <a:r>
                        <a:rPr lang="zh-CN" altLang="en-US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3200" b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备注栏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229180"/>
                  </a:ext>
                </a:extLst>
              </a:tr>
              <a:tr h="1814417">
                <a:tc>
                  <a:txBody>
                    <a:bodyPr/>
                    <a:lstStyle/>
                    <a:p>
                      <a:r>
                        <a:rPr lang="zh-CN" altLang="en-US" sz="48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❀线上导学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❀弘雅杯基本功；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❀课堂研讨；</a:t>
                      </a:r>
                      <a:endParaRPr lang="en-US" altLang="zh-CN" sz="2400" kern="12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❀期中命题；</a:t>
                      </a:r>
                      <a:endParaRPr lang="en-US" altLang="zh-CN" sz="2400" kern="12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endParaRPr lang="zh-CN" altLang="en-US" sz="2400" kern="12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❀教材解读；</a:t>
                      </a:r>
                      <a:endParaRPr lang="en-US" altLang="zh-CN" sz="2400" kern="12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❀弘雅杯赛课；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❀期末命题；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154330"/>
                  </a:ext>
                </a:extLst>
              </a:tr>
              <a:tr h="2120630">
                <a:tc>
                  <a:txBody>
                    <a:bodyPr/>
                    <a:lstStyle/>
                    <a:p>
                      <a:r>
                        <a:rPr lang="zh-CN" altLang="en-US" sz="480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</a:t>
                      </a:r>
                      <a:r>
                        <a:rPr lang="zh-CN" altLang="en-US" sz="24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整班写字；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❀写作表达能力测试；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kern="1200" dirty="0">
                          <a:solidFill>
                            <a:srgbClr val="C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❀阅读能力考核；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4800" dirty="0">
                        <a:solidFill>
                          <a:srgbClr val="C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227579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A581134-AFA3-4470-9B22-13668C23DE8B}"/>
              </a:ext>
            </a:extLst>
          </p:cNvPr>
          <p:cNvSpPr/>
          <p:nvPr/>
        </p:nvSpPr>
        <p:spPr>
          <a:xfrm>
            <a:off x="807848" y="145723"/>
            <a:ext cx="51347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800" b="1" cap="none" spc="0" dirty="0">
                <a:ln/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学期工作计划一览</a:t>
            </a:r>
          </a:p>
        </p:txBody>
      </p:sp>
    </p:spTree>
    <p:extLst>
      <p:ext uri="{BB962C8B-B14F-4D97-AF65-F5344CB8AC3E}">
        <p14:creationId xmlns:p14="http://schemas.microsoft.com/office/powerpoint/2010/main" val="686542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_矩形 5">
            <a:extLst>
              <a:ext uri="{FF2B5EF4-FFF2-40B4-BE49-F238E27FC236}">
                <a16:creationId xmlns:a16="http://schemas.microsoft.com/office/drawing/2014/main" id="{6F923575-6F0A-4AB7-BEDB-67FCFBE53CC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24223" y="1717158"/>
            <a:ext cx="7304568" cy="34236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矩形 6">
            <a:extLst>
              <a:ext uri="{FF2B5EF4-FFF2-40B4-BE49-F238E27FC236}">
                <a16:creationId xmlns:a16="http://schemas.microsoft.com/office/drawing/2014/main" id="{05B312CC-6F6D-4774-A621-683F027CFE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35595" y="2227805"/>
            <a:ext cx="6120810" cy="23388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PA_矩形 7">
            <a:extLst>
              <a:ext uri="{FF2B5EF4-FFF2-40B4-BE49-F238E27FC236}">
                <a16:creationId xmlns:a16="http://schemas.microsoft.com/office/drawing/2014/main" id="{3A8E599F-D2FE-412A-BCD0-B28FDF0EDB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85090" y="2189208"/>
            <a:ext cx="6221819" cy="2377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矩形 8">
            <a:extLst>
              <a:ext uri="{FF2B5EF4-FFF2-40B4-BE49-F238E27FC236}">
                <a16:creationId xmlns:a16="http://schemas.microsoft.com/office/drawing/2014/main" id="{78B651E7-B42B-4300-8E83-566B338F146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59644" y="1988572"/>
            <a:ext cx="2272709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dirty="0">
                <a:solidFill>
                  <a:schemeClr val="tx1"/>
                </a:solidFill>
                <a:latin typeface="773-CAI978" panose="020B0402020204020303" pitchFamily="34" charset="0"/>
              </a:rPr>
              <a:t>HIGH  RES</a:t>
            </a:r>
            <a:endParaRPr lang="zh-CN" altLang="en-US" sz="2400" dirty="0">
              <a:solidFill>
                <a:schemeClr val="tx1"/>
              </a:solidFill>
              <a:latin typeface="773-CAI978" panose="020B0402020204020303" pitchFamily="34" charset="0"/>
            </a:endParaRPr>
          </a:p>
        </p:txBody>
      </p:sp>
      <p:sp>
        <p:nvSpPr>
          <p:cNvPr id="10" name="PA_矩形 9">
            <a:extLst>
              <a:ext uri="{FF2B5EF4-FFF2-40B4-BE49-F238E27FC236}">
                <a16:creationId xmlns:a16="http://schemas.microsoft.com/office/drawing/2014/main" id="{1E131F5D-14C2-4B0F-BDDA-21CEAF3B88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59643" y="4327451"/>
            <a:ext cx="2272709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773-CAI978" panose="020B0402020204020303" pitchFamily="34" charset="0"/>
              </a:rPr>
              <a:t>JPG  FILES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773-CAI978" panose="020B0402020204020303" pitchFamily="34" charset="0"/>
            </a:endParaRPr>
          </a:p>
        </p:txBody>
      </p:sp>
      <p:sp>
        <p:nvSpPr>
          <p:cNvPr id="11" name="PA_文本框 10">
            <a:extLst>
              <a:ext uri="{FF2B5EF4-FFF2-40B4-BE49-F238E27FC236}">
                <a16:creationId xmlns:a16="http://schemas.microsoft.com/office/drawing/2014/main" id="{7D5783C1-2077-450B-8137-66B8A963DDF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35322" y="2353726"/>
            <a:ext cx="460895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1500" dirty="0">
                <a:latin typeface="楷体" panose="02010609060101010101" pitchFamily="49" charset="-122"/>
                <a:ea typeface="楷体" panose="02010609060101010101" pitchFamily="49" charset="-122"/>
              </a:rPr>
              <a:t>谢谢！</a:t>
            </a:r>
          </a:p>
        </p:txBody>
      </p:sp>
      <p:pic>
        <p:nvPicPr>
          <p:cNvPr id="14" name="PA_图片 13">
            <a:extLst>
              <a:ext uri="{FF2B5EF4-FFF2-40B4-BE49-F238E27FC236}">
                <a16:creationId xmlns:a16="http://schemas.microsoft.com/office/drawing/2014/main" id="{877DBCE5-C36D-4101-96EB-3D206C4A950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23" y="1933750"/>
            <a:ext cx="584525" cy="584525"/>
          </a:xfrm>
          <a:prstGeom prst="rect">
            <a:avLst/>
          </a:prstGeom>
        </p:spPr>
      </p:pic>
      <p:pic>
        <p:nvPicPr>
          <p:cNvPr id="16" name="PA_图片 15">
            <a:extLst>
              <a:ext uri="{FF2B5EF4-FFF2-40B4-BE49-F238E27FC236}">
                <a16:creationId xmlns:a16="http://schemas.microsoft.com/office/drawing/2014/main" id="{03BB64F3-A198-47C8-8813-FCB7F3921AC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12" y="4371013"/>
            <a:ext cx="535775" cy="3571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6545EAD-E7F2-47DC-9998-90248C839D6F}"/>
              </a:ext>
            </a:extLst>
          </p:cNvPr>
          <p:cNvSpPr/>
          <p:nvPr/>
        </p:nvSpPr>
        <p:spPr>
          <a:xfrm>
            <a:off x="122830" y="-573206"/>
            <a:ext cx="818866" cy="327546"/>
          </a:xfrm>
          <a:prstGeom prst="rect">
            <a:avLst/>
          </a:prstGeom>
          <a:solidFill>
            <a:srgbClr val="9AB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270F61-48BF-40AA-A32F-382BB70DFB14}"/>
              </a:ext>
            </a:extLst>
          </p:cNvPr>
          <p:cNvSpPr/>
          <p:nvPr/>
        </p:nvSpPr>
        <p:spPr>
          <a:xfrm>
            <a:off x="1351128" y="-573206"/>
            <a:ext cx="1073095" cy="327546"/>
          </a:xfrm>
          <a:prstGeom prst="rect">
            <a:avLst/>
          </a:prstGeom>
          <a:solidFill>
            <a:srgbClr val="3983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8D2B46-0DD3-4C2C-91B1-8052ADE4764A}"/>
              </a:ext>
            </a:extLst>
          </p:cNvPr>
          <p:cNvSpPr/>
          <p:nvPr/>
        </p:nvSpPr>
        <p:spPr>
          <a:xfrm>
            <a:off x="2715904" y="-573206"/>
            <a:ext cx="805218" cy="327546"/>
          </a:xfrm>
          <a:prstGeom prst="rect">
            <a:avLst/>
          </a:prstGeom>
          <a:solidFill>
            <a:srgbClr val="FEA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F2B907E-6D6D-433C-97E4-402030C901D7}"/>
              </a:ext>
            </a:extLst>
          </p:cNvPr>
          <p:cNvSpPr/>
          <p:nvPr/>
        </p:nvSpPr>
        <p:spPr>
          <a:xfrm>
            <a:off x="3788999" y="-573206"/>
            <a:ext cx="805218" cy="327546"/>
          </a:xfrm>
          <a:prstGeom prst="rect">
            <a:avLst/>
          </a:prstGeom>
          <a:solidFill>
            <a:srgbClr val="C3D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D4C9294-5BC2-46E9-B82E-C30A286FDAFB}"/>
              </a:ext>
            </a:extLst>
          </p:cNvPr>
          <p:cNvSpPr/>
          <p:nvPr/>
        </p:nvSpPr>
        <p:spPr>
          <a:xfrm>
            <a:off x="4862094" y="-626930"/>
            <a:ext cx="818866" cy="381270"/>
          </a:xfrm>
          <a:prstGeom prst="rect">
            <a:avLst/>
          </a:prstGeom>
          <a:solidFill>
            <a:srgbClr val="E4A8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B6C7105-4DA7-4683-8AA9-EB2DDBE8E316}"/>
              </a:ext>
            </a:extLst>
          </p:cNvPr>
          <p:cNvSpPr/>
          <p:nvPr/>
        </p:nvSpPr>
        <p:spPr>
          <a:xfrm>
            <a:off x="5958993" y="-573206"/>
            <a:ext cx="933126" cy="327546"/>
          </a:xfrm>
          <a:prstGeom prst="rect">
            <a:avLst/>
          </a:prstGeom>
          <a:solidFill>
            <a:srgbClr val="F0E6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655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40" y="12592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0" y="0"/>
            <a:ext cx="5643563" cy="6858000"/>
          </a:xfrm>
          <a:custGeom>
            <a:avLst/>
            <a:gdLst>
              <a:gd name="T0" fmla="*/ 1244 w 1698"/>
              <a:gd name="T1" fmla="*/ 0 h 2064"/>
              <a:gd name="T2" fmla="*/ 0 w 1698"/>
              <a:gd name="T3" fmla="*/ 0 h 2064"/>
              <a:gd name="T4" fmla="*/ 0 w 1698"/>
              <a:gd name="T5" fmla="*/ 1925 h 2064"/>
              <a:gd name="T6" fmla="*/ 549 w 1698"/>
              <a:gd name="T7" fmla="*/ 2064 h 2064"/>
              <a:gd name="T8" fmla="*/ 1698 w 1698"/>
              <a:gd name="T9" fmla="*/ 915 h 2064"/>
              <a:gd name="T10" fmla="*/ 1244 w 1698"/>
              <a:gd name="T11" fmla="*/ 0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98" h="2064">
                <a:moveTo>
                  <a:pt x="124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25"/>
                  <a:pt x="0" y="1925"/>
                  <a:pt x="0" y="1925"/>
                </a:cubicBezTo>
                <a:cubicBezTo>
                  <a:pt x="163" y="2013"/>
                  <a:pt x="350" y="2064"/>
                  <a:pt x="549" y="2064"/>
                </a:cubicBezTo>
                <a:cubicBezTo>
                  <a:pt x="1184" y="2064"/>
                  <a:pt x="1698" y="1550"/>
                  <a:pt x="1698" y="915"/>
                </a:cubicBezTo>
                <a:cubicBezTo>
                  <a:pt x="1698" y="542"/>
                  <a:pt x="1520" y="210"/>
                  <a:pt x="1244" y="0"/>
                </a:cubicBezTo>
              </a:path>
            </a:pathLst>
          </a:custGeom>
          <a:solidFill>
            <a:srgbClr val="A2DDF3">
              <a:alpha val="25098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Freeform 37"/>
          <p:cNvSpPr>
            <a:spLocks/>
          </p:cNvSpPr>
          <p:nvPr/>
        </p:nvSpPr>
        <p:spPr bwMode="auto">
          <a:xfrm>
            <a:off x="0" y="-1"/>
            <a:ext cx="4937050" cy="6852631"/>
          </a:xfrm>
          <a:custGeom>
            <a:avLst/>
            <a:gdLst>
              <a:gd name="T0" fmla="*/ 959 w 1560"/>
              <a:gd name="T1" fmla="*/ 0 h 2164"/>
              <a:gd name="T2" fmla="*/ 0 w 1560"/>
              <a:gd name="T3" fmla="*/ 0 h 2164"/>
              <a:gd name="T4" fmla="*/ 0 w 1560"/>
              <a:gd name="T5" fmla="*/ 2164 h 2164"/>
              <a:gd name="T6" fmla="*/ 852 w 1560"/>
              <a:gd name="T7" fmla="*/ 2164 h 2164"/>
              <a:gd name="T8" fmla="*/ 1560 w 1560"/>
              <a:gd name="T9" fmla="*/ 1054 h 2164"/>
              <a:gd name="T10" fmla="*/ 959 w 1560"/>
              <a:gd name="T11" fmla="*/ 0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0" h="2164">
                <a:moveTo>
                  <a:pt x="95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164"/>
                  <a:pt x="0" y="2164"/>
                  <a:pt x="0" y="2164"/>
                </a:cubicBezTo>
                <a:cubicBezTo>
                  <a:pt x="852" y="2164"/>
                  <a:pt x="852" y="2164"/>
                  <a:pt x="852" y="2164"/>
                </a:cubicBezTo>
                <a:cubicBezTo>
                  <a:pt x="1270" y="1969"/>
                  <a:pt x="1560" y="1545"/>
                  <a:pt x="1560" y="1054"/>
                </a:cubicBezTo>
                <a:cubicBezTo>
                  <a:pt x="1560" y="605"/>
                  <a:pt x="1319" y="213"/>
                  <a:pt x="959" y="0"/>
                </a:cubicBezTo>
              </a:path>
            </a:pathLst>
          </a:custGeom>
          <a:solidFill>
            <a:srgbClr val="E4A8B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42"/>
          <p:cNvSpPr>
            <a:spLocks/>
          </p:cNvSpPr>
          <p:nvPr/>
        </p:nvSpPr>
        <p:spPr bwMode="auto">
          <a:xfrm>
            <a:off x="0" y="-2194"/>
            <a:ext cx="5318125" cy="6854825"/>
          </a:xfrm>
          <a:custGeom>
            <a:avLst/>
            <a:gdLst>
              <a:gd name="T0" fmla="*/ 493 w 1628"/>
              <a:gd name="T1" fmla="*/ 0 h 2099"/>
              <a:gd name="T2" fmla="*/ 0 w 1628"/>
              <a:gd name="T3" fmla="*/ 112 h 2099"/>
              <a:gd name="T4" fmla="*/ 0 w 1628"/>
              <a:gd name="T5" fmla="*/ 2099 h 2099"/>
              <a:gd name="T6" fmla="*/ 1092 w 1628"/>
              <a:gd name="T7" fmla="*/ 2099 h 2099"/>
              <a:gd name="T8" fmla="*/ 1628 w 1628"/>
              <a:gd name="T9" fmla="*/ 1135 h 2099"/>
              <a:gd name="T10" fmla="*/ 493 w 1628"/>
              <a:gd name="T11" fmla="*/ 0 h 2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8" h="2099">
                <a:moveTo>
                  <a:pt x="493" y="0"/>
                </a:moveTo>
                <a:cubicBezTo>
                  <a:pt x="316" y="0"/>
                  <a:pt x="149" y="40"/>
                  <a:pt x="0" y="112"/>
                </a:cubicBezTo>
                <a:cubicBezTo>
                  <a:pt x="0" y="2099"/>
                  <a:pt x="0" y="2099"/>
                  <a:pt x="0" y="2099"/>
                </a:cubicBezTo>
                <a:cubicBezTo>
                  <a:pt x="1092" y="2099"/>
                  <a:pt x="1092" y="2099"/>
                  <a:pt x="1092" y="2099"/>
                </a:cubicBezTo>
                <a:cubicBezTo>
                  <a:pt x="1414" y="1899"/>
                  <a:pt x="1628" y="1542"/>
                  <a:pt x="1628" y="1135"/>
                </a:cubicBezTo>
                <a:cubicBezTo>
                  <a:pt x="1628" y="508"/>
                  <a:pt x="1120" y="0"/>
                  <a:pt x="493" y="0"/>
                </a:cubicBezTo>
              </a:path>
            </a:pathLst>
          </a:custGeom>
          <a:solidFill>
            <a:srgbClr val="E4A8B1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096000" y="1497586"/>
            <a:ext cx="6211529" cy="2426966"/>
            <a:chOff x="6492290" y="1431024"/>
            <a:chExt cx="5807729" cy="2476894"/>
          </a:xfrm>
        </p:grpSpPr>
        <p:sp>
          <p:nvSpPr>
            <p:cNvPr id="8" name="Oval 7"/>
            <p:cNvSpPr/>
            <p:nvPr/>
          </p:nvSpPr>
          <p:spPr>
            <a:xfrm>
              <a:off x="7908980" y="1431024"/>
              <a:ext cx="1918467" cy="1918467"/>
            </a:xfrm>
            <a:prstGeom prst="ellipse">
              <a:avLst/>
            </a:prstGeom>
            <a:solidFill>
              <a:srgbClr val="FE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90336" y="1844562"/>
              <a:ext cx="32548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accent4">
                      <a:lumMod val="7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篇首语</a:t>
              </a:r>
              <a:endParaRPr lang="en-US" sz="4800" dirty="0">
                <a:solidFill>
                  <a:schemeClr val="accent4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92290" y="3416142"/>
              <a:ext cx="5807729" cy="49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3000"/>
                </a:spcAft>
              </a:pPr>
              <a:r>
                <a:rPr lang="zh-CN" altLang="en-US" sz="2000" spc="100" dirty="0">
                  <a:latin typeface="楷体" panose="02010609060101010101" pitchFamily="49" charset="-122"/>
                  <a:ea typeface="楷体" panose="02010609060101010101" pitchFamily="49" charset="-122"/>
                  <a:cs typeface="Open Sans" panose="020B0606030504020204" pitchFamily="34" charset="0"/>
                </a:rPr>
                <a:t>❀树立“求真务实、幸福教育”的教育教学理念</a:t>
              </a:r>
              <a:endParaRPr lang="en-US" altLang="zh-CN" sz="2000" spc="100" dirty="0">
                <a:latin typeface="楷体" panose="02010609060101010101" pitchFamily="49" charset="-122"/>
                <a:ea typeface="楷体" panose="02010609060101010101" pitchFamily="49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EA584E07-57C4-4DE0-BB40-B48AF522A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6" r="28156"/>
          <a:stretch>
            <a:fillRect/>
          </a:stretch>
        </p:blipFill>
        <p:spPr/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61E39FD-2F7B-48A7-ACD9-9E42070075E3}"/>
              </a:ext>
            </a:extLst>
          </p:cNvPr>
          <p:cNvSpPr txBox="1"/>
          <p:nvPr/>
        </p:nvSpPr>
        <p:spPr>
          <a:xfrm>
            <a:off x="6095999" y="3989860"/>
            <a:ext cx="5761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100" dirty="0">
                <a:latin typeface="楷体" panose="02010609060101010101" pitchFamily="49" charset="-122"/>
                <a:ea typeface="楷体" panose="02010609060101010101" pitchFamily="49" charset="-122"/>
                <a:cs typeface="Open Sans" panose="020B0606030504020204" pitchFamily="34" charset="0"/>
              </a:rPr>
              <a:t>❀追求“健康成长、快乐参与、读写并行”的百花争艳，芳香满园的实质教育</a:t>
            </a:r>
            <a:endParaRPr lang="en-US" altLang="zh-CN" sz="2000" spc="100" dirty="0"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105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3E5B7F16-84B5-45A2-BFAD-2A9116C84B01}"/>
              </a:ext>
            </a:extLst>
          </p:cNvPr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7743A7E-B8F9-4967-A07E-0CFDE89CCD4F}"/>
              </a:ext>
            </a:extLst>
          </p:cNvPr>
          <p:cNvSpPr>
            <a:spLocks/>
          </p:cNvSpPr>
          <p:nvPr/>
        </p:nvSpPr>
        <p:spPr bwMode="auto">
          <a:xfrm>
            <a:off x="3175" y="0"/>
            <a:ext cx="7710859" cy="5048655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23CEA2-885C-447E-83A0-F25986FF0E95}"/>
              </a:ext>
            </a:extLst>
          </p:cNvPr>
          <p:cNvSpPr>
            <a:spLocks/>
          </p:cNvSpPr>
          <p:nvPr/>
        </p:nvSpPr>
        <p:spPr bwMode="auto">
          <a:xfrm>
            <a:off x="3174" y="-3174"/>
            <a:ext cx="6777006" cy="4594629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图片占位符 10">
            <a:extLst>
              <a:ext uri="{FF2B5EF4-FFF2-40B4-BE49-F238E27FC236}">
                <a16:creationId xmlns:a16="http://schemas.microsoft.com/office/drawing/2014/main" id="{58E4EBBA-430B-4494-92E3-7C11EF46A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>
          <a:xfrm>
            <a:off x="-1" y="13955"/>
            <a:ext cx="5992239" cy="4623249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45FB84B5-345B-4020-A618-98EBB962FDEF}"/>
              </a:ext>
            </a:extLst>
          </p:cNvPr>
          <p:cNvSpPr>
            <a:spLocks/>
          </p:cNvSpPr>
          <p:nvPr/>
        </p:nvSpPr>
        <p:spPr bwMode="auto">
          <a:xfrm>
            <a:off x="1" y="-3174"/>
            <a:ext cx="5554493" cy="4594629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75019" y="623104"/>
            <a:ext cx="6233316" cy="4014100"/>
            <a:chOff x="4078716" y="268260"/>
            <a:chExt cx="6233316" cy="4014100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4078716" y="268260"/>
              <a:ext cx="3732701" cy="14811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6000" dirty="0">
                  <a:solidFill>
                    <a:schemeClr val="accent2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一、现状分析</a:t>
              </a:r>
              <a:endParaRPr lang="en-US" sz="6000" dirty="0">
                <a:solidFill>
                  <a:schemeClr val="accent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6854258" y="3786687"/>
              <a:ext cx="3457774" cy="495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1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26" name="图表 25">
            <a:extLst>
              <a:ext uri="{FF2B5EF4-FFF2-40B4-BE49-F238E27FC236}">
                <a16:creationId xmlns:a16="http://schemas.microsoft.com/office/drawing/2014/main" id="{B07C8027-89B8-45C2-B2D9-858A85C36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330481"/>
              </p:ext>
            </p:extLst>
          </p:nvPr>
        </p:nvGraphicFramePr>
        <p:xfrm>
          <a:off x="3858604" y="87360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7166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3E5B7F16-84B5-45A2-BFAD-2A9116C84B01}"/>
              </a:ext>
            </a:extLst>
          </p:cNvPr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37743A7E-B8F9-4967-A07E-0CFDE89CCD4F}"/>
              </a:ext>
            </a:extLst>
          </p:cNvPr>
          <p:cNvSpPr>
            <a:spLocks/>
          </p:cNvSpPr>
          <p:nvPr/>
        </p:nvSpPr>
        <p:spPr bwMode="auto">
          <a:xfrm>
            <a:off x="3175" y="0"/>
            <a:ext cx="7710859" cy="5048655"/>
          </a:xfrm>
          <a:custGeom>
            <a:avLst/>
            <a:gdLst>
              <a:gd name="T0" fmla="*/ 2971 w 2971"/>
              <a:gd name="T1" fmla="*/ 0 h 1983"/>
              <a:gd name="T2" fmla="*/ 0 w 2971"/>
              <a:gd name="T3" fmla="*/ 0 h 1983"/>
              <a:gd name="T4" fmla="*/ 0 w 2971"/>
              <a:gd name="T5" fmla="*/ 1983 h 1983"/>
              <a:gd name="T6" fmla="*/ 1410 w 2971"/>
              <a:gd name="T7" fmla="*/ 1389 h 1983"/>
              <a:gd name="T8" fmla="*/ 2200 w 2971"/>
              <a:gd name="T9" fmla="*/ 339 h 1983"/>
              <a:gd name="T10" fmla="*/ 2971 w 2971"/>
              <a:gd name="T11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71" h="1983">
                <a:moveTo>
                  <a:pt x="297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83"/>
                  <a:pt x="0" y="1983"/>
                  <a:pt x="0" y="1983"/>
                </a:cubicBezTo>
                <a:cubicBezTo>
                  <a:pt x="303" y="1936"/>
                  <a:pt x="1022" y="1787"/>
                  <a:pt x="1410" y="1389"/>
                </a:cubicBezTo>
                <a:cubicBezTo>
                  <a:pt x="1791" y="997"/>
                  <a:pt x="1714" y="773"/>
                  <a:pt x="2200" y="339"/>
                </a:cubicBezTo>
                <a:cubicBezTo>
                  <a:pt x="2371" y="187"/>
                  <a:pt x="2663" y="49"/>
                  <a:pt x="2971" y="0"/>
                </a:cubicBezTo>
              </a:path>
            </a:pathLst>
          </a:custGeom>
          <a:solidFill>
            <a:srgbClr val="D0ED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3423CEA2-885C-447E-83A0-F25986FF0E95}"/>
              </a:ext>
            </a:extLst>
          </p:cNvPr>
          <p:cNvSpPr>
            <a:spLocks/>
          </p:cNvSpPr>
          <p:nvPr/>
        </p:nvSpPr>
        <p:spPr bwMode="auto">
          <a:xfrm>
            <a:off x="3174" y="-3174"/>
            <a:ext cx="6777006" cy="4594629"/>
          </a:xfrm>
          <a:custGeom>
            <a:avLst/>
            <a:gdLst>
              <a:gd name="T0" fmla="*/ 2476 w 2476"/>
              <a:gd name="T1" fmla="*/ 0 h 2010"/>
              <a:gd name="T2" fmla="*/ 0 w 2476"/>
              <a:gd name="T3" fmla="*/ 0 h 2010"/>
              <a:gd name="T4" fmla="*/ 0 w 2476"/>
              <a:gd name="T5" fmla="*/ 2010 h 2010"/>
              <a:gd name="T6" fmla="*/ 1242 w 2476"/>
              <a:gd name="T7" fmla="*/ 1461 h 2010"/>
              <a:gd name="T8" fmla="*/ 1867 w 2476"/>
              <a:gd name="T9" fmla="*/ 439 h 2010"/>
              <a:gd name="T10" fmla="*/ 2476 w 2476"/>
              <a:gd name="T11" fmla="*/ 0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76" h="2010">
                <a:moveTo>
                  <a:pt x="2476" y="0"/>
                </a:moveTo>
                <a:cubicBezTo>
                  <a:pt x="2476" y="0"/>
                  <a:pt x="277" y="0"/>
                  <a:pt x="0" y="0"/>
                </a:cubicBezTo>
                <a:cubicBezTo>
                  <a:pt x="0" y="2010"/>
                  <a:pt x="0" y="2010"/>
                  <a:pt x="0" y="2010"/>
                </a:cubicBezTo>
                <a:cubicBezTo>
                  <a:pt x="0" y="2010"/>
                  <a:pt x="839" y="1919"/>
                  <a:pt x="1242" y="1461"/>
                </a:cubicBezTo>
                <a:cubicBezTo>
                  <a:pt x="1658" y="988"/>
                  <a:pt x="1519" y="903"/>
                  <a:pt x="1867" y="439"/>
                </a:cubicBezTo>
                <a:cubicBezTo>
                  <a:pt x="2042" y="207"/>
                  <a:pt x="2256" y="77"/>
                  <a:pt x="2476" y="0"/>
                </a:cubicBezTo>
              </a:path>
            </a:pathLst>
          </a:custGeom>
          <a:solidFill>
            <a:srgbClr val="FEAFC5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图片占位符 10">
            <a:extLst>
              <a:ext uri="{FF2B5EF4-FFF2-40B4-BE49-F238E27FC236}">
                <a16:creationId xmlns:a16="http://schemas.microsoft.com/office/drawing/2014/main" id="{58E4EBBA-430B-4494-92E3-7C11EF46A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r="4621"/>
          <a:stretch>
            <a:fillRect/>
          </a:stretch>
        </p:blipFill>
        <p:spPr>
          <a:xfrm>
            <a:off x="-1" y="13955"/>
            <a:ext cx="5992239" cy="4623249"/>
          </a:xfrm>
          <a:custGeom>
            <a:avLst/>
            <a:gdLst>
              <a:gd name="connsiteX0" fmla="*/ 0 w 7888093"/>
              <a:gd name="connsiteY0" fmla="*/ 0 h 5794375"/>
              <a:gd name="connsiteX1" fmla="*/ 7888093 w 7888093"/>
              <a:gd name="connsiteY1" fmla="*/ 0 h 5794375"/>
              <a:gd name="connsiteX2" fmla="*/ 5693005 w 7888093"/>
              <a:gd name="connsiteY2" fmla="*/ 1569108 h 5794375"/>
              <a:gd name="connsiteX3" fmla="*/ 3433261 w 7888093"/>
              <a:gd name="connsiteY3" fmla="*/ 4645853 h 5794375"/>
              <a:gd name="connsiteX4" fmla="*/ 0 w 7888093"/>
              <a:gd name="connsiteY4" fmla="*/ 5794375 h 5794375"/>
              <a:gd name="connsiteX5" fmla="*/ 0 w 7888093"/>
              <a:gd name="connsiteY5" fmla="*/ 0 h 579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88093" h="5794375">
                <a:moveTo>
                  <a:pt x="0" y="0"/>
                </a:moveTo>
                <a:lnTo>
                  <a:pt x="7888093" y="0"/>
                </a:lnTo>
                <a:cubicBezTo>
                  <a:pt x="7105750" y="362351"/>
                  <a:pt x="6358967" y="737643"/>
                  <a:pt x="5693005" y="1569108"/>
                </a:cubicBezTo>
                <a:cubicBezTo>
                  <a:pt x="4370780" y="3212627"/>
                  <a:pt x="4719925" y="3629977"/>
                  <a:pt x="3433261" y="4645853"/>
                </a:cubicBezTo>
                <a:cubicBezTo>
                  <a:pt x="2444016" y="5428789"/>
                  <a:pt x="523718" y="5726435"/>
                  <a:pt x="0" y="5794375"/>
                </a:cubicBezTo>
                <a:cubicBezTo>
                  <a:pt x="0" y="5794375"/>
                  <a:pt x="0" y="5794375"/>
                  <a:pt x="0" y="0"/>
                </a:cubicBezTo>
                <a:close/>
              </a:path>
            </a:pathLst>
          </a:cu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45FB84B5-345B-4020-A618-98EBB962FDEF}"/>
              </a:ext>
            </a:extLst>
          </p:cNvPr>
          <p:cNvSpPr>
            <a:spLocks/>
          </p:cNvSpPr>
          <p:nvPr/>
        </p:nvSpPr>
        <p:spPr bwMode="auto">
          <a:xfrm>
            <a:off x="1" y="-3174"/>
            <a:ext cx="5554493" cy="4594629"/>
          </a:xfrm>
          <a:custGeom>
            <a:avLst/>
            <a:gdLst>
              <a:gd name="T0" fmla="*/ 1531 w 1531"/>
              <a:gd name="T1" fmla="*/ 0 h 1788"/>
              <a:gd name="T2" fmla="*/ 0 w 1531"/>
              <a:gd name="T3" fmla="*/ 0 h 1788"/>
              <a:gd name="T4" fmla="*/ 0 w 1531"/>
              <a:gd name="T5" fmla="*/ 1788 h 1788"/>
              <a:gd name="T6" fmla="*/ 563 w 1531"/>
              <a:gd name="T7" fmla="*/ 1491 h 1788"/>
              <a:gd name="T8" fmla="*/ 1169 w 1531"/>
              <a:gd name="T9" fmla="*/ 356 h 1788"/>
              <a:gd name="T10" fmla="*/ 1531 w 1531"/>
              <a:gd name="T11" fmla="*/ 0 h 1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31" h="1788">
                <a:moveTo>
                  <a:pt x="15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88"/>
                  <a:pt x="0" y="1788"/>
                  <a:pt x="0" y="1788"/>
                </a:cubicBezTo>
                <a:cubicBezTo>
                  <a:pt x="110" y="1776"/>
                  <a:pt x="337" y="1724"/>
                  <a:pt x="563" y="1491"/>
                </a:cubicBezTo>
                <a:cubicBezTo>
                  <a:pt x="966" y="1077"/>
                  <a:pt x="768" y="865"/>
                  <a:pt x="1169" y="356"/>
                </a:cubicBezTo>
                <a:cubicBezTo>
                  <a:pt x="1275" y="221"/>
                  <a:pt x="1408" y="102"/>
                  <a:pt x="1531" y="0"/>
                </a:cubicBezTo>
              </a:path>
            </a:pathLst>
          </a:custGeom>
          <a:solidFill>
            <a:srgbClr val="F0E6ED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75019" y="623104"/>
            <a:ext cx="6233316" cy="4014100"/>
            <a:chOff x="4078716" y="268260"/>
            <a:chExt cx="6233316" cy="4014100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4078716" y="268260"/>
              <a:ext cx="3732701" cy="14811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CN" altLang="en-US" sz="6000" dirty="0">
                  <a:solidFill>
                    <a:schemeClr val="accent2">
                      <a:lumMod val="50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一、现状分析</a:t>
              </a:r>
              <a:endParaRPr lang="en-US" sz="6000" dirty="0">
                <a:solidFill>
                  <a:schemeClr val="accent2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6854258" y="3786687"/>
              <a:ext cx="3457774" cy="49567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1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endParaRPr>
            </a:p>
          </p:txBody>
        </p:sp>
      </p:grp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9EE0D3D8-47C3-4CB6-BBDC-D4060C8DB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307168"/>
              </p:ext>
            </p:extLst>
          </p:nvPr>
        </p:nvGraphicFramePr>
        <p:xfrm>
          <a:off x="2270541" y="1449870"/>
          <a:ext cx="9971047" cy="525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标注: 线形(无边框) 4">
            <a:extLst>
              <a:ext uri="{FF2B5EF4-FFF2-40B4-BE49-F238E27FC236}">
                <a16:creationId xmlns:a16="http://schemas.microsoft.com/office/drawing/2014/main" id="{15127036-A413-42DC-9451-C894AF9E2697}"/>
              </a:ext>
            </a:extLst>
          </p:cNvPr>
          <p:cNvSpPr/>
          <p:nvPr/>
        </p:nvSpPr>
        <p:spPr>
          <a:xfrm>
            <a:off x="4106896" y="1363663"/>
            <a:ext cx="1914525" cy="742950"/>
          </a:xfrm>
          <a:prstGeom prst="callout1">
            <a:avLst>
              <a:gd name="adj1" fmla="val 49519"/>
              <a:gd name="adj2" fmla="val 99057"/>
              <a:gd name="adj3" fmla="val 144231"/>
              <a:gd name="adj4" fmla="val 129563"/>
            </a:avLst>
          </a:prstGeom>
          <a:solidFill>
            <a:srgbClr val="EBA7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词汇积累不够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18%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标注: 线形(无边框) 5">
            <a:extLst>
              <a:ext uri="{FF2B5EF4-FFF2-40B4-BE49-F238E27FC236}">
                <a16:creationId xmlns:a16="http://schemas.microsoft.com/office/drawing/2014/main" id="{E74D1B67-5960-45AB-936F-408A43EC6D1D}"/>
              </a:ext>
            </a:extLst>
          </p:cNvPr>
          <p:cNvSpPr/>
          <p:nvPr/>
        </p:nvSpPr>
        <p:spPr>
          <a:xfrm>
            <a:off x="9351753" y="1828231"/>
            <a:ext cx="2243137" cy="800100"/>
          </a:xfrm>
          <a:prstGeom prst="callout1">
            <a:avLst>
              <a:gd name="adj1" fmla="val 54464"/>
              <a:gd name="adj2" fmla="val -53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感悟力差</a:t>
            </a:r>
            <a:r>
              <a:rPr lang="en-US" altLang="zh-CN" sz="24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12%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7FF22F7-91AD-4B66-A3AF-5A37A5A48796}"/>
              </a:ext>
            </a:extLst>
          </p:cNvPr>
          <p:cNvSpPr/>
          <p:nvPr/>
        </p:nvSpPr>
        <p:spPr>
          <a:xfrm>
            <a:off x="5778736" y="372200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学生层面</a:t>
            </a:r>
          </a:p>
        </p:txBody>
      </p:sp>
    </p:spTree>
    <p:extLst>
      <p:ext uri="{BB962C8B-B14F-4D97-AF65-F5344CB8AC3E}">
        <p14:creationId xmlns:p14="http://schemas.microsoft.com/office/powerpoint/2010/main" val="347712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7"/>
          <p:cNvSpPr>
            <a:spLocks/>
          </p:cNvSpPr>
          <p:nvPr/>
        </p:nvSpPr>
        <p:spPr bwMode="auto">
          <a:xfrm>
            <a:off x="8215312" y="1"/>
            <a:ext cx="4000529" cy="2684206"/>
          </a:xfrm>
          <a:custGeom>
            <a:avLst/>
            <a:gdLst>
              <a:gd name="T0" fmla="*/ 1251 w 1251"/>
              <a:gd name="T1" fmla="*/ 0 h 1021"/>
              <a:gd name="T2" fmla="*/ 88 w 1251"/>
              <a:gd name="T3" fmla="*/ 0 h 1021"/>
              <a:gd name="T4" fmla="*/ 0 w 1251"/>
              <a:gd name="T5" fmla="*/ 336 h 1021"/>
              <a:gd name="T6" fmla="*/ 686 w 1251"/>
              <a:gd name="T7" fmla="*/ 1021 h 1021"/>
              <a:gd name="T8" fmla="*/ 1251 w 1251"/>
              <a:gd name="T9" fmla="*/ 723 h 1021"/>
              <a:gd name="T10" fmla="*/ 1251 w 1251"/>
              <a:gd name="T11" fmla="*/ 0 h 10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51" h="1021">
                <a:moveTo>
                  <a:pt x="1251" y="0"/>
                </a:moveTo>
                <a:cubicBezTo>
                  <a:pt x="88" y="0"/>
                  <a:pt x="88" y="0"/>
                  <a:pt x="88" y="0"/>
                </a:cubicBezTo>
                <a:cubicBezTo>
                  <a:pt x="32" y="99"/>
                  <a:pt x="0" y="214"/>
                  <a:pt x="0" y="336"/>
                </a:cubicBezTo>
                <a:cubicBezTo>
                  <a:pt x="0" y="714"/>
                  <a:pt x="307" y="1021"/>
                  <a:pt x="686" y="1021"/>
                </a:cubicBezTo>
                <a:cubicBezTo>
                  <a:pt x="920" y="1021"/>
                  <a:pt x="1128" y="903"/>
                  <a:pt x="1251" y="723"/>
                </a:cubicBezTo>
                <a:cubicBezTo>
                  <a:pt x="1251" y="0"/>
                  <a:pt x="1251" y="0"/>
                  <a:pt x="1251" y="0"/>
                </a:cubicBezTo>
              </a:path>
            </a:pathLst>
          </a:custGeom>
          <a:solidFill>
            <a:srgbClr val="F0E6E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46132" y="5180845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52788" y="4147830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668307" y="2966819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65911" y="1620837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8062913" y="0"/>
            <a:ext cx="4122738" cy="3022600"/>
          </a:xfrm>
          <a:custGeom>
            <a:avLst/>
            <a:gdLst>
              <a:gd name="T0" fmla="*/ 1299 w 1299"/>
              <a:gd name="T1" fmla="*/ 674 h 952"/>
              <a:gd name="T2" fmla="*/ 737 w 1299"/>
              <a:gd name="T3" fmla="*/ 940 h 952"/>
              <a:gd name="T4" fmla="*/ 12 w 1299"/>
              <a:gd name="T5" fmla="*/ 214 h 952"/>
              <a:gd name="T6" fmla="*/ 44 w 1299"/>
              <a:gd name="T7" fmla="*/ 0 h 952"/>
              <a:gd name="T8" fmla="*/ 32 w 1299"/>
              <a:gd name="T9" fmla="*/ 0 h 952"/>
              <a:gd name="T10" fmla="*/ 0 w 1299"/>
              <a:gd name="T11" fmla="*/ 214 h 952"/>
              <a:gd name="T12" fmla="*/ 737 w 1299"/>
              <a:gd name="T13" fmla="*/ 952 h 952"/>
              <a:gd name="T14" fmla="*/ 1299 w 1299"/>
              <a:gd name="T15" fmla="*/ 693 h 952"/>
              <a:gd name="T16" fmla="*/ 1299 w 1299"/>
              <a:gd name="T17" fmla="*/ 674 h 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952">
                <a:moveTo>
                  <a:pt x="1299" y="674"/>
                </a:moveTo>
                <a:cubicBezTo>
                  <a:pt x="1161" y="842"/>
                  <a:pt x="956" y="940"/>
                  <a:pt x="737" y="940"/>
                </a:cubicBezTo>
                <a:cubicBezTo>
                  <a:pt x="337" y="940"/>
                  <a:pt x="12" y="615"/>
                  <a:pt x="12" y="214"/>
                </a:cubicBezTo>
                <a:cubicBezTo>
                  <a:pt x="12" y="141"/>
                  <a:pt x="23" y="69"/>
                  <a:pt x="4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1" y="69"/>
                  <a:pt x="0" y="141"/>
                  <a:pt x="0" y="214"/>
                </a:cubicBezTo>
                <a:cubicBezTo>
                  <a:pt x="0" y="621"/>
                  <a:pt x="331" y="952"/>
                  <a:pt x="737" y="952"/>
                </a:cubicBezTo>
                <a:cubicBezTo>
                  <a:pt x="955" y="952"/>
                  <a:pt x="1159" y="856"/>
                  <a:pt x="1299" y="693"/>
                </a:cubicBezTo>
                <a:lnTo>
                  <a:pt x="1299" y="674"/>
                </a:lnTo>
                <a:close/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0" y="1540062"/>
            <a:ext cx="7900988" cy="5314950"/>
          </a:xfrm>
          <a:custGeom>
            <a:avLst/>
            <a:gdLst>
              <a:gd name="T0" fmla="*/ 0 w 2490"/>
              <a:gd name="T1" fmla="*/ 0 h 1674"/>
              <a:gd name="T2" fmla="*/ 0 w 2490"/>
              <a:gd name="T3" fmla="*/ 1674 h 1674"/>
              <a:gd name="T4" fmla="*/ 2490 w 2490"/>
              <a:gd name="T5" fmla="*/ 1674 h 1674"/>
              <a:gd name="T6" fmla="*/ 1900 w 2490"/>
              <a:gd name="T7" fmla="*/ 1566 h 1674"/>
              <a:gd name="T8" fmla="*/ 335 w 2490"/>
              <a:gd name="T9" fmla="*/ 171 h 1674"/>
              <a:gd name="T10" fmla="*/ 0 w 2490"/>
              <a:gd name="T11" fmla="*/ 0 h 1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90" h="1674">
                <a:moveTo>
                  <a:pt x="0" y="0"/>
                </a:moveTo>
                <a:cubicBezTo>
                  <a:pt x="0" y="1674"/>
                  <a:pt x="0" y="1674"/>
                  <a:pt x="0" y="1674"/>
                </a:cubicBezTo>
                <a:cubicBezTo>
                  <a:pt x="2490" y="1674"/>
                  <a:pt x="2490" y="1674"/>
                  <a:pt x="2490" y="1674"/>
                </a:cubicBezTo>
                <a:cubicBezTo>
                  <a:pt x="2272" y="1652"/>
                  <a:pt x="2066" y="1618"/>
                  <a:pt x="1900" y="1566"/>
                </a:cubicBezTo>
                <a:cubicBezTo>
                  <a:pt x="1138" y="1324"/>
                  <a:pt x="1042" y="634"/>
                  <a:pt x="335" y="171"/>
                </a:cubicBezTo>
                <a:cubicBezTo>
                  <a:pt x="219" y="95"/>
                  <a:pt x="105" y="40"/>
                  <a:pt x="0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175" y="1806575"/>
            <a:ext cx="7007225" cy="5051425"/>
          </a:xfrm>
          <a:custGeom>
            <a:avLst/>
            <a:gdLst>
              <a:gd name="T0" fmla="*/ 0 w 2208"/>
              <a:gd name="T1" fmla="*/ 0 h 1591"/>
              <a:gd name="T2" fmla="*/ 0 w 2208"/>
              <a:gd name="T3" fmla="*/ 1591 h 1591"/>
              <a:gd name="T4" fmla="*/ 2208 w 2208"/>
              <a:gd name="T5" fmla="*/ 1591 h 1591"/>
              <a:gd name="T6" fmla="*/ 1716 w 2208"/>
              <a:gd name="T7" fmla="*/ 1483 h 1591"/>
              <a:gd name="T8" fmla="*/ 150 w 2208"/>
              <a:gd name="T9" fmla="*/ 88 h 1591"/>
              <a:gd name="T10" fmla="*/ 0 w 2208"/>
              <a:gd name="T11" fmla="*/ 0 h 1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1591">
                <a:moveTo>
                  <a:pt x="0" y="0"/>
                </a:moveTo>
                <a:cubicBezTo>
                  <a:pt x="0" y="1591"/>
                  <a:pt x="0" y="1591"/>
                  <a:pt x="0" y="1591"/>
                </a:cubicBezTo>
                <a:cubicBezTo>
                  <a:pt x="2208" y="1591"/>
                  <a:pt x="2208" y="1591"/>
                  <a:pt x="2208" y="1591"/>
                </a:cubicBezTo>
                <a:cubicBezTo>
                  <a:pt x="2023" y="1562"/>
                  <a:pt x="1852" y="1526"/>
                  <a:pt x="1716" y="1483"/>
                </a:cubicBezTo>
                <a:cubicBezTo>
                  <a:pt x="953" y="1241"/>
                  <a:pt x="857" y="551"/>
                  <a:pt x="150" y="88"/>
                </a:cubicBezTo>
                <a:cubicBezTo>
                  <a:pt x="99" y="55"/>
                  <a:pt x="49" y="26"/>
                  <a:pt x="0" y="0"/>
                </a:cubicBezTo>
              </a:path>
            </a:pathLst>
          </a:custGeom>
          <a:solidFill>
            <a:srgbClr val="F0E6E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88843" y="379005"/>
            <a:ext cx="1242392" cy="1242392"/>
          </a:xfrm>
          <a:prstGeom prst="ellipse">
            <a:avLst/>
          </a:prstGeom>
          <a:solidFill>
            <a:srgbClr val="E4A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424540" y="765313"/>
            <a:ext cx="570998" cy="496957"/>
            <a:chOff x="6009735" y="4805391"/>
            <a:chExt cx="356477" cy="310253"/>
          </a:xfrm>
          <a:solidFill>
            <a:schemeClr val="bg1"/>
          </a:solidFill>
        </p:grpSpPr>
        <p:sp>
          <p:nvSpPr>
            <p:cNvPr id="12" name="Freeform 98"/>
            <p:cNvSpPr>
              <a:spLocks/>
            </p:cNvSpPr>
            <p:nvPr/>
          </p:nvSpPr>
          <p:spPr bwMode="auto">
            <a:xfrm>
              <a:off x="6009735" y="4980104"/>
              <a:ext cx="78347" cy="135540"/>
            </a:xfrm>
            <a:custGeom>
              <a:avLst/>
              <a:gdLst>
                <a:gd name="T0" fmla="*/ 100 w 100"/>
                <a:gd name="T1" fmla="*/ 173 h 173"/>
                <a:gd name="T2" fmla="*/ 100 w 100"/>
                <a:gd name="T3" fmla="*/ 0 h 173"/>
                <a:gd name="T4" fmla="*/ 10 w 100"/>
                <a:gd name="T5" fmla="*/ 92 h 173"/>
                <a:gd name="T6" fmla="*/ 0 w 100"/>
                <a:gd name="T7" fmla="*/ 83 h 173"/>
                <a:gd name="T8" fmla="*/ 0 w 100"/>
                <a:gd name="T9" fmla="*/ 173 h 173"/>
                <a:gd name="T10" fmla="*/ 100 w 100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73">
                  <a:moveTo>
                    <a:pt x="100" y="173"/>
                  </a:moveTo>
                  <a:lnTo>
                    <a:pt x="100" y="0"/>
                  </a:lnTo>
                  <a:lnTo>
                    <a:pt x="10" y="92"/>
                  </a:lnTo>
                  <a:lnTo>
                    <a:pt x="0" y="83"/>
                  </a:lnTo>
                  <a:lnTo>
                    <a:pt x="0" y="173"/>
                  </a:lnTo>
                  <a:lnTo>
                    <a:pt x="100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9"/>
            <p:cNvSpPr>
              <a:spLocks/>
            </p:cNvSpPr>
            <p:nvPr/>
          </p:nvSpPr>
          <p:spPr bwMode="auto">
            <a:xfrm>
              <a:off x="6102967" y="4940931"/>
              <a:ext cx="77563" cy="174713"/>
            </a:xfrm>
            <a:custGeom>
              <a:avLst/>
              <a:gdLst>
                <a:gd name="T0" fmla="*/ 99 w 99"/>
                <a:gd name="T1" fmla="*/ 223 h 223"/>
                <a:gd name="T2" fmla="*/ 99 w 99"/>
                <a:gd name="T3" fmla="*/ 78 h 223"/>
                <a:gd name="T4" fmla="*/ 28 w 99"/>
                <a:gd name="T5" fmla="*/ 0 h 223"/>
                <a:gd name="T6" fmla="*/ 0 w 99"/>
                <a:gd name="T7" fmla="*/ 26 h 223"/>
                <a:gd name="T8" fmla="*/ 0 w 99"/>
                <a:gd name="T9" fmla="*/ 223 h 223"/>
                <a:gd name="T10" fmla="*/ 99 w 99"/>
                <a:gd name="T1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23">
                  <a:moveTo>
                    <a:pt x="99" y="223"/>
                  </a:moveTo>
                  <a:lnTo>
                    <a:pt x="99" y="78"/>
                  </a:lnTo>
                  <a:lnTo>
                    <a:pt x="28" y="0"/>
                  </a:lnTo>
                  <a:lnTo>
                    <a:pt x="0" y="26"/>
                  </a:lnTo>
                  <a:lnTo>
                    <a:pt x="0" y="223"/>
                  </a:lnTo>
                  <a:lnTo>
                    <a:pt x="99" y="2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0"/>
            <p:cNvSpPr>
              <a:spLocks/>
            </p:cNvSpPr>
            <p:nvPr/>
          </p:nvSpPr>
          <p:spPr bwMode="auto">
            <a:xfrm>
              <a:off x="6195416" y="4969136"/>
              <a:ext cx="77563" cy="146508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0 h 187"/>
                <a:gd name="T4" fmla="*/ 14 w 99"/>
                <a:gd name="T5" fmla="*/ 78 h 187"/>
                <a:gd name="T6" fmla="*/ 0 w 99"/>
                <a:gd name="T7" fmla="*/ 61 h 187"/>
                <a:gd name="T8" fmla="*/ 0 w 99"/>
                <a:gd name="T9" fmla="*/ 187 h 187"/>
                <a:gd name="T10" fmla="*/ 99 w 99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0"/>
                  </a:lnTo>
                  <a:lnTo>
                    <a:pt x="14" y="78"/>
                  </a:lnTo>
                  <a:lnTo>
                    <a:pt x="0" y="61"/>
                  </a:lnTo>
                  <a:lnTo>
                    <a:pt x="0" y="187"/>
                  </a:lnTo>
                  <a:lnTo>
                    <a:pt x="99" y="1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1"/>
            <p:cNvSpPr>
              <a:spLocks/>
            </p:cNvSpPr>
            <p:nvPr/>
          </p:nvSpPr>
          <p:spPr bwMode="auto">
            <a:xfrm>
              <a:off x="6287865" y="4883738"/>
              <a:ext cx="78347" cy="231906"/>
            </a:xfrm>
            <a:custGeom>
              <a:avLst/>
              <a:gdLst>
                <a:gd name="T0" fmla="*/ 100 w 100"/>
                <a:gd name="T1" fmla="*/ 296 h 296"/>
                <a:gd name="T2" fmla="*/ 100 w 100"/>
                <a:gd name="T3" fmla="*/ 0 h 296"/>
                <a:gd name="T4" fmla="*/ 0 w 100"/>
                <a:gd name="T5" fmla="*/ 92 h 296"/>
                <a:gd name="T6" fmla="*/ 0 w 100"/>
                <a:gd name="T7" fmla="*/ 296 h 296"/>
                <a:gd name="T8" fmla="*/ 100 w 100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96">
                  <a:moveTo>
                    <a:pt x="100" y="296"/>
                  </a:moveTo>
                  <a:lnTo>
                    <a:pt x="100" y="0"/>
                  </a:lnTo>
                  <a:lnTo>
                    <a:pt x="0" y="92"/>
                  </a:lnTo>
                  <a:lnTo>
                    <a:pt x="0" y="296"/>
                  </a:lnTo>
                  <a:lnTo>
                    <a:pt x="100" y="2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02"/>
            <p:cNvSpPr>
              <a:spLocks/>
            </p:cNvSpPr>
            <p:nvPr/>
          </p:nvSpPr>
          <p:spPr bwMode="auto">
            <a:xfrm>
              <a:off x="6009735" y="4805391"/>
              <a:ext cx="356477" cy="213103"/>
            </a:xfrm>
            <a:custGeom>
              <a:avLst/>
              <a:gdLst>
                <a:gd name="T0" fmla="*/ 191 w 192"/>
                <a:gd name="T1" fmla="*/ 0 h 115"/>
                <a:gd name="T2" fmla="*/ 108 w 192"/>
                <a:gd name="T3" fmla="*/ 76 h 115"/>
                <a:gd name="T4" fmla="*/ 69 w 192"/>
                <a:gd name="T5" fmla="*/ 36 h 115"/>
                <a:gd name="T6" fmla="*/ 62 w 192"/>
                <a:gd name="T7" fmla="*/ 33 h 115"/>
                <a:gd name="T8" fmla="*/ 56 w 192"/>
                <a:gd name="T9" fmla="*/ 36 h 115"/>
                <a:gd name="T10" fmla="*/ 0 w 192"/>
                <a:gd name="T11" fmla="*/ 92 h 115"/>
                <a:gd name="T12" fmla="*/ 0 w 192"/>
                <a:gd name="T13" fmla="*/ 112 h 115"/>
                <a:gd name="T14" fmla="*/ 4 w 192"/>
                <a:gd name="T15" fmla="*/ 115 h 115"/>
                <a:gd name="T16" fmla="*/ 62 w 192"/>
                <a:gd name="T17" fmla="*/ 56 h 115"/>
                <a:gd name="T18" fmla="*/ 101 w 192"/>
                <a:gd name="T19" fmla="*/ 95 h 115"/>
                <a:gd name="T20" fmla="*/ 114 w 192"/>
                <a:gd name="T21" fmla="*/ 96 h 115"/>
                <a:gd name="T22" fmla="*/ 192 w 192"/>
                <a:gd name="T23" fmla="*/ 24 h 115"/>
                <a:gd name="T24" fmla="*/ 192 w 192"/>
                <a:gd name="T25" fmla="*/ 1 h 115"/>
                <a:gd name="T26" fmla="*/ 191 w 192"/>
                <a:gd name="T2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15">
                  <a:moveTo>
                    <a:pt x="191" y="0"/>
                  </a:moveTo>
                  <a:cubicBezTo>
                    <a:pt x="108" y="76"/>
                    <a:pt x="108" y="76"/>
                    <a:pt x="108" y="7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4"/>
                    <a:pt x="65" y="33"/>
                    <a:pt x="62" y="33"/>
                  </a:cubicBezTo>
                  <a:cubicBezTo>
                    <a:pt x="60" y="33"/>
                    <a:pt x="57" y="34"/>
                    <a:pt x="56" y="36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104" y="99"/>
                    <a:pt x="110" y="99"/>
                    <a:pt x="114" y="96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1"/>
                    <a:pt x="192" y="1"/>
                    <a:pt x="192" y="1"/>
                  </a:cubicBez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" name="Freeform 149"/>
          <p:cNvSpPr>
            <a:spLocks noEditPoints="1"/>
          </p:cNvSpPr>
          <p:nvPr/>
        </p:nvSpPr>
        <p:spPr bwMode="auto">
          <a:xfrm>
            <a:off x="2827682" y="2047461"/>
            <a:ext cx="518850" cy="448365"/>
          </a:xfrm>
          <a:custGeom>
            <a:avLst/>
            <a:gdLst>
              <a:gd name="T0" fmla="*/ 112 w 112"/>
              <a:gd name="T1" fmla="*/ 40 h 97"/>
              <a:gd name="T2" fmla="*/ 104 w 112"/>
              <a:gd name="T3" fmla="*/ 48 h 97"/>
              <a:gd name="T4" fmla="*/ 104 w 112"/>
              <a:gd name="T5" fmla="*/ 72 h 97"/>
              <a:gd name="T6" fmla="*/ 96 w 112"/>
              <a:gd name="T7" fmla="*/ 80 h 97"/>
              <a:gd name="T8" fmla="*/ 45 w 112"/>
              <a:gd name="T9" fmla="*/ 56 h 97"/>
              <a:gd name="T10" fmla="*/ 40 w 112"/>
              <a:gd name="T11" fmla="*/ 72 h 97"/>
              <a:gd name="T12" fmla="*/ 48 w 112"/>
              <a:gd name="T13" fmla="*/ 89 h 97"/>
              <a:gd name="T14" fmla="*/ 22 w 112"/>
              <a:gd name="T15" fmla="*/ 92 h 97"/>
              <a:gd name="T16" fmla="*/ 17 w 112"/>
              <a:gd name="T17" fmla="*/ 56 h 97"/>
              <a:gd name="T18" fmla="*/ 10 w 112"/>
              <a:gd name="T19" fmla="*/ 56 h 97"/>
              <a:gd name="T20" fmla="*/ 0 w 112"/>
              <a:gd name="T21" fmla="*/ 46 h 97"/>
              <a:gd name="T22" fmla="*/ 0 w 112"/>
              <a:gd name="T23" fmla="*/ 34 h 97"/>
              <a:gd name="T24" fmla="*/ 10 w 112"/>
              <a:gd name="T25" fmla="*/ 24 h 97"/>
              <a:gd name="T26" fmla="*/ 40 w 112"/>
              <a:gd name="T27" fmla="*/ 24 h 97"/>
              <a:gd name="T28" fmla="*/ 96 w 112"/>
              <a:gd name="T29" fmla="*/ 0 h 97"/>
              <a:gd name="T30" fmla="*/ 104 w 112"/>
              <a:gd name="T31" fmla="*/ 8 h 97"/>
              <a:gd name="T32" fmla="*/ 104 w 112"/>
              <a:gd name="T33" fmla="*/ 32 h 97"/>
              <a:gd name="T34" fmla="*/ 112 w 112"/>
              <a:gd name="T35" fmla="*/ 40 h 97"/>
              <a:gd name="T36" fmla="*/ 96 w 112"/>
              <a:gd name="T37" fmla="*/ 10 h 97"/>
              <a:gd name="T38" fmla="*/ 48 w 112"/>
              <a:gd name="T39" fmla="*/ 31 h 97"/>
              <a:gd name="T40" fmla="*/ 48 w 112"/>
              <a:gd name="T41" fmla="*/ 48 h 97"/>
              <a:gd name="T42" fmla="*/ 96 w 112"/>
              <a:gd name="T43" fmla="*/ 69 h 97"/>
              <a:gd name="T44" fmla="*/ 96 w 112"/>
              <a:gd name="T45" fmla="*/ 1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2" h="97">
                <a:moveTo>
                  <a:pt x="112" y="40"/>
                </a:moveTo>
                <a:cubicBezTo>
                  <a:pt x="112" y="44"/>
                  <a:pt x="108" y="48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4" y="76"/>
                  <a:pt x="100" y="80"/>
                  <a:pt x="96" y="80"/>
                </a:cubicBezTo>
                <a:cubicBezTo>
                  <a:pt x="84" y="70"/>
                  <a:pt x="67" y="58"/>
                  <a:pt x="45" y="56"/>
                </a:cubicBezTo>
                <a:cubicBezTo>
                  <a:pt x="37" y="58"/>
                  <a:pt x="35" y="67"/>
                  <a:pt x="40" y="72"/>
                </a:cubicBezTo>
                <a:cubicBezTo>
                  <a:pt x="35" y="79"/>
                  <a:pt x="41" y="84"/>
                  <a:pt x="48" y="89"/>
                </a:cubicBezTo>
                <a:cubicBezTo>
                  <a:pt x="44" y="97"/>
                  <a:pt x="28" y="97"/>
                  <a:pt x="22" y="92"/>
                </a:cubicBezTo>
                <a:cubicBezTo>
                  <a:pt x="18" y="81"/>
                  <a:pt x="13" y="70"/>
                  <a:pt x="17" y="56"/>
                </a:cubicBezTo>
                <a:cubicBezTo>
                  <a:pt x="10" y="56"/>
                  <a:pt x="10" y="56"/>
                  <a:pt x="10" y="56"/>
                </a:cubicBezTo>
                <a:cubicBezTo>
                  <a:pt x="4" y="56"/>
                  <a:pt x="0" y="51"/>
                  <a:pt x="0" y="4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4" y="24"/>
                  <a:pt x="1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64" y="24"/>
                  <a:pt x="84" y="10"/>
                  <a:pt x="96" y="0"/>
                </a:cubicBezTo>
                <a:cubicBezTo>
                  <a:pt x="100" y="0"/>
                  <a:pt x="104" y="3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8" y="32"/>
                  <a:pt x="112" y="35"/>
                  <a:pt x="112" y="40"/>
                </a:cubicBezTo>
                <a:close/>
                <a:moveTo>
                  <a:pt x="96" y="10"/>
                </a:moveTo>
                <a:cubicBezTo>
                  <a:pt x="79" y="22"/>
                  <a:pt x="63" y="29"/>
                  <a:pt x="48" y="31"/>
                </a:cubicBezTo>
                <a:cubicBezTo>
                  <a:pt x="48" y="48"/>
                  <a:pt x="48" y="48"/>
                  <a:pt x="48" y="48"/>
                </a:cubicBezTo>
                <a:cubicBezTo>
                  <a:pt x="63" y="50"/>
                  <a:pt x="79" y="57"/>
                  <a:pt x="96" y="69"/>
                </a:cubicBezTo>
                <a:lnTo>
                  <a:pt x="9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29"/>
          <p:cNvSpPr>
            <a:spLocks noEditPoints="1"/>
          </p:cNvSpPr>
          <p:nvPr/>
        </p:nvSpPr>
        <p:spPr bwMode="auto">
          <a:xfrm>
            <a:off x="4007007" y="3341759"/>
            <a:ext cx="564993" cy="500405"/>
          </a:xfrm>
          <a:custGeom>
            <a:avLst/>
            <a:gdLst>
              <a:gd name="T0" fmla="*/ 1301 w 1560"/>
              <a:gd name="T1" fmla="*/ 225 h 1383"/>
              <a:gd name="T2" fmla="*/ 1560 w 1560"/>
              <a:gd name="T3" fmla="*/ 1 h 1383"/>
              <a:gd name="T4" fmla="*/ 1197 w 1560"/>
              <a:gd name="T5" fmla="*/ 190 h 1383"/>
              <a:gd name="T6" fmla="*/ 772 w 1560"/>
              <a:gd name="T7" fmla="*/ 171 h 1383"/>
              <a:gd name="T8" fmla="*/ 349 w 1560"/>
              <a:gd name="T9" fmla="*/ 160 h 1383"/>
              <a:gd name="T10" fmla="*/ 0 w 1560"/>
              <a:gd name="T11" fmla="*/ 639 h 1383"/>
              <a:gd name="T12" fmla="*/ 159 w 1560"/>
              <a:gd name="T13" fmla="*/ 788 h 1383"/>
              <a:gd name="T14" fmla="*/ 108 w 1560"/>
              <a:gd name="T15" fmla="*/ 977 h 1383"/>
              <a:gd name="T16" fmla="*/ 203 w 1560"/>
              <a:gd name="T17" fmla="*/ 1026 h 1383"/>
              <a:gd name="T18" fmla="*/ 259 w 1560"/>
              <a:gd name="T19" fmla="*/ 1098 h 1383"/>
              <a:gd name="T20" fmla="*/ 380 w 1560"/>
              <a:gd name="T21" fmla="*/ 1146 h 1383"/>
              <a:gd name="T22" fmla="*/ 484 w 1560"/>
              <a:gd name="T23" fmla="*/ 1278 h 1383"/>
              <a:gd name="T24" fmla="*/ 577 w 1560"/>
              <a:gd name="T25" fmla="*/ 1256 h 1383"/>
              <a:gd name="T26" fmla="*/ 608 w 1560"/>
              <a:gd name="T27" fmla="*/ 1294 h 1383"/>
              <a:gd name="T28" fmla="*/ 690 w 1560"/>
              <a:gd name="T29" fmla="*/ 1338 h 1383"/>
              <a:gd name="T30" fmla="*/ 760 w 1560"/>
              <a:gd name="T31" fmla="*/ 1318 h 1383"/>
              <a:gd name="T32" fmla="*/ 888 w 1560"/>
              <a:gd name="T33" fmla="*/ 1358 h 1383"/>
              <a:gd name="T34" fmla="*/ 920 w 1560"/>
              <a:gd name="T35" fmla="*/ 1264 h 1383"/>
              <a:gd name="T36" fmla="*/ 1079 w 1560"/>
              <a:gd name="T37" fmla="*/ 1192 h 1383"/>
              <a:gd name="T38" fmla="*/ 1197 w 1560"/>
              <a:gd name="T39" fmla="*/ 1204 h 1383"/>
              <a:gd name="T40" fmla="*/ 1343 w 1560"/>
              <a:gd name="T41" fmla="*/ 1101 h 1383"/>
              <a:gd name="T42" fmla="*/ 1321 w 1560"/>
              <a:gd name="T43" fmla="*/ 902 h 1383"/>
              <a:gd name="T44" fmla="*/ 1511 w 1560"/>
              <a:gd name="T45" fmla="*/ 711 h 1383"/>
              <a:gd name="T46" fmla="*/ 1560 w 1560"/>
              <a:gd name="T47" fmla="*/ 606 h 1383"/>
              <a:gd name="T48" fmla="*/ 1391 w 1560"/>
              <a:gd name="T49" fmla="*/ 728 h 1383"/>
              <a:gd name="T50" fmla="*/ 1166 w 1560"/>
              <a:gd name="T51" fmla="*/ 843 h 1383"/>
              <a:gd name="T52" fmla="*/ 1145 w 1560"/>
              <a:gd name="T53" fmla="*/ 981 h 1383"/>
              <a:gd name="T54" fmla="*/ 1039 w 1560"/>
              <a:gd name="T55" fmla="*/ 979 h 1383"/>
              <a:gd name="T56" fmla="*/ 1002 w 1560"/>
              <a:gd name="T57" fmla="*/ 1069 h 1383"/>
              <a:gd name="T58" fmla="*/ 899 w 1560"/>
              <a:gd name="T59" fmla="*/ 1081 h 1383"/>
              <a:gd name="T60" fmla="*/ 834 w 1560"/>
              <a:gd name="T61" fmla="*/ 1179 h 1383"/>
              <a:gd name="T62" fmla="*/ 736 w 1560"/>
              <a:gd name="T63" fmla="*/ 1260 h 1383"/>
              <a:gd name="T64" fmla="*/ 688 w 1560"/>
              <a:gd name="T65" fmla="*/ 1277 h 1383"/>
              <a:gd name="T66" fmla="*/ 650 w 1560"/>
              <a:gd name="T67" fmla="*/ 1224 h 1383"/>
              <a:gd name="T68" fmla="*/ 821 w 1560"/>
              <a:gd name="T69" fmla="*/ 1079 h 1383"/>
              <a:gd name="T70" fmla="*/ 803 w 1560"/>
              <a:gd name="T71" fmla="*/ 1023 h 1383"/>
              <a:gd name="T72" fmla="*/ 541 w 1560"/>
              <a:gd name="T73" fmla="*/ 1205 h 1383"/>
              <a:gd name="T74" fmla="*/ 452 w 1560"/>
              <a:gd name="T75" fmla="*/ 1190 h 1383"/>
              <a:gd name="T76" fmla="*/ 757 w 1560"/>
              <a:gd name="T77" fmla="*/ 896 h 1383"/>
              <a:gd name="T78" fmla="*/ 738 w 1560"/>
              <a:gd name="T79" fmla="*/ 840 h 1383"/>
              <a:gd name="T80" fmla="*/ 430 w 1560"/>
              <a:gd name="T81" fmla="*/ 1057 h 1383"/>
              <a:gd name="T82" fmla="*/ 308 w 1560"/>
              <a:gd name="T83" fmla="*/ 1064 h 1383"/>
              <a:gd name="T84" fmla="*/ 345 w 1560"/>
              <a:gd name="T85" fmla="*/ 961 h 1383"/>
              <a:gd name="T86" fmla="*/ 674 w 1560"/>
              <a:gd name="T87" fmla="*/ 722 h 1383"/>
              <a:gd name="T88" fmla="*/ 627 w 1560"/>
              <a:gd name="T89" fmla="*/ 694 h 1383"/>
              <a:gd name="T90" fmla="*/ 280 w 1560"/>
              <a:gd name="T91" fmla="*/ 932 h 1383"/>
              <a:gd name="T92" fmla="*/ 160 w 1560"/>
              <a:gd name="T93" fmla="*/ 941 h 1383"/>
              <a:gd name="T94" fmla="*/ 813 w 1560"/>
              <a:gd name="T95" fmla="*/ 384 h 1383"/>
              <a:gd name="T96" fmla="*/ 1090 w 1560"/>
              <a:gd name="T97" fmla="*/ 649 h 1383"/>
              <a:gd name="T98" fmla="*/ 1078 w 1560"/>
              <a:gd name="T99" fmla="*/ 359 h 1383"/>
              <a:gd name="T100" fmla="*/ 1147 w 1560"/>
              <a:gd name="T101" fmla="*/ 251 h 1383"/>
              <a:gd name="T102" fmla="*/ 1212 w 1560"/>
              <a:gd name="T103" fmla="*/ 250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0" h="1383">
                <a:moveTo>
                  <a:pt x="1212" y="250"/>
                </a:moveTo>
                <a:cubicBezTo>
                  <a:pt x="1243" y="250"/>
                  <a:pt x="1274" y="242"/>
                  <a:pt x="1301" y="225"/>
                </a:cubicBezTo>
                <a:cubicBezTo>
                  <a:pt x="1560" y="73"/>
                  <a:pt x="1560" y="73"/>
                  <a:pt x="1560" y="73"/>
                </a:cubicBezTo>
                <a:cubicBezTo>
                  <a:pt x="1560" y="1"/>
                  <a:pt x="1560" y="1"/>
                  <a:pt x="1560" y="1"/>
                </a:cubicBezTo>
                <a:cubicBezTo>
                  <a:pt x="1269" y="170"/>
                  <a:pt x="1269" y="170"/>
                  <a:pt x="1269" y="170"/>
                </a:cubicBezTo>
                <a:cubicBezTo>
                  <a:pt x="1247" y="183"/>
                  <a:pt x="1222" y="190"/>
                  <a:pt x="1197" y="190"/>
                </a:cubicBezTo>
                <a:cubicBezTo>
                  <a:pt x="812" y="185"/>
                  <a:pt x="812" y="185"/>
                  <a:pt x="812" y="185"/>
                </a:cubicBezTo>
                <a:cubicBezTo>
                  <a:pt x="793" y="178"/>
                  <a:pt x="778" y="174"/>
                  <a:pt x="772" y="171"/>
                </a:cubicBezTo>
                <a:cubicBezTo>
                  <a:pt x="652" y="145"/>
                  <a:pt x="557" y="155"/>
                  <a:pt x="493" y="172"/>
                </a:cubicBezTo>
                <a:cubicBezTo>
                  <a:pt x="445" y="185"/>
                  <a:pt x="394" y="180"/>
                  <a:pt x="349" y="16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9"/>
                  <a:pt x="0" y="639"/>
                  <a:pt x="0" y="639"/>
                </a:cubicBezTo>
                <a:cubicBezTo>
                  <a:pt x="36" y="659"/>
                  <a:pt x="36" y="659"/>
                  <a:pt x="36" y="659"/>
                </a:cubicBezTo>
                <a:cubicBezTo>
                  <a:pt x="90" y="688"/>
                  <a:pt x="132" y="733"/>
                  <a:pt x="159" y="788"/>
                </a:cubicBezTo>
                <a:cubicBezTo>
                  <a:pt x="138" y="804"/>
                  <a:pt x="138" y="804"/>
                  <a:pt x="138" y="804"/>
                </a:cubicBezTo>
                <a:cubicBezTo>
                  <a:pt x="83" y="844"/>
                  <a:pt x="71" y="922"/>
                  <a:pt x="108" y="977"/>
                </a:cubicBezTo>
                <a:cubicBezTo>
                  <a:pt x="128" y="1003"/>
                  <a:pt x="156" y="1020"/>
                  <a:pt x="189" y="1026"/>
                </a:cubicBezTo>
                <a:cubicBezTo>
                  <a:pt x="193" y="1026"/>
                  <a:pt x="198" y="1026"/>
                  <a:pt x="203" y="1026"/>
                </a:cubicBezTo>
                <a:cubicBezTo>
                  <a:pt x="214" y="1027"/>
                  <a:pt x="226" y="1026"/>
                  <a:pt x="236" y="1024"/>
                </a:cubicBezTo>
                <a:cubicBezTo>
                  <a:pt x="236" y="1052"/>
                  <a:pt x="243" y="1075"/>
                  <a:pt x="259" y="1098"/>
                </a:cubicBezTo>
                <a:cubicBezTo>
                  <a:pt x="281" y="1128"/>
                  <a:pt x="316" y="1142"/>
                  <a:pt x="353" y="1144"/>
                </a:cubicBezTo>
                <a:cubicBezTo>
                  <a:pt x="362" y="1145"/>
                  <a:pt x="372" y="1145"/>
                  <a:pt x="380" y="1146"/>
                </a:cubicBezTo>
                <a:cubicBezTo>
                  <a:pt x="376" y="1175"/>
                  <a:pt x="385" y="1204"/>
                  <a:pt x="403" y="1229"/>
                </a:cubicBezTo>
                <a:cubicBezTo>
                  <a:pt x="423" y="1255"/>
                  <a:pt x="452" y="1272"/>
                  <a:pt x="484" y="1278"/>
                </a:cubicBezTo>
                <a:cubicBezTo>
                  <a:pt x="488" y="1278"/>
                  <a:pt x="494" y="1279"/>
                  <a:pt x="498" y="1279"/>
                </a:cubicBezTo>
                <a:cubicBezTo>
                  <a:pt x="527" y="1280"/>
                  <a:pt x="555" y="1272"/>
                  <a:pt x="577" y="1256"/>
                </a:cubicBezTo>
                <a:cubicBezTo>
                  <a:pt x="589" y="1246"/>
                  <a:pt x="589" y="1246"/>
                  <a:pt x="589" y="1246"/>
                </a:cubicBezTo>
                <a:cubicBezTo>
                  <a:pt x="592" y="1264"/>
                  <a:pt x="597" y="1280"/>
                  <a:pt x="608" y="1294"/>
                </a:cubicBezTo>
                <a:cubicBezTo>
                  <a:pt x="625" y="1317"/>
                  <a:pt x="649" y="1332"/>
                  <a:pt x="678" y="1337"/>
                </a:cubicBezTo>
                <a:cubicBezTo>
                  <a:pt x="682" y="1338"/>
                  <a:pt x="686" y="1338"/>
                  <a:pt x="690" y="1338"/>
                </a:cubicBezTo>
                <a:cubicBezTo>
                  <a:pt x="714" y="1339"/>
                  <a:pt x="737" y="1332"/>
                  <a:pt x="758" y="1318"/>
                </a:cubicBezTo>
                <a:cubicBezTo>
                  <a:pt x="760" y="1318"/>
                  <a:pt x="760" y="1318"/>
                  <a:pt x="760" y="1318"/>
                </a:cubicBezTo>
                <a:cubicBezTo>
                  <a:pt x="774" y="1338"/>
                  <a:pt x="774" y="1338"/>
                  <a:pt x="774" y="1338"/>
                </a:cubicBezTo>
                <a:cubicBezTo>
                  <a:pt x="799" y="1375"/>
                  <a:pt x="852" y="1383"/>
                  <a:pt x="888" y="1358"/>
                </a:cubicBezTo>
                <a:cubicBezTo>
                  <a:pt x="919" y="1336"/>
                  <a:pt x="931" y="1294"/>
                  <a:pt x="917" y="1260"/>
                </a:cubicBezTo>
                <a:cubicBezTo>
                  <a:pt x="920" y="1264"/>
                  <a:pt x="920" y="1264"/>
                  <a:pt x="920" y="1264"/>
                </a:cubicBezTo>
                <a:cubicBezTo>
                  <a:pt x="944" y="1299"/>
                  <a:pt x="989" y="1314"/>
                  <a:pt x="1029" y="1298"/>
                </a:cubicBezTo>
                <a:cubicBezTo>
                  <a:pt x="1073" y="1280"/>
                  <a:pt x="1090" y="1233"/>
                  <a:pt x="1079" y="1192"/>
                </a:cubicBezTo>
                <a:cubicBezTo>
                  <a:pt x="1108" y="1225"/>
                  <a:pt x="1159" y="1232"/>
                  <a:pt x="1195" y="1206"/>
                </a:cubicBezTo>
                <a:cubicBezTo>
                  <a:pt x="1197" y="1204"/>
                  <a:pt x="1197" y="1204"/>
                  <a:pt x="1197" y="1204"/>
                </a:cubicBezTo>
                <a:cubicBezTo>
                  <a:pt x="1234" y="1179"/>
                  <a:pt x="1244" y="1131"/>
                  <a:pt x="1225" y="1092"/>
                </a:cubicBezTo>
                <a:cubicBezTo>
                  <a:pt x="1256" y="1122"/>
                  <a:pt x="1307" y="1126"/>
                  <a:pt x="1343" y="1101"/>
                </a:cubicBezTo>
                <a:cubicBezTo>
                  <a:pt x="1386" y="1070"/>
                  <a:pt x="1397" y="1010"/>
                  <a:pt x="1366" y="967"/>
                </a:cubicBezTo>
                <a:cubicBezTo>
                  <a:pt x="1321" y="902"/>
                  <a:pt x="1321" y="902"/>
                  <a:pt x="1321" y="902"/>
                </a:cubicBezTo>
                <a:cubicBezTo>
                  <a:pt x="1420" y="787"/>
                  <a:pt x="1420" y="787"/>
                  <a:pt x="1420" y="787"/>
                </a:cubicBezTo>
                <a:cubicBezTo>
                  <a:pt x="1445" y="756"/>
                  <a:pt x="1476" y="731"/>
                  <a:pt x="1511" y="711"/>
                </a:cubicBezTo>
                <a:cubicBezTo>
                  <a:pt x="1560" y="682"/>
                  <a:pt x="1560" y="682"/>
                  <a:pt x="1560" y="682"/>
                </a:cubicBezTo>
                <a:cubicBezTo>
                  <a:pt x="1560" y="606"/>
                  <a:pt x="1560" y="606"/>
                  <a:pt x="1560" y="606"/>
                </a:cubicBezTo>
                <a:cubicBezTo>
                  <a:pt x="1492" y="644"/>
                  <a:pt x="1492" y="644"/>
                  <a:pt x="1492" y="644"/>
                </a:cubicBezTo>
                <a:cubicBezTo>
                  <a:pt x="1454" y="666"/>
                  <a:pt x="1420" y="694"/>
                  <a:pt x="1391" y="728"/>
                </a:cubicBezTo>
                <a:cubicBezTo>
                  <a:pt x="1284" y="851"/>
                  <a:pt x="1284" y="851"/>
                  <a:pt x="1284" y="851"/>
                </a:cubicBezTo>
                <a:cubicBezTo>
                  <a:pt x="1253" y="822"/>
                  <a:pt x="1202" y="818"/>
                  <a:pt x="1166" y="843"/>
                </a:cubicBezTo>
                <a:cubicBezTo>
                  <a:pt x="1123" y="874"/>
                  <a:pt x="1112" y="934"/>
                  <a:pt x="1143" y="977"/>
                </a:cubicBezTo>
                <a:cubicBezTo>
                  <a:pt x="1145" y="981"/>
                  <a:pt x="1145" y="981"/>
                  <a:pt x="1145" y="981"/>
                </a:cubicBezTo>
                <a:cubicBezTo>
                  <a:pt x="1143" y="981"/>
                  <a:pt x="1143" y="981"/>
                  <a:pt x="1143" y="981"/>
                </a:cubicBezTo>
                <a:cubicBezTo>
                  <a:pt x="1113" y="960"/>
                  <a:pt x="1072" y="957"/>
                  <a:pt x="1039" y="979"/>
                </a:cubicBezTo>
                <a:cubicBezTo>
                  <a:pt x="1037" y="981"/>
                  <a:pt x="1037" y="981"/>
                  <a:pt x="1037" y="981"/>
                </a:cubicBezTo>
                <a:cubicBezTo>
                  <a:pt x="1009" y="1001"/>
                  <a:pt x="996" y="1035"/>
                  <a:pt x="1002" y="1069"/>
                </a:cubicBezTo>
                <a:cubicBezTo>
                  <a:pt x="991" y="1076"/>
                  <a:pt x="991" y="1076"/>
                  <a:pt x="991" y="1076"/>
                </a:cubicBezTo>
                <a:cubicBezTo>
                  <a:pt x="963" y="1061"/>
                  <a:pt x="928" y="1061"/>
                  <a:pt x="899" y="1081"/>
                </a:cubicBezTo>
                <a:cubicBezTo>
                  <a:pt x="873" y="1099"/>
                  <a:pt x="860" y="1132"/>
                  <a:pt x="862" y="1161"/>
                </a:cubicBezTo>
                <a:cubicBezTo>
                  <a:pt x="834" y="1179"/>
                  <a:pt x="834" y="1179"/>
                  <a:pt x="834" y="1179"/>
                </a:cubicBezTo>
                <a:cubicBezTo>
                  <a:pt x="812" y="1174"/>
                  <a:pt x="789" y="1179"/>
                  <a:pt x="771" y="1191"/>
                </a:cubicBezTo>
                <a:cubicBezTo>
                  <a:pt x="748" y="1208"/>
                  <a:pt x="735" y="1234"/>
                  <a:pt x="736" y="1260"/>
                </a:cubicBezTo>
                <a:cubicBezTo>
                  <a:pt x="722" y="1269"/>
                  <a:pt x="722" y="1269"/>
                  <a:pt x="722" y="1269"/>
                </a:cubicBezTo>
                <a:cubicBezTo>
                  <a:pt x="713" y="1276"/>
                  <a:pt x="700" y="1279"/>
                  <a:pt x="688" y="1277"/>
                </a:cubicBezTo>
                <a:cubicBezTo>
                  <a:pt x="676" y="1274"/>
                  <a:pt x="665" y="1268"/>
                  <a:pt x="658" y="1258"/>
                </a:cubicBezTo>
                <a:cubicBezTo>
                  <a:pt x="650" y="1249"/>
                  <a:pt x="647" y="1235"/>
                  <a:pt x="650" y="1224"/>
                </a:cubicBezTo>
                <a:cubicBezTo>
                  <a:pt x="652" y="1212"/>
                  <a:pt x="659" y="1201"/>
                  <a:pt x="669" y="1194"/>
                </a:cubicBezTo>
                <a:cubicBezTo>
                  <a:pt x="821" y="1079"/>
                  <a:pt x="821" y="1079"/>
                  <a:pt x="821" y="1079"/>
                </a:cubicBezTo>
                <a:cubicBezTo>
                  <a:pt x="829" y="1073"/>
                  <a:pt x="834" y="1066"/>
                  <a:pt x="834" y="1056"/>
                </a:cubicBezTo>
                <a:cubicBezTo>
                  <a:pt x="835" y="1038"/>
                  <a:pt x="820" y="1023"/>
                  <a:pt x="803" y="1023"/>
                </a:cubicBezTo>
                <a:cubicBezTo>
                  <a:pt x="796" y="1023"/>
                  <a:pt x="791" y="1025"/>
                  <a:pt x="785" y="1028"/>
                </a:cubicBezTo>
                <a:cubicBezTo>
                  <a:pt x="541" y="1205"/>
                  <a:pt x="541" y="1205"/>
                  <a:pt x="541" y="1205"/>
                </a:cubicBezTo>
                <a:cubicBezTo>
                  <a:pt x="527" y="1214"/>
                  <a:pt x="511" y="1219"/>
                  <a:pt x="494" y="1216"/>
                </a:cubicBezTo>
                <a:cubicBezTo>
                  <a:pt x="476" y="1213"/>
                  <a:pt x="461" y="1204"/>
                  <a:pt x="452" y="1190"/>
                </a:cubicBezTo>
                <a:cubicBezTo>
                  <a:pt x="432" y="1164"/>
                  <a:pt x="438" y="1123"/>
                  <a:pt x="467" y="1103"/>
                </a:cubicBezTo>
                <a:cubicBezTo>
                  <a:pt x="757" y="896"/>
                  <a:pt x="757" y="896"/>
                  <a:pt x="757" y="896"/>
                </a:cubicBezTo>
                <a:cubicBezTo>
                  <a:pt x="764" y="890"/>
                  <a:pt x="768" y="882"/>
                  <a:pt x="768" y="872"/>
                </a:cubicBezTo>
                <a:cubicBezTo>
                  <a:pt x="768" y="855"/>
                  <a:pt x="755" y="841"/>
                  <a:pt x="738" y="840"/>
                </a:cubicBezTo>
                <a:cubicBezTo>
                  <a:pt x="728" y="840"/>
                  <a:pt x="721" y="843"/>
                  <a:pt x="714" y="851"/>
                </a:cubicBezTo>
                <a:cubicBezTo>
                  <a:pt x="430" y="1057"/>
                  <a:pt x="430" y="1057"/>
                  <a:pt x="430" y="1057"/>
                </a:cubicBezTo>
                <a:cubicBezTo>
                  <a:pt x="422" y="1060"/>
                  <a:pt x="418" y="1066"/>
                  <a:pt x="412" y="1071"/>
                </a:cubicBezTo>
                <a:cubicBezTo>
                  <a:pt x="377" y="1093"/>
                  <a:pt x="327" y="1088"/>
                  <a:pt x="308" y="1064"/>
                </a:cubicBezTo>
                <a:cubicBezTo>
                  <a:pt x="290" y="1038"/>
                  <a:pt x="294" y="1002"/>
                  <a:pt x="317" y="980"/>
                </a:cubicBezTo>
                <a:cubicBezTo>
                  <a:pt x="345" y="961"/>
                  <a:pt x="345" y="961"/>
                  <a:pt x="345" y="961"/>
                </a:cubicBezTo>
                <a:cubicBezTo>
                  <a:pt x="661" y="745"/>
                  <a:pt x="661" y="745"/>
                  <a:pt x="661" y="745"/>
                </a:cubicBezTo>
                <a:cubicBezTo>
                  <a:pt x="669" y="739"/>
                  <a:pt x="674" y="732"/>
                  <a:pt x="674" y="722"/>
                </a:cubicBezTo>
                <a:cubicBezTo>
                  <a:pt x="675" y="712"/>
                  <a:pt x="670" y="702"/>
                  <a:pt x="661" y="696"/>
                </a:cubicBezTo>
                <a:cubicBezTo>
                  <a:pt x="650" y="688"/>
                  <a:pt x="639" y="687"/>
                  <a:pt x="627" y="694"/>
                </a:cubicBezTo>
                <a:cubicBezTo>
                  <a:pt x="288" y="924"/>
                  <a:pt x="288" y="924"/>
                  <a:pt x="288" y="924"/>
                </a:cubicBezTo>
                <a:cubicBezTo>
                  <a:pt x="286" y="928"/>
                  <a:pt x="282" y="930"/>
                  <a:pt x="280" y="932"/>
                </a:cubicBezTo>
                <a:cubicBezTo>
                  <a:pt x="247" y="955"/>
                  <a:pt x="247" y="955"/>
                  <a:pt x="247" y="955"/>
                </a:cubicBezTo>
                <a:cubicBezTo>
                  <a:pt x="221" y="976"/>
                  <a:pt x="180" y="970"/>
                  <a:pt x="160" y="941"/>
                </a:cubicBezTo>
                <a:cubicBezTo>
                  <a:pt x="140" y="914"/>
                  <a:pt x="146" y="874"/>
                  <a:pt x="175" y="854"/>
                </a:cubicBezTo>
                <a:cubicBezTo>
                  <a:pt x="813" y="384"/>
                  <a:pt x="813" y="384"/>
                  <a:pt x="813" y="384"/>
                </a:cubicBezTo>
                <a:cubicBezTo>
                  <a:pt x="864" y="414"/>
                  <a:pt x="902" y="474"/>
                  <a:pt x="902" y="474"/>
                </a:cubicBezTo>
                <a:cubicBezTo>
                  <a:pt x="965" y="671"/>
                  <a:pt x="1043" y="673"/>
                  <a:pt x="1090" y="649"/>
                </a:cubicBezTo>
                <a:cubicBezTo>
                  <a:pt x="1115" y="637"/>
                  <a:pt x="1126" y="608"/>
                  <a:pt x="1117" y="581"/>
                </a:cubicBezTo>
                <a:cubicBezTo>
                  <a:pt x="1092" y="506"/>
                  <a:pt x="1078" y="359"/>
                  <a:pt x="1078" y="359"/>
                </a:cubicBezTo>
                <a:cubicBezTo>
                  <a:pt x="1060" y="321"/>
                  <a:pt x="1004" y="281"/>
                  <a:pt x="941" y="248"/>
                </a:cubicBezTo>
                <a:cubicBezTo>
                  <a:pt x="1147" y="251"/>
                  <a:pt x="1147" y="251"/>
                  <a:pt x="1147" y="251"/>
                </a:cubicBezTo>
                <a:lnTo>
                  <a:pt x="1212" y="250"/>
                </a:lnTo>
                <a:close/>
                <a:moveTo>
                  <a:pt x="1212" y="250"/>
                </a:moveTo>
                <a:cubicBezTo>
                  <a:pt x="1212" y="250"/>
                  <a:pt x="1212" y="250"/>
                  <a:pt x="1212" y="25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9" name="Freeform 95"/>
          <p:cNvSpPr>
            <a:spLocks noEditPoints="1"/>
          </p:cNvSpPr>
          <p:nvPr/>
        </p:nvSpPr>
        <p:spPr bwMode="auto">
          <a:xfrm>
            <a:off x="5474804" y="4492488"/>
            <a:ext cx="598361" cy="576470"/>
          </a:xfrm>
          <a:custGeom>
            <a:avLst/>
            <a:gdLst>
              <a:gd name="T0" fmla="*/ 102 w 104"/>
              <a:gd name="T1" fmla="*/ 52 h 100"/>
              <a:gd name="T2" fmla="*/ 101 w 104"/>
              <a:gd name="T3" fmla="*/ 51 h 100"/>
              <a:gd name="T4" fmla="*/ 89 w 104"/>
              <a:gd name="T5" fmla="*/ 45 h 100"/>
              <a:gd name="T6" fmla="*/ 74 w 104"/>
              <a:gd name="T7" fmla="*/ 54 h 100"/>
              <a:gd name="T8" fmla="*/ 72 w 104"/>
              <a:gd name="T9" fmla="*/ 57 h 100"/>
              <a:gd name="T10" fmla="*/ 71 w 104"/>
              <a:gd name="T11" fmla="*/ 58 h 100"/>
              <a:gd name="T12" fmla="*/ 69 w 104"/>
              <a:gd name="T13" fmla="*/ 57 h 100"/>
              <a:gd name="T14" fmla="*/ 67 w 104"/>
              <a:gd name="T15" fmla="*/ 54 h 100"/>
              <a:gd name="T16" fmla="*/ 52 w 104"/>
              <a:gd name="T17" fmla="*/ 45 h 100"/>
              <a:gd name="T18" fmla="*/ 38 w 104"/>
              <a:gd name="T19" fmla="*/ 54 h 100"/>
              <a:gd name="T20" fmla="*/ 36 w 104"/>
              <a:gd name="T21" fmla="*/ 57 h 100"/>
              <a:gd name="T22" fmla="*/ 34 w 104"/>
              <a:gd name="T23" fmla="*/ 58 h 100"/>
              <a:gd name="T24" fmla="*/ 32 w 104"/>
              <a:gd name="T25" fmla="*/ 57 h 100"/>
              <a:gd name="T26" fmla="*/ 30 w 104"/>
              <a:gd name="T27" fmla="*/ 54 h 100"/>
              <a:gd name="T28" fmla="*/ 16 w 104"/>
              <a:gd name="T29" fmla="*/ 45 h 100"/>
              <a:gd name="T30" fmla="*/ 4 w 104"/>
              <a:gd name="T31" fmla="*/ 51 h 100"/>
              <a:gd name="T32" fmla="*/ 2 w 104"/>
              <a:gd name="T33" fmla="*/ 52 h 100"/>
              <a:gd name="T34" fmla="*/ 0 w 104"/>
              <a:gd name="T35" fmla="*/ 50 h 100"/>
              <a:gd name="T36" fmla="*/ 0 w 104"/>
              <a:gd name="T37" fmla="*/ 49 h 100"/>
              <a:gd name="T38" fmla="*/ 52 w 104"/>
              <a:gd name="T39" fmla="*/ 12 h 100"/>
              <a:gd name="T40" fmla="*/ 104 w 104"/>
              <a:gd name="T41" fmla="*/ 49 h 100"/>
              <a:gd name="T42" fmla="*/ 104 w 104"/>
              <a:gd name="T43" fmla="*/ 50 h 100"/>
              <a:gd name="T44" fmla="*/ 102 w 104"/>
              <a:gd name="T45" fmla="*/ 52 h 100"/>
              <a:gd name="T46" fmla="*/ 56 w 104"/>
              <a:gd name="T47" fmla="*/ 84 h 100"/>
              <a:gd name="T48" fmla="*/ 40 w 104"/>
              <a:gd name="T49" fmla="*/ 100 h 100"/>
              <a:gd name="T50" fmla="*/ 24 w 104"/>
              <a:gd name="T51" fmla="*/ 84 h 100"/>
              <a:gd name="T52" fmla="*/ 28 w 104"/>
              <a:gd name="T53" fmla="*/ 80 h 100"/>
              <a:gd name="T54" fmla="*/ 32 w 104"/>
              <a:gd name="T55" fmla="*/ 84 h 100"/>
              <a:gd name="T56" fmla="*/ 40 w 104"/>
              <a:gd name="T57" fmla="*/ 92 h 100"/>
              <a:gd name="T58" fmla="*/ 48 w 104"/>
              <a:gd name="T59" fmla="*/ 84 h 100"/>
              <a:gd name="T60" fmla="*/ 48 w 104"/>
              <a:gd name="T61" fmla="*/ 48 h 100"/>
              <a:gd name="T62" fmla="*/ 52 w 104"/>
              <a:gd name="T63" fmla="*/ 47 h 100"/>
              <a:gd name="T64" fmla="*/ 56 w 104"/>
              <a:gd name="T65" fmla="*/ 48 h 100"/>
              <a:gd name="T66" fmla="*/ 56 w 104"/>
              <a:gd name="T67" fmla="*/ 84 h 100"/>
              <a:gd name="T68" fmla="*/ 56 w 104"/>
              <a:gd name="T69" fmla="*/ 10 h 100"/>
              <a:gd name="T70" fmla="*/ 52 w 104"/>
              <a:gd name="T71" fmla="*/ 10 h 100"/>
              <a:gd name="T72" fmla="*/ 48 w 104"/>
              <a:gd name="T73" fmla="*/ 10 h 100"/>
              <a:gd name="T74" fmla="*/ 48 w 104"/>
              <a:gd name="T75" fmla="*/ 4 h 100"/>
              <a:gd name="T76" fmla="*/ 52 w 104"/>
              <a:gd name="T77" fmla="*/ 0 h 100"/>
              <a:gd name="T78" fmla="*/ 56 w 104"/>
              <a:gd name="T79" fmla="*/ 4 h 100"/>
              <a:gd name="T80" fmla="*/ 56 w 104"/>
              <a:gd name="T81" fmla="*/ 1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4" h="100">
                <a:moveTo>
                  <a:pt x="102" y="52"/>
                </a:moveTo>
                <a:cubicBezTo>
                  <a:pt x="102" y="52"/>
                  <a:pt x="101" y="51"/>
                  <a:pt x="101" y="51"/>
                </a:cubicBezTo>
                <a:cubicBezTo>
                  <a:pt x="97" y="48"/>
                  <a:pt x="94" y="45"/>
                  <a:pt x="89" y="45"/>
                </a:cubicBezTo>
                <a:cubicBezTo>
                  <a:pt x="83" y="45"/>
                  <a:pt x="78" y="49"/>
                  <a:pt x="74" y="54"/>
                </a:cubicBezTo>
                <a:cubicBezTo>
                  <a:pt x="74" y="55"/>
                  <a:pt x="73" y="56"/>
                  <a:pt x="72" y="57"/>
                </a:cubicBezTo>
                <a:cubicBezTo>
                  <a:pt x="72" y="58"/>
                  <a:pt x="71" y="58"/>
                  <a:pt x="71" y="58"/>
                </a:cubicBezTo>
                <a:cubicBezTo>
                  <a:pt x="70" y="58"/>
                  <a:pt x="69" y="58"/>
                  <a:pt x="69" y="57"/>
                </a:cubicBezTo>
                <a:cubicBezTo>
                  <a:pt x="68" y="56"/>
                  <a:pt x="67" y="55"/>
                  <a:pt x="67" y="54"/>
                </a:cubicBezTo>
                <a:cubicBezTo>
                  <a:pt x="63" y="49"/>
                  <a:pt x="58" y="45"/>
                  <a:pt x="52" y="45"/>
                </a:cubicBezTo>
                <a:cubicBezTo>
                  <a:pt x="46" y="45"/>
                  <a:pt x="41" y="49"/>
                  <a:pt x="38" y="54"/>
                </a:cubicBezTo>
                <a:cubicBezTo>
                  <a:pt x="37" y="55"/>
                  <a:pt x="37" y="56"/>
                  <a:pt x="36" y="57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8"/>
                  <a:pt x="33" y="58"/>
                  <a:pt x="32" y="57"/>
                </a:cubicBezTo>
                <a:cubicBezTo>
                  <a:pt x="32" y="56"/>
                  <a:pt x="31" y="55"/>
                  <a:pt x="30" y="54"/>
                </a:cubicBezTo>
                <a:cubicBezTo>
                  <a:pt x="27" y="49"/>
                  <a:pt x="22" y="45"/>
                  <a:pt x="16" y="45"/>
                </a:cubicBezTo>
                <a:cubicBezTo>
                  <a:pt x="11" y="45"/>
                  <a:pt x="7" y="48"/>
                  <a:pt x="4" y="51"/>
                </a:cubicBezTo>
                <a:cubicBezTo>
                  <a:pt x="3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26"/>
                  <a:pt x="29" y="12"/>
                  <a:pt x="52" y="12"/>
                </a:cubicBezTo>
                <a:cubicBezTo>
                  <a:pt x="76" y="12"/>
                  <a:pt x="99" y="26"/>
                  <a:pt x="104" y="49"/>
                </a:cubicBezTo>
                <a:cubicBezTo>
                  <a:pt x="104" y="49"/>
                  <a:pt x="104" y="49"/>
                  <a:pt x="104" y="50"/>
                </a:cubicBezTo>
                <a:cubicBezTo>
                  <a:pt x="104" y="51"/>
                  <a:pt x="103" y="52"/>
                  <a:pt x="102" y="52"/>
                </a:cubicBezTo>
                <a:close/>
                <a:moveTo>
                  <a:pt x="56" y="84"/>
                </a:moveTo>
                <a:cubicBezTo>
                  <a:pt x="56" y="93"/>
                  <a:pt x="49" y="100"/>
                  <a:pt x="40" y="100"/>
                </a:cubicBezTo>
                <a:cubicBezTo>
                  <a:pt x="32" y="100"/>
                  <a:pt x="24" y="93"/>
                  <a:pt x="24" y="84"/>
                </a:cubicBezTo>
                <a:cubicBezTo>
                  <a:pt x="24" y="82"/>
                  <a:pt x="26" y="80"/>
                  <a:pt x="28" y="80"/>
                </a:cubicBezTo>
                <a:cubicBezTo>
                  <a:pt x="31" y="80"/>
                  <a:pt x="32" y="82"/>
                  <a:pt x="32" y="84"/>
                </a:cubicBezTo>
                <a:cubicBezTo>
                  <a:pt x="32" y="88"/>
                  <a:pt x="36" y="92"/>
                  <a:pt x="40" y="92"/>
                </a:cubicBezTo>
                <a:cubicBezTo>
                  <a:pt x="45" y="92"/>
                  <a:pt x="48" y="88"/>
                  <a:pt x="48" y="84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1" y="47"/>
                  <a:pt x="52" y="47"/>
                </a:cubicBezTo>
                <a:cubicBezTo>
                  <a:pt x="54" y="47"/>
                  <a:pt x="55" y="48"/>
                  <a:pt x="56" y="48"/>
                </a:cubicBezTo>
                <a:lnTo>
                  <a:pt x="56" y="84"/>
                </a:lnTo>
                <a:close/>
                <a:moveTo>
                  <a:pt x="56" y="10"/>
                </a:moveTo>
                <a:cubicBezTo>
                  <a:pt x="55" y="10"/>
                  <a:pt x="54" y="10"/>
                  <a:pt x="52" y="10"/>
                </a:cubicBezTo>
                <a:cubicBezTo>
                  <a:pt x="51" y="10"/>
                  <a:pt x="50" y="10"/>
                  <a:pt x="48" y="10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2"/>
                  <a:pt x="50" y="0"/>
                  <a:pt x="52" y="0"/>
                </a:cubicBezTo>
                <a:cubicBezTo>
                  <a:pt x="55" y="0"/>
                  <a:pt x="56" y="2"/>
                  <a:pt x="56" y="4"/>
                </a:cubicBezTo>
                <a:lnTo>
                  <a:pt x="5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192075" y="5517909"/>
            <a:ext cx="550507" cy="559386"/>
            <a:chOff x="-3814763" y="4870451"/>
            <a:chExt cx="1476375" cy="1500187"/>
          </a:xfrm>
          <a:solidFill>
            <a:schemeClr val="bg1"/>
          </a:solidFill>
        </p:grpSpPr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-3810001" y="4870451"/>
              <a:ext cx="739775" cy="741363"/>
            </a:xfrm>
            <a:custGeom>
              <a:avLst/>
              <a:gdLst>
                <a:gd name="T0" fmla="*/ 381 w 778"/>
                <a:gd name="T1" fmla="*/ 662 h 778"/>
                <a:gd name="T2" fmla="*/ 497 w 778"/>
                <a:gd name="T3" fmla="*/ 701 h 778"/>
                <a:gd name="T4" fmla="*/ 574 w 778"/>
                <a:gd name="T5" fmla="*/ 778 h 778"/>
                <a:gd name="T6" fmla="*/ 646 w 778"/>
                <a:gd name="T7" fmla="*/ 705 h 778"/>
                <a:gd name="T8" fmla="*/ 541 w 778"/>
                <a:gd name="T9" fmla="*/ 601 h 778"/>
                <a:gd name="T10" fmla="*/ 541 w 778"/>
                <a:gd name="T11" fmla="*/ 542 h 778"/>
                <a:gd name="T12" fmla="*/ 601 w 778"/>
                <a:gd name="T13" fmla="*/ 542 h 778"/>
                <a:gd name="T14" fmla="*/ 705 w 778"/>
                <a:gd name="T15" fmla="*/ 647 h 778"/>
                <a:gd name="T16" fmla="*/ 778 w 778"/>
                <a:gd name="T17" fmla="*/ 574 h 778"/>
                <a:gd name="T18" fmla="*/ 701 w 778"/>
                <a:gd name="T19" fmla="*/ 497 h 778"/>
                <a:gd name="T20" fmla="*/ 662 w 778"/>
                <a:gd name="T21" fmla="*/ 381 h 778"/>
                <a:gd name="T22" fmla="*/ 569 w 778"/>
                <a:gd name="T23" fmla="*/ 107 h 778"/>
                <a:gd name="T24" fmla="*/ 289 w 778"/>
                <a:gd name="T25" fmla="*/ 15 h 778"/>
                <a:gd name="T26" fmla="*/ 279 w 778"/>
                <a:gd name="T27" fmla="*/ 48 h 778"/>
                <a:gd name="T28" fmla="*/ 377 w 778"/>
                <a:gd name="T29" fmla="*/ 147 h 778"/>
                <a:gd name="T30" fmla="*/ 377 w 778"/>
                <a:gd name="T31" fmla="*/ 317 h 778"/>
                <a:gd name="T32" fmla="*/ 317 w 778"/>
                <a:gd name="T33" fmla="*/ 377 h 778"/>
                <a:gd name="T34" fmla="*/ 147 w 778"/>
                <a:gd name="T35" fmla="*/ 377 h 778"/>
                <a:gd name="T36" fmla="*/ 48 w 778"/>
                <a:gd name="T37" fmla="*/ 279 h 778"/>
                <a:gd name="T38" fmla="*/ 15 w 778"/>
                <a:gd name="T39" fmla="*/ 289 h 778"/>
                <a:gd name="T40" fmla="*/ 107 w 778"/>
                <a:gd name="T41" fmla="*/ 569 h 778"/>
                <a:gd name="T42" fmla="*/ 381 w 778"/>
                <a:gd name="T43" fmla="*/ 66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8" h="778">
                  <a:moveTo>
                    <a:pt x="381" y="662"/>
                  </a:moveTo>
                  <a:cubicBezTo>
                    <a:pt x="424" y="656"/>
                    <a:pt x="466" y="671"/>
                    <a:pt x="497" y="701"/>
                  </a:cubicBezTo>
                  <a:cubicBezTo>
                    <a:pt x="574" y="778"/>
                    <a:pt x="574" y="778"/>
                    <a:pt x="574" y="778"/>
                  </a:cubicBezTo>
                  <a:cubicBezTo>
                    <a:pt x="646" y="705"/>
                    <a:pt x="646" y="705"/>
                    <a:pt x="646" y="705"/>
                  </a:cubicBezTo>
                  <a:cubicBezTo>
                    <a:pt x="541" y="601"/>
                    <a:pt x="541" y="601"/>
                    <a:pt x="541" y="601"/>
                  </a:cubicBezTo>
                  <a:cubicBezTo>
                    <a:pt x="525" y="584"/>
                    <a:pt x="525" y="558"/>
                    <a:pt x="541" y="542"/>
                  </a:cubicBezTo>
                  <a:cubicBezTo>
                    <a:pt x="558" y="525"/>
                    <a:pt x="584" y="525"/>
                    <a:pt x="601" y="542"/>
                  </a:cubicBezTo>
                  <a:cubicBezTo>
                    <a:pt x="705" y="647"/>
                    <a:pt x="705" y="647"/>
                    <a:pt x="705" y="647"/>
                  </a:cubicBezTo>
                  <a:cubicBezTo>
                    <a:pt x="778" y="574"/>
                    <a:pt x="778" y="574"/>
                    <a:pt x="778" y="574"/>
                  </a:cubicBezTo>
                  <a:cubicBezTo>
                    <a:pt x="701" y="497"/>
                    <a:pt x="701" y="497"/>
                    <a:pt x="701" y="497"/>
                  </a:cubicBezTo>
                  <a:cubicBezTo>
                    <a:pt x="671" y="467"/>
                    <a:pt x="656" y="424"/>
                    <a:pt x="662" y="381"/>
                  </a:cubicBezTo>
                  <a:cubicBezTo>
                    <a:pt x="674" y="284"/>
                    <a:pt x="643" y="182"/>
                    <a:pt x="569" y="107"/>
                  </a:cubicBezTo>
                  <a:cubicBezTo>
                    <a:pt x="493" y="31"/>
                    <a:pt x="388" y="0"/>
                    <a:pt x="289" y="15"/>
                  </a:cubicBezTo>
                  <a:cubicBezTo>
                    <a:pt x="274" y="17"/>
                    <a:pt x="267" y="37"/>
                    <a:pt x="279" y="48"/>
                  </a:cubicBezTo>
                  <a:cubicBezTo>
                    <a:pt x="377" y="147"/>
                    <a:pt x="377" y="147"/>
                    <a:pt x="377" y="147"/>
                  </a:cubicBezTo>
                  <a:cubicBezTo>
                    <a:pt x="424" y="194"/>
                    <a:pt x="424" y="270"/>
                    <a:pt x="377" y="317"/>
                  </a:cubicBezTo>
                  <a:cubicBezTo>
                    <a:pt x="317" y="377"/>
                    <a:pt x="317" y="377"/>
                    <a:pt x="317" y="377"/>
                  </a:cubicBezTo>
                  <a:cubicBezTo>
                    <a:pt x="270" y="424"/>
                    <a:pt x="193" y="424"/>
                    <a:pt x="147" y="377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36" y="267"/>
                    <a:pt x="17" y="274"/>
                    <a:pt x="15" y="289"/>
                  </a:cubicBezTo>
                  <a:cubicBezTo>
                    <a:pt x="0" y="388"/>
                    <a:pt x="31" y="493"/>
                    <a:pt x="107" y="569"/>
                  </a:cubicBezTo>
                  <a:cubicBezTo>
                    <a:pt x="182" y="643"/>
                    <a:pt x="283" y="674"/>
                    <a:pt x="381" y="6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-3057525" y="5624513"/>
              <a:ext cx="671513" cy="671513"/>
            </a:xfrm>
            <a:custGeom>
              <a:avLst/>
              <a:gdLst>
                <a:gd name="T0" fmla="*/ 205 w 705"/>
                <a:gd name="T1" fmla="*/ 0 h 704"/>
                <a:gd name="T2" fmla="*/ 132 w 705"/>
                <a:gd name="T3" fmla="*/ 72 h 704"/>
                <a:gd name="T4" fmla="*/ 563 w 705"/>
                <a:gd name="T5" fmla="*/ 504 h 704"/>
                <a:gd name="T6" fmla="*/ 563 w 705"/>
                <a:gd name="T7" fmla="*/ 563 h 704"/>
                <a:gd name="T8" fmla="*/ 504 w 705"/>
                <a:gd name="T9" fmla="*/ 563 h 704"/>
                <a:gd name="T10" fmla="*/ 73 w 705"/>
                <a:gd name="T11" fmla="*/ 131 h 704"/>
                <a:gd name="T12" fmla="*/ 0 w 705"/>
                <a:gd name="T13" fmla="*/ 204 h 704"/>
                <a:gd name="T14" fmla="*/ 445 w 705"/>
                <a:gd name="T15" fmla="*/ 648 h 704"/>
                <a:gd name="T16" fmla="*/ 649 w 705"/>
                <a:gd name="T17" fmla="*/ 648 h 704"/>
                <a:gd name="T18" fmla="*/ 649 w 705"/>
                <a:gd name="T19" fmla="*/ 444 h 704"/>
                <a:gd name="T20" fmla="*/ 205 w 705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5" h="704">
                  <a:moveTo>
                    <a:pt x="205" y="0"/>
                  </a:moveTo>
                  <a:cubicBezTo>
                    <a:pt x="132" y="72"/>
                    <a:pt x="132" y="72"/>
                    <a:pt x="132" y="72"/>
                  </a:cubicBezTo>
                  <a:cubicBezTo>
                    <a:pt x="563" y="504"/>
                    <a:pt x="563" y="504"/>
                    <a:pt x="563" y="504"/>
                  </a:cubicBezTo>
                  <a:cubicBezTo>
                    <a:pt x="580" y="520"/>
                    <a:pt x="580" y="546"/>
                    <a:pt x="563" y="563"/>
                  </a:cubicBezTo>
                  <a:cubicBezTo>
                    <a:pt x="547" y="579"/>
                    <a:pt x="521" y="579"/>
                    <a:pt x="504" y="563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445" y="648"/>
                    <a:pt x="445" y="648"/>
                    <a:pt x="445" y="648"/>
                  </a:cubicBezTo>
                  <a:cubicBezTo>
                    <a:pt x="501" y="704"/>
                    <a:pt x="592" y="704"/>
                    <a:pt x="649" y="648"/>
                  </a:cubicBezTo>
                  <a:cubicBezTo>
                    <a:pt x="705" y="592"/>
                    <a:pt x="705" y="500"/>
                    <a:pt x="649" y="444"/>
                  </a:cubicBezTo>
                  <a:lnTo>
                    <a:pt x="2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-3814763" y="4894263"/>
              <a:ext cx="1476375" cy="1476375"/>
            </a:xfrm>
            <a:custGeom>
              <a:avLst/>
              <a:gdLst>
                <a:gd name="T0" fmla="*/ 1166 w 1550"/>
                <a:gd name="T1" fmla="*/ 479 h 1550"/>
                <a:gd name="T2" fmla="*/ 1358 w 1550"/>
                <a:gd name="T3" fmla="*/ 479 h 1550"/>
                <a:gd name="T4" fmla="*/ 1550 w 1550"/>
                <a:gd name="T5" fmla="*/ 96 h 1550"/>
                <a:gd name="T6" fmla="*/ 1454 w 1550"/>
                <a:gd name="T7" fmla="*/ 0 h 1550"/>
                <a:gd name="T8" fmla="*/ 1071 w 1550"/>
                <a:gd name="T9" fmla="*/ 191 h 1550"/>
                <a:gd name="T10" fmla="*/ 1071 w 1550"/>
                <a:gd name="T11" fmla="*/ 383 h 1550"/>
                <a:gd name="T12" fmla="*/ 550 w 1550"/>
                <a:gd name="T13" fmla="*/ 903 h 1550"/>
                <a:gd name="T14" fmla="*/ 456 w 1550"/>
                <a:gd name="T15" fmla="*/ 809 h 1550"/>
                <a:gd name="T16" fmla="*/ 78 w 1550"/>
                <a:gd name="T17" fmla="*/ 1187 h 1550"/>
                <a:gd name="T18" fmla="*/ 78 w 1550"/>
                <a:gd name="T19" fmla="*/ 1471 h 1550"/>
                <a:gd name="T20" fmla="*/ 363 w 1550"/>
                <a:gd name="T21" fmla="*/ 1471 h 1550"/>
                <a:gd name="T22" fmla="*/ 741 w 1550"/>
                <a:gd name="T23" fmla="*/ 1094 h 1550"/>
                <a:gd name="T24" fmla="*/ 645 w 1550"/>
                <a:gd name="T25" fmla="*/ 998 h 1550"/>
                <a:gd name="T26" fmla="*/ 1166 w 1550"/>
                <a:gd name="T27" fmla="*/ 479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0" h="1550">
                  <a:moveTo>
                    <a:pt x="1166" y="479"/>
                  </a:moveTo>
                  <a:cubicBezTo>
                    <a:pt x="1358" y="479"/>
                    <a:pt x="1358" y="479"/>
                    <a:pt x="1358" y="479"/>
                  </a:cubicBezTo>
                  <a:cubicBezTo>
                    <a:pt x="1550" y="96"/>
                    <a:pt x="1550" y="96"/>
                    <a:pt x="1550" y="96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071" y="191"/>
                    <a:pt x="1071" y="191"/>
                    <a:pt x="1071" y="191"/>
                  </a:cubicBezTo>
                  <a:cubicBezTo>
                    <a:pt x="1071" y="383"/>
                    <a:pt x="1071" y="383"/>
                    <a:pt x="1071" y="383"/>
                  </a:cubicBezTo>
                  <a:cubicBezTo>
                    <a:pt x="550" y="903"/>
                    <a:pt x="550" y="903"/>
                    <a:pt x="550" y="903"/>
                  </a:cubicBezTo>
                  <a:cubicBezTo>
                    <a:pt x="456" y="809"/>
                    <a:pt x="456" y="809"/>
                    <a:pt x="456" y="809"/>
                  </a:cubicBezTo>
                  <a:cubicBezTo>
                    <a:pt x="78" y="1187"/>
                    <a:pt x="78" y="1187"/>
                    <a:pt x="78" y="1187"/>
                  </a:cubicBezTo>
                  <a:cubicBezTo>
                    <a:pt x="0" y="1265"/>
                    <a:pt x="0" y="1393"/>
                    <a:pt x="78" y="1471"/>
                  </a:cubicBezTo>
                  <a:cubicBezTo>
                    <a:pt x="157" y="1550"/>
                    <a:pt x="284" y="1550"/>
                    <a:pt x="363" y="1471"/>
                  </a:cubicBezTo>
                  <a:cubicBezTo>
                    <a:pt x="741" y="1094"/>
                    <a:pt x="741" y="1094"/>
                    <a:pt x="741" y="1094"/>
                  </a:cubicBezTo>
                  <a:cubicBezTo>
                    <a:pt x="645" y="998"/>
                    <a:pt x="645" y="998"/>
                    <a:pt x="645" y="998"/>
                  </a:cubicBezTo>
                  <a:lnTo>
                    <a:pt x="1166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2613991" y="1010140"/>
            <a:ext cx="2739674" cy="3502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07007" y="2201938"/>
            <a:ext cx="318506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201981" y="3437703"/>
            <a:ext cx="269900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659444" y="4693347"/>
            <a:ext cx="252880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215312" y="6258921"/>
            <a:ext cx="345682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66420" y="520486"/>
            <a:ext cx="4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Open Sans" panose="020B0606030504020204" pitchFamily="34" charset="0"/>
              </a:rPr>
              <a:t>二、发展目标</a:t>
            </a:r>
            <a:endParaRPr lang="en-US" altLang="zh-CN" sz="4800" b="1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CFD8BB-22C0-4ADB-A574-175DEDBADF09}"/>
              </a:ext>
            </a:extLst>
          </p:cNvPr>
          <p:cNvSpPr txBox="1"/>
          <p:nvPr/>
        </p:nvSpPr>
        <p:spPr>
          <a:xfrm>
            <a:off x="2586749" y="483790"/>
            <a:ext cx="2727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、团队建设</a:t>
            </a:r>
            <a:endParaRPr lang="en-US" sz="4800" dirty="0">
              <a:solidFill>
                <a:schemeClr val="accent4">
                  <a:lumMod val="75000"/>
                </a:schemeClr>
              </a:solidFill>
              <a:latin typeface="中華民國字體" pitchFamily="2" charset="-122"/>
            </a:endParaRPr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CF71F2EF-3AB0-4506-ADAF-35251FCEE268}"/>
              </a:ext>
            </a:extLst>
          </p:cNvPr>
          <p:cNvSpPr txBox="1"/>
          <p:nvPr/>
        </p:nvSpPr>
        <p:spPr>
          <a:xfrm>
            <a:off x="4091422" y="1563722"/>
            <a:ext cx="280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、课题研究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6150D1-084C-4F26-BA8C-C79A42C57B81}"/>
              </a:ext>
            </a:extLst>
          </p:cNvPr>
          <p:cNvSpPr txBox="1"/>
          <p:nvPr/>
        </p:nvSpPr>
        <p:spPr>
          <a:xfrm>
            <a:off x="5129314" y="2791371"/>
            <a:ext cx="295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、学生发展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TextBox 38">
            <a:extLst>
              <a:ext uri="{FF2B5EF4-FFF2-40B4-BE49-F238E27FC236}">
                <a16:creationId xmlns:a16="http://schemas.microsoft.com/office/drawing/2014/main" id="{5560D656-7A63-46C0-BF53-2B3C62732CC1}"/>
              </a:ext>
            </a:extLst>
          </p:cNvPr>
          <p:cNvSpPr txBox="1"/>
          <p:nvPr/>
        </p:nvSpPr>
        <p:spPr>
          <a:xfrm>
            <a:off x="6467817" y="4019020"/>
            <a:ext cx="308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6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、教师发展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5064C663-E666-4A04-B710-CCE0E794A3E4}"/>
              </a:ext>
            </a:extLst>
          </p:cNvPr>
          <p:cNvSpPr txBox="1"/>
          <p:nvPr/>
        </p:nvSpPr>
        <p:spPr>
          <a:xfrm>
            <a:off x="8183345" y="5245584"/>
            <a:ext cx="3678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2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、结合学校重点工作，积极落实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3133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9935570" y="532264"/>
            <a:ext cx="1513958" cy="327546"/>
            <a:chOff x="9935570" y="532264"/>
            <a:chExt cx="1513958" cy="327546"/>
          </a:xfrm>
        </p:grpSpPr>
        <p:sp>
          <p:nvSpPr>
            <p:cNvPr id="17" name="Oval 16"/>
            <p:cNvSpPr/>
            <p:nvPr/>
          </p:nvSpPr>
          <p:spPr>
            <a:xfrm>
              <a:off x="9935570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0538346" y="545911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135629" y="532264"/>
              <a:ext cx="313899" cy="31389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图片占位符 3">
            <a:extLst>
              <a:ext uri="{FF2B5EF4-FFF2-40B4-BE49-F238E27FC236}">
                <a16:creationId xmlns:a16="http://schemas.microsoft.com/office/drawing/2014/main" id="{55640BCC-4EF0-4D6D-84AC-D203E08B7D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r="25818"/>
          <a:stretch>
            <a:fillRect/>
          </a:stretch>
        </p:blipFill>
        <p:spPr/>
      </p:pic>
      <p:grpSp>
        <p:nvGrpSpPr>
          <p:cNvPr id="23" name="Group 22"/>
          <p:cNvGrpSpPr/>
          <p:nvPr/>
        </p:nvGrpSpPr>
        <p:grpSpPr>
          <a:xfrm>
            <a:off x="2912268" y="1403896"/>
            <a:ext cx="4110273" cy="3980283"/>
            <a:chOff x="2912268" y="1403896"/>
            <a:chExt cx="4110273" cy="3980283"/>
          </a:xfrm>
        </p:grpSpPr>
        <p:sp>
          <p:nvSpPr>
            <p:cNvPr id="24" name="Oval 23"/>
            <p:cNvSpPr/>
            <p:nvPr/>
          </p:nvSpPr>
          <p:spPr>
            <a:xfrm>
              <a:off x="3056104" y="1403896"/>
              <a:ext cx="3837855" cy="3837854"/>
            </a:xfrm>
            <a:prstGeom prst="ellipse">
              <a:avLst/>
            </a:prstGeom>
            <a:solidFill>
              <a:srgbClr val="C0E7F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912268" y="1645336"/>
              <a:ext cx="3738844" cy="3738843"/>
            </a:xfrm>
            <a:prstGeom prst="ellipse">
              <a:avLst/>
            </a:prstGeom>
            <a:solidFill>
              <a:srgbClr val="FEAFC5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283697" y="1645335"/>
              <a:ext cx="3738844" cy="3738843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22479" y="2676968"/>
            <a:ext cx="1226818" cy="1401872"/>
            <a:chOff x="906560" y="4460352"/>
            <a:chExt cx="1346200" cy="1538288"/>
          </a:xfrm>
          <a:solidFill>
            <a:schemeClr val="bg1"/>
          </a:solidFill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906560" y="4555602"/>
              <a:ext cx="1346200" cy="1443038"/>
            </a:xfrm>
            <a:custGeom>
              <a:avLst/>
              <a:gdLst>
                <a:gd name="T0" fmla="*/ 351 w 424"/>
                <a:gd name="T1" fmla="*/ 306 h 454"/>
                <a:gd name="T2" fmla="*/ 284 w 424"/>
                <a:gd name="T3" fmla="*/ 293 h 454"/>
                <a:gd name="T4" fmla="*/ 272 w 424"/>
                <a:gd name="T5" fmla="*/ 278 h 454"/>
                <a:gd name="T6" fmla="*/ 272 w 424"/>
                <a:gd name="T7" fmla="*/ 263 h 454"/>
                <a:gd name="T8" fmla="*/ 285 w 424"/>
                <a:gd name="T9" fmla="*/ 240 h 454"/>
                <a:gd name="T10" fmla="*/ 295 w 424"/>
                <a:gd name="T11" fmla="*/ 222 h 454"/>
                <a:gd name="T12" fmla="*/ 326 w 424"/>
                <a:gd name="T13" fmla="*/ 173 h 454"/>
                <a:gd name="T14" fmla="*/ 322 w 424"/>
                <a:gd name="T15" fmla="*/ 138 h 454"/>
                <a:gd name="T16" fmla="*/ 316 w 424"/>
                <a:gd name="T17" fmla="*/ 76 h 454"/>
                <a:gd name="T18" fmla="*/ 301 w 424"/>
                <a:gd name="T19" fmla="*/ 28 h 454"/>
                <a:gd name="T20" fmla="*/ 273 w 424"/>
                <a:gd name="T21" fmla="*/ 16 h 454"/>
                <a:gd name="T22" fmla="*/ 262 w 424"/>
                <a:gd name="T23" fmla="*/ 13 h 454"/>
                <a:gd name="T24" fmla="*/ 211 w 424"/>
                <a:gd name="T25" fmla="*/ 0 h 454"/>
                <a:gd name="T26" fmla="*/ 106 w 424"/>
                <a:gd name="T27" fmla="*/ 72 h 454"/>
                <a:gd name="T28" fmla="*/ 102 w 424"/>
                <a:gd name="T29" fmla="*/ 127 h 454"/>
                <a:gd name="T30" fmla="*/ 101 w 424"/>
                <a:gd name="T31" fmla="*/ 138 h 454"/>
                <a:gd name="T32" fmla="*/ 97 w 424"/>
                <a:gd name="T33" fmla="*/ 173 h 454"/>
                <a:gd name="T34" fmla="*/ 128 w 424"/>
                <a:gd name="T35" fmla="*/ 222 h 454"/>
                <a:gd name="T36" fmla="*/ 138 w 424"/>
                <a:gd name="T37" fmla="*/ 240 h 454"/>
                <a:gd name="T38" fmla="*/ 151 w 424"/>
                <a:gd name="T39" fmla="*/ 263 h 454"/>
                <a:gd name="T40" fmla="*/ 151 w 424"/>
                <a:gd name="T41" fmla="*/ 278 h 454"/>
                <a:gd name="T42" fmla="*/ 139 w 424"/>
                <a:gd name="T43" fmla="*/ 293 h 454"/>
                <a:gd name="T44" fmla="*/ 73 w 424"/>
                <a:gd name="T45" fmla="*/ 306 h 454"/>
                <a:gd name="T46" fmla="*/ 0 w 424"/>
                <a:gd name="T47" fmla="*/ 395 h 454"/>
                <a:gd name="T48" fmla="*/ 0 w 424"/>
                <a:gd name="T49" fmla="*/ 424 h 454"/>
                <a:gd name="T50" fmla="*/ 30 w 424"/>
                <a:gd name="T51" fmla="*/ 454 h 454"/>
                <a:gd name="T52" fmla="*/ 393 w 424"/>
                <a:gd name="T53" fmla="*/ 454 h 454"/>
                <a:gd name="T54" fmla="*/ 424 w 424"/>
                <a:gd name="T55" fmla="*/ 424 h 454"/>
                <a:gd name="T56" fmla="*/ 424 w 424"/>
                <a:gd name="T57" fmla="*/ 395 h 454"/>
                <a:gd name="T58" fmla="*/ 351 w 424"/>
                <a:gd name="T59" fmla="*/ 30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4" h="454">
                  <a:moveTo>
                    <a:pt x="351" y="306"/>
                  </a:moveTo>
                  <a:cubicBezTo>
                    <a:pt x="284" y="293"/>
                    <a:pt x="284" y="293"/>
                    <a:pt x="284" y="293"/>
                  </a:cubicBezTo>
                  <a:cubicBezTo>
                    <a:pt x="277" y="291"/>
                    <a:pt x="272" y="285"/>
                    <a:pt x="272" y="278"/>
                  </a:cubicBezTo>
                  <a:cubicBezTo>
                    <a:pt x="272" y="263"/>
                    <a:pt x="272" y="263"/>
                    <a:pt x="272" y="263"/>
                  </a:cubicBezTo>
                  <a:cubicBezTo>
                    <a:pt x="277" y="256"/>
                    <a:pt x="281" y="248"/>
                    <a:pt x="285" y="240"/>
                  </a:cubicBezTo>
                  <a:cubicBezTo>
                    <a:pt x="288" y="234"/>
                    <a:pt x="293" y="224"/>
                    <a:pt x="295" y="222"/>
                  </a:cubicBezTo>
                  <a:cubicBezTo>
                    <a:pt x="308" y="209"/>
                    <a:pt x="322" y="194"/>
                    <a:pt x="326" y="173"/>
                  </a:cubicBezTo>
                  <a:cubicBezTo>
                    <a:pt x="330" y="155"/>
                    <a:pt x="326" y="145"/>
                    <a:pt x="322" y="138"/>
                  </a:cubicBezTo>
                  <a:cubicBezTo>
                    <a:pt x="322" y="123"/>
                    <a:pt x="322" y="96"/>
                    <a:pt x="316" y="76"/>
                  </a:cubicBezTo>
                  <a:cubicBezTo>
                    <a:pt x="316" y="53"/>
                    <a:pt x="312" y="39"/>
                    <a:pt x="301" y="28"/>
                  </a:cubicBezTo>
                  <a:cubicBezTo>
                    <a:pt x="293" y="19"/>
                    <a:pt x="282" y="17"/>
                    <a:pt x="273" y="16"/>
                  </a:cubicBezTo>
                  <a:cubicBezTo>
                    <a:pt x="269" y="15"/>
                    <a:pt x="264" y="14"/>
                    <a:pt x="262" y="13"/>
                  </a:cubicBezTo>
                  <a:cubicBezTo>
                    <a:pt x="247" y="5"/>
                    <a:pt x="231" y="0"/>
                    <a:pt x="211" y="0"/>
                  </a:cubicBezTo>
                  <a:cubicBezTo>
                    <a:pt x="171" y="1"/>
                    <a:pt x="122" y="27"/>
                    <a:pt x="106" y="72"/>
                  </a:cubicBezTo>
                  <a:cubicBezTo>
                    <a:pt x="101" y="86"/>
                    <a:pt x="101" y="109"/>
                    <a:pt x="102" y="127"/>
                  </a:cubicBezTo>
                  <a:cubicBezTo>
                    <a:pt x="101" y="138"/>
                    <a:pt x="101" y="138"/>
                    <a:pt x="101" y="138"/>
                  </a:cubicBezTo>
                  <a:cubicBezTo>
                    <a:pt x="97" y="145"/>
                    <a:pt x="94" y="155"/>
                    <a:pt x="97" y="173"/>
                  </a:cubicBezTo>
                  <a:cubicBezTo>
                    <a:pt x="102" y="194"/>
                    <a:pt x="115" y="209"/>
                    <a:pt x="128" y="222"/>
                  </a:cubicBezTo>
                  <a:cubicBezTo>
                    <a:pt x="130" y="224"/>
                    <a:pt x="135" y="234"/>
                    <a:pt x="138" y="240"/>
                  </a:cubicBezTo>
                  <a:cubicBezTo>
                    <a:pt x="143" y="248"/>
                    <a:pt x="147" y="256"/>
                    <a:pt x="151" y="263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1" y="285"/>
                    <a:pt x="146" y="291"/>
                    <a:pt x="139" y="293"/>
                  </a:cubicBezTo>
                  <a:cubicBezTo>
                    <a:pt x="73" y="306"/>
                    <a:pt x="73" y="306"/>
                    <a:pt x="73" y="306"/>
                  </a:cubicBezTo>
                  <a:cubicBezTo>
                    <a:pt x="31" y="314"/>
                    <a:pt x="0" y="352"/>
                    <a:pt x="0" y="395"/>
                  </a:cubicBezTo>
                  <a:cubicBezTo>
                    <a:pt x="0" y="424"/>
                    <a:pt x="0" y="424"/>
                    <a:pt x="0" y="424"/>
                  </a:cubicBezTo>
                  <a:cubicBezTo>
                    <a:pt x="0" y="440"/>
                    <a:pt x="13" y="454"/>
                    <a:pt x="30" y="454"/>
                  </a:cubicBezTo>
                  <a:cubicBezTo>
                    <a:pt x="393" y="454"/>
                    <a:pt x="393" y="454"/>
                    <a:pt x="393" y="454"/>
                  </a:cubicBezTo>
                  <a:cubicBezTo>
                    <a:pt x="410" y="454"/>
                    <a:pt x="424" y="440"/>
                    <a:pt x="424" y="424"/>
                  </a:cubicBezTo>
                  <a:cubicBezTo>
                    <a:pt x="424" y="395"/>
                    <a:pt x="424" y="395"/>
                    <a:pt x="424" y="395"/>
                  </a:cubicBezTo>
                  <a:cubicBezTo>
                    <a:pt x="424" y="352"/>
                    <a:pt x="393" y="314"/>
                    <a:pt x="351" y="3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906560" y="4460352"/>
              <a:ext cx="288925" cy="385763"/>
            </a:xfrm>
            <a:custGeom>
              <a:avLst/>
              <a:gdLst>
                <a:gd name="T0" fmla="*/ 15 w 91"/>
                <a:gd name="T1" fmla="*/ 121 h 121"/>
                <a:gd name="T2" fmla="*/ 30 w 91"/>
                <a:gd name="T3" fmla="*/ 106 h 121"/>
                <a:gd name="T4" fmla="*/ 30 w 91"/>
                <a:gd name="T5" fmla="*/ 30 h 121"/>
                <a:gd name="T6" fmla="*/ 75 w 91"/>
                <a:gd name="T7" fmla="*/ 30 h 121"/>
                <a:gd name="T8" fmla="*/ 91 w 91"/>
                <a:gd name="T9" fmla="*/ 15 h 121"/>
                <a:gd name="T10" fmla="*/ 75 w 91"/>
                <a:gd name="T11" fmla="*/ 0 h 121"/>
                <a:gd name="T12" fmla="*/ 15 w 91"/>
                <a:gd name="T13" fmla="*/ 0 h 121"/>
                <a:gd name="T14" fmla="*/ 0 w 91"/>
                <a:gd name="T15" fmla="*/ 15 h 121"/>
                <a:gd name="T16" fmla="*/ 0 w 91"/>
                <a:gd name="T17" fmla="*/ 106 h 121"/>
                <a:gd name="T18" fmla="*/ 15 w 91"/>
                <a:gd name="T1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15" y="121"/>
                  </a:moveTo>
                  <a:cubicBezTo>
                    <a:pt x="23" y="121"/>
                    <a:pt x="30" y="114"/>
                    <a:pt x="30" y="106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84" y="30"/>
                    <a:pt x="91" y="23"/>
                    <a:pt x="91" y="15"/>
                  </a:cubicBezTo>
                  <a:cubicBezTo>
                    <a:pt x="91" y="6"/>
                    <a:pt x="84" y="0"/>
                    <a:pt x="7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4"/>
                    <a:pt x="7" y="121"/>
                    <a:pt x="15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906560" y="5036614"/>
              <a:ext cx="288925" cy="384175"/>
            </a:xfrm>
            <a:custGeom>
              <a:avLst/>
              <a:gdLst>
                <a:gd name="T0" fmla="*/ 15 w 91"/>
                <a:gd name="T1" fmla="*/ 121 h 121"/>
                <a:gd name="T2" fmla="*/ 75 w 91"/>
                <a:gd name="T3" fmla="*/ 121 h 121"/>
                <a:gd name="T4" fmla="*/ 91 w 91"/>
                <a:gd name="T5" fmla="*/ 106 h 121"/>
                <a:gd name="T6" fmla="*/ 75 w 91"/>
                <a:gd name="T7" fmla="*/ 91 h 121"/>
                <a:gd name="T8" fmla="*/ 30 w 91"/>
                <a:gd name="T9" fmla="*/ 91 h 121"/>
                <a:gd name="T10" fmla="*/ 30 w 91"/>
                <a:gd name="T11" fmla="*/ 15 h 121"/>
                <a:gd name="T12" fmla="*/ 15 w 91"/>
                <a:gd name="T13" fmla="*/ 0 h 121"/>
                <a:gd name="T14" fmla="*/ 0 w 91"/>
                <a:gd name="T15" fmla="*/ 15 h 121"/>
                <a:gd name="T16" fmla="*/ 0 w 91"/>
                <a:gd name="T17" fmla="*/ 106 h 121"/>
                <a:gd name="T18" fmla="*/ 15 w 91"/>
                <a:gd name="T1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15" y="121"/>
                  </a:moveTo>
                  <a:cubicBezTo>
                    <a:pt x="75" y="121"/>
                    <a:pt x="75" y="121"/>
                    <a:pt x="75" y="121"/>
                  </a:cubicBezTo>
                  <a:cubicBezTo>
                    <a:pt x="84" y="121"/>
                    <a:pt x="91" y="114"/>
                    <a:pt x="91" y="106"/>
                  </a:cubicBezTo>
                  <a:cubicBezTo>
                    <a:pt x="91" y="98"/>
                    <a:pt x="84" y="91"/>
                    <a:pt x="75" y="91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4"/>
                    <a:pt x="7" y="121"/>
                    <a:pt x="15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1963835" y="4460352"/>
              <a:ext cx="288925" cy="385763"/>
            </a:xfrm>
            <a:custGeom>
              <a:avLst/>
              <a:gdLst>
                <a:gd name="T0" fmla="*/ 75 w 91"/>
                <a:gd name="T1" fmla="*/ 0 h 121"/>
                <a:gd name="T2" fmla="*/ 15 w 91"/>
                <a:gd name="T3" fmla="*/ 0 h 121"/>
                <a:gd name="T4" fmla="*/ 0 w 91"/>
                <a:gd name="T5" fmla="*/ 15 h 121"/>
                <a:gd name="T6" fmla="*/ 15 w 91"/>
                <a:gd name="T7" fmla="*/ 30 h 121"/>
                <a:gd name="T8" fmla="*/ 60 w 91"/>
                <a:gd name="T9" fmla="*/ 30 h 121"/>
                <a:gd name="T10" fmla="*/ 60 w 91"/>
                <a:gd name="T11" fmla="*/ 106 h 121"/>
                <a:gd name="T12" fmla="*/ 75 w 91"/>
                <a:gd name="T13" fmla="*/ 121 h 121"/>
                <a:gd name="T14" fmla="*/ 91 w 91"/>
                <a:gd name="T15" fmla="*/ 106 h 121"/>
                <a:gd name="T16" fmla="*/ 91 w 91"/>
                <a:gd name="T17" fmla="*/ 15 h 121"/>
                <a:gd name="T18" fmla="*/ 75 w 91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7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14"/>
                    <a:pt x="67" y="121"/>
                    <a:pt x="75" y="121"/>
                  </a:cubicBezTo>
                  <a:cubicBezTo>
                    <a:pt x="84" y="121"/>
                    <a:pt x="91" y="114"/>
                    <a:pt x="91" y="10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6"/>
                    <a:pt x="84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1963835" y="5036614"/>
              <a:ext cx="288925" cy="384175"/>
            </a:xfrm>
            <a:custGeom>
              <a:avLst/>
              <a:gdLst>
                <a:gd name="T0" fmla="*/ 75 w 91"/>
                <a:gd name="T1" fmla="*/ 0 h 121"/>
                <a:gd name="T2" fmla="*/ 60 w 91"/>
                <a:gd name="T3" fmla="*/ 15 h 121"/>
                <a:gd name="T4" fmla="*/ 60 w 91"/>
                <a:gd name="T5" fmla="*/ 91 h 121"/>
                <a:gd name="T6" fmla="*/ 15 w 91"/>
                <a:gd name="T7" fmla="*/ 91 h 121"/>
                <a:gd name="T8" fmla="*/ 0 w 91"/>
                <a:gd name="T9" fmla="*/ 106 h 121"/>
                <a:gd name="T10" fmla="*/ 15 w 91"/>
                <a:gd name="T11" fmla="*/ 121 h 121"/>
                <a:gd name="T12" fmla="*/ 75 w 91"/>
                <a:gd name="T13" fmla="*/ 121 h 121"/>
                <a:gd name="T14" fmla="*/ 91 w 91"/>
                <a:gd name="T15" fmla="*/ 106 h 121"/>
                <a:gd name="T16" fmla="*/ 91 w 91"/>
                <a:gd name="T17" fmla="*/ 15 h 121"/>
                <a:gd name="T18" fmla="*/ 75 w 91"/>
                <a:gd name="T1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121">
                  <a:moveTo>
                    <a:pt x="75" y="0"/>
                  </a:moveTo>
                  <a:cubicBezTo>
                    <a:pt x="67" y="0"/>
                    <a:pt x="60" y="7"/>
                    <a:pt x="60" y="15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7" y="91"/>
                    <a:pt x="0" y="98"/>
                    <a:pt x="0" y="106"/>
                  </a:cubicBezTo>
                  <a:cubicBezTo>
                    <a:pt x="0" y="114"/>
                    <a:pt x="7" y="121"/>
                    <a:pt x="15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84" y="121"/>
                    <a:pt x="91" y="114"/>
                    <a:pt x="91" y="10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1" y="7"/>
                    <a:pt x="84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49">
            <a:extLst>
              <a:ext uri="{FF2B5EF4-FFF2-40B4-BE49-F238E27FC236}">
                <a16:creationId xmlns:a16="http://schemas.microsoft.com/office/drawing/2014/main" id="{36A3D8A3-7F86-456B-867B-F3F2D84C36FB}"/>
              </a:ext>
            </a:extLst>
          </p:cNvPr>
          <p:cNvSpPr txBox="1"/>
          <p:nvPr/>
        </p:nvSpPr>
        <p:spPr>
          <a:xfrm>
            <a:off x="6893959" y="2491498"/>
            <a:ext cx="444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Open Sans" panose="020B0606030504020204" pitchFamily="34" charset="0"/>
              </a:rPr>
              <a:t>三、发展策略</a:t>
            </a:r>
            <a:endParaRPr lang="en-US" altLang="zh-CN" sz="4800" b="1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1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9A51B1-3AF5-7A45-AB29-958FE9938CB0}"/>
              </a:ext>
            </a:extLst>
          </p:cNvPr>
          <p:cNvGrpSpPr/>
          <p:nvPr/>
        </p:nvGrpSpPr>
        <p:grpSpPr>
          <a:xfrm>
            <a:off x="490439" y="1224748"/>
            <a:ext cx="6121466" cy="4417080"/>
            <a:chOff x="10007600" y="7594600"/>
            <a:chExt cx="6121466" cy="4417080"/>
          </a:xfrm>
        </p:grpSpPr>
        <p:sp>
          <p:nvSpPr>
            <p:cNvPr id="18" name="Circle"/>
            <p:cNvSpPr/>
            <p:nvPr/>
          </p:nvSpPr>
          <p:spPr>
            <a:xfrm>
              <a:off x="10007600" y="7594600"/>
              <a:ext cx="4417080" cy="4417080"/>
            </a:xfrm>
            <a:prstGeom prst="ellipse">
              <a:avLst/>
            </a:prstGeom>
            <a:solidFill>
              <a:srgbClr val="E4A8B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9" name="Circle"/>
            <p:cNvSpPr/>
            <p:nvPr/>
          </p:nvSpPr>
          <p:spPr>
            <a:xfrm>
              <a:off x="10591800" y="8585200"/>
              <a:ext cx="3165646" cy="3165647"/>
            </a:xfrm>
            <a:prstGeom prst="ellipse">
              <a:avLst/>
            </a:prstGeom>
            <a:solidFill>
              <a:srgbClr val="FEAFC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" name="Circle"/>
            <p:cNvSpPr/>
            <p:nvPr/>
          </p:nvSpPr>
          <p:spPr>
            <a:xfrm>
              <a:off x="11366500" y="9690100"/>
              <a:ext cx="1691649" cy="1691651"/>
            </a:xfrm>
            <a:prstGeom prst="ellipse">
              <a:avLst/>
            </a:prstGeom>
            <a:solidFill>
              <a:srgbClr val="80D4F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dirty="0"/>
                <a:t> </a:t>
              </a:r>
              <a:endParaRPr dirty="0"/>
            </a:p>
          </p:txBody>
        </p:sp>
        <p:sp>
          <p:nvSpPr>
            <p:cNvPr id="21" name="Shape"/>
            <p:cNvSpPr/>
            <p:nvPr/>
          </p:nvSpPr>
          <p:spPr>
            <a:xfrm>
              <a:off x="13320412" y="8659273"/>
              <a:ext cx="2808654" cy="5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661" y="0"/>
                  </a:lnTo>
                  <a:lnTo>
                    <a:pt x="18661" y="7283"/>
                  </a:lnTo>
                  <a:lnTo>
                    <a:pt x="0" y="7283"/>
                  </a:lnTo>
                  <a:lnTo>
                    <a:pt x="0" y="14317"/>
                  </a:lnTo>
                  <a:lnTo>
                    <a:pt x="18661" y="14317"/>
                  </a:lnTo>
                  <a:lnTo>
                    <a:pt x="18661" y="21600"/>
                  </a:lnTo>
                  <a:cubicBezTo>
                    <a:pt x="18661" y="216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E4A8B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2" name="Shape"/>
            <p:cNvSpPr/>
            <p:nvPr/>
          </p:nvSpPr>
          <p:spPr>
            <a:xfrm>
              <a:off x="13116820" y="9833528"/>
              <a:ext cx="3012246" cy="5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860" y="0"/>
                  </a:lnTo>
                  <a:lnTo>
                    <a:pt x="18860" y="7283"/>
                  </a:lnTo>
                  <a:lnTo>
                    <a:pt x="0" y="7283"/>
                  </a:lnTo>
                  <a:lnTo>
                    <a:pt x="0" y="14317"/>
                  </a:lnTo>
                  <a:lnTo>
                    <a:pt x="18860" y="14317"/>
                  </a:lnTo>
                  <a:lnTo>
                    <a:pt x="18860" y="21600"/>
                  </a:lnTo>
                  <a:cubicBezTo>
                    <a:pt x="18860" y="216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FEAFC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3" name="Shape"/>
            <p:cNvSpPr/>
            <p:nvPr/>
          </p:nvSpPr>
          <p:spPr>
            <a:xfrm>
              <a:off x="12440286" y="10922604"/>
              <a:ext cx="3688780" cy="52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9362" y="0"/>
                  </a:lnTo>
                  <a:lnTo>
                    <a:pt x="19362" y="7283"/>
                  </a:lnTo>
                  <a:lnTo>
                    <a:pt x="0" y="7283"/>
                  </a:lnTo>
                  <a:lnTo>
                    <a:pt x="0" y="14317"/>
                  </a:lnTo>
                  <a:lnTo>
                    <a:pt x="19362" y="14317"/>
                  </a:lnTo>
                  <a:lnTo>
                    <a:pt x="19362" y="21600"/>
                  </a:lnTo>
                  <a:cubicBezTo>
                    <a:pt x="19362" y="21600"/>
                    <a:pt x="21600" y="10800"/>
                    <a:pt x="21600" y="10800"/>
                  </a:cubicBezTo>
                  <a:close/>
                </a:path>
              </a:pathLst>
            </a:custGeom>
            <a:solidFill>
              <a:srgbClr val="80D4F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sp>
        <p:nvSpPr>
          <p:cNvPr id="4" name="Freeform 7"/>
          <p:cNvSpPr>
            <a:spLocks/>
          </p:cNvSpPr>
          <p:nvPr/>
        </p:nvSpPr>
        <p:spPr bwMode="auto">
          <a:xfrm>
            <a:off x="7900989" y="0"/>
            <a:ext cx="4107016" cy="1901825"/>
          </a:xfrm>
          <a:custGeom>
            <a:avLst/>
            <a:gdLst>
              <a:gd name="T0" fmla="*/ 636 w 725"/>
              <a:gd name="T1" fmla="*/ 0 h 600"/>
              <a:gd name="T2" fmla="*/ 89 w 725"/>
              <a:gd name="T3" fmla="*/ 0 h 600"/>
              <a:gd name="T4" fmla="*/ 0 w 725"/>
              <a:gd name="T5" fmla="*/ 238 h 600"/>
              <a:gd name="T6" fmla="*/ 363 w 725"/>
              <a:gd name="T7" fmla="*/ 600 h 600"/>
              <a:gd name="T8" fmla="*/ 725 w 725"/>
              <a:gd name="T9" fmla="*/ 238 h 600"/>
              <a:gd name="T10" fmla="*/ 636 w 725"/>
              <a:gd name="T11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25" h="600">
                <a:moveTo>
                  <a:pt x="636" y="0"/>
                </a:moveTo>
                <a:cubicBezTo>
                  <a:pt x="89" y="0"/>
                  <a:pt x="89" y="0"/>
                  <a:pt x="89" y="0"/>
                </a:cubicBezTo>
                <a:cubicBezTo>
                  <a:pt x="34" y="64"/>
                  <a:pt x="0" y="147"/>
                  <a:pt x="0" y="238"/>
                </a:cubicBezTo>
                <a:cubicBezTo>
                  <a:pt x="0" y="438"/>
                  <a:pt x="162" y="600"/>
                  <a:pt x="363" y="600"/>
                </a:cubicBezTo>
                <a:cubicBezTo>
                  <a:pt x="563" y="600"/>
                  <a:pt x="725" y="438"/>
                  <a:pt x="725" y="238"/>
                </a:cubicBezTo>
                <a:cubicBezTo>
                  <a:pt x="725" y="147"/>
                  <a:pt x="692" y="64"/>
                  <a:pt x="636" y="0"/>
                </a:cubicBezTo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5255" y="448641"/>
            <a:ext cx="417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rPr>
              <a:t>（一）教师层面</a:t>
            </a:r>
            <a:endParaRPr 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5976" y="1985219"/>
            <a:ext cx="532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E4A8B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5976" y="4342664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80D4F8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5976" y="32094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EAFC5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6533" y="2240304"/>
            <a:ext cx="4186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solidFill>
                  <a:srgbClr val="E4A8B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提升备课质量，扎实日常教学。</a:t>
            </a:r>
            <a:endParaRPr lang="en-US" sz="2400" b="1" dirty="0">
              <a:solidFill>
                <a:srgbClr val="E4A8B1"/>
              </a:solidFill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2565" y="2637654"/>
            <a:ext cx="4110012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Open Sans" panose="020B0606030504020204" pitchFamily="34" charset="0"/>
              </a:rPr>
              <a:t>认真备课、设计作业、参与研讨</a:t>
            </a:r>
            <a:endParaRPr lang="en-US" dirty="0"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2565" y="3851197"/>
            <a:ext cx="4110012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每周微备课、一日一议的平台</a:t>
            </a:r>
            <a:endParaRPr lang="en-US" dirty="0"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9865" y="5086609"/>
            <a:ext cx="4110012" cy="44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zh-CN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教科研与日常教学相融通</a:t>
            </a:r>
            <a:endParaRPr lang="en-US" dirty="0"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6533" y="4619716"/>
            <a:ext cx="396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solidFill>
                  <a:srgbClr val="80D4F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教学研究有重点，汇成果。</a:t>
            </a:r>
            <a:endParaRPr lang="en-US" sz="2400" b="1" dirty="0">
              <a:solidFill>
                <a:srgbClr val="80D4F8"/>
              </a:solidFill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0676" y="3479507"/>
            <a:ext cx="347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solidFill>
                  <a:srgbClr val="FEAFC5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扎实开展课改活动。</a:t>
            </a:r>
            <a:endParaRPr lang="en-US" sz="2400" b="1" dirty="0">
              <a:solidFill>
                <a:srgbClr val="FEAFC5"/>
              </a:solidFill>
              <a:latin typeface="楷体" panose="02010609060101010101" pitchFamily="49" charset="-122"/>
              <a:ea typeface="楷体" panose="02010609060101010101" pitchFamily="49" charset="-122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9339" y="1529714"/>
            <a:ext cx="162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日常</a:t>
            </a:r>
            <a:endParaRPr lang="en-US" sz="30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60037" y="2603901"/>
            <a:ext cx="1621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课改</a:t>
            </a:r>
            <a:endParaRPr lang="en-US" sz="30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32295" y="3952823"/>
            <a:ext cx="162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中華民國字體" pitchFamily="2" charset="-122"/>
                <a:ea typeface="中華民國字體" pitchFamily="2" charset="-122"/>
                <a:cs typeface="Open Sans" panose="020B0606030504020204" pitchFamily="34" charset="0"/>
              </a:rPr>
              <a:t>研究</a:t>
            </a:r>
            <a:endParaRPr lang="en-US" sz="2400" b="1" dirty="0">
              <a:solidFill>
                <a:schemeClr val="bg1"/>
              </a:solidFill>
              <a:latin typeface="中華民國字體" pitchFamily="2" charset="-122"/>
              <a:ea typeface="中華民國字體" pitchFamily="2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-2194"/>
            <a:ext cx="12192000" cy="6860194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3175" y="0"/>
            <a:ext cx="12195175" cy="1993900"/>
          </a:xfrm>
          <a:custGeom>
            <a:avLst/>
            <a:gdLst>
              <a:gd name="T0" fmla="*/ 3619 w 3619"/>
              <a:gd name="T1" fmla="*/ 0 h 591"/>
              <a:gd name="T2" fmla="*/ 0 w 3619"/>
              <a:gd name="T3" fmla="*/ 0 h 591"/>
              <a:gd name="T4" fmla="*/ 0 w 3619"/>
              <a:gd name="T5" fmla="*/ 504 h 591"/>
              <a:gd name="T6" fmla="*/ 405 w 3619"/>
              <a:gd name="T7" fmla="*/ 248 h 591"/>
              <a:gd name="T8" fmla="*/ 680 w 3619"/>
              <a:gd name="T9" fmla="*/ 219 h 591"/>
              <a:gd name="T10" fmla="*/ 1596 w 3619"/>
              <a:gd name="T11" fmla="*/ 405 h 591"/>
              <a:gd name="T12" fmla="*/ 2378 w 3619"/>
              <a:gd name="T13" fmla="*/ 591 h 591"/>
              <a:gd name="T14" fmla="*/ 2403 w 3619"/>
              <a:gd name="T15" fmla="*/ 590 h 591"/>
              <a:gd name="T16" fmla="*/ 3619 w 3619"/>
              <a:gd name="T17" fmla="*/ 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19" h="591">
                <a:moveTo>
                  <a:pt x="361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04"/>
                  <a:pt x="0" y="504"/>
                  <a:pt x="0" y="504"/>
                </a:cubicBezTo>
                <a:cubicBezTo>
                  <a:pt x="0" y="504"/>
                  <a:pt x="56" y="329"/>
                  <a:pt x="405" y="248"/>
                </a:cubicBezTo>
                <a:cubicBezTo>
                  <a:pt x="494" y="228"/>
                  <a:pt x="586" y="219"/>
                  <a:pt x="680" y="219"/>
                </a:cubicBezTo>
                <a:cubicBezTo>
                  <a:pt x="982" y="219"/>
                  <a:pt x="1300" y="312"/>
                  <a:pt x="1596" y="405"/>
                </a:cubicBezTo>
                <a:cubicBezTo>
                  <a:pt x="1892" y="498"/>
                  <a:pt x="2165" y="591"/>
                  <a:pt x="2378" y="591"/>
                </a:cubicBezTo>
                <a:cubicBezTo>
                  <a:pt x="2386" y="591"/>
                  <a:pt x="2394" y="591"/>
                  <a:pt x="2403" y="590"/>
                </a:cubicBezTo>
                <a:cubicBezTo>
                  <a:pt x="2898" y="573"/>
                  <a:pt x="3396" y="194"/>
                  <a:pt x="3619" y="0"/>
                </a:cubicBezTo>
              </a:path>
            </a:pathLst>
          </a:custGeom>
          <a:solidFill>
            <a:srgbClr val="ACE0F4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27017" y="0"/>
            <a:ext cx="12192000" cy="2265363"/>
          </a:xfrm>
          <a:custGeom>
            <a:avLst/>
            <a:gdLst>
              <a:gd name="T0" fmla="*/ 3495 w 3495"/>
              <a:gd name="T1" fmla="*/ 0 h 648"/>
              <a:gd name="T2" fmla="*/ 0 w 3495"/>
              <a:gd name="T3" fmla="*/ 0 h 648"/>
              <a:gd name="T4" fmla="*/ 0 w 3495"/>
              <a:gd name="T5" fmla="*/ 648 h 648"/>
              <a:gd name="T6" fmla="*/ 405 w 3495"/>
              <a:gd name="T7" fmla="*/ 480 h 648"/>
              <a:gd name="T8" fmla="*/ 1190 w 3495"/>
              <a:gd name="T9" fmla="*/ 401 h 648"/>
              <a:gd name="T10" fmla="*/ 1688 w 3495"/>
              <a:gd name="T11" fmla="*/ 418 h 648"/>
              <a:gd name="T12" fmla="*/ 2132 w 3495"/>
              <a:gd name="T13" fmla="*/ 434 h 648"/>
              <a:gd name="T14" fmla="*/ 2235 w 3495"/>
              <a:gd name="T15" fmla="*/ 432 h 648"/>
              <a:gd name="T16" fmla="*/ 3495 w 3495"/>
              <a:gd name="T17" fmla="*/ 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95" h="648">
                <a:moveTo>
                  <a:pt x="34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48"/>
                  <a:pt x="0" y="648"/>
                  <a:pt x="0" y="648"/>
                </a:cubicBezTo>
                <a:cubicBezTo>
                  <a:pt x="0" y="648"/>
                  <a:pt x="56" y="561"/>
                  <a:pt x="405" y="480"/>
                </a:cubicBezTo>
                <a:cubicBezTo>
                  <a:pt x="672" y="419"/>
                  <a:pt x="937" y="401"/>
                  <a:pt x="1190" y="401"/>
                </a:cubicBezTo>
                <a:cubicBezTo>
                  <a:pt x="1363" y="401"/>
                  <a:pt x="1530" y="409"/>
                  <a:pt x="1688" y="418"/>
                </a:cubicBezTo>
                <a:cubicBezTo>
                  <a:pt x="1846" y="426"/>
                  <a:pt x="1995" y="434"/>
                  <a:pt x="2132" y="434"/>
                </a:cubicBezTo>
                <a:cubicBezTo>
                  <a:pt x="2167" y="434"/>
                  <a:pt x="2201" y="434"/>
                  <a:pt x="2235" y="432"/>
                </a:cubicBezTo>
                <a:cubicBezTo>
                  <a:pt x="2901" y="408"/>
                  <a:pt x="3495" y="0"/>
                  <a:pt x="3495" y="0"/>
                </a:cubicBezTo>
              </a:path>
            </a:pathLst>
          </a:custGeom>
          <a:solidFill>
            <a:srgbClr val="FEAFC5">
              <a:alpha val="5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6149404-6998-42E8-A85D-009C9D48C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252705"/>
              </p:ext>
            </p:extLst>
          </p:nvPr>
        </p:nvGraphicFramePr>
        <p:xfrm>
          <a:off x="1893094" y="2265363"/>
          <a:ext cx="8908257" cy="3035298"/>
        </p:xfrm>
        <a:graphic>
          <a:graphicData uri="http://schemas.openxmlformats.org/drawingml/2006/table">
            <a:tbl>
              <a:tblPr firstRow="1" firstCol="1" bandRow="1"/>
              <a:tblGrid>
                <a:gridCol w="1645408">
                  <a:extLst>
                    <a:ext uri="{9D8B030D-6E8A-4147-A177-3AD203B41FA5}">
                      <a16:colId xmlns:a16="http://schemas.microsoft.com/office/drawing/2014/main" val="1446876234"/>
                    </a:ext>
                  </a:extLst>
                </a:gridCol>
                <a:gridCol w="1815421">
                  <a:extLst>
                    <a:ext uri="{9D8B030D-6E8A-4147-A177-3AD203B41FA5}">
                      <a16:colId xmlns:a16="http://schemas.microsoft.com/office/drawing/2014/main" val="9077811"/>
                    </a:ext>
                  </a:extLst>
                </a:gridCol>
                <a:gridCol w="1815421">
                  <a:extLst>
                    <a:ext uri="{9D8B030D-6E8A-4147-A177-3AD203B41FA5}">
                      <a16:colId xmlns:a16="http://schemas.microsoft.com/office/drawing/2014/main" val="2851004413"/>
                    </a:ext>
                  </a:extLst>
                </a:gridCol>
                <a:gridCol w="1816586">
                  <a:extLst>
                    <a:ext uri="{9D8B030D-6E8A-4147-A177-3AD203B41FA5}">
                      <a16:colId xmlns:a16="http://schemas.microsoft.com/office/drawing/2014/main" val="2871249246"/>
                    </a:ext>
                  </a:extLst>
                </a:gridCol>
                <a:gridCol w="1815421">
                  <a:extLst>
                    <a:ext uri="{9D8B030D-6E8A-4147-A177-3AD203B41FA5}">
                      <a16:colId xmlns:a16="http://schemas.microsoft.com/office/drawing/2014/main" val="3689381951"/>
                    </a:ext>
                  </a:extLst>
                </a:gridCol>
              </a:tblGrid>
              <a:tr h="505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周一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王巧凤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周一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王红梅</a:t>
                      </a:r>
                      <a:endParaRPr lang="zh-CN" alt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48400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周二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曹晓曙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周二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顾洁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0510179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周三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顾洁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周三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胡芝芬</a:t>
                      </a:r>
                      <a:endParaRPr lang="zh-CN" alt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180640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周四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胡芝芬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周四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曹晓曙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639613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周五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王红梅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周五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altLang="zh-CN" sz="2400" kern="100" dirty="0">
                          <a:solidFill>
                            <a:srgbClr val="00206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王巧凤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696756"/>
                  </a:ext>
                </a:extLst>
              </a:tr>
              <a:tr h="5058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备注栏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kern="10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备注栏</a:t>
                      </a:r>
                      <a:endParaRPr lang="zh-CN" sz="2400" kern="10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718045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0BA1BB39-7117-445B-A92A-1CA6E200AA68}"/>
              </a:ext>
            </a:extLst>
          </p:cNvPr>
          <p:cNvSpPr/>
          <p:nvPr/>
        </p:nvSpPr>
        <p:spPr>
          <a:xfrm>
            <a:off x="1720077" y="1606412"/>
            <a:ext cx="19800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每周微备课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77AD527-E9BA-46E2-AF03-3A85F4B02C16}"/>
              </a:ext>
            </a:extLst>
          </p:cNvPr>
          <p:cNvSpPr/>
          <p:nvPr/>
        </p:nvSpPr>
        <p:spPr>
          <a:xfrm>
            <a:off x="7243445" y="1615272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每日一议</a:t>
            </a:r>
          </a:p>
        </p:txBody>
      </p:sp>
    </p:spTree>
    <p:extLst>
      <p:ext uri="{BB962C8B-B14F-4D97-AF65-F5344CB8AC3E}">
        <p14:creationId xmlns:p14="http://schemas.microsoft.com/office/powerpoint/2010/main" val="1916352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9688" y="8879"/>
            <a:ext cx="12192000" cy="6858000"/>
          </a:xfrm>
          <a:prstGeom prst="rect">
            <a:avLst/>
          </a:prstGeom>
          <a:solidFill>
            <a:srgbClr val="E8F5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2" action="ppaction://hlinksldjump"/>
          </p:cNvPr>
          <p:cNvSpPr/>
          <p:nvPr/>
        </p:nvSpPr>
        <p:spPr>
          <a:xfrm>
            <a:off x="4707231" y="3475307"/>
            <a:ext cx="2527477" cy="2527477"/>
          </a:xfrm>
          <a:prstGeom prst="ellipse">
            <a:avLst/>
          </a:prstGeom>
          <a:solidFill>
            <a:srgbClr val="C3D6E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0624" y="2452671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2527671" y="2973334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75964" y="4625831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32975" y="2860378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526226" y="2485027"/>
            <a:ext cx="1242392" cy="1242392"/>
          </a:xfrm>
          <a:prstGeom prst="ellipse">
            <a:avLst/>
          </a:prstGeom>
          <a:solidFill>
            <a:srgbClr val="FE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0" y="3787419"/>
            <a:ext cx="12192000" cy="3079459"/>
          </a:xfrm>
          <a:custGeom>
            <a:avLst/>
            <a:gdLst>
              <a:gd name="T0" fmla="*/ 3315 w 3843"/>
              <a:gd name="T1" fmla="*/ 0 h 1216"/>
              <a:gd name="T2" fmla="*/ 2889 w 3843"/>
              <a:gd name="T3" fmla="*/ 128 h 1216"/>
              <a:gd name="T4" fmla="*/ 1925 w 3843"/>
              <a:gd name="T5" fmla="*/ 884 h 1216"/>
              <a:gd name="T6" fmla="*/ 1884 w 3843"/>
              <a:gd name="T7" fmla="*/ 883 h 1216"/>
              <a:gd name="T8" fmla="*/ 803 w 3843"/>
              <a:gd name="T9" fmla="*/ 136 h 1216"/>
              <a:gd name="T10" fmla="*/ 435 w 3843"/>
              <a:gd name="T11" fmla="*/ 6 h 1216"/>
              <a:gd name="T12" fmla="*/ 0 w 3843"/>
              <a:gd name="T13" fmla="*/ 136 h 1216"/>
              <a:gd name="T14" fmla="*/ 0 w 3843"/>
              <a:gd name="T15" fmla="*/ 1216 h 1216"/>
              <a:gd name="T16" fmla="*/ 3839 w 3843"/>
              <a:gd name="T17" fmla="*/ 1216 h 1216"/>
              <a:gd name="T18" fmla="*/ 3843 w 3843"/>
              <a:gd name="T19" fmla="*/ 124 h 1216"/>
              <a:gd name="T20" fmla="*/ 3315 w 3843"/>
              <a:gd name="T21" fmla="*/ 0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43" h="1216">
                <a:moveTo>
                  <a:pt x="3315" y="0"/>
                </a:moveTo>
                <a:cubicBezTo>
                  <a:pt x="3172" y="0"/>
                  <a:pt x="3021" y="32"/>
                  <a:pt x="2889" y="128"/>
                </a:cubicBezTo>
                <a:cubicBezTo>
                  <a:pt x="2513" y="401"/>
                  <a:pt x="2440" y="884"/>
                  <a:pt x="1925" y="884"/>
                </a:cubicBezTo>
                <a:cubicBezTo>
                  <a:pt x="1911" y="884"/>
                  <a:pt x="1898" y="884"/>
                  <a:pt x="1884" y="883"/>
                </a:cubicBezTo>
                <a:cubicBezTo>
                  <a:pt x="1332" y="858"/>
                  <a:pt x="1106" y="384"/>
                  <a:pt x="803" y="136"/>
                </a:cubicBezTo>
                <a:cubicBezTo>
                  <a:pt x="683" y="38"/>
                  <a:pt x="554" y="6"/>
                  <a:pt x="435" y="6"/>
                </a:cubicBezTo>
                <a:cubicBezTo>
                  <a:pt x="197" y="6"/>
                  <a:pt x="0" y="136"/>
                  <a:pt x="0" y="136"/>
                </a:cubicBezTo>
                <a:cubicBezTo>
                  <a:pt x="0" y="1216"/>
                  <a:pt x="0" y="1216"/>
                  <a:pt x="0" y="1216"/>
                </a:cubicBezTo>
                <a:cubicBezTo>
                  <a:pt x="3839" y="1216"/>
                  <a:pt x="3839" y="1216"/>
                  <a:pt x="3839" y="1216"/>
                </a:cubicBezTo>
                <a:cubicBezTo>
                  <a:pt x="3843" y="124"/>
                  <a:pt x="3843" y="124"/>
                  <a:pt x="3843" y="124"/>
                </a:cubicBezTo>
                <a:cubicBezTo>
                  <a:pt x="3843" y="124"/>
                  <a:pt x="3596" y="0"/>
                  <a:pt x="3315" y="0"/>
                </a:cubicBezTo>
              </a:path>
            </a:pathLst>
          </a:custGeom>
          <a:solidFill>
            <a:srgbClr val="F0E6E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94613" y="2756229"/>
            <a:ext cx="570998" cy="496957"/>
            <a:chOff x="6009735" y="4805391"/>
            <a:chExt cx="356477" cy="310253"/>
          </a:xfrm>
          <a:solidFill>
            <a:schemeClr val="bg1"/>
          </a:solidFill>
        </p:grpSpPr>
        <p:sp>
          <p:nvSpPr>
            <p:cNvPr id="12" name="Freeform 98"/>
            <p:cNvSpPr>
              <a:spLocks/>
            </p:cNvSpPr>
            <p:nvPr/>
          </p:nvSpPr>
          <p:spPr bwMode="auto">
            <a:xfrm>
              <a:off x="6009735" y="4980104"/>
              <a:ext cx="78347" cy="135540"/>
            </a:xfrm>
            <a:custGeom>
              <a:avLst/>
              <a:gdLst>
                <a:gd name="T0" fmla="*/ 100 w 100"/>
                <a:gd name="T1" fmla="*/ 173 h 173"/>
                <a:gd name="T2" fmla="*/ 100 w 100"/>
                <a:gd name="T3" fmla="*/ 0 h 173"/>
                <a:gd name="T4" fmla="*/ 10 w 100"/>
                <a:gd name="T5" fmla="*/ 92 h 173"/>
                <a:gd name="T6" fmla="*/ 0 w 100"/>
                <a:gd name="T7" fmla="*/ 83 h 173"/>
                <a:gd name="T8" fmla="*/ 0 w 100"/>
                <a:gd name="T9" fmla="*/ 173 h 173"/>
                <a:gd name="T10" fmla="*/ 100 w 100"/>
                <a:gd name="T1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73">
                  <a:moveTo>
                    <a:pt x="100" y="173"/>
                  </a:moveTo>
                  <a:lnTo>
                    <a:pt x="100" y="0"/>
                  </a:lnTo>
                  <a:lnTo>
                    <a:pt x="10" y="92"/>
                  </a:lnTo>
                  <a:lnTo>
                    <a:pt x="0" y="83"/>
                  </a:lnTo>
                  <a:lnTo>
                    <a:pt x="0" y="173"/>
                  </a:lnTo>
                  <a:lnTo>
                    <a:pt x="100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9"/>
            <p:cNvSpPr>
              <a:spLocks/>
            </p:cNvSpPr>
            <p:nvPr/>
          </p:nvSpPr>
          <p:spPr bwMode="auto">
            <a:xfrm>
              <a:off x="6102967" y="4940931"/>
              <a:ext cx="77563" cy="174713"/>
            </a:xfrm>
            <a:custGeom>
              <a:avLst/>
              <a:gdLst>
                <a:gd name="T0" fmla="*/ 99 w 99"/>
                <a:gd name="T1" fmla="*/ 223 h 223"/>
                <a:gd name="T2" fmla="*/ 99 w 99"/>
                <a:gd name="T3" fmla="*/ 78 h 223"/>
                <a:gd name="T4" fmla="*/ 28 w 99"/>
                <a:gd name="T5" fmla="*/ 0 h 223"/>
                <a:gd name="T6" fmla="*/ 0 w 99"/>
                <a:gd name="T7" fmla="*/ 26 h 223"/>
                <a:gd name="T8" fmla="*/ 0 w 99"/>
                <a:gd name="T9" fmla="*/ 223 h 223"/>
                <a:gd name="T10" fmla="*/ 99 w 99"/>
                <a:gd name="T1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23">
                  <a:moveTo>
                    <a:pt x="99" y="223"/>
                  </a:moveTo>
                  <a:lnTo>
                    <a:pt x="99" y="78"/>
                  </a:lnTo>
                  <a:lnTo>
                    <a:pt x="28" y="0"/>
                  </a:lnTo>
                  <a:lnTo>
                    <a:pt x="0" y="26"/>
                  </a:lnTo>
                  <a:lnTo>
                    <a:pt x="0" y="223"/>
                  </a:lnTo>
                  <a:lnTo>
                    <a:pt x="99" y="22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00"/>
            <p:cNvSpPr>
              <a:spLocks/>
            </p:cNvSpPr>
            <p:nvPr/>
          </p:nvSpPr>
          <p:spPr bwMode="auto">
            <a:xfrm>
              <a:off x="6195416" y="4969136"/>
              <a:ext cx="77563" cy="146508"/>
            </a:xfrm>
            <a:custGeom>
              <a:avLst/>
              <a:gdLst>
                <a:gd name="T0" fmla="*/ 99 w 99"/>
                <a:gd name="T1" fmla="*/ 187 h 187"/>
                <a:gd name="T2" fmla="*/ 99 w 99"/>
                <a:gd name="T3" fmla="*/ 0 h 187"/>
                <a:gd name="T4" fmla="*/ 14 w 99"/>
                <a:gd name="T5" fmla="*/ 78 h 187"/>
                <a:gd name="T6" fmla="*/ 0 w 99"/>
                <a:gd name="T7" fmla="*/ 61 h 187"/>
                <a:gd name="T8" fmla="*/ 0 w 99"/>
                <a:gd name="T9" fmla="*/ 187 h 187"/>
                <a:gd name="T10" fmla="*/ 99 w 99"/>
                <a:gd name="T1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7">
                  <a:moveTo>
                    <a:pt x="99" y="187"/>
                  </a:moveTo>
                  <a:lnTo>
                    <a:pt x="99" y="0"/>
                  </a:lnTo>
                  <a:lnTo>
                    <a:pt x="14" y="78"/>
                  </a:lnTo>
                  <a:lnTo>
                    <a:pt x="0" y="61"/>
                  </a:lnTo>
                  <a:lnTo>
                    <a:pt x="0" y="187"/>
                  </a:lnTo>
                  <a:lnTo>
                    <a:pt x="99" y="1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01"/>
            <p:cNvSpPr>
              <a:spLocks/>
            </p:cNvSpPr>
            <p:nvPr/>
          </p:nvSpPr>
          <p:spPr bwMode="auto">
            <a:xfrm>
              <a:off x="6287865" y="4883738"/>
              <a:ext cx="78347" cy="231906"/>
            </a:xfrm>
            <a:custGeom>
              <a:avLst/>
              <a:gdLst>
                <a:gd name="T0" fmla="*/ 100 w 100"/>
                <a:gd name="T1" fmla="*/ 296 h 296"/>
                <a:gd name="T2" fmla="*/ 100 w 100"/>
                <a:gd name="T3" fmla="*/ 0 h 296"/>
                <a:gd name="T4" fmla="*/ 0 w 100"/>
                <a:gd name="T5" fmla="*/ 92 h 296"/>
                <a:gd name="T6" fmla="*/ 0 w 100"/>
                <a:gd name="T7" fmla="*/ 296 h 296"/>
                <a:gd name="T8" fmla="*/ 100 w 100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96">
                  <a:moveTo>
                    <a:pt x="100" y="296"/>
                  </a:moveTo>
                  <a:lnTo>
                    <a:pt x="100" y="0"/>
                  </a:lnTo>
                  <a:lnTo>
                    <a:pt x="0" y="92"/>
                  </a:lnTo>
                  <a:lnTo>
                    <a:pt x="0" y="296"/>
                  </a:lnTo>
                  <a:lnTo>
                    <a:pt x="100" y="2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02"/>
            <p:cNvSpPr>
              <a:spLocks/>
            </p:cNvSpPr>
            <p:nvPr/>
          </p:nvSpPr>
          <p:spPr bwMode="auto">
            <a:xfrm>
              <a:off x="6009735" y="4805391"/>
              <a:ext cx="356477" cy="213103"/>
            </a:xfrm>
            <a:custGeom>
              <a:avLst/>
              <a:gdLst>
                <a:gd name="T0" fmla="*/ 191 w 192"/>
                <a:gd name="T1" fmla="*/ 0 h 115"/>
                <a:gd name="T2" fmla="*/ 108 w 192"/>
                <a:gd name="T3" fmla="*/ 76 h 115"/>
                <a:gd name="T4" fmla="*/ 69 w 192"/>
                <a:gd name="T5" fmla="*/ 36 h 115"/>
                <a:gd name="T6" fmla="*/ 62 w 192"/>
                <a:gd name="T7" fmla="*/ 33 h 115"/>
                <a:gd name="T8" fmla="*/ 56 w 192"/>
                <a:gd name="T9" fmla="*/ 36 h 115"/>
                <a:gd name="T10" fmla="*/ 0 w 192"/>
                <a:gd name="T11" fmla="*/ 92 h 115"/>
                <a:gd name="T12" fmla="*/ 0 w 192"/>
                <a:gd name="T13" fmla="*/ 112 h 115"/>
                <a:gd name="T14" fmla="*/ 4 w 192"/>
                <a:gd name="T15" fmla="*/ 115 h 115"/>
                <a:gd name="T16" fmla="*/ 62 w 192"/>
                <a:gd name="T17" fmla="*/ 56 h 115"/>
                <a:gd name="T18" fmla="*/ 101 w 192"/>
                <a:gd name="T19" fmla="*/ 95 h 115"/>
                <a:gd name="T20" fmla="*/ 114 w 192"/>
                <a:gd name="T21" fmla="*/ 96 h 115"/>
                <a:gd name="T22" fmla="*/ 192 w 192"/>
                <a:gd name="T23" fmla="*/ 24 h 115"/>
                <a:gd name="T24" fmla="*/ 192 w 192"/>
                <a:gd name="T25" fmla="*/ 1 h 115"/>
                <a:gd name="T26" fmla="*/ 191 w 192"/>
                <a:gd name="T2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15">
                  <a:moveTo>
                    <a:pt x="191" y="0"/>
                  </a:moveTo>
                  <a:cubicBezTo>
                    <a:pt x="108" y="76"/>
                    <a:pt x="108" y="76"/>
                    <a:pt x="108" y="7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7" y="34"/>
                    <a:pt x="65" y="33"/>
                    <a:pt x="62" y="33"/>
                  </a:cubicBezTo>
                  <a:cubicBezTo>
                    <a:pt x="60" y="33"/>
                    <a:pt x="57" y="34"/>
                    <a:pt x="56" y="36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104" y="99"/>
                    <a:pt x="110" y="99"/>
                    <a:pt x="114" y="96"/>
                  </a:cubicBezTo>
                  <a:cubicBezTo>
                    <a:pt x="192" y="24"/>
                    <a:pt x="192" y="24"/>
                    <a:pt x="192" y="24"/>
                  </a:cubicBezTo>
                  <a:cubicBezTo>
                    <a:pt x="192" y="1"/>
                    <a:pt x="192" y="1"/>
                    <a:pt x="192" y="1"/>
                  </a:cubicBez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" name="Freeform 149"/>
          <p:cNvSpPr>
            <a:spLocks noEditPoints="1"/>
          </p:cNvSpPr>
          <p:nvPr/>
        </p:nvSpPr>
        <p:spPr bwMode="auto">
          <a:xfrm>
            <a:off x="2916582" y="3292876"/>
            <a:ext cx="518850" cy="448365"/>
          </a:xfrm>
          <a:custGeom>
            <a:avLst/>
            <a:gdLst>
              <a:gd name="T0" fmla="*/ 112 w 112"/>
              <a:gd name="T1" fmla="*/ 40 h 97"/>
              <a:gd name="T2" fmla="*/ 104 w 112"/>
              <a:gd name="T3" fmla="*/ 48 h 97"/>
              <a:gd name="T4" fmla="*/ 104 w 112"/>
              <a:gd name="T5" fmla="*/ 72 h 97"/>
              <a:gd name="T6" fmla="*/ 96 w 112"/>
              <a:gd name="T7" fmla="*/ 80 h 97"/>
              <a:gd name="T8" fmla="*/ 45 w 112"/>
              <a:gd name="T9" fmla="*/ 56 h 97"/>
              <a:gd name="T10" fmla="*/ 40 w 112"/>
              <a:gd name="T11" fmla="*/ 72 h 97"/>
              <a:gd name="T12" fmla="*/ 48 w 112"/>
              <a:gd name="T13" fmla="*/ 89 h 97"/>
              <a:gd name="T14" fmla="*/ 22 w 112"/>
              <a:gd name="T15" fmla="*/ 92 h 97"/>
              <a:gd name="T16" fmla="*/ 17 w 112"/>
              <a:gd name="T17" fmla="*/ 56 h 97"/>
              <a:gd name="T18" fmla="*/ 10 w 112"/>
              <a:gd name="T19" fmla="*/ 56 h 97"/>
              <a:gd name="T20" fmla="*/ 0 w 112"/>
              <a:gd name="T21" fmla="*/ 46 h 97"/>
              <a:gd name="T22" fmla="*/ 0 w 112"/>
              <a:gd name="T23" fmla="*/ 34 h 97"/>
              <a:gd name="T24" fmla="*/ 10 w 112"/>
              <a:gd name="T25" fmla="*/ 24 h 97"/>
              <a:gd name="T26" fmla="*/ 40 w 112"/>
              <a:gd name="T27" fmla="*/ 24 h 97"/>
              <a:gd name="T28" fmla="*/ 96 w 112"/>
              <a:gd name="T29" fmla="*/ 0 h 97"/>
              <a:gd name="T30" fmla="*/ 104 w 112"/>
              <a:gd name="T31" fmla="*/ 8 h 97"/>
              <a:gd name="T32" fmla="*/ 104 w 112"/>
              <a:gd name="T33" fmla="*/ 32 h 97"/>
              <a:gd name="T34" fmla="*/ 112 w 112"/>
              <a:gd name="T35" fmla="*/ 40 h 97"/>
              <a:gd name="T36" fmla="*/ 96 w 112"/>
              <a:gd name="T37" fmla="*/ 10 h 97"/>
              <a:gd name="T38" fmla="*/ 48 w 112"/>
              <a:gd name="T39" fmla="*/ 31 h 97"/>
              <a:gd name="T40" fmla="*/ 48 w 112"/>
              <a:gd name="T41" fmla="*/ 48 h 97"/>
              <a:gd name="T42" fmla="*/ 96 w 112"/>
              <a:gd name="T43" fmla="*/ 69 h 97"/>
              <a:gd name="T44" fmla="*/ 96 w 112"/>
              <a:gd name="T45" fmla="*/ 1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2" h="97">
                <a:moveTo>
                  <a:pt x="112" y="40"/>
                </a:moveTo>
                <a:cubicBezTo>
                  <a:pt x="112" y="44"/>
                  <a:pt x="108" y="48"/>
                  <a:pt x="104" y="48"/>
                </a:cubicBezTo>
                <a:cubicBezTo>
                  <a:pt x="104" y="72"/>
                  <a:pt x="104" y="72"/>
                  <a:pt x="104" y="72"/>
                </a:cubicBezTo>
                <a:cubicBezTo>
                  <a:pt x="104" y="76"/>
                  <a:pt x="100" y="80"/>
                  <a:pt x="96" y="80"/>
                </a:cubicBezTo>
                <a:cubicBezTo>
                  <a:pt x="84" y="70"/>
                  <a:pt x="67" y="58"/>
                  <a:pt x="45" y="56"/>
                </a:cubicBezTo>
                <a:cubicBezTo>
                  <a:pt x="37" y="58"/>
                  <a:pt x="35" y="67"/>
                  <a:pt x="40" y="72"/>
                </a:cubicBezTo>
                <a:cubicBezTo>
                  <a:pt x="35" y="79"/>
                  <a:pt x="41" y="84"/>
                  <a:pt x="48" y="89"/>
                </a:cubicBezTo>
                <a:cubicBezTo>
                  <a:pt x="44" y="97"/>
                  <a:pt x="28" y="97"/>
                  <a:pt x="22" y="92"/>
                </a:cubicBezTo>
                <a:cubicBezTo>
                  <a:pt x="18" y="81"/>
                  <a:pt x="13" y="70"/>
                  <a:pt x="17" y="56"/>
                </a:cubicBezTo>
                <a:cubicBezTo>
                  <a:pt x="10" y="56"/>
                  <a:pt x="10" y="56"/>
                  <a:pt x="10" y="56"/>
                </a:cubicBezTo>
                <a:cubicBezTo>
                  <a:pt x="4" y="56"/>
                  <a:pt x="0" y="51"/>
                  <a:pt x="0" y="46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28"/>
                  <a:pt x="4" y="24"/>
                  <a:pt x="10" y="24"/>
                </a:cubicBezTo>
                <a:cubicBezTo>
                  <a:pt x="40" y="24"/>
                  <a:pt x="40" y="24"/>
                  <a:pt x="40" y="24"/>
                </a:cubicBezTo>
                <a:cubicBezTo>
                  <a:pt x="64" y="24"/>
                  <a:pt x="84" y="10"/>
                  <a:pt x="96" y="0"/>
                </a:cubicBezTo>
                <a:cubicBezTo>
                  <a:pt x="100" y="0"/>
                  <a:pt x="104" y="3"/>
                  <a:pt x="104" y="8"/>
                </a:cubicBezTo>
                <a:cubicBezTo>
                  <a:pt x="104" y="32"/>
                  <a:pt x="104" y="32"/>
                  <a:pt x="104" y="32"/>
                </a:cubicBezTo>
                <a:cubicBezTo>
                  <a:pt x="108" y="32"/>
                  <a:pt x="112" y="35"/>
                  <a:pt x="112" y="40"/>
                </a:cubicBezTo>
                <a:close/>
                <a:moveTo>
                  <a:pt x="96" y="10"/>
                </a:moveTo>
                <a:cubicBezTo>
                  <a:pt x="79" y="22"/>
                  <a:pt x="63" y="29"/>
                  <a:pt x="48" y="31"/>
                </a:cubicBezTo>
                <a:cubicBezTo>
                  <a:pt x="48" y="48"/>
                  <a:pt x="48" y="48"/>
                  <a:pt x="48" y="48"/>
                </a:cubicBezTo>
                <a:cubicBezTo>
                  <a:pt x="63" y="50"/>
                  <a:pt x="79" y="57"/>
                  <a:pt x="96" y="69"/>
                </a:cubicBezTo>
                <a:lnTo>
                  <a:pt x="9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5"/>
          <p:cNvSpPr>
            <a:spLocks noEditPoints="1"/>
          </p:cNvSpPr>
          <p:nvPr/>
        </p:nvSpPr>
        <p:spPr bwMode="auto">
          <a:xfrm>
            <a:off x="8454990" y="3113260"/>
            <a:ext cx="598361" cy="576470"/>
          </a:xfrm>
          <a:custGeom>
            <a:avLst/>
            <a:gdLst>
              <a:gd name="T0" fmla="*/ 102 w 104"/>
              <a:gd name="T1" fmla="*/ 52 h 100"/>
              <a:gd name="T2" fmla="*/ 101 w 104"/>
              <a:gd name="T3" fmla="*/ 51 h 100"/>
              <a:gd name="T4" fmla="*/ 89 w 104"/>
              <a:gd name="T5" fmla="*/ 45 h 100"/>
              <a:gd name="T6" fmla="*/ 74 w 104"/>
              <a:gd name="T7" fmla="*/ 54 h 100"/>
              <a:gd name="T8" fmla="*/ 72 w 104"/>
              <a:gd name="T9" fmla="*/ 57 h 100"/>
              <a:gd name="T10" fmla="*/ 71 w 104"/>
              <a:gd name="T11" fmla="*/ 58 h 100"/>
              <a:gd name="T12" fmla="*/ 69 w 104"/>
              <a:gd name="T13" fmla="*/ 57 h 100"/>
              <a:gd name="T14" fmla="*/ 67 w 104"/>
              <a:gd name="T15" fmla="*/ 54 h 100"/>
              <a:gd name="T16" fmla="*/ 52 w 104"/>
              <a:gd name="T17" fmla="*/ 45 h 100"/>
              <a:gd name="T18" fmla="*/ 38 w 104"/>
              <a:gd name="T19" fmla="*/ 54 h 100"/>
              <a:gd name="T20" fmla="*/ 36 w 104"/>
              <a:gd name="T21" fmla="*/ 57 h 100"/>
              <a:gd name="T22" fmla="*/ 34 w 104"/>
              <a:gd name="T23" fmla="*/ 58 h 100"/>
              <a:gd name="T24" fmla="*/ 32 w 104"/>
              <a:gd name="T25" fmla="*/ 57 h 100"/>
              <a:gd name="T26" fmla="*/ 30 w 104"/>
              <a:gd name="T27" fmla="*/ 54 h 100"/>
              <a:gd name="T28" fmla="*/ 16 w 104"/>
              <a:gd name="T29" fmla="*/ 45 h 100"/>
              <a:gd name="T30" fmla="*/ 4 w 104"/>
              <a:gd name="T31" fmla="*/ 51 h 100"/>
              <a:gd name="T32" fmla="*/ 2 w 104"/>
              <a:gd name="T33" fmla="*/ 52 h 100"/>
              <a:gd name="T34" fmla="*/ 0 w 104"/>
              <a:gd name="T35" fmla="*/ 50 h 100"/>
              <a:gd name="T36" fmla="*/ 0 w 104"/>
              <a:gd name="T37" fmla="*/ 49 h 100"/>
              <a:gd name="T38" fmla="*/ 52 w 104"/>
              <a:gd name="T39" fmla="*/ 12 h 100"/>
              <a:gd name="T40" fmla="*/ 104 w 104"/>
              <a:gd name="T41" fmla="*/ 49 h 100"/>
              <a:gd name="T42" fmla="*/ 104 w 104"/>
              <a:gd name="T43" fmla="*/ 50 h 100"/>
              <a:gd name="T44" fmla="*/ 102 w 104"/>
              <a:gd name="T45" fmla="*/ 52 h 100"/>
              <a:gd name="T46" fmla="*/ 56 w 104"/>
              <a:gd name="T47" fmla="*/ 84 h 100"/>
              <a:gd name="T48" fmla="*/ 40 w 104"/>
              <a:gd name="T49" fmla="*/ 100 h 100"/>
              <a:gd name="T50" fmla="*/ 24 w 104"/>
              <a:gd name="T51" fmla="*/ 84 h 100"/>
              <a:gd name="T52" fmla="*/ 28 w 104"/>
              <a:gd name="T53" fmla="*/ 80 h 100"/>
              <a:gd name="T54" fmla="*/ 32 w 104"/>
              <a:gd name="T55" fmla="*/ 84 h 100"/>
              <a:gd name="T56" fmla="*/ 40 w 104"/>
              <a:gd name="T57" fmla="*/ 92 h 100"/>
              <a:gd name="T58" fmla="*/ 48 w 104"/>
              <a:gd name="T59" fmla="*/ 84 h 100"/>
              <a:gd name="T60" fmla="*/ 48 w 104"/>
              <a:gd name="T61" fmla="*/ 48 h 100"/>
              <a:gd name="T62" fmla="*/ 52 w 104"/>
              <a:gd name="T63" fmla="*/ 47 h 100"/>
              <a:gd name="T64" fmla="*/ 56 w 104"/>
              <a:gd name="T65" fmla="*/ 48 h 100"/>
              <a:gd name="T66" fmla="*/ 56 w 104"/>
              <a:gd name="T67" fmla="*/ 84 h 100"/>
              <a:gd name="T68" fmla="*/ 56 w 104"/>
              <a:gd name="T69" fmla="*/ 10 h 100"/>
              <a:gd name="T70" fmla="*/ 52 w 104"/>
              <a:gd name="T71" fmla="*/ 10 h 100"/>
              <a:gd name="T72" fmla="*/ 48 w 104"/>
              <a:gd name="T73" fmla="*/ 10 h 100"/>
              <a:gd name="T74" fmla="*/ 48 w 104"/>
              <a:gd name="T75" fmla="*/ 4 h 100"/>
              <a:gd name="T76" fmla="*/ 52 w 104"/>
              <a:gd name="T77" fmla="*/ 0 h 100"/>
              <a:gd name="T78" fmla="*/ 56 w 104"/>
              <a:gd name="T79" fmla="*/ 4 h 100"/>
              <a:gd name="T80" fmla="*/ 56 w 104"/>
              <a:gd name="T81" fmla="*/ 1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4" h="100">
                <a:moveTo>
                  <a:pt x="102" y="52"/>
                </a:moveTo>
                <a:cubicBezTo>
                  <a:pt x="102" y="52"/>
                  <a:pt x="101" y="51"/>
                  <a:pt x="101" y="51"/>
                </a:cubicBezTo>
                <a:cubicBezTo>
                  <a:pt x="97" y="48"/>
                  <a:pt x="94" y="45"/>
                  <a:pt x="89" y="45"/>
                </a:cubicBezTo>
                <a:cubicBezTo>
                  <a:pt x="83" y="45"/>
                  <a:pt x="78" y="49"/>
                  <a:pt x="74" y="54"/>
                </a:cubicBezTo>
                <a:cubicBezTo>
                  <a:pt x="74" y="55"/>
                  <a:pt x="73" y="56"/>
                  <a:pt x="72" y="57"/>
                </a:cubicBezTo>
                <a:cubicBezTo>
                  <a:pt x="72" y="58"/>
                  <a:pt x="71" y="58"/>
                  <a:pt x="71" y="58"/>
                </a:cubicBezTo>
                <a:cubicBezTo>
                  <a:pt x="70" y="58"/>
                  <a:pt x="69" y="58"/>
                  <a:pt x="69" y="57"/>
                </a:cubicBezTo>
                <a:cubicBezTo>
                  <a:pt x="68" y="56"/>
                  <a:pt x="67" y="55"/>
                  <a:pt x="67" y="54"/>
                </a:cubicBezTo>
                <a:cubicBezTo>
                  <a:pt x="63" y="49"/>
                  <a:pt x="58" y="45"/>
                  <a:pt x="52" y="45"/>
                </a:cubicBezTo>
                <a:cubicBezTo>
                  <a:pt x="46" y="45"/>
                  <a:pt x="41" y="49"/>
                  <a:pt x="38" y="54"/>
                </a:cubicBezTo>
                <a:cubicBezTo>
                  <a:pt x="37" y="55"/>
                  <a:pt x="37" y="56"/>
                  <a:pt x="36" y="57"/>
                </a:cubicBezTo>
                <a:cubicBezTo>
                  <a:pt x="36" y="58"/>
                  <a:pt x="35" y="58"/>
                  <a:pt x="34" y="58"/>
                </a:cubicBezTo>
                <a:cubicBezTo>
                  <a:pt x="33" y="58"/>
                  <a:pt x="33" y="58"/>
                  <a:pt x="32" y="57"/>
                </a:cubicBezTo>
                <a:cubicBezTo>
                  <a:pt x="32" y="56"/>
                  <a:pt x="31" y="55"/>
                  <a:pt x="30" y="54"/>
                </a:cubicBezTo>
                <a:cubicBezTo>
                  <a:pt x="27" y="49"/>
                  <a:pt x="22" y="45"/>
                  <a:pt x="16" y="45"/>
                </a:cubicBezTo>
                <a:cubicBezTo>
                  <a:pt x="11" y="45"/>
                  <a:pt x="7" y="48"/>
                  <a:pt x="4" y="51"/>
                </a:cubicBezTo>
                <a:cubicBezTo>
                  <a:pt x="3" y="51"/>
                  <a:pt x="3" y="52"/>
                  <a:pt x="2" y="52"/>
                </a:cubicBezTo>
                <a:cubicBezTo>
                  <a:pt x="1" y="52"/>
                  <a:pt x="0" y="51"/>
                  <a:pt x="0" y="50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26"/>
                  <a:pt x="29" y="12"/>
                  <a:pt x="52" y="12"/>
                </a:cubicBezTo>
                <a:cubicBezTo>
                  <a:pt x="76" y="12"/>
                  <a:pt x="99" y="26"/>
                  <a:pt x="104" y="49"/>
                </a:cubicBezTo>
                <a:cubicBezTo>
                  <a:pt x="104" y="49"/>
                  <a:pt x="104" y="49"/>
                  <a:pt x="104" y="50"/>
                </a:cubicBezTo>
                <a:cubicBezTo>
                  <a:pt x="104" y="51"/>
                  <a:pt x="103" y="52"/>
                  <a:pt x="102" y="52"/>
                </a:cubicBezTo>
                <a:close/>
                <a:moveTo>
                  <a:pt x="56" y="84"/>
                </a:moveTo>
                <a:cubicBezTo>
                  <a:pt x="56" y="93"/>
                  <a:pt x="49" y="100"/>
                  <a:pt x="40" y="100"/>
                </a:cubicBezTo>
                <a:cubicBezTo>
                  <a:pt x="32" y="100"/>
                  <a:pt x="24" y="93"/>
                  <a:pt x="24" y="84"/>
                </a:cubicBezTo>
                <a:cubicBezTo>
                  <a:pt x="24" y="82"/>
                  <a:pt x="26" y="80"/>
                  <a:pt x="28" y="80"/>
                </a:cubicBezTo>
                <a:cubicBezTo>
                  <a:pt x="31" y="80"/>
                  <a:pt x="32" y="82"/>
                  <a:pt x="32" y="84"/>
                </a:cubicBezTo>
                <a:cubicBezTo>
                  <a:pt x="32" y="88"/>
                  <a:pt x="36" y="92"/>
                  <a:pt x="40" y="92"/>
                </a:cubicBezTo>
                <a:cubicBezTo>
                  <a:pt x="45" y="92"/>
                  <a:pt x="48" y="88"/>
                  <a:pt x="48" y="84"/>
                </a:cubicBezTo>
                <a:cubicBezTo>
                  <a:pt x="48" y="48"/>
                  <a:pt x="48" y="48"/>
                  <a:pt x="48" y="48"/>
                </a:cubicBezTo>
                <a:cubicBezTo>
                  <a:pt x="50" y="48"/>
                  <a:pt x="51" y="47"/>
                  <a:pt x="52" y="47"/>
                </a:cubicBezTo>
                <a:cubicBezTo>
                  <a:pt x="54" y="47"/>
                  <a:pt x="55" y="48"/>
                  <a:pt x="56" y="48"/>
                </a:cubicBezTo>
                <a:lnTo>
                  <a:pt x="56" y="84"/>
                </a:lnTo>
                <a:close/>
                <a:moveTo>
                  <a:pt x="56" y="10"/>
                </a:moveTo>
                <a:cubicBezTo>
                  <a:pt x="55" y="10"/>
                  <a:pt x="54" y="10"/>
                  <a:pt x="52" y="10"/>
                </a:cubicBezTo>
                <a:cubicBezTo>
                  <a:pt x="51" y="10"/>
                  <a:pt x="50" y="10"/>
                  <a:pt x="48" y="10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2"/>
                  <a:pt x="50" y="0"/>
                  <a:pt x="52" y="0"/>
                </a:cubicBezTo>
                <a:cubicBezTo>
                  <a:pt x="55" y="0"/>
                  <a:pt x="56" y="2"/>
                  <a:pt x="56" y="4"/>
                </a:cubicBezTo>
                <a:lnTo>
                  <a:pt x="56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0872168" y="2792284"/>
            <a:ext cx="550507" cy="559386"/>
            <a:chOff x="-3814763" y="4870451"/>
            <a:chExt cx="1476375" cy="1500187"/>
          </a:xfrm>
          <a:solidFill>
            <a:schemeClr val="bg1"/>
          </a:solidFill>
        </p:grpSpPr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3810001" y="4870451"/>
              <a:ext cx="739775" cy="741363"/>
            </a:xfrm>
            <a:custGeom>
              <a:avLst/>
              <a:gdLst>
                <a:gd name="T0" fmla="*/ 381 w 778"/>
                <a:gd name="T1" fmla="*/ 662 h 778"/>
                <a:gd name="T2" fmla="*/ 497 w 778"/>
                <a:gd name="T3" fmla="*/ 701 h 778"/>
                <a:gd name="T4" fmla="*/ 574 w 778"/>
                <a:gd name="T5" fmla="*/ 778 h 778"/>
                <a:gd name="T6" fmla="*/ 646 w 778"/>
                <a:gd name="T7" fmla="*/ 705 h 778"/>
                <a:gd name="T8" fmla="*/ 541 w 778"/>
                <a:gd name="T9" fmla="*/ 601 h 778"/>
                <a:gd name="T10" fmla="*/ 541 w 778"/>
                <a:gd name="T11" fmla="*/ 542 h 778"/>
                <a:gd name="T12" fmla="*/ 601 w 778"/>
                <a:gd name="T13" fmla="*/ 542 h 778"/>
                <a:gd name="T14" fmla="*/ 705 w 778"/>
                <a:gd name="T15" fmla="*/ 647 h 778"/>
                <a:gd name="T16" fmla="*/ 778 w 778"/>
                <a:gd name="T17" fmla="*/ 574 h 778"/>
                <a:gd name="T18" fmla="*/ 701 w 778"/>
                <a:gd name="T19" fmla="*/ 497 h 778"/>
                <a:gd name="T20" fmla="*/ 662 w 778"/>
                <a:gd name="T21" fmla="*/ 381 h 778"/>
                <a:gd name="T22" fmla="*/ 569 w 778"/>
                <a:gd name="T23" fmla="*/ 107 h 778"/>
                <a:gd name="T24" fmla="*/ 289 w 778"/>
                <a:gd name="T25" fmla="*/ 15 h 778"/>
                <a:gd name="T26" fmla="*/ 279 w 778"/>
                <a:gd name="T27" fmla="*/ 48 h 778"/>
                <a:gd name="T28" fmla="*/ 377 w 778"/>
                <a:gd name="T29" fmla="*/ 147 h 778"/>
                <a:gd name="T30" fmla="*/ 377 w 778"/>
                <a:gd name="T31" fmla="*/ 317 h 778"/>
                <a:gd name="T32" fmla="*/ 317 w 778"/>
                <a:gd name="T33" fmla="*/ 377 h 778"/>
                <a:gd name="T34" fmla="*/ 147 w 778"/>
                <a:gd name="T35" fmla="*/ 377 h 778"/>
                <a:gd name="T36" fmla="*/ 48 w 778"/>
                <a:gd name="T37" fmla="*/ 279 h 778"/>
                <a:gd name="T38" fmla="*/ 15 w 778"/>
                <a:gd name="T39" fmla="*/ 289 h 778"/>
                <a:gd name="T40" fmla="*/ 107 w 778"/>
                <a:gd name="T41" fmla="*/ 569 h 778"/>
                <a:gd name="T42" fmla="*/ 381 w 778"/>
                <a:gd name="T43" fmla="*/ 662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8" h="778">
                  <a:moveTo>
                    <a:pt x="381" y="662"/>
                  </a:moveTo>
                  <a:cubicBezTo>
                    <a:pt x="424" y="656"/>
                    <a:pt x="466" y="671"/>
                    <a:pt x="497" y="701"/>
                  </a:cubicBezTo>
                  <a:cubicBezTo>
                    <a:pt x="574" y="778"/>
                    <a:pt x="574" y="778"/>
                    <a:pt x="574" y="778"/>
                  </a:cubicBezTo>
                  <a:cubicBezTo>
                    <a:pt x="646" y="705"/>
                    <a:pt x="646" y="705"/>
                    <a:pt x="646" y="705"/>
                  </a:cubicBezTo>
                  <a:cubicBezTo>
                    <a:pt x="541" y="601"/>
                    <a:pt x="541" y="601"/>
                    <a:pt x="541" y="601"/>
                  </a:cubicBezTo>
                  <a:cubicBezTo>
                    <a:pt x="525" y="584"/>
                    <a:pt x="525" y="558"/>
                    <a:pt x="541" y="542"/>
                  </a:cubicBezTo>
                  <a:cubicBezTo>
                    <a:pt x="558" y="525"/>
                    <a:pt x="584" y="525"/>
                    <a:pt x="601" y="542"/>
                  </a:cubicBezTo>
                  <a:cubicBezTo>
                    <a:pt x="705" y="647"/>
                    <a:pt x="705" y="647"/>
                    <a:pt x="705" y="647"/>
                  </a:cubicBezTo>
                  <a:cubicBezTo>
                    <a:pt x="778" y="574"/>
                    <a:pt x="778" y="574"/>
                    <a:pt x="778" y="574"/>
                  </a:cubicBezTo>
                  <a:cubicBezTo>
                    <a:pt x="701" y="497"/>
                    <a:pt x="701" y="497"/>
                    <a:pt x="701" y="497"/>
                  </a:cubicBezTo>
                  <a:cubicBezTo>
                    <a:pt x="671" y="467"/>
                    <a:pt x="656" y="424"/>
                    <a:pt x="662" y="381"/>
                  </a:cubicBezTo>
                  <a:cubicBezTo>
                    <a:pt x="674" y="284"/>
                    <a:pt x="643" y="182"/>
                    <a:pt x="569" y="107"/>
                  </a:cubicBezTo>
                  <a:cubicBezTo>
                    <a:pt x="493" y="31"/>
                    <a:pt x="388" y="0"/>
                    <a:pt x="289" y="15"/>
                  </a:cubicBezTo>
                  <a:cubicBezTo>
                    <a:pt x="274" y="17"/>
                    <a:pt x="267" y="37"/>
                    <a:pt x="279" y="48"/>
                  </a:cubicBezTo>
                  <a:cubicBezTo>
                    <a:pt x="377" y="147"/>
                    <a:pt x="377" y="147"/>
                    <a:pt x="377" y="147"/>
                  </a:cubicBezTo>
                  <a:cubicBezTo>
                    <a:pt x="424" y="194"/>
                    <a:pt x="424" y="270"/>
                    <a:pt x="377" y="317"/>
                  </a:cubicBezTo>
                  <a:cubicBezTo>
                    <a:pt x="317" y="377"/>
                    <a:pt x="317" y="377"/>
                    <a:pt x="317" y="377"/>
                  </a:cubicBezTo>
                  <a:cubicBezTo>
                    <a:pt x="270" y="424"/>
                    <a:pt x="193" y="424"/>
                    <a:pt x="147" y="377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36" y="267"/>
                    <a:pt x="17" y="274"/>
                    <a:pt x="15" y="289"/>
                  </a:cubicBezTo>
                  <a:cubicBezTo>
                    <a:pt x="0" y="388"/>
                    <a:pt x="31" y="493"/>
                    <a:pt x="107" y="569"/>
                  </a:cubicBezTo>
                  <a:cubicBezTo>
                    <a:pt x="182" y="643"/>
                    <a:pt x="283" y="674"/>
                    <a:pt x="381" y="6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-3057525" y="5624513"/>
              <a:ext cx="671513" cy="671513"/>
            </a:xfrm>
            <a:custGeom>
              <a:avLst/>
              <a:gdLst>
                <a:gd name="T0" fmla="*/ 205 w 705"/>
                <a:gd name="T1" fmla="*/ 0 h 704"/>
                <a:gd name="T2" fmla="*/ 132 w 705"/>
                <a:gd name="T3" fmla="*/ 72 h 704"/>
                <a:gd name="T4" fmla="*/ 563 w 705"/>
                <a:gd name="T5" fmla="*/ 504 h 704"/>
                <a:gd name="T6" fmla="*/ 563 w 705"/>
                <a:gd name="T7" fmla="*/ 563 h 704"/>
                <a:gd name="T8" fmla="*/ 504 w 705"/>
                <a:gd name="T9" fmla="*/ 563 h 704"/>
                <a:gd name="T10" fmla="*/ 73 w 705"/>
                <a:gd name="T11" fmla="*/ 131 h 704"/>
                <a:gd name="T12" fmla="*/ 0 w 705"/>
                <a:gd name="T13" fmla="*/ 204 h 704"/>
                <a:gd name="T14" fmla="*/ 445 w 705"/>
                <a:gd name="T15" fmla="*/ 648 h 704"/>
                <a:gd name="T16" fmla="*/ 649 w 705"/>
                <a:gd name="T17" fmla="*/ 648 h 704"/>
                <a:gd name="T18" fmla="*/ 649 w 705"/>
                <a:gd name="T19" fmla="*/ 444 h 704"/>
                <a:gd name="T20" fmla="*/ 205 w 705"/>
                <a:gd name="T21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5" h="704">
                  <a:moveTo>
                    <a:pt x="205" y="0"/>
                  </a:moveTo>
                  <a:cubicBezTo>
                    <a:pt x="132" y="72"/>
                    <a:pt x="132" y="72"/>
                    <a:pt x="132" y="72"/>
                  </a:cubicBezTo>
                  <a:cubicBezTo>
                    <a:pt x="563" y="504"/>
                    <a:pt x="563" y="504"/>
                    <a:pt x="563" y="504"/>
                  </a:cubicBezTo>
                  <a:cubicBezTo>
                    <a:pt x="580" y="520"/>
                    <a:pt x="580" y="546"/>
                    <a:pt x="563" y="563"/>
                  </a:cubicBezTo>
                  <a:cubicBezTo>
                    <a:pt x="547" y="579"/>
                    <a:pt x="521" y="579"/>
                    <a:pt x="504" y="563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445" y="648"/>
                    <a:pt x="445" y="648"/>
                    <a:pt x="445" y="648"/>
                  </a:cubicBezTo>
                  <a:cubicBezTo>
                    <a:pt x="501" y="704"/>
                    <a:pt x="592" y="704"/>
                    <a:pt x="649" y="648"/>
                  </a:cubicBezTo>
                  <a:cubicBezTo>
                    <a:pt x="705" y="592"/>
                    <a:pt x="705" y="500"/>
                    <a:pt x="649" y="444"/>
                  </a:cubicBezTo>
                  <a:lnTo>
                    <a:pt x="2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-3814763" y="4894263"/>
              <a:ext cx="1476375" cy="1476375"/>
            </a:xfrm>
            <a:custGeom>
              <a:avLst/>
              <a:gdLst>
                <a:gd name="T0" fmla="*/ 1166 w 1550"/>
                <a:gd name="T1" fmla="*/ 479 h 1550"/>
                <a:gd name="T2" fmla="*/ 1358 w 1550"/>
                <a:gd name="T3" fmla="*/ 479 h 1550"/>
                <a:gd name="T4" fmla="*/ 1550 w 1550"/>
                <a:gd name="T5" fmla="*/ 96 h 1550"/>
                <a:gd name="T6" fmla="*/ 1454 w 1550"/>
                <a:gd name="T7" fmla="*/ 0 h 1550"/>
                <a:gd name="T8" fmla="*/ 1071 w 1550"/>
                <a:gd name="T9" fmla="*/ 191 h 1550"/>
                <a:gd name="T10" fmla="*/ 1071 w 1550"/>
                <a:gd name="T11" fmla="*/ 383 h 1550"/>
                <a:gd name="T12" fmla="*/ 550 w 1550"/>
                <a:gd name="T13" fmla="*/ 903 h 1550"/>
                <a:gd name="T14" fmla="*/ 456 w 1550"/>
                <a:gd name="T15" fmla="*/ 809 h 1550"/>
                <a:gd name="T16" fmla="*/ 78 w 1550"/>
                <a:gd name="T17" fmla="*/ 1187 h 1550"/>
                <a:gd name="T18" fmla="*/ 78 w 1550"/>
                <a:gd name="T19" fmla="*/ 1471 h 1550"/>
                <a:gd name="T20" fmla="*/ 363 w 1550"/>
                <a:gd name="T21" fmla="*/ 1471 h 1550"/>
                <a:gd name="T22" fmla="*/ 741 w 1550"/>
                <a:gd name="T23" fmla="*/ 1094 h 1550"/>
                <a:gd name="T24" fmla="*/ 645 w 1550"/>
                <a:gd name="T25" fmla="*/ 998 h 1550"/>
                <a:gd name="T26" fmla="*/ 1166 w 1550"/>
                <a:gd name="T27" fmla="*/ 479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50" h="1550">
                  <a:moveTo>
                    <a:pt x="1166" y="479"/>
                  </a:moveTo>
                  <a:cubicBezTo>
                    <a:pt x="1358" y="479"/>
                    <a:pt x="1358" y="479"/>
                    <a:pt x="1358" y="479"/>
                  </a:cubicBezTo>
                  <a:cubicBezTo>
                    <a:pt x="1550" y="96"/>
                    <a:pt x="1550" y="96"/>
                    <a:pt x="1550" y="96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071" y="191"/>
                    <a:pt x="1071" y="191"/>
                    <a:pt x="1071" y="191"/>
                  </a:cubicBezTo>
                  <a:cubicBezTo>
                    <a:pt x="1071" y="383"/>
                    <a:pt x="1071" y="383"/>
                    <a:pt x="1071" y="383"/>
                  </a:cubicBezTo>
                  <a:cubicBezTo>
                    <a:pt x="550" y="903"/>
                    <a:pt x="550" y="903"/>
                    <a:pt x="550" y="903"/>
                  </a:cubicBezTo>
                  <a:cubicBezTo>
                    <a:pt x="456" y="809"/>
                    <a:pt x="456" y="809"/>
                    <a:pt x="456" y="809"/>
                  </a:cubicBezTo>
                  <a:cubicBezTo>
                    <a:pt x="78" y="1187"/>
                    <a:pt x="78" y="1187"/>
                    <a:pt x="78" y="1187"/>
                  </a:cubicBezTo>
                  <a:cubicBezTo>
                    <a:pt x="0" y="1265"/>
                    <a:pt x="0" y="1393"/>
                    <a:pt x="78" y="1471"/>
                  </a:cubicBezTo>
                  <a:cubicBezTo>
                    <a:pt x="157" y="1550"/>
                    <a:pt x="284" y="1550"/>
                    <a:pt x="363" y="1471"/>
                  </a:cubicBezTo>
                  <a:cubicBezTo>
                    <a:pt x="741" y="1094"/>
                    <a:pt x="741" y="1094"/>
                    <a:pt x="741" y="1094"/>
                  </a:cubicBezTo>
                  <a:cubicBezTo>
                    <a:pt x="645" y="998"/>
                    <a:pt x="645" y="998"/>
                    <a:pt x="645" y="998"/>
                  </a:cubicBezTo>
                  <a:lnTo>
                    <a:pt x="1166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3" name="Freeform 29"/>
          <p:cNvSpPr>
            <a:spLocks noEditPoints="1"/>
          </p:cNvSpPr>
          <p:nvPr/>
        </p:nvSpPr>
        <p:spPr bwMode="auto">
          <a:xfrm>
            <a:off x="5743984" y="5050482"/>
            <a:ext cx="564993" cy="500405"/>
          </a:xfrm>
          <a:custGeom>
            <a:avLst/>
            <a:gdLst>
              <a:gd name="T0" fmla="*/ 1301 w 1560"/>
              <a:gd name="T1" fmla="*/ 225 h 1383"/>
              <a:gd name="T2" fmla="*/ 1560 w 1560"/>
              <a:gd name="T3" fmla="*/ 1 h 1383"/>
              <a:gd name="T4" fmla="*/ 1197 w 1560"/>
              <a:gd name="T5" fmla="*/ 190 h 1383"/>
              <a:gd name="T6" fmla="*/ 772 w 1560"/>
              <a:gd name="T7" fmla="*/ 171 h 1383"/>
              <a:gd name="T8" fmla="*/ 349 w 1560"/>
              <a:gd name="T9" fmla="*/ 160 h 1383"/>
              <a:gd name="T10" fmla="*/ 0 w 1560"/>
              <a:gd name="T11" fmla="*/ 639 h 1383"/>
              <a:gd name="T12" fmla="*/ 159 w 1560"/>
              <a:gd name="T13" fmla="*/ 788 h 1383"/>
              <a:gd name="T14" fmla="*/ 108 w 1560"/>
              <a:gd name="T15" fmla="*/ 977 h 1383"/>
              <a:gd name="T16" fmla="*/ 203 w 1560"/>
              <a:gd name="T17" fmla="*/ 1026 h 1383"/>
              <a:gd name="T18" fmla="*/ 259 w 1560"/>
              <a:gd name="T19" fmla="*/ 1098 h 1383"/>
              <a:gd name="T20" fmla="*/ 380 w 1560"/>
              <a:gd name="T21" fmla="*/ 1146 h 1383"/>
              <a:gd name="T22" fmla="*/ 484 w 1560"/>
              <a:gd name="T23" fmla="*/ 1278 h 1383"/>
              <a:gd name="T24" fmla="*/ 577 w 1560"/>
              <a:gd name="T25" fmla="*/ 1256 h 1383"/>
              <a:gd name="T26" fmla="*/ 608 w 1560"/>
              <a:gd name="T27" fmla="*/ 1294 h 1383"/>
              <a:gd name="T28" fmla="*/ 690 w 1560"/>
              <a:gd name="T29" fmla="*/ 1338 h 1383"/>
              <a:gd name="T30" fmla="*/ 760 w 1560"/>
              <a:gd name="T31" fmla="*/ 1318 h 1383"/>
              <a:gd name="T32" fmla="*/ 888 w 1560"/>
              <a:gd name="T33" fmla="*/ 1358 h 1383"/>
              <a:gd name="T34" fmla="*/ 920 w 1560"/>
              <a:gd name="T35" fmla="*/ 1264 h 1383"/>
              <a:gd name="T36" fmla="*/ 1079 w 1560"/>
              <a:gd name="T37" fmla="*/ 1192 h 1383"/>
              <a:gd name="T38" fmla="*/ 1197 w 1560"/>
              <a:gd name="T39" fmla="*/ 1204 h 1383"/>
              <a:gd name="T40" fmla="*/ 1343 w 1560"/>
              <a:gd name="T41" fmla="*/ 1101 h 1383"/>
              <a:gd name="T42" fmla="*/ 1321 w 1560"/>
              <a:gd name="T43" fmla="*/ 902 h 1383"/>
              <a:gd name="T44" fmla="*/ 1511 w 1560"/>
              <a:gd name="T45" fmla="*/ 711 h 1383"/>
              <a:gd name="T46" fmla="*/ 1560 w 1560"/>
              <a:gd name="T47" fmla="*/ 606 h 1383"/>
              <a:gd name="T48" fmla="*/ 1391 w 1560"/>
              <a:gd name="T49" fmla="*/ 728 h 1383"/>
              <a:gd name="T50" fmla="*/ 1166 w 1560"/>
              <a:gd name="T51" fmla="*/ 843 h 1383"/>
              <a:gd name="T52" fmla="*/ 1145 w 1560"/>
              <a:gd name="T53" fmla="*/ 981 h 1383"/>
              <a:gd name="T54" fmla="*/ 1039 w 1560"/>
              <a:gd name="T55" fmla="*/ 979 h 1383"/>
              <a:gd name="T56" fmla="*/ 1002 w 1560"/>
              <a:gd name="T57" fmla="*/ 1069 h 1383"/>
              <a:gd name="T58" fmla="*/ 899 w 1560"/>
              <a:gd name="T59" fmla="*/ 1081 h 1383"/>
              <a:gd name="T60" fmla="*/ 834 w 1560"/>
              <a:gd name="T61" fmla="*/ 1179 h 1383"/>
              <a:gd name="T62" fmla="*/ 736 w 1560"/>
              <a:gd name="T63" fmla="*/ 1260 h 1383"/>
              <a:gd name="T64" fmla="*/ 688 w 1560"/>
              <a:gd name="T65" fmla="*/ 1277 h 1383"/>
              <a:gd name="T66" fmla="*/ 650 w 1560"/>
              <a:gd name="T67" fmla="*/ 1224 h 1383"/>
              <a:gd name="T68" fmla="*/ 821 w 1560"/>
              <a:gd name="T69" fmla="*/ 1079 h 1383"/>
              <a:gd name="T70" fmla="*/ 803 w 1560"/>
              <a:gd name="T71" fmla="*/ 1023 h 1383"/>
              <a:gd name="T72" fmla="*/ 541 w 1560"/>
              <a:gd name="T73" fmla="*/ 1205 h 1383"/>
              <a:gd name="T74" fmla="*/ 452 w 1560"/>
              <a:gd name="T75" fmla="*/ 1190 h 1383"/>
              <a:gd name="T76" fmla="*/ 757 w 1560"/>
              <a:gd name="T77" fmla="*/ 896 h 1383"/>
              <a:gd name="T78" fmla="*/ 738 w 1560"/>
              <a:gd name="T79" fmla="*/ 840 h 1383"/>
              <a:gd name="T80" fmla="*/ 430 w 1560"/>
              <a:gd name="T81" fmla="*/ 1057 h 1383"/>
              <a:gd name="T82" fmla="*/ 308 w 1560"/>
              <a:gd name="T83" fmla="*/ 1064 h 1383"/>
              <a:gd name="T84" fmla="*/ 345 w 1560"/>
              <a:gd name="T85" fmla="*/ 961 h 1383"/>
              <a:gd name="T86" fmla="*/ 674 w 1560"/>
              <a:gd name="T87" fmla="*/ 722 h 1383"/>
              <a:gd name="T88" fmla="*/ 627 w 1560"/>
              <a:gd name="T89" fmla="*/ 694 h 1383"/>
              <a:gd name="T90" fmla="*/ 280 w 1560"/>
              <a:gd name="T91" fmla="*/ 932 h 1383"/>
              <a:gd name="T92" fmla="*/ 160 w 1560"/>
              <a:gd name="T93" fmla="*/ 941 h 1383"/>
              <a:gd name="T94" fmla="*/ 813 w 1560"/>
              <a:gd name="T95" fmla="*/ 384 h 1383"/>
              <a:gd name="T96" fmla="*/ 1090 w 1560"/>
              <a:gd name="T97" fmla="*/ 649 h 1383"/>
              <a:gd name="T98" fmla="*/ 1078 w 1560"/>
              <a:gd name="T99" fmla="*/ 359 h 1383"/>
              <a:gd name="T100" fmla="*/ 1147 w 1560"/>
              <a:gd name="T101" fmla="*/ 251 h 1383"/>
              <a:gd name="T102" fmla="*/ 1212 w 1560"/>
              <a:gd name="T103" fmla="*/ 250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0" h="1383">
                <a:moveTo>
                  <a:pt x="1212" y="250"/>
                </a:moveTo>
                <a:cubicBezTo>
                  <a:pt x="1243" y="250"/>
                  <a:pt x="1274" y="242"/>
                  <a:pt x="1301" y="225"/>
                </a:cubicBezTo>
                <a:cubicBezTo>
                  <a:pt x="1560" y="73"/>
                  <a:pt x="1560" y="73"/>
                  <a:pt x="1560" y="73"/>
                </a:cubicBezTo>
                <a:cubicBezTo>
                  <a:pt x="1560" y="1"/>
                  <a:pt x="1560" y="1"/>
                  <a:pt x="1560" y="1"/>
                </a:cubicBezTo>
                <a:cubicBezTo>
                  <a:pt x="1269" y="170"/>
                  <a:pt x="1269" y="170"/>
                  <a:pt x="1269" y="170"/>
                </a:cubicBezTo>
                <a:cubicBezTo>
                  <a:pt x="1247" y="183"/>
                  <a:pt x="1222" y="190"/>
                  <a:pt x="1197" y="190"/>
                </a:cubicBezTo>
                <a:cubicBezTo>
                  <a:pt x="812" y="185"/>
                  <a:pt x="812" y="185"/>
                  <a:pt x="812" y="185"/>
                </a:cubicBezTo>
                <a:cubicBezTo>
                  <a:pt x="793" y="178"/>
                  <a:pt x="778" y="174"/>
                  <a:pt x="772" y="171"/>
                </a:cubicBezTo>
                <a:cubicBezTo>
                  <a:pt x="652" y="145"/>
                  <a:pt x="557" y="155"/>
                  <a:pt x="493" y="172"/>
                </a:cubicBezTo>
                <a:cubicBezTo>
                  <a:pt x="445" y="185"/>
                  <a:pt x="394" y="180"/>
                  <a:pt x="349" y="160"/>
                </a:cubicBezTo>
                <a:cubicBezTo>
                  <a:pt x="0" y="0"/>
                  <a:pt x="0" y="0"/>
                  <a:pt x="0" y="0"/>
                </a:cubicBezTo>
                <a:cubicBezTo>
                  <a:pt x="0" y="639"/>
                  <a:pt x="0" y="639"/>
                  <a:pt x="0" y="639"/>
                </a:cubicBezTo>
                <a:cubicBezTo>
                  <a:pt x="36" y="659"/>
                  <a:pt x="36" y="659"/>
                  <a:pt x="36" y="659"/>
                </a:cubicBezTo>
                <a:cubicBezTo>
                  <a:pt x="90" y="688"/>
                  <a:pt x="132" y="733"/>
                  <a:pt x="159" y="788"/>
                </a:cubicBezTo>
                <a:cubicBezTo>
                  <a:pt x="138" y="804"/>
                  <a:pt x="138" y="804"/>
                  <a:pt x="138" y="804"/>
                </a:cubicBezTo>
                <a:cubicBezTo>
                  <a:pt x="83" y="844"/>
                  <a:pt x="71" y="922"/>
                  <a:pt x="108" y="977"/>
                </a:cubicBezTo>
                <a:cubicBezTo>
                  <a:pt x="128" y="1003"/>
                  <a:pt x="156" y="1020"/>
                  <a:pt x="189" y="1026"/>
                </a:cubicBezTo>
                <a:cubicBezTo>
                  <a:pt x="193" y="1026"/>
                  <a:pt x="198" y="1026"/>
                  <a:pt x="203" y="1026"/>
                </a:cubicBezTo>
                <a:cubicBezTo>
                  <a:pt x="214" y="1027"/>
                  <a:pt x="226" y="1026"/>
                  <a:pt x="236" y="1024"/>
                </a:cubicBezTo>
                <a:cubicBezTo>
                  <a:pt x="236" y="1052"/>
                  <a:pt x="243" y="1075"/>
                  <a:pt x="259" y="1098"/>
                </a:cubicBezTo>
                <a:cubicBezTo>
                  <a:pt x="281" y="1128"/>
                  <a:pt x="316" y="1142"/>
                  <a:pt x="353" y="1144"/>
                </a:cubicBezTo>
                <a:cubicBezTo>
                  <a:pt x="362" y="1145"/>
                  <a:pt x="372" y="1145"/>
                  <a:pt x="380" y="1146"/>
                </a:cubicBezTo>
                <a:cubicBezTo>
                  <a:pt x="376" y="1175"/>
                  <a:pt x="385" y="1204"/>
                  <a:pt x="403" y="1229"/>
                </a:cubicBezTo>
                <a:cubicBezTo>
                  <a:pt x="423" y="1255"/>
                  <a:pt x="452" y="1272"/>
                  <a:pt x="484" y="1278"/>
                </a:cubicBezTo>
                <a:cubicBezTo>
                  <a:pt x="488" y="1278"/>
                  <a:pt x="494" y="1279"/>
                  <a:pt x="498" y="1279"/>
                </a:cubicBezTo>
                <a:cubicBezTo>
                  <a:pt x="527" y="1280"/>
                  <a:pt x="555" y="1272"/>
                  <a:pt x="577" y="1256"/>
                </a:cubicBezTo>
                <a:cubicBezTo>
                  <a:pt x="589" y="1246"/>
                  <a:pt x="589" y="1246"/>
                  <a:pt x="589" y="1246"/>
                </a:cubicBezTo>
                <a:cubicBezTo>
                  <a:pt x="592" y="1264"/>
                  <a:pt x="597" y="1280"/>
                  <a:pt x="608" y="1294"/>
                </a:cubicBezTo>
                <a:cubicBezTo>
                  <a:pt x="625" y="1317"/>
                  <a:pt x="649" y="1332"/>
                  <a:pt x="678" y="1337"/>
                </a:cubicBezTo>
                <a:cubicBezTo>
                  <a:pt x="682" y="1338"/>
                  <a:pt x="686" y="1338"/>
                  <a:pt x="690" y="1338"/>
                </a:cubicBezTo>
                <a:cubicBezTo>
                  <a:pt x="714" y="1339"/>
                  <a:pt x="737" y="1332"/>
                  <a:pt x="758" y="1318"/>
                </a:cubicBezTo>
                <a:cubicBezTo>
                  <a:pt x="760" y="1318"/>
                  <a:pt x="760" y="1318"/>
                  <a:pt x="760" y="1318"/>
                </a:cubicBezTo>
                <a:cubicBezTo>
                  <a:pt x="774" y="1338"/>
                  <a:pt x="774" y="1338"/>
                  <a:pt x="774" y="1338"/>
                </a:cubicBezTo>
                <a:cubicBezTo>
                  <a:pt x="799" y="1375"/>
                  <a:pt x="852" y="1383"/>
                  <a:pt x="888" y="1358"/>
                </a:cubicBezTo>
                <a:cubicBezTo>
                  <a:pt x="919" y="1336"/>
                  <a:pt x="931" y="1294"/>
                  <a:pt x="917" y="1260"/>
                </a:cubicBezTo>
                <a:cubicBezTo>
                  <a:pt x="920" y="1264"/>
                  <a:pt x="920" y="1264"/>
                  <a:pt x="920" y="1264"/>
                </a:cubicBezTo>
                <a:cubicBezTo>
                  <a:pt x="944" y="1299"/>
                  <a:pt x="989" y="1314"/>
                  <a:pt x="1029" y="1298"/>
                </a:cubicBezTo>
                <a:cubicBezTo>
                  <a:pt x="1073" y="1280"/>
                  <a:pt x="1090" y="1233"/>
                  <a:pt x="1079" y="1192"/>
                </a:cubicBezTo>
                <a:cubicBezTo>
                  <a:pt x="1108" y="1225"/>
                  <a:pt x="1159" y="1232"/>
                  <a:pt x="1195" y="1206"/>
                </a:cubicBezTo>
                <a:cubicBezTo>
                  <a:pt x="1197" y="1204"/>
                  <a:pt x="1197" y="1204"/>
                  <a:pt x="1197" y="1204"/>
                </a:cubicBezTo>
                <a:cubicBezTo>
                  <a:pt x="1234" y="1179"/>
                  <a:pt x="1244" y="1131"/>
                  <a:pt x="1225" y="1092"/>
                </a:cubicBezTo>
                <a:cubicBezTo>
                  <a:pt x="1256" y="1122"/>
                  <a:pt x="1307" y="1126"/>
                  <a:pt x="1343" y="1101"/>
                </a:cubicBezTo>
                <a:cubicBezTo>
                  <a:pt x="1386" y="1070"/>
                  <a:pt x="1397" y="1010"/>
                  <a:pt x="1366" y="967"/>
                </a:cubicBezTo>
                <a:cubicBezTo>
                  <a:pt x="1321" y="902"/>
                  <a:pt x="1321" y="902"/>
                  <a:pt x="1321" y="902"/>
                </a:cubicBezTo>
                <a:cubicBezTo>
                  <a:pt x="1420" y="787"/>
                  <a:pt x="1420" y="787"/>
                  <a:pt x="1420" y="787"/>
                </a:cubicBezTo>
                <a:cubicBezTo>
                  <a:pt x="1445" y="756"/>
                  <a:pt x="1476" y="731"/>
                  <a:pt x="1511" y="711"/>
                </a:cubicBezTo>
                <a:cubicBezTo>
                  <a:pt x="1560" y="682"/>
                  <a:pt x="1560" y="682"/>
                  <a:pt x="1560" y="682"/>
                </a:cubicBezTo>
                <a:cubicBezTo>
                  <a:pt x="1560" y="606"/>
                  <a:pt x="1560" y="606"/>
                  <a:pt x="1560" y="606"/>
                </a:cubicBezTo>
                <a:cubicBezTo>
                  <a:pt x="1492" y="644"/>
                  <a:pt x="1492" y="644"/>
                  <a:pt x="1492" y="644"/>
                </a:cubicBezTo>
                <a:cubicBezTo>
                  <a:pt x="1454" y="666"/>
                  <a:pt x="1420" y="694"/>
                  <a:pt x="1391" y="728"/>
                </a:cubicBezTo>
                <a:cubicBezTo>
                  <a:pt x="1284" y="851"/>
                  <a:pt x="1284" y="851"/>
                  <a:pt x="1284" y="851"/>
                </a:cubicBezTo>
                <a:cubicBezTo>
                  <a:pt x="1253" y="822"/>
                  <a:pt x="1202" y="818"/>
                  <a:pt x="1166" y="843"/>
                </a:cubicBezTo>
                <a:cubicBezTo>
                  <a:pt x="1123" y="874"/>
                  <a:pt x="1112" y="934"/>
                  <a:pt x="1143" y="977"/>
                </a:cubicBezTo>
                <a:cubicBezTo>
                  <a:pt x="1145" y="981"/>
                  <a:pt x="1145" y="981"/>
                  <a:pt x="1145" y="981"/>
                </a:cubicBezTo>
                <a:cubicBezTo>
                  <a:pt x="1143" y="981"/>
                  <a:pt x="1143" y="981"/>
                  <a:pt x="1143" y="981"/>
                </a:cubicBezTo>
                <a:cubicBezTo>
                  <a:pt x="1113" y="960"/>
                  <a:pt x="1072" y="957"/>
                  <a:pt x="1039" y="979"/>
                </a:cubicBezTo>
                <a:cubicBezTo>
                  <a:pt x="1037" y="981"/>
                  <a:pt x="1037" y="981"/>
                  <a:pt x="1037" y="981"/>
                </a:cubicBezTo>
                <a:cubicBezTo>
                  <a:pt x="1009" y="1001"/>
                  <a:pt x="996" y="1035"/>
                  <a:pt x="1002" y="1069"/>
                </a:cubicBezTo>
                <a:cubicBezTo>
                  <a:pt x="991" y="1076"/>
                  <a:pt x="991" y="1076"/>
                  <a:pt x="991" y="1076"/>
                </a:cubicBezTo>
                <a:cubicBezTo>
                  <a:pt x="963" y="1061"/>
                  <a:pt x="928" y="1061"/>
                  <a:pt x="899" y="1081"/>
                </a:cubicBezTo>
                <a:cubicBezTo>
                  <a:pt x="873" y="1099"/>
                  <a:pt x="860" y="1132"/>
                  <a:pt x="862" y="1161"/>
                </a:cubicBezTo>
                <a:cubicBezTo>
                  <a:pt x="834" y="1179"/>
                  <a:pt x="834" y="1179"/>
                  <a:pt x="834" y="1179"/>
                </a:cubicBezTo>
                <a:cubicBezTo>
                  <a:pt x="812" y="1174"/>
                  <a:pt x="789" y="1179"/>
                  <a:pt x="771" y="1191"/>
                </a:cubicBezTo>
                <a:cubicBezTo>
                  <a:pt x="748" y="1208"/>
                  <a:pt x="735" y="1234"/>
                  <a:pt x="736" y="1260"/>
                </a:cubicBezTo>
                <a:cubicBezTo>
                  <a:pt x="722" y="1269"/>
                  <a:pt x="722" y="1269"/>
                  <a:pt x="722" y="1269"/>
                </a:cubicBezTo>
                <a:cubicBezTo>
                  <a:pt x="713" y="1276"/>
                  <a:pt x="700" y="1279"/>
                  <a:pt x="688" y="1277"/>
                </a:cubicBezTo>
                <a:cubicBezTo>
                  <a:pt x="676" y="1274"/>
                  <a:pt x="665" y="1268"/>
                  <a:pt x="658" y="1258"/>
                </a:cubicBezTo>
                <a:cubicBezTo>
                  <a:pt x="650" y="1249"/>
                  <a:pt x="647" y="1235"/>
                  <a:pt x="650" y="1224"/>
                </a:cubicBezTo>
                <a:cubicBezTo>
                  <a:pt x="652" y="1212"/>
                  <a:pt x="659" y="1201"/>
                  <a:pt x="669" y="1194"/>
                </a:cubicBezTo>
                <a:cubicBezTo>
                  <a:pt x="821" y="1079"/>
                  <a:pt x="821" y="1079"/>
                  <a:pt x="821" y="1079"/>
                </a:cubicBezTo>
                <a:cubicBezTo>
                  <a:pt x="829" y="1073"/>
                  <a:pt x="834" y="1066"/>
                  <a:pt x="834" y="1056"/>
                </a:cubicBezTo>
                <a:cubicBezTo>
                  <a:pt x="835" y="1038"/>
                  <a:pt x="820" y="1023"/>
                  <a:pt x="803" y="1023"/>
                </a:cubicBezTo>
                <a:cubicBezTo>
                  <a:pt x="796" y="1023"/>
                  <a:pt x="791" y="1025"/>
                  <a:pt x="785" y="1028"/>
                </a:cubicBezTo>
                <a:cubicBezTo>
                  <a:pt x="541" y="1205"/>
                  <a:pt x="541" y="1205"/>
                  <a:pt x="541" y="1205"/>
                </a:cubicBezTo>
                <a:cubicBezTo>
                  <a:pt x="527" y="1214"/>
                  <a:pt x="511" y="1219"/>
                  <a:pt x="494" y="1216"/>
                </a:cubicBezTo>
                <a:cubicBezTo>
                  <a:pt x="476" y="1213"/>
                  <a:pt x="461" y="1204"/>
                  <a:pt x="452" y="1190"/>
                </a:cubicBezTo>
                <a:cubicBezTo>
                  <a:pt x="432" y="1164"/>
                  <a:pt x="438" y="1123"/>
                  <a:pt x="467" y="1103"/>
                </a:cubicBezTo>
                <a:cubicBezTo>
                  <a:pt x="757" y="896"/>
                  <a:pt x="757" y="896"/>
                  <a:pt x="757" y="896"/>
                </a:cubicBezTo>
                <a:cubicBezTo>
                  <a:pt x="764" y="890"/>
                  <a:pt x="768" y="882"/>
                  <a:pt x="768" y="872"/>
                </a:cubicBezTo>
                <a:cubicBezTo>
                  <a:pt x="768" y="855"/>
                  <a:pt x="755" y="841"/>
                  <a:pt x="738" y="840"/>
                </a:cubicBezTo>
                <a:cubicBezTo>
                  <a:pt x="728" y="840"/>
                  <a:pt x="721" y="843"/>
                  <a:pt x="714" y="851"/>
                </a:cubicBezTo>
                <a:cubicBezTo>
                  <a:pt x="430" y="1057"/>
                  <a:pt x="430" y="1057"/>
                  <a:pt x="430" y="1057"/>
                </a:cubicBezTo>
                <a:cubicBezTo>
                  <a:pt x="422" y="1060"/>
                  <a:pt x="418" y="1066"/>
                  <a:pt x="412" y="1071"/>
                </a:cubicBezTo>
                <a:cubicBezTo>
                  <a:pt x="377" y="1093"/>
                  <a:pt x="327" y="1088"/>
                  <a:pt x="308" y="1064"/>
                </a:cubicBezTo>
                <a:cubicBezTo>
                  <a:pt x="290" y="1038"/>
                  <a:pt x="294" y="1002"/>
                  <a:pt x="317" y="980"/>
                </a:cubicBezTo>
                <a:cubicBezTo>
                  <a:pt x="345" y="961"/>
                  <a:pt x="345" y="961"/>
                  <a:pt x="345" y="961"/>
                </a:cubicBezTo>
                <a:cubicBezTo>
                  <a:pt x="661" y="745"/>
                  <a:pt x="661" y="745"/>
                  <a:pt x="661" y="745"/>
                </a:cubicBezTo>
                <a:cubicBezTo>
                  <a:pt x="669" y="739"/>
                  <a:pt x="674" y="732"/>
                  <a:pt x="674" y="722"/>
                </a:cubicBezTo>
                <a:cubicBezTo>
                  <a:pt x="675" y="712"/>
                  <a:pt x="670" y="702"/>
                  <a:pt x="661" y="696"/>
                </a:cubicBezTo>
                <a:cubicBezTo>
                  <a:pt x="650" y="688"/>
                  <a:pt x="639" y="687"/>
                  <a:pt x="627" y="694"/>
                </a:cubicBezTo>
                <a:cubicBezTo>
                  <a:pt x="288" y="924"/>
                  <a:pt x="288" y="924"/>
                  <a:pt x="288" y="924"/>
                </a:cubicBezTo>
                <a:cubicBezTo>
                  <a:pt x="286" y="928"/>
                  <a:pt x="282" y="930"/>
                  <a:pt x="280" y="932"/>
                </a:cubicBezTo>
                <a:cubicBezTo>
                  <a:pt x="247" y="955"/>
                  <a:pt x="247" y="955"/>
                  <a:pt x="247" y="955"/>
                </a:cubicBezTo>
                <a:cubicBezTo>
                  <a:pt x="221" y="976"/>
                  <a:pt x="180" y="970"/>
                  <a:pt x="160" y="941"/>
                </a:cubicBezTo>
                <a:cubicBezTo>
                  <a:pt x="140" y="914"/>
                  <a:pt x="146" y="874"/>
                  <a:pt x="175" y="854"/>
                </a:cubicBezTo>
                <a:cubicBezTo>
                  <a:pt x="813" y="384"/>
                  <a:pt x="813" y="384"/>
                  <a:pt x="813" y="384"/>
                </a:cubicBezTo>
                <a:cubicBezTo>
                  <a:pt x="864" y="414"/>
                  <a:pt x="902" y="474"/>
                  <a:pt x="902" y="474"/>
                </a:cubicBezTo>
                <a:cubicBezTo>
                  <a:pt x="965" y="671"/>
                  <a:pt x="1043" y="673"/>
                  <a:pt x="1090" y="649"/>
                </a:cubicBezTo>
                <a:cubicBezTo>
                  <a:pt x="1115" y="637"/>
                  <a:pt x="1126" y="608"/>
                  <a:pt x="1117" y="581"/>
                </a:cubicBezTo>
                <a:cubicBezTo>
                  <a:pt x="1092" y="506"/>
                  <a:pt x="1078" y="359"/>
                  <a:pt x="1078" y="359"/>
                </a:cubicBezTo>
                <a:cubicBezTo>
                  <a:pt x="1060" y="321"/>
                  <a:pt x="1004" y="281"/>
                  <a:pt x="941" y="248"/>
                </a:cubicBezTo>
                <a:cubicBezTo>
                  <a:pt x="1147" y="251"/>
                  <a:pt x="1147" y="251"/>
                  <a:pt x="1147" y="251"/>
                </a:cubicBezTo>
                <a:lnTo>
                  <a:pt x="1212" y="250"/>
                </a:lnTo>
                <a:close/>
                <a:moveTo>
                  <a:pt x="1212" y="250"/>
                </a:moveTo>
                <a:cubicBezTo>
                  <a:pt x="1212" y="250"/>
                  <a:pt x="1212" y="250"/>
                  <a:pt x="1212" y="25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Freeform 7"/>
          <p:cNvSpPr>
            <a:spLocks/>
          </p:cNvSpPr>
          <p:nvPr/>
        </p:nvSpPr>
        <p:spPr bwMode="auto">
          <a:xfrm>
            <a:off x="3388432" y="16134"/>
            <a:ext cx="5165076" cy="1520001"/>
          </a:xfrm>
          <a:custGeom>
            <a:avLst/>
            <a:gdLst>
              <a:gd name="T0" fmla="*/ 1618 w 1641"/>
              <a:gd name="T1" fmla="*/ 0 h 483"/>
              <a:gd name="T2" fmla="*/ 820 w 1641"/>
              <a:gd name="T3" fmla="*/ 463 h 483"/>
              <a:gd name="T4" fmla="*/ 23 w 1641"/>
              <a:gd name="T5" fmla="*/ 0 h 483"/>
              <a:gd name="T6" fmla="*/ 0 w 1641"/>
              <a:gd name="T7" fmla="*/ 0 h 483"/>
              <a:gd name="T8" fmla="*/ 156 w 1641"/>
              <a:gd name="T9" fmla="*/ 208 h 483"/>
              <a:gd name="T10" fmla="*/ 820 w 1641"/>
              <a:gd name="T11" fmla="*/ 483 h 483"/>
              <a:gd name="T12" fmla="*/ 1484 w 1641"/>
              <a:gd name="T13" fmla="*/ 208 h 483"/>
              <a:gd name="T14" fmla="*/ 1641 w 1641"/>
              <a:gd name="T15" fmla="*/ 0 h 483"/>
              <a:gd name="T16" fmla="*/ 1618 w 1641"/>
              <a:gd name="T1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41" h="483">
                <a:moveTo>
                  <a:pt x="1618" y="0"/>
                </a:moveTo>
                <a:cubicBezTo>
                  <a:pt x="1459" y="276"/>
                  <a:pt x="1161" y="463"/>
                  <a:pt x="820" y="463"/>
                </a:cubicBezTo>
                <a:cubicBezTo>
                  <a:pt x="480" y="463"/>
                  <a:pt x="182" y="276"/>
                  <a:pt x="23" y="0"/>
                </a:cubicBezTo>
                <a:cubicBezTo>
                  <a:pt x="0" y="0"/>
                  <a:pt x="0" y="0"/>
                  <a:pt x="0" y="0"/>
                </a:cubicBezTo>
                <a:cubicBezTo>
                  <a:pt x="41" y="75"/>
                  <a:pt x="94" y="145"/>
                  <a:pt x="156" y="208"/>
                </a:cubicBezTo>
                <a:cubicBezTo>
                  <a:pt x="334" y="385"/>
                  <a:pt x="570" y="483"/>
                  <a:pt x="820" y="483"/>
                </a:cubicBezTo>
                <a:cubicBezTo>
                  <a:pt x="1071" y="483"/>
                  <a:pt x="1307" y="385"/>
                  <a:pt x="1484" y="208"/>
                </a:cubicBezTo>
                <a:cubicBezTo>
                  <a:pt x="1547" y="145"/>
                  <a:pt x="1599" y="75"/>
                  <a:pt x="1641" y="0"/>
                </a:cubicBezTo>
                <a:lnTo>
                  <a:pt x="1618" y="0"/>
                </a:lnTo>
                <a:close/>
              </a:path>
            </a:pathLst>
          </a:custGeom>
          <a:solidFill>
            <a:srgbClr val="FEAFC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6078" y="1834950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钢笔字</a:t>
            </a:r>
            <a:endParaRPr lang="en-US" sz="2400" b="1" spc="3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47714" y="2398391"/>
            <a:ext cx="129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朗读</a:t>
            </a:r>
            <a:endParaRPr lang="en-US" sz="2400" b="1" spc="3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8001" y="3906495"/>
            <a:ext cx="2476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5.</a:t>
            </a:r>
            <a:r>
              <a:rPr lang="zh-CN" altLang="en-US" sz="3200" b="1" spc="3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起步作文</a:t>
            </a:r>
            <a:endParaRPr lang="en-US" sz="3200" b="1" spc="3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95953" y="2371918"/>
            <a:ext cx="196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kern="100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400" b="1" kern="100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段落训练</a:t>
            </a:r>
            <a:endParaRPr lang="en-US" sz="2400" b="1" spc="3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65421" y="1892578"/>
            <a:ext cx="196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1" spc="300" dirty="0">
                <a:solidFill>
                  <a:schemeClr val="accent4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阅读分享</a:t>
            </a:r>
            <a:endParaRPr lang="en-US" sz="2400" b="1" spc="300" dirty="0">
              <a:solidFill>
                <a:schemeClr val="accent4">
                  <a:lumMod val="7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4ADA1F9-3127-41FA-9E04-FD274E27638A}"/>
              </a:ext>
            </a:extLst>
          </p:cNvPr>
          <p:cNvSpPr/>
          <p:nvPr/>
        </p:nvSpPr>
        <p:spPr>
          <a:xfrm>
            <a:off x="3758657" y="82867"/>
            <a:ext cx="4134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4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二</a:t>
            </a:r>
            <a:r>
              <a:rPr lang="zh-CN" altLang="en-US" sz="44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）学生层面</a:t>
            </a:r>
          </a:p>
        </p:txBody>
      </p:sp>
    </p:spTree>
    <p:extLst>
      <p:ext uri="{BB962C8B-B14F-4D97-AF65-F5344CB8AC3E}">
        <p14:creationId xmlns:p14="http://schemas.microsoft.com/office/powerpoint/2010/main" val="4210779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62">
      <a:dk1>
        <a:srgbClr val="000000"/>
      </a:dk1>
      <a:lt1>
        <a:srgbClr val="FFFFFF"/>
      </a:lt1>
      <a:dk2>
        <a:srgbClr val="575F6D"/>
      </a:dk2>
      <a:lt2>
        <a:srgbClr val="6B7EDB"/>
      </a:lt2>
      <a:accent1>
        <a:srgbClr val="F3CAD3"/>
      </a:accent1>
      <a:accent2>
        <a:srgbClr val="E0A5A0"/>
      </a:accent2>
      <a:accent3>
        <a:srgbClr val="6B7EDB"/>
      </a:accent3>
      <a:accent4>
        <a:srgbClr val="EBA7B7"/>
      </a:accent4>
      <a:accent5>
        <a:srgbClr val="D3D3D3"/>
      </a:accent5>
      <a:accent6>
        <a:srgbClr val="EBA7B7"/>
      </a:accent6>
      <a:hlink>
        <a:srgbClr val="8D8D8D"/>
      </a:hlink>
      <a:folHlink>
        <a:srgbClr val="3B435B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789</Words>
  <Application>Microsoft Office PowerPoint</Application>
  <PresentationFormat>宽屏</PresentationFormat>
  <Paragraphs>149</Paragraphs>
  <Slides>14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773-CAI978</vt:lpstr>
      <vt:lpstr>等线</vt:lpstr>
      <vt:lpstr>等线 Light</vt:lpstr>
      <vt:lpstr>华文新魏</vt:lpstr>
      <vt:lpstr>楷体</vt:lpstr>
      <vt:lpstr>宋体</vt:lpstr>
      <vt:lpstr>中華民國字體</vt:lpstr>
      <vt:lpstr>Arial</vt:lpstr>
      <vt:lpstr>Office 主题​​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295756671@qq.com</cp:lastModifiedBy>
  <cp:revision>53</cp:revision>
  <dcterms:created xsi:type="dcterms:W3CDTF">2018-11-16T10:39:54Z</dcterms:created>
  <dcterms:modified xsi:type="dcterms:W3CDTF">2020-02-29T13:56:07Z</dcterms:modified>
</cp:coreProperties>
</file>