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359" r:id="rId3"/>
    <p:sldId id="3360" r:id="rId4"/>
    <p:sldId id="3387" r:id="rId5"/>
    <p:sldId id="3405" r:id="rId6"/>
    <p:sldId id="3390" r:id="rId7"/>
    <p:sldId id="3389" r:id="rId8"/>
    <p:sldId id="3391" r:id="rId9"/>
    <p:sldId id="3392" r:id="rId10"/>
    <p:sldId id="3398" r:id="rId11"/>
    <p:sldId id="3393" r:id="rId12"/>
    <p:sldId id="3400" r:id="rId13"/>
    <p:sldId id="3394" r:id="rId14"/>
    <p:sldId id="3401" r:id="rId15"/>
    <p:sldId id="3395" r:id="rId16"/>
    <p:sldId id="3403" r:id="rId17"/>
    <p:sldId id="3404" r:id="rId18"/>
    <p:sldId id="3396" r:id="rId19"/>
    <p:sldId id="3361" r:id="rId20"/>
    <p:sldId id="3397" r:id="rId21"/>
    <p:sldId id="3399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592D"/>
    <a:srgbClr val="FF66FF"/>
    <a:srgbClr val="C4F162"/>
    <a:srgbClr val="E7381B"/>
    <a:srgbClr val="EC910B"/>
    <a:srgbClr val="57CAEE"/>
    <a:srgbClr val="4EB748"/>
    <a:srgbClr val="57C9EC"/>
    <a:srgbClr val="F3E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90" autoAdjust="0"/>
    <p:restoredTop sz="92681" autoAdjust="0"/>
  </p:normalViewPr>
  <p:slideViewPr>
    <p:cSldViewPr snapToGrid="0">
      <p:cViewPr varScale="1">
        <p:scale>
          <a:sx n="72" d="100"/>
          <a:sy n="72" d="100"/>
        </p:scale>
        <p:origin x="27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715223097112861E-2"/>
          <c:y val="0.17259806065908428"/>
          <c:w val="0.90528477690288711"/>
          <c:h val="0.74154527559055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'[新建 Microsoft Excel 工作表.xlsx]Sheet1'!$A$2</c:f>
              <c:strCache>
                <c:ptCount val="1"/>
                <c:pt idx="0">
                  <c:v>黄汝群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'[新建 Microsoft Excel 工作表.xlsx]Sheet1'!$B$1</c:f>
              <c:strCache>
                <c:ptCount val="1"/>
                <c:pt idx="0">
                  <c:v>教龄</c:v>
                </c:pt>
              </c:strCache>
            </c:strRef>
          </c:cat>
          <c:val>
            <c:numRef>
              <c:f>'[新建 Microsoft Excel 工作表.xlsx]Sheet1'!$B$2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FC-41C6-848B-DEB962E8FD27}"/>
            </c:ext>
          </c:extLst>
        </c:ser>
        <c:ser>
          <c:idx val="1"/>
          <c:order val="1"/>
          <c:tx>
            <c:strRef>
              <c:f>'[新建 Microsoft Excel 工作表.xlsx]Sheet1'!$A$3</c:f>
              <c:strCache>
                <c:ptCount val="1"/>
                <c:pt idx="0">
                  <c:v>赵婷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'[新建 Microsoft Excel 工作表.xlsx]Sheet1'!$B$1</c:f>
              <c:strCache>
                <c:ptCount val="1"/>
                <c:pt idx="0">
                  <c:v>教龄</c:v>
                </c:pt>
              </c:strCache>
            </c:strRef>
          </c:cat>
          <c:val>
            <c:numRef>
              <c:f>'[新建 Microsoft Excel 工作表.xlsx]Sheet1'!$B$3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FC-41C6-848B-DEB962E8FD27}"/>
            </c:ext>
          </c:extLst>
        </c:ser>
        <c:ser>
          <c:idx val="2"/>
          <c:order val="2"/>
          <c:tx>
            <c:strRef>
              <c:f>'[新建 Microsoft Excel 工作表.xlsx]Sheet1'!$A$4</c:f>
              <c:strCache>
                <c:ptCount val="1"/>
                <c:pt idx="0">
                  <c:v>郑芬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'[新建 Microsoft Excel 工作表.xlsx]Sheet1'!$B$1</c:f>
              <c:strCache>
                <c:ptCount val="1"/>
                <c:pt idx="0">
                  <c:v>教龄</c:v>
                </c:pt>
              </c:strCache>
            </c:strRef>
          </c:cat>
          <c:val>
            <c:numRef>
              <c:f>'[新建 Microsoft Excel 工作表.xlsx]Sheet1'!$B$4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FC-41C6-848B-DEB962E8FD27}"/>
            </c:ext>
          </c:extLst>
        </c:ser>
        <c:ser>
          <c:idx val="3"/>
          <c:order val="3"/>
          <c:tx>
            <c:strRef>
              <c:f>'[新建 Microsoft Excel 工作表.xlsx]Sheet1'!$A$5</c:f>
              <c:strCache>
                <c:ptCount val="1"/>
                <c:pt idx="0">
                  <c:v>许阳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'[新建 Microsoft Excel 工作表.xlsx]Sheet1'!$B$1</c:f>
              <c:strCache>
                <c:ptCount val="1"/>
                <c:pt idx="0">
                  <c:v>教龄</c:v>
                </c:pt>
              </c:strCache>
            </c:strRef>
          </c:cat>
          <c:val>
            <c:numRef>
              <c:f>'[新建 Microsoft Excel 工作表.xlsx]Sheet1'!$B$5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FC-41C6-848B-DEB962E8FD27}"/>
            </c:ext>
          </c:extLst>
        </c:ser>
        <c:ser>
          <c:idx val="4"/>
          <c:order val="4"/>
          <c:tx>
            <c:strRef>
              <c:f>'[新建 Microsoft Excel 工作表.xlsx]Sheet1'!$A$6</c:f>
              <c:strCache>
                <c:ptCount val="1"/>
                <c:pt idx="0">
                  <c:v>张娟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'[新建 Microsoft Excel 工作表.xlsx]Sheet1'!$B$1</c:f>
              <c:strCache>
                <c:ptCount val="1"/>
                <c:pt idx="0">
                  <c:v>教龄</c:v>
                </c:pt>
              </c:strCache>
            </c:strRef>
          </c:cat>
          <c:val>
            <c:numRef>
              <c:f>'[新建 Microsoft Excel 工作表.xlsx]Sheet1'!$B$6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FC-41C6-848B-DEB962E8FD27}"/>
            </c:ext>
          </c:extLst>
        </c:ser>
        <c:ser>
          <c:idx val="5"/>
          <c:order val="5"/>
          <c:tx>
            <c:strRef>
              <c:f>'[新建 Microsoft Excel 工作表.xlsx]Sheet1'!$A$7</c:f>
              <c:strCache>
                <c:ptCount val="1"/>
                <c:pt idx="0">
                  <c:v> 房丽丽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'[新建 Microsoft Excel 工作表.xlsx]Sheet1'!$B$1</c:f>
              <c:strCache>
                <c:ptCount val="1"/>
                <c:pt idx="0">
                  <c:v>教龄</c:v>
                </c:pt>
              </c:strCache>
            </c:strRef>
          </c:cat>
          <c:val>
            <c:numRef>
              <c:f>'[新建 Microsoft Excel 工作表.xlsx]Sheet1'!$B$7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FC-41C6-848B-DEB962E8FD27}"/>
            </c:ext>
          </c:extLst>
        </c:ser>
        <c:ser>
          <c:idx val="6"/>
          <c:order val="6"/>
          <c:tx>
            <c:strRef>
              <c:f>'[新建 Microsoft Excel 工作表.xlsx]Sheet1'!$A$8</c:f>
              <c:strCache>
                <c:ptCount val="1"/>
                <c:pt idx="0">
                  <c:v>吴静娟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'[新建 Microsoft Excel 工作表.xlsx]Sheet1'!$B$1</c:f>
              <c:strCache>
                <c:ptCount val="1"/>
                <c:pt idx="0">
                  <c:v>教龄</c:v>
                </c:pt>
              </c:strCache>
            </c:strRef>
          </c:cat>
          <c:val>
            <c:numRef>
              <c:f>'[新建 Microsoft Excel 工作表.xlsx]Sheet1'!$B$8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FC-41C6-848B-DEB962E8F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1691888"/>
        <c:axId val="150228240"/>
      </c:barChart>
      <c:catAx>
        <c:axId val="23169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0228240"/>
        <c:crosses val="autoZero"/>
        <c:auto val="1"/>
        <c:lblAlgn val="ctr"/>
        <c:lblOffset val="100"/>
        <c:noMultiLvlLbl val="0"/>
      </c:catAx>
      <c:valAx>
        <c:axId val="15022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pPr>
            <a:endParaRPr lang="zh-CN"/>
          </a:p>
        </c:txPr>
        <c:crossAx val="23169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992413999159361"/>
          <c:y val="0.92084887600342402"/>
          <c:w val="0.80485797770789336"/>
          <c:h val="6.35941627341445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汉仪星球体W" panose="00020600040101010101" pitchFamily="18" charset="-122"/>
                <a:ea typeface="汉仪星球体W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汉仪星球体W" panose="00020600040101010101" pitchFamily="18" charset="-122"/>
                <a:ea typeface="汉仪星球体W" panose="00020600040101010101" pitchFamily="18" charset="-122"/>
              </a:defRPr>
            </a:lvl1pPr>
          </a:lstStyle>
          <a:p>
            <a:fld id="{E5975A8F-AA95-496F-9DC0-A3C59B3B2D14}" type="datetimeFigureOut">
              <a:rPr lang="zh-CN" altLang="en-US" smtClean="0"/>
              <a:pPr/>
              <a:t>2020/3/4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汉仪星球体W" panose="00020600040101010101" pitchFamily="18" charset="-122"/>
                <a:ea typeface="汉仪星球体W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汉仪星球体W" panose="00020600040101010101" pitchFamily="18" charset="-122"/>
                <a:ea typeface="汉仪星球体W" panose="00020600040101010101" pitchFamily="18" charset="-122"/>
              </a:defRPr>
            </a:lvl1pPr>
          </a:lstStyle>
          <a:p>
            <a:fld id="{F8430674-3B13-481E-B26C-7A3FF04E97C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79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汉仪星球体W" panose="00020600040101010101" pitchFamily="18" charset="-122"/>
        <a:ea typeface="汉仪星球体W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汉仪星球体W" panose="00020600040101010101" pitchFamily="18" charset="-122"/>
        <a:ea typeface="汉仪星球体W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汉仪星球体W" panose="00020600040101010101" pitchFamily="18" charset="-122"/>
        <a:ea typeface="汉仪星球体W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汉仪星球体W" panose="00020600040101010101" pitchFamily="18" charset="-122"/>
        <a:ea typeface="汉仪星球体W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汉仪星球体W" panose="00020600040101010101" pitchFamily="18" charset="-122"/>
        <a:ea typeface="汉仪星球体W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9A7CFD-4D48-404F-B2CD-8A81388830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8" y="1649"/>
            <a:ext cx="12188761" cy="685537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2A10097-D7F4-4459-BAD1-A1498C443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A2B9E7B-0934-4741-92BC-543C08A1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C19B38-BC2E-4120-991B-023F355B4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4BC9-50E3-4BF3-83AF-4F4D3EC19C1D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9C3383-66BD-4939-B72F-1DC5AF32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1663BC-8D09-4452-A1B5-C7D0A167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4D1B-80CA-4F41-B578-847C21012F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03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A139B0-78F8-413B-B38E-5A6092C24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0FC7C0-AD7B-4DA9-A73C-B218317CA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4F3647-11C3-4CBF-9001-C7C749A93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4BC9-50E3-4BF3-83AF-4F4D3EC19C1D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78889F-D9DB-43D9-96E3-7A1E9CFED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264701-8365-4E1B-9E3E-74B98F36E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4D1B-80CA-4F41-B578-847C21012F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38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B5CD0CF-D3E5-4DA0-8534-77AB60910F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47176B0-FC35-4C70-8DE2-FDE398F58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32F440-4B01-4B27-9B1B-250F8A0A4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4BC9-50E3-4BF3-83AF-4F4D3EC19C1D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0172FC-6723-4434-BA5B-59E60B2ED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AC9BDA-CE6D-4E2F-A20A-ACB642FC7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4D1B-80CA-4F41-B578-847C21012F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89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DA666F-11F0-4621-B00D-71796C731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67D7DB-4B7B-4849-BF79-052A912E5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D495A6-0C8B-456C-A73B-4BB35044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4BC9-50E3-4BF3-83AF-4F4D3EC19C1D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F37B24-57CD-425D-A73B-E28FED97B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EC44E4-CD29-41AF-8DC6-2C9836B73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4D1B-80CA-4F41-B578-847C21012F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0EC9A6-5E26-4650-B2C0-FFB52D283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52E6E65-05A7-4ACF-8CA0-7F8124183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D880CB-AEC8-43C3-90EB-5C095EBF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4BC9-50E3-4BF3-83AF-4F4D3EC19C1D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F2F875-5CF9-4441-9BDB-20DA93ED9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A5C703-6967-4903-BD6D-E75EBDFC9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4D1B-80CA-4F41-B578-847C21012F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4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83ACE1-4521-498A-BBD0-982291AE4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A7E07C-C8B9-4186-8D91-26F229423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42630F4-90AA-49FA-83C1-A9D11496B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2B677A6-BCBB-465C-AC5D-6A84C23C5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4BC9-50E3-4BF3-83AF-4F4D3EC19C1D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59D75D-4F28-499D-8223-ECC729DE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08D749-546A-4B16-BB60-3F37489B8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4D1B-80CA-4F41-B578-847C21012F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88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2AC8E7-ABD0-40A8-863E-C96338E29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9295B3-5717-41F5-B6EB-CC5795D41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1502A66-1922-4DA0-B2D8-F810EE88F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ABF2D85-E36C-4392-90D4-A4D8A7EA7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CA02847-DAE8-4EA5-B09F-0AD0EC363A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C5CEA7-EE98-489F-AFC0-D1BC06E74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4BC9-50E3-4BF3-83AF-4F4D3EC19C1D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72DD8BE-99E7-4D64-AED6-44ADC23D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52DFD03-DC92-4ACF-B12B-DE1909F4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4D1B-80CA-4F41-B578-847C21012F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93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2BAAB73-8A3D-4C65-B2DC-61C6F5B497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8" y="1649"/>
            <a:ext cx="12188761" cy="685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230D486-7222-469F-B6C1-94C3A74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4BC9-50E3-4BF3-83AF-4F4D3EC19C1D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E910C08-A4FA-4AA5-9E3B-E0364C15A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0519E5-0AEB-4D31-B4F5-4A43E5D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4D1B-80CA-4F41-B578-847C21012F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78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F7156E-315F-4DC3-BA28-CE9B91912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58E892-1CA0-4AFA-BBF8-7BD1C5417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C202DE9-BD6C-4B09-8695-EAA7F8F2D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CD29FD-D992-4C42-8228-CA957104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4BC9-50E3-4BF3-83AF-4F4D3EC19C1D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6340388-F40D-408B-963A-BE37D14DE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D3468-20E2-4743-B8A3-0A39984DC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4D1B-80CA-4F41-B578-847C21012F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61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4B998E-20D8-460E-B497-D27DF473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8E46F3D-46D7-4682-9200-C8E0AB66D2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170584-78F1-43C1-8650-B47AF4D42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35FB1D-7257-4154-870C-DCA542DDB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4BC9-50E3-4BF3-83AF-4F4D3EC19C1D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C14B83-7D15-4B90-94B7-57F78BDBF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669841C-CB2E-4FEC-966E-E90CDE7FA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4D1B-80CA-4F41-B578-847C21012F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6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D63D697-EE01-4D8E-83DC-546C603D987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8" y="1649"/>
            <a:ext cx="12188761" cy="6855372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6EB689-CFD4-48E3-8F38-BEDD14E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D38DFE-5C54-46E0-8AAB-9D5AE4502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1AE424-A61E-4FDC-B36B-B34806F86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汉仪星球体W" panose="00020600040101010101" pitchFamily="18" charset="-122"/>
                <a:ea typeface="汉仪星球体W" panose="00020600040101010101" pitchFamily="18" charset="-122"/>
              </a:defRPr>
            </a:lvl1pPr>
          </a:lstStyle>
          <a:p>
            <a:fld id="{AF6D4BC9-50E3-4BF3-83AF-4F4D3EC19C1D}" type="datetimeFigureOut">
              <a:rPr lang="zh-CN" altLang="en-US" smtClean="0"/>
              <a:pPr/>
              <a:t>2020/3/4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7A5570-FBA0-4854-B44F-F0069070F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汉仪星球体W" panose="00020600040101010101" pitchFamily="18" charset="-122"/>
                <a:ea typeface="汉仪星球体W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9780B9-C0A8-43E9-8B15-EE0E4897E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汉仪星球体W" panose="00020600040101010101" pitchFamily="18" charset="-122"/>
                <a:ea typeface="汉仪星球体W" panose="00020600040101010101" pitchFamily="18" charset="-122"/>
              </a:defRPr>
            </a:lvl1pPr>
          </a:lstStyle>
          <a:p>
            <a:fld id="{1DED4D1B-80CA-4F41-B578-847C21012F0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PA-图片 5">
            <a:extLst>
              <a:ext uri="{FF2B5EF4-FFF2-40B4-BE49-F238E27FC236}">
                <a16:creationId xmlns:a16="http://schemas.microsoft.com/office/drawing/2014/main" id="{DEEE463A-3FD7-4085-9E17-73859AD4E2D0}"/>
              </a:ext>
            </a:extLst>
          </p:cNvPr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25" r="6563" b="1"/>
          <a:stretch/>
        </p:blipFill>
        <p:spPr>
          <a:xfrm>
            <a:off x="-590550" y="5078102"/>
            <a:ext cx="6686550" cy="1790032"/>
          </a:xfrm>
          <a:prstGeom prst="rect">
            <a:avLst/>
          </a:prstGeom>
        </p:spPr>
      </p:pic>
      <p:pic>
        <p:nvPicPr>
          <p:cNvPr id="9" name="PA-图片 11">
            <a:extLst>
              <a:ext uri="{FF2B5EF4-FFF2-40B4-BE49-F238E27FC236}">
                <a16:creationId xmlns:a16="http://schemas.microsoft.com/office/drawing/2014/main" id="{DEB3C701-D399-42E0-9A17-0ECF1E612EE4}"/>
              </a:ext>
            </a:extLst>
          </p:cNvPr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9" t="4996" r="4219" b="68196"/>
          <a:stretch/>
        </p:blipFill>
        <p:spPr>
          <a:xfrm>
            <a:off x="9705974" y="342900"/>
            <a:ext cx="1971675" cy="1838326"/>
          </a:xfrm>
          <a:prstGeom prst="rect">
            <a:avLst/>
          </a:prstGeom>
        </p:spPr>
      </p:pic>
      <p:pic>
        <p:nvPicPr>
          <p:cNvPr id="10" name="PA-图片 19">
            <a:extLst>
              <a:ext uri="{FF2B5EF4-FFF2-40B4-BE49-F238E27FC236}">
                <a16:creationId xmlns:a16="http://schemas.microsoft.com/office/drawing/2014/main" id="{2B3986A6-D85C-40EF-827C-80CC40D97398}"/>
              </a:ext>
            </a:extLst>
          </p:cNvPr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6363">
            <a:off x="4497023" y="-838200"/>
            <a:ext cx="3038475" cy="3038475"/>
          </a:xfrm>
          <a:prstGeom prst="rect">
            <a:avLst/>
          </a:prstGeom>
        </p:spPr>
      </p:pic>
      <p:pic>
        <p:nvPicPr>
          <p:cNvPr id="11" name="PA-图片 5">
            <a:extLst>
              <a:ext uri="{FF2B5EF4-FFF2-40B4-BE49-F238E27FC236}">
                <a16:creationId xmlns:a16="http://schemas.microsoft.com/office/drawing/2014/main" id="{908366B9-EDCC-49F9-B1FE-8F524647D6C1}"/>
              </a:ext>
            </a:extLst>
          </p:cNvPr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25" r="6563" b="1"/>
          <a:stretch/>
        </p:blipFill>
        <p:spPr>
          <a:xfrm flipH="1">
            <a:off x="6016261" y="5078102"/>
            <a:ext cx="6686550" cy="179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3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汉仪星球体W" panose="00020600040101010101" pitchFamily="18" charset="-122"/>
          <a:ea typeface="汉仪星球体W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汉仪星球体W" panose="00020600040101010101" pitchFamily="18" charset="-122"/>
          <a:ea typeface="汉仪星球体W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汉仪星球体W" panose="00020600040101010101" pitchFamily="18" charset="-122"/>
          <a:ea typeface="汉仪星球体W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汉仪星球体W" panose="00020600040101010101" pitchFamily="18" charset="-122"/>
          <a:ea typeface="汉仪星球体W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星球体W" panose="00020600040101010101" pitchFamily="18" charset="-122"/>
          <a:ea typeface="汉仪星球体W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星球体W" panose="00020600040101010101" pitchFamily="18" charset="-122"/>
          <a:ea typeface="汉仪星球体W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3.png"/><Relationship Id="rId2" Type="http://schemas.openxmlformats.org/officeDocument/2006/relationships/tags" Target="../tags/tag6.xml"/><Relationship Id="rId16" Type="http://schemas.openxmlformats.org/officeDocument/2006/relationships/image" Target="../media/image2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image" Target="../media/image9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8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7.png"/><Relationship Id="rId5" Type="http://schemas.openxmlformats.org/officeDocument/2006/relationships/tags" Target="../tags/tag32.xml"/><Relationship Id="rId10" Type="http://schemas.openxmlformats.org/officeDocument/2006/relationships/image" Target="../media/image6.png"/><Relationship Id="rId4" Type="http://schemas.openxmlformats.org/officeDocument/2006/relationships/tags" Target="../tags/tag31.xml"/><Relationship Id="rId9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-图片 5">
            <a:extLst>
              <a:ext uri="{FF2B5EF4-FFF2-40B4-BE49-F238E27FC236}">
                <a16:creationId xmlns:a16="http://schemas.microsoft.com/office/drawing/2014/main" id="{D3E551DC-E159-4A23-92DD-624BBEC1F8A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9" r="6563"/>
          <a:stretch/>
        </p:blipFill>
        <p:spPr>
          <a:xfrm>
            <a:off x="336960" y="3429000"/>
            <a:ext cx="11391900" cy="3562416"/>
          </a:xfrm>
          <a:prstGeom prst="rect">
            <a:avLst/>
          </a:prstGeom>
        </p:spPr>
      </p:pic>
      <p:pic>
        <p:nvPicPr>
          <p:cNvPr id="12" name="PA-图片 11">
            <a:extLst>
              <a:ext uri="{FF2B5EF4-FFF2-40B4-BE49-F238E27FC236}">
                <a16:creationId xmlns:a16="http://schemas.microsoft.com/office/drawing/2014/main" id="{659DA765-BD20-4DB1-AFB9-AAE39C04684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9" t="4996" r="4219" b="68196"/>
          <a:stretch/>
        </p:blipFill>
        <p:spPr>
          <a:xfrm>
            <a:off x="10004797" y="166993"/>
            <a:ext cx="1971675" cy="1838326"/>
          </a:xfrm>
          <a:prstGeom prst="rect">
            <a:avLst/>
          </a:prstGeom>
        </p:spPr>
      </p:pic>
      <p:grpSp>
        <p:nvGrpSpPr>
          <p:cNvPr id="22" name="PA-组合 21">
            <a:extLst>
              <a:ext uri="{FF2B5EF4-FFF2-40B4-BE49-F238E27FC236}">
                <a16:creationId xmlns:a16="http://schemas.microsoft.com/office/drawing/2014/main" id="{3B7287CF-714D-4E29-AA0D-21BA13DF13D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775887" y="1466710"/>
            <a:ext cx="3211493" cy="1198652"/>
            <a:chOff x="4746410" y="1342133"/>
            <a:chExt cx="3211493" cy="1198652"/>
          </a:xfrm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5" name="PA-文本框 24">
              <a:extLst>
                <a:ext uri="{FF2B5EF4-FFF2-40B4-BE49-F238E27FC236}">
                  <a16:creationId xmlns:a16="http://schemas.microsoft.com/office/drawing/2014/main" id="{415FDA34-83F6-4A01-ADE1-FD643D1E77E6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4746410" y="1342133"/>
              <a:ext cx="18473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6400" dirty="0">
                <a:solidFill>
                  <a:schemeClr val="bg1"/>
                </a:solidFill>
                <a:latin typeface="HYXingQiuTi"/>
                <a:ea typeface="汉仪星球体W" panose="00020600040101010101" pitchFamily="18" charset="-122"/>
                <a:sym typeface="HYXingQiuTi"/>
              </a:endParaRPr>
            </a:p>
          </p:txBody>
        </p:sp>
        <p:sp>
          <p:nvSpPr>
            <p:cNvPr id="27" name="PA-文本框 26">
              <a:extLst>
                <a:ext uri="{FF2B5EF4-FFF2-40B4-BE49-F238E27FC236}">
                  <a16:creationId xmlns:a16="http://schemas.microsoft.com/office/drawing/2014/main" id="{752C81CE-12B8-4B96-B224-22D5624B5B13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6709996" y="1463567"/>
              <a:ext cx="18473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6400" dirty="0">
                <a:solidFill>
                  <a:schemeClr val="bg1"/>
                </a:solidFill>
                <a:latin typeface="HYXingQiuTi"/>
                <a:ea typeface="汉仪星球体W" panose="00020600040101010101" pitchFamily="18" charset="-122"/>
                <a:sym typeface="HYXingQiuTi"/>
              </a:endParaRPr>
            </a:p>
          </p:txBody>
        </p:sp>
        <p:sp>
          <p:nvSpPr>
            <p:cNvPr id="28" name="PA-文本框 27">
              <a:extLst>
                <a:ext uri="{FF2B5EF4-FFF2-40B4-BE49-F238E27FC236}">
                  <a16:creationId xmlns:a16="http://schemas.microsoft.com/office/drawing/2014/main" id="{913EBDBD-53DF-4ED1-90B2-1A7002606C20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7773172" y="1388062"/>
              <a:ext cx="18473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6400" dirty="0">
                <a:solidFill>
                  <a:schemeClr val="bg1"/>
                </a:solidFill>
                <a:latin typeface="HYXingQiuTi"/>
                <a:ea typeface="汉仪星球体W" panose="00020600040101010101" pitchFamily="18" charset="-122"/>
                <a:sym typeface="HYXingQiuTi"/>
              </a:endParaRPr>
            </a:p>
          </p:txBody>
        </p:sp>
      </p:grpSp>
      <p:sp>
        <p:nvSpPr>
          <p:cNvPr id="13" name="PA-文本框 12">
            <a:extLst>
              <a:ext uri="{FF2B5EF4-FFF2-40B4-BE49-F238E27FC236}">
                <a16:creationId xmlns:a16="http://schemas.microsoft.com/office/drawing/2014/main" id="{79BF0FD8-BFDA-460A-9C37-26F62AB61E7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303403" y="1019400"/>
            <a:ext cx="1192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rgbClr val="FFC000"/>
                </a:solidFill>
                <a:latin typeface="Aa小星星拼音体 (非商业使用)" panose="02010600010101010101" pitchFamily="2" charset="-122"/>
                <a:ea typeface="Aa小星星拼音体 (非商业使用)" panose="02010600010101010101" pitchFamily="2" charset="-122"/>
                <a:sym typeface="HYXingQiuTi"/>
              </a:rPr>
              <a:t>固</a:t>
            </a:r>
          </a:p>
        </p:txBody>
      </p:sp>
      <p:sp>
        <p:nvSpPr>
          <p:cNvPr id="14" name="PA-文本框 13">
            <a:extLst>
              <a:ext uri="{FF2B5EF4-FFF2-40B4-BE49-F238E27FC236}">
                <a16:creationId xmlns:a16="http://schemas.microsoft.com/office/drawing/2014/main" id="{94BB8D43-10B4-424B-8D10-2F0066A3D96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679504" y="1044544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rgbClr val="FFC000"/>
                </a:solidFill>
                <a:latin typeface="Aa小星星拼音体 (非商业使用)" panose="02010600010101010101" pitchFamily="2" charset="-122"/>
                <a:ea typeface="Aa小星星拼音体 (非商业使用)" panose="02010600010101010101" pitchFamily="2" charset="-122"/>
                <a:sym typeface="HYXingQiuTi"/>
              </a:rPr>
              <a:t>本</a:t>
            </a:r>
          </a:p>
        </p:txBody>
      </p:sp>
      <p:sp>
        <p:nvSpPr>
          <p:cNvPr id="15" name="PA-文本框 14">
            <a:extLst>
              <a:ext uri="{FF2B5EF4-FFF2-40B4-BE49-F238E27FC236}">
                <a16:creationId xmlns:a16="http://schemas.microsoft.com/office/drawing/2014/main" id="{0AED2E02-8371-436A-BA52-749F1F1D231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078652" y="1023345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rgbClr val="FFC000"/>
                </a:solidFill>
                <a:latin typeface="Aa小星星拼音体 (非商业使用)" panose="02010600010101010101" pitchFamily="2" charset="-122"/>
                <a:ea typeface="Aa小星星拼音体 (非商业使用)" panose="02010600010101010101" pitchFamily="2" charset="-122"/>
                <a:sym typeface="HYXingQiuTi"/>
              </a:rPr>
              <a:t>丰</a:t>
            </a:r>
          </a:p>
        </p:txBody>
      </p:sp>
      <p:sp>
        <p:nvSpPr>
          <p:cNvPr id="16" name="PA-文本框 15">
            <a:extLst>
              <a:ext uri="{FF2B5EF4-FFF2-40B4-BE49-F238E27FC236}">
                <a16:creationId xmlns:a16="http://schemas.microsoft.com/office/drawing/2014/main" id="{095C6C55-D955-4B1F-B231-8BA1D7C63B9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477800" y="1058014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rgbClr val="FFC000"/>
                </a:solidFill>
                <a:latin typeface="Aa小星星拼音体 (非商业使用)" panose="02010600010101010101" pitchFamily="2" charset="-122"/>
                <a:ea typeface="Aa小星星拼音体 (非商业使用)" panose="02010600010101010101" pitchFamily="2" charset="-122"/>
                <a:sym typeface="HYXingQiuTi"/>
              </a:rPr>
              <a:t>茎</a:t>
            </a:r>
          </a:p>
        </p:txBody>
      </p:sp>
      <p:sp>
        <p:nvSpPr>
          <p:cNvPr id="17" name="PA-文本框 16">
            <a:extLst>
              <a:ext uri="{FF2B5EF4-FFF2-40B4-BE49-F238E27FC236}">
                <a16:creationId xmlns:a16="http://schemas.microsoft.com/office/drawing/2014/main" id="{8633010C-C961-4571-8DCC-5C5D9DDAF7B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729108" y="2543928"/>
            <a:ext cx="10195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rgbClr val="C4F162"/>
                </a:solidFill>
                <a:latin typeface="Aa小星星拼音体 (非商业使用)" panose="02010600010101010101" pitchFamily="2" charset="-122"/>
                <a:ea typeface="Aa小星星拼音体 (非商业使用)" panose="02010600010101010101" pitchFamily="2" charset="-122"/>
                <a:sym typeface="HYXingQiuTi"/>
              </a:rPr>
              <a:t>行</a:t>
            </a:r>
            <a:endParaRPr lang="en-US" altLang="zh-CN" sz="9600" dirty="0">
              <a:solidFill>
                <a:srgbClr val="C4F162"/>
              </a:solidFill>
              <a:latin typeface="Aa小星星拼音体 (非商业使用)" panose="02010600010101010101" pitchFamily="2" charset="-122"/>
              <a:ea typeface="Aa小星星拼音体 (非商业使用)" panose="02010600010101010101" pitchFamily="2" charset="-122"/>
              <a:sym typeface="HYXingQiuTi"/>
            </a:endParaRPr>
          </a:p>
          <a:p>
            <a:endParaRPr lang="zh-CN" altLang="en-US" sz="6400" dirty="0">
              <a:solidFill>
                <a:srgbClr val="57C9EC"/>
              </a:solidFill>
              <a:latin typeface="HYXingQiuTi"/>
              <a:ea typeface="汉仪星球体W" panose="00020600040101010101" pitchFamily="18" charset="-122"/>
              <a:sym typeface="HYXingQiuTi"/>
            </a:endParaRPr>
          </a:p>
        </p:txBody>
      </p:sp>
      <p:sp>
        <p:nvSpPr>
          <p:cNvPr id="18" name="PA-文本框 17">
            <a:extLst>
              <a:ext uri="{FF2B5EF4-FFF2-40B4-BE49-F238E27FC236}">
                <a16:creationId xmlns:a16="http://schemas.microsoft.com/office/drawing/2014/main" id="{302F1401-EB59-4B7E-BF36-C80A2CE5D6D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109871" y="2543928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rgbClr val="C4F162"/>
                </a:solidFill>
                <a:latin typeface="Aa小星星拼音体 (非商业使用)" panose="02010600010101010101" pitchFamily="2" charset="-122"/>
                <a:ea typeface="Aa小星星拼音体 (非商业使用)" panose="02010600010101010101" pitchFamily="2" charset="-122"/>
                <a:sym typeface="HYXingQiuTi"/>
              </a:rPr>
              <a:t>稳</a:t>
            </a:r>
          </a:p>
        </p:txBody>
      </p:sp>
      <p:sp>
        <p:nvSpPr>
          <p:cNvPr id="35" name="PA-文本框 17">
            <a:extLst>
              <a:ext uri="{FF2B5EF4-FFF2-40B4-BE49-F238E27FC236}">
                <a16:creationId xmlns:a16="http://schemas.microsoft.com/office/drawing/2014/main" id="{7F7A2D59-1A87-4ACD-BCF4-7A35DD8BADF7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524704" y="2543928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rgbClr val="C4F162"/>
                </a:solidFill>
                <a:latin typeface="Aa小星星拼音体 (非商业使用)" panose="02010600010101010101" pitchFamily="2" charset="-122"/>
                <a:ea typeface="Aa小星星拼音体 (非商业使用)" panose="02010600010101010101" pitchFamily="2" charset="-122"/>
                <a:sym typeface="HYXingQiuTi"/>
              </a:rPr>
              <a:t>致</a:t>
            </a:r>
          </a:p>
        </p:txBody>
      </p:sp>
      <p:sp>
        <p:nvSpPr>
          <p:cNvPr id="39" name="PA-文本框 17">
            <a:extLst>
              <a:ext uri="{FF2B5EF4-FFF2-40B4-BE49-F238E27FC236}">
                <a16:creationId xmlns:a16="http://schemas.microsoft.com/office/drawing/2014/main" id="{ED27E6E3-4B10-4B97-B585-ED7F0653062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7987380" y="2543928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rgbClr val="C4F162"/>
                </a:solidFill>
                <a:latin typeface="Aa小星星拼音体 (非商业使用)" panose="02010600010101010101" pitchFamily="2" charset="-122"/>
                <a:ea typeface="Aa小星星拼音体 (非商业使用)" panose="02010600010101010101" pitchFamily="2" charset="-122"/>
                <a:sym typeface="HYXingQiuTi"/>
              </a:rPr>
              <a:t>远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BB32ABD-C451-438D-A408-22C55F905500}"/>
              </a:ext>
            </a:extLst>
          </p:cNvPr>
          <p:cNvSpPr txBox="1"/>
          <p:nvPr/>
        </p:nvSpPr>
        <p:spPr>
          <a:xfrm>
            <a:off x="5886130" y="4374775"/>
            <a:ext cx="492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----2019-2020</a:t>
            </a:r>
            <a:r>
              <a:rPr lang="zh-CN" altLang="en-US" dirty="0">
                <a:solidFill>
                  <a:schemeClr val="bg1"/>
                </a:solidFill>
              </a:rPr>
              <a:t>学年第二学期二语教研计划</a:t>
            </a:r>
          </a:p>
        </p:txBody>
      </p:sp>
    </p:spTree>
    <p:extLst>
      <p:ext uri="{BB962C8B-B14F-4D97-AF65-F5344CB8AC3E}">
        <p14:creationId xmlns:p14="http://schemas.microsoft.com/office/powerpoint/2010/main" val="296369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-图片 5">
            <a:extLst>
              <a:ext uri="{FF2B5EF4-FFF2-40B4-BE49-F238E27FC236}">
                <a16:creationId xmlns:a16="http://schemas.microsoft.com/office/drawing/2014/main" id="{396B1AC9-9891-4111-A0FB-947D39BBBA4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9" r="6563"/>
          <a:stretch/>
        </p:blipFill>
        <p:spPr>
          <a:xfrm>
            <a:off x="0" y="3203387"/>
            <a:ext cx="11391900" cy="3761785"/>
          </a:xfrm>
          <a:prstGeom prst="rect">
            <a:avLst/>
          </a:prstGeom>
        </p:spPr>
      </p:pic>
      <p:pic>
        <p:nvPicPr>
          <p:cNvPr id="4" name="PA-图片 11">
            <a:extLst>
              <a:ext uri="{FF2B5EF4-FFF2-40B4-BE49-F238E27FC236}">
                <a16:creationId xmlns:a16="http://schemas.microsoft.com/office/drawing/2014/main" id="{B1309F81-89E8-4A78-A87E-4405A8ECB5F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9" t="4996" r="4219" b="68196"/>
          <a:stretch/>
        </p:blipFill>
        <p:spPr>
          <a:xfrm>
            <a:off x="9705974" y="381000"/>
            <a:ext cx="1971675" cy="183832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36F7AE44-804D-471F-9362-FC6894246235}"/>
              </a:ext>
            </a:extLst>
          </p:cNvPr>
          <p:cNvGrpSpPr/>
          <p:nvPr/>
        </p:nvGrpSpPr>
        <p:grpSpPr>
          <a:xfrm>
            <a:off x="3114448" y="805560"/>
            <a:ext cx="5341257" cy="4052328"/>
            <a:chOff x="2166602" y="644493"/>
            <a:chExt cx="4005943" cy="3039247"/>
          </a:xfrm>
        </p:grpSpPr>
        <p:sp>
          <p:nvSpPr>
            <p:cNvPr id="8" name="文本框 7" descr="章节序号1">
              <a:extLst>
                <a:ext uri="{FF2B5EF4-FFF2-40B4-BE49-F238E27FC236}">
                  <a16:creationId xmlns:a16="http://schemas.microsoft.com/office/drawing/2014/main" id="{2A2F2E29-EB4C-4A85-BDB6-A67ED865377F}"/>
                </a:ext>
              </a:extLst>
            </p:cNvPr>
            <p:cNvSpPr txBox="1"/>
            <p:nvPr/>
          </p:nvSpPr>
          <p:spPr>
            <a:xfrm>
              <a:off x="2970616" y="644493"/>
              <a:ext cx="2264228" cy="68475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49F"/>
                  </a:solidFill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HYXingQiuTi"/>
                </a:rPr>
                <a:t>03</a:t>
              </a:r>
              <a:endParaRPr kumimoji="0" lang="zh-CN" altLang="en-US" sz="5333" b="1" i="0" u="none" strike="noStrike" kern="1200" cap="none" spc="0" normalizeH="0" baseline="0" noProof="0" dirty="0">
                <a:ln>
                  <a:noFill/>
                </a:ln>
                <a:solidFill>
                  <a:srgbClr val="FFF49F"/>
                </a:solidFill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HYXingQiuTi"/>
              </a:endParaRPr>
            </a:p>
          </p:txBody>
        </p:sp>
        <p:sp>
          <p:nvSpPr>
            <p:cNvPr id="9" name="文本框 8" descr="章节标题1">
              <a:extLst>
                <a:ext uri="{FF2B5EF4-FFF2-40B4-BE49-F238E27FC236}">
                  <a16:creationId xmlns:a16="http://schemas.microsoft.com/office/drawing/2014/main" id="{C042070A-5006-4F33-8985-C1E62F091873}"/>
                </a:ext>
              </a:extLst>
            </p:cNvPr>
            <p:cNvSpPr txBox="1"/>
            <p:nvPr/>
          </p:nvSpPr>
          <p:spPr>
            <a:xfrm>
              <a:off x="2166602" y="1329248"/>
              <a:ext cx="4005943" cy="235449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lvl="0" algn="ctr" defTabSz="1219170"/>
              <a:r>
                <a:rPr lang="zh-CN" altLang="en-US" sz="6600" b="1" spc="1067" dirty="0">
                  <a:solidFill>
                    <a:srgbClr val="FFF49F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HYXingQiuTi"/>
                </a:rPr>
                <a:t>工作策略</a:t>
              </a:r>
              <a:endParaRPr kumimoji="0" lang="en-US" altLang="zh-CN" sz="6600" b="1" i="0" u="none" strike="noStrike" kern="1200" cap="none" spc="1067" normalizeH="0" baseline="0" noProof="0" dirty="0">
                <a:ln>
                  <a:noFill/>
                </a:ln>
                <a:solidFill>
                  <a:srgbClr val="FFF49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HYXingQiuTi"/>
              </a:endParaRPr>
            </a:p>
            <a:p>
              <a:pPr lvl="0" algn="ctr" defTabSz="1219170"/>
              <a:endParaRPr kumimoji="0" lang="en-US" altLang="zh-CN" sz="6600" b="1" i="0" u="none" strike="noStrike" kern="1200" cap="none" spc="1067" normalizeH="0" baseline="0" noProof="0" dirty="0">
                <a:ln>
                  <a:noFill/>
                </a:ln>
                <a:solidFill>
                  <a:srgbClr val="FFF49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HYXingQiuTi"/>
              </a:endParaRPr>
            </a:p>
            <a:p>
              <a:pPr lvl="0" algn="ctr" defTabSz="1219170"/>
              <a:endParaRPr kumimoji="0" lang="zh-CN" altLang="en-US" sz="6600" b="1" i="0" u="none" strike="noStrike" kern="1200" cap="none" spc="1067" normalizeH="0" baseline="0" noProof="0" dirty="0">
                <a:ln>
                  <a:noFill/>
                </a:ln>
                <a:solidFill>
                  <a:srgbClr val="FFF49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HYXingQiuT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896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origami"/>
      </p:transition>
    </mc:Choice>
    <mc:Fallback xmlns="">
      <p:transition spd="slow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9">
            <a:extLst>
              <a:ext uri="{FF2B5EF4-FFF2-40B4-BE49-F238E27FC236}">
                <a16:creationId xmlns:a16="http://schemas.microsoft.com/office/drawing/2014/main" id="{BF33DFFA-58E7-42BC-A3C6-2E96BD6AC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81949" y="4054100"/>
            <a:ext cx="3058524" cy="116955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7" name="Picture 9">
            <a:extLst>
              <a:ext uri="{FF2B5EF4-FFF2-40B4-BE49-F238E27FC236}">
                <a16:creationId xmlns:a16="http://schemas.microsoft.com/office/drawing/2014/main" id="{D4E94E73-2104-4918-9F18-98A7C104B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615" y="5500833"/>
            <a:ext cx="2277196" cy="1023742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E99F0D6A-32DC-49C5-B3E1-434BEE778DAE}"/>
              </a:ext>
            </a:extLst>
          </p:cNvPr>
          <p:cNvGrpSpPr/>
          <p:nvPr/>
        </p:nvGrpSpPr>
        <p:grpSpPr>
          <a:xfrm>
            <a:off x="4680808" y="2391453"/>
            <a:ext cx="1221940" cy="1221940"/>
            <a:chOff x="4661473" y="1682793"/>
            <a:chExt cx="1221940" cy="1221940"/>
          </a:xfrm>
        </p:grpSpPr>
        <p:sp>
          <p:nvSpPr>
            <p:cNvPr id="3" name="任意多边形 16">
              <a:extLst>
                <a:ext uri="{FF2B5EF4-FFF2-40B4-BE49-F238E27FC236}">
                  <a16:creationId xmlns:a16="http://schemas.microsoft.com/office/drawing/2014/main" id="{0923C72A-3164-4D4A-AF38-AA805819975B}"/>
                </a:ext>
              </a:extLst>
            </p:cNvPr>
            <p:cNvSpPr/>
            <p:nvPr/>
          </p:nvSpPr>
          <p:spPr>
            <a:xfrm>
              <a:off x="4661473" y="1682793"/>
              <a:ext cx="1221940" cy="1221940"/>
            </a:xfrm>
            <a:custGeom>
              <a:avLst/>
              <a:gdLst>
                <a:gd name="connsiteX0" fmla="*/ 0 w 1221940"/>
                <a:gd name="connsiteY0" fmla="*/ 0 h 1221940"/>
                <a:gd name="connsiteX1" fmla="*/ 1221940 w 1221940"/>
                <a:gd name="connsiteY1" fmla="*/ 0 h 1221940"/>
                <a:gd name="connsiteX2" fmla="*/ 1221940 w 1221940"/>
                <a:gd name="connsiteY2" fmla="*/ 1221940 h 1221940"/>
                <a:gd name="connsiteX3" fmla="*/ 0 w 1221940"/>
                <a:gd name="connsiteY3" fmla="*/ 1221940 h 1221940"/>
                <a:gd name="connsiteX4" fmla="*/ 0 w 1221940"/>
                <a:gd name="connsiteY4" fmla="*/ 0 h 122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40" h="1221940">
                  <a:moveTo>
                    <a:pt x="0" y="0"/>
                  </a:moveTo>
                  <a:lnTo>
                    <a:pt x="1221940" y="0"/>
                  </a:lnTo>
                  <a:lnTo>
                    <a:pt x="1221940" y="1221940"/>
                  </a:lnTo>
                  <a:lnTo>
                    <a:pt x="0" y="12219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 </a:t>
              </a:r>
            </a:p>
          </p:txBody>
        </p:sp>
        <p:sp>
          <p:nvSpPr>
            <p:cNvPr id="4" name="Rectangle 17">
              <a:extLst>
                <a:ext uri="{FF2B5EF4-FFF2-40B4-BE49-F238E27FC236}">
                  <a16:creationId xmlns:a16="http://schemas.microsoft.com/office/drawing/2014/main" id="{11B03B9C-45AD-437C-B3C9-C8CDCC3B4B83}"/>
                </a:ext>
              </a:extLst>
            </p:cNvPr>
            <p:cNvSpPr/>
            <p:nvPr/>
          </p:nvSpPr>
          <p:spPr>
            <a:xfrm>
              <a:off x="4808096" y="1785931"/>
              <a:ext cx="928694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听</a:t>
              </a:r>
              <a:endParaRPr lang="en-US" sz="6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CE270BB-A2F6-4A6C-8F20-B4037BDFBA4C}"/>
              </a:ext>
            </a:extLst>
          </p:cNvPr>
          <p:cNvGrpSpPr/>
          <p:nvPr/>
        </p:nvGrpSpPr>
        <p:grpSpPr>
          <a:xfrm>
            <a:off x="6281619" y="2391452"/>
            <a:ext cx="1221940" cy="1221940"/>
            <a:chOff x="4755478" y="1698745"/>
            <a:chExt cx="1221940" cy="1221940"/>
          </a:xfrm>
        </p:grpSpPr>
        <p:sp>
          <p:nvSpPr>
            <p:cNvPr id="6" name="任意多边形 17">
              <a:extLst>
                <a:ext uri="{FF2B5EF4-FFF2-40B4-BE49-F238E27FC236}">
                  <a16:creationId xmlns:a16="http://schemas.microsoft.com/office/drawing/2014/main" id="{7CF4F885-20CB-4C35-852F-1F02BFC0C7C0}"/>
                </a:ext>
              </a:extLst>
            </p:cNvPr>
            <p:cNvSpPr/>
            <p:nvPr/>
          </p:nvSpPr>
          <p:spPr>
            <a:xfrm>
              <a:off x="4755478" y="1698745"/>
              <a:ext cx="1221940" cy="1221940"/>
            </a:xfrm>
            <a:custGeom>
              <a:avLst/>
              <a:gdLst>
                <a:gd name="connsiteX0" fmla="*/ 0 w 1221940"/>
                <a:gd name="connsiteY0" fmla="*/ 0 h 1221940"/>
                <a:gd name="connsiteX1" fmla="*/ 1221940 w 1221940"/>
                <a:gd name="connsiteY1" fmla="*/ 0 h 1221940"/>
                <a:gd name="connsiteX2" fmla="*/ 1221940 w 1221940"/>
                <a:gd name="connsiteY2" fmla="*/ 1221940 h 1221940"/>
                <a:gd name="connsiteX3" fmla="*/ 0 w 1221940"/>
                <a:gd name="connsiteY3" fmla="*/ 1221940 h 1221940"/>
                <a:gd name="connsiteX4" fmla="*/ 0 w 1221940"/>
                <a:gd name="connsiteY4" fmla="*/ 0 h 122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40" h="1221940">
                  <a:moveTo>
                    <a:pt x="0" y="0"/>
                  </a:moveTo>
                  <a:lnTo>
                    <a:pt x="1221940" y="0"/>
                  </a:lnTo>
                  <a:lnTo>
                    <a:pt x="1221940" y="1221940"/>
                  </a:lnTo>
                  <a:lnTo>
                    <a:pt x="0" y="12219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 </a:t>
              </a:r>
            </a:p>
          </p:txBody>
        </p:sp>
        <p:sp>
          <p:nvSpPr>
            <p:cNvPr id="7" name="Rectangle 18">
              <a:extLst>
                <a:ext uri="{FF2B5EF4-FFF2-40B4-BE49-F238E27FC236}">
                  <a16:creationId xmlns:a16="http://schemas.microsoft.com/office/drawing/2014/main" id="{84620D01-9A3E-44B5-A3E6-639012510BFB}"/>
                </a:ext>
              </a:extLst>
            </p:cNvPr>
            <p:cNvSpPr/>
            <p:nvPr/>
          </p:nvSpPr>
          <p:spPr>
            <a:xfrm>
              <a:off x="4929190" y="1785932"/>
              <a:ext cx="928694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说</a:t>
              </a:r>
              <a:endParaRPr lang="en-US" sz="6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8" name="十字箭头 15">
            <a:extLst>
              <a:ext uri="{FF2B5EF4-FFF2-40B4-BE49-F238E27FC236}">
                <a16:creationId xmlns:a16="http://schemas.microsoft.com/office/drawing/2014/main" id="{BA34400A-55F5-42D8-BD2B-C9382D6B4AD2}"/>
              </a:ext>
            </a:extLst>
          </p:cNvPr>
          <p:cNvSpPr/>
          <p:nvPr/>
        </p:nvSpPr>
        <p:spPr>
          <a:xfrm>
            <a:off x="3943037" y="1589894"/>
            <a:ext cx="4305925" cy="4468006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A9805C0C-8224-4728-9016-28105373B4B0}"/>
              </a:ext>
            </a:extLst>
          </p:cNvPr>
          <p:cNvGrpSpPr/>
          <p:nvPr/>
        </p:nvGrpSpPr>
        <p:grpSpPr>
          <a:xfrm>
            <a:off x="4680808" y="3978874"/>
            <a:ext cx="1221939" cy="1221940"/>
            <a:chOff x="3319699" y="3134524"/>
            <a:chExt cx="1221940" cy="1221940"/>
          </a:xfrm>
        </p:grpSpPr>
        <p:sp>
          <p:nvSpPr>
            <p:cNvPr id="10" name="任意多边形 18">
              <a:extLst>
                <a:ext uri="{FF2B5EF4-FFF2-40B4-BE49-F238E27FC236}">
                  <a16:creationId xmlns:a16="http://schemas.microsoft.com/office/drawing/2014/main" id="{A7E0920E-E6C8-48CF-A634-A1C526273CB5}"/>
                </a:ext>
              </a:extLst>
            </p:cNvPr>
            <p:cNvSpPr/>
            <p:nvPr/>
          </p:nvSpPr>
          <p:spPr>
            <a:xfrm>
              <a:off x="3319699" y="3134524"/>
              <a:ext cx="1221940" cy="1221940"/>
            </a:xfrm>
            <a:custGeom>
              <a:avLst/>
              <a:gdLst>
                <a:gd name="connsiteX0" fmla="*/ 0 w 1221940"/>
                <a:gd name="connsiteY0" fmla="*/ 0 h 1221940"/>
                <a:gd name="connsiteX1" fmla="*/ 1221940 w 1221940"/>
                <a:gd name="connsiteY1" fmla="*/ 0 h 1221940"/>
                <a:gd name="connsiteX2" fmla="*/ 1221940 w 1221940"/>
                <a:gd name="connsiteY2" fmla="*/ 1221940 h 1221940"/>
                <a:gd name="connsiteX3" fmla="*/ 0 w 1221940"/>
                <a:gd name="connsiteY3" fmla="*/ 1221940 h 1221940"/>
                <a:gd name="connsiteX4" fmla="*/ 0 w 1221940"/>
                <a:gd name="connsiteY4" fmla="*/ 0 h 122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40" h="1221940">
                  <a:moveTo>
                    <a:pt x="0" y="0"/>
                  </a:moveTo>
                  <a:lnTo>
                    <a:pt x="1221940" y="0"/>
                  </a:lnTo>
                  <a:lnTo>
                    <a:pt x="1221940" y="1221940"/>
                  </a:lnTo>
                  <a:lnTo>
                    <a:pt x="0" y="12219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 </a:t>
              </a:r>
            </a:p>
          </p:txBody>
        </p:sp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5C642339-9EB7-4F15-8FAC-521FBC701F87}"/>
                </a:ext>
              </a:extLst>
            </p:cNvPr>
            <p:cNvSpPr/>
            <p:nvPr/>
          </p:nvSpPr>
          <p:spPr>
            <a:xfrm>
              <a:off x="3428992" y="3214692"/>
              <a:ext cx="928694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读</a:t>
              </a:r>
              <a:endParaRPr lang="en-US" sz="6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29C1B68-7C2C-417A-838B-9A2C240D929D}"/>
              </a:ext>
            </a:extLst>
          </p:cNvPr>
          <p:cNvGrpSpPr/>
          <p:nvPr/>
        </p:nvGrpSpPr>
        <p:grpSpPr>
          <a:xfrm>
            <a:off x="6289255" y="3980101"/>
            <a:ext cx="1269801" cy="1220713"/>
            <a:chOff x="4755478" y="3134524"/>
            <a:chExt cx="1221940" cy="1221940"/>
          </a:xfrm>
        </p:grpSpPr>
        <p:sp>
          <p:nvSpPr>
            <p:cNvPr id="13" name="任意多边形 19">
              <a:extLst>
                <a:ext uri="{FF2B5EF4-FFF2-40B4-BE49-F238E27FC236}">
                  <a16:creationId xmlns:a16="http://schemas.microsoft.com/office/drawing/2014/main" id="{F60FA922-3020-471D-82F8-7C15C1482D60}"/>
                </a:ext>
              </a:extLst>
            </p:cNvPr>
            <p:cNvSpPr/>
            <p:nvPr/>
          </p:nvSpPr>
          <p:spPr>
            <a:xfrm>
              <a:off x="4755478" y="3134524"/>
              <a:ext cx="1221940" cy="1221940"/>
            </a:xfrm>
            <a:custGeom>
              <a:avLst/>
              <a:gdLst>
                <a:gd name="connsiteX0" fmla="*/ 0 w 1221940"/>
                <a:gd name="connsiteY0" fmla="*/ 0 h 1221940"/>
                <a:gd name="connsiteX1" fmla="*/ 1221940 w 1221940"/>
                <a:gd name="connsiteY1" fmla="*/ 0 h 1221940"/>
                <a:gd name="connsiteX2" fmla="*/ 1221940 w 1221940"/>
                <a:gd name="connsiteY2" fmla="*/ 1221940 h 1221940"/>
                <a:gd name="connsiteX3" fmla="*/ 0 w 1221940"/>
                <a:gd name="connsiteY3" fmla="*/ 1221940 h 1221940"/>
                <a:gd name="connsiteX4" fmla="*/ 0 w 1221940"/>
                <a:gd name="connsiteY4" fmla="*/ 0 h 122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40" h="1221940">
                  <a:moveTo>
                    <a:pt x="0" y="0"/>
                  </a:moveTo>
                  <a:lnTo>
                    <a:pt x="1221940" y="0"/>
                  </a:lnTo>
                  <a:lnTo>
                    <a:pt x="1221940" y="1221940"/>
                  </a:lnTo>
                  <a:lnTo>
                    <a:pt x="0" y="12219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 </a:t>
              </a:r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820741A9-1A45-414E-921A-3580329E180B}"/>
                </a:ext>
              </a:extLst>
            </p:cNvPr>
            <p:cNvSpPr/>
            <p:nvPr/>
          </p:nvSpPr>
          <p:spPr>
            <a:xfrm>
              <a:off x="4929190" y="3285620"/>
              <a:ext cx="928694" cy="101668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写</a:t>
              </a:r>
              <a:endParaRPr lang="en-US" sz="6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15" name="椭圆 14">
            <a:extLst>
              <a:ext uri="{FF2B5EF4-FFF2-40B4-BE49-F238E27FC236}">
                <a16:creationId xmlns:a16="http://schemas.microsoft.com/office/drawing/2014/main" id="{FD980BC0-A351-44D8-888B-BE074CFE3FE7}"/>
              </a:ext>
            </a:extLst>
          </p:cNvPr>
          <p:cNvSpPr/>
          <p:nvPr/>
        </p:nvSpPr>
        <p:spPr>
          <a:xfrm>
            <a:off x="239347" y="124488"/>
            <a:ext cx="1833293" cy="1742412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TextBox 28">
            <a:extLst>
              <a:ext uri="{FF2B5EF4-FFF2-40B4-BE49-F238E27FC236}">
                <a16:creationId xmlns:a16="http://schemas.microsoft.com/office/drawing/2014/main" id="{84CF07F2-9B31-4D2C-8688-34878F4AD04D}"/>
              </a:ext>
            </a:extLst>
          </p:cNvPr>
          <p:cNvSpPr txBox="1"/>
          <p:nvPr/>
        </p:nvSpPr>
        <p:spPr>
          <a:xfrm>
            <a:off x="759949" y="210872"/>
            <a:ext cx="792088" cy="1569644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学生发展</a:t>
            </a:r>
            <a:endParaRPr lang="en-US" altLang="zh-CN" sz="2400" dirty="0">
              <a:solidFill>
                <a:schemeClr val="bg1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sp>
        <p:nvSpPr>
          <p:cNvPr id="17" name="TextBox 45">
            <a:extLst>
              <a:ext uri="{FF2B5EF4-FFF2-40B4-BE49-F238E27FC236}">
                <a16:creationId xmlns:a16="http://schemas.microsoft.com/office/drawing/2014/main" id="{C5F3D7BD-ADCE-4C21-B411-D144601D6A44}"/>
              </a:ext>
            </a:extLst>
          </p:cNvPr>
          <p:cNvSpPr txBox="1"/>
          <p:nvPr/>
        </p:nvSpPr>
        <p:spPr>
          <a:xfrm>
            <a:off x="2175982" y="493225"/>
            <a:ext cx="484203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           </a:t>
            </a:r>
            <a:r>
              <a:rPr lang="zh-CN" alt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素养提升增实效</a:t>
            </a:r>
            <a:endParaRPr lang="en-US" altLang="zh-CN" sz="3200" b="1" dirty="0">
              <a:solidFill>
                <a:schemeClr val="accent6">
                  <a:lumMod val="40000"/>
                  <a:lumOff val="60000"/>
                </a:schemeClr>
              </a:solidFill>
              <a:latin typeface="+mj-ea"/>
              <a:ea typeface="+mj-ea"/>
            </a:endParaRPr>
          </a:p>
          <a:p>
            <a:endParaRPr lang="zh-CN" altLang="en-US" sz="1600" dirty="0">
              <a:solidFill>
                <a:srgbClr val="FFC000"/>
              </a:solidFill>
              <a:latin typeface="+mj-ea"/>
              <a:ea typeface="+mj-ea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F9371B97-12BD-495B-B460-531408F7E71A}"/>
              </a:ext>
            </a:extLst>
          </p:cNvPr>
          <p:cNvCxnSpPr>
            <a:cxnSpLocks/>
          </p:cNvCxnSpPr>
          <p:nvPr/>
        </p:nvCxnSpPr>
        <p:spPr>
          <a:xfrm flipH="1">
            <a:off x="2008230" y="774333"/>
            <a:ext cx="120741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81B5443C-FFA7-456F-938C-612CBF18DDD5}"/>
              </a:ext>
            </a:extLst>
          </p:cNvPr>
          <p:cNvSpPr/>
          <p:nvPr/>
        </p:nvSpPr>
        <p:spPr>
          <a:xfrm>
            <a:off x="7739572" y="4059042"/>
            <a:ext cx="6096000" cy="16728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57CAEE"/>
                </a:solidFill>
                <a:latin typeface="Arial" pitchFamily="34" charset="0"/>
                <a:ea typeface="宋体" pitchFamily="2" charset="-122"/>
                <a:cs typeface="宋体" pitchFamily="2" charset="-122"/>
              </a:rPr>
              <a:t>1.</a:t>
            </a:r>
            <a:r>
              <a:rPr lang="zh-CN" altLang="en-US" dirty="0">
                <a:solidFill>
                  <a:srgbClr val="57CAEE"/>
                </a:solidFill>
                <a:latin typeface="Arial" pitchFamily="34" charset="0"/>
                <a:ea typeface="宋体" pitchFamily="2" charset="-122"/>
                <a:cs typeface="宋体" pitchFamily="2" charset="-122"/>
              </a:rPr>
              <a:t>激发想象，想开去；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57CAEE"/>
                </a:solidFill>
                <a:latin typeface="Arial" pitchFamily="34" charset="0"/>
                <a:ea typeface="宋体" pitchFamily="2" charset="-122"/>
                <a:cs typeface="宋体" pitchFamily="2" charset="-122"/>
              </a:rPr>
              <a:t> 2.</a:t>
            </a:r>
            <a:r>
              <a:rPr lang="zh-CN" altLang="en-US" dirty="0">
                <a:solidFill>
                  <a:srgbClr val="57CAEE"/>
                </a:solidFill>
                <a:latin typeface="Arial" pitchFamily="34" charset="0"/>
                <a:ea typeface="宋体" pitchFamily="2" charset="-122"/>
                <a:cs typeface="宋体" pitchFamily="2" charset="-122"/>
              </a:rPr>
              <a:t>多写几句话；</a:t>
            </a:r>
            <a:endParaRPr lang="zh-CN" altLang="en-US" dirty="0">
              <a:solidFill>
                <a:srgbClr val="57CAEE"/>
              </a:solidFill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57CAEE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  3.</a:t>
            </a:r>
            <a:r>
              <a:rPr lang="zh-CN" altLang="en-US" dirty="0">
                <a:solidFill>
                  <a:srgbClr val="57CAEE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渗透按顺序写。</a:t>
            </a:r>
            <a:r>
              <a:rPr lang="zh-CN" altLang="en-US" dirty="0">
                <a:solidFill>
                  <a:srgbClr val="57CAEE"/>
                </a:solidFill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  <a:endParaRPr lang="zh-CN" altLang="en-US" dirty="0">
              <a:solidFill>
                <a:srgbClr val="57CAEE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D363705-ED70-453B-AD04-2C4E90539988}"/>
              </a:ext>
            </a:extLst>
          </p:cNvPr>
          <p:cNvSpPr/>
          <p:nvPr/>
        </p:nvSpPr>
        <p:spPr>
          <a:xfrm>
            <a:off x="1421301" y="2000004"/>
            <a:ext cx="3070071" cy="127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dirty="0">
                <a:solidFill>
                  <a:srgbClr val="FF66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rgbClr val="FF66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、养成良好的倾听习惯 </a:t>
            </a:r>
            <a:endParaRPr lang="en-US" altLang="zh-CN" dirty="0">
              <a:solidFill>
                <a:srgbClr val="FF66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66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2</a:t>
            </a:r>
            <a:r>
              <a:rPr lang="zh-CN" altLang="en-US" dirty="0">
                <a:solidFill>
                  <a:srgbClr val="FF66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、专注</a:t>
            </a:r>
            <a:r>
              <a:rPr lang="zh-CN" altLang="zh-CN" dirty="0">
                <a:solidFill>
                  <a:srgbClr val="FF66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“听”</a:t>
            </a:r>
            <a:endParaRPr lang="en-US" altLang="zh-CN" dirty="0">
              <a:solidFill>
                <a:srgbClr val="FF66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66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有效获取</a:t>
            </a:r>
            <a:r>
              <a:rPr lang="zh-CN" altLang="zh-CN" dirty="0">
                <a:solidFill>
                  <a:srgbClr val="FF66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别人讲的主要内容</a:t>
            </a:r>
            <a:endParaRPr lang="zh-CN" altLang="en-US" dirty="0">
              <a:solidFill>
                <a:srgbClr val="FF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466685C-E2D6-4C27-82BD-A108F9E5A143}"/>
              </a:ext>
            </a:extLst>
          </p:cNvPr>
          <p:cNvSpPr/>
          <p:nvPr/>
        </p:nvSpPr>
        <p:spPr>
          <a:xfrm>
            <a:off x="7546372" y="1433114"/>
            <a:ext cx="4545272" cy="2122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92D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rgbClr val="92D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、清晰：说什么？ 怎么说？</a:t>
            </a:r>
            <a:endParaRPr lang="en-US" altLang="zh-CN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92D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（有主动交流的主动性和对象意识）</a:t>
            </a:r>
            <a:endParaRPr lang="en-US" altLang="zh-CN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92D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dirty="0">
                <a:solidFill>
                  <a:srgbClr val="92D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、关注</a:t>
            </a:r>
            <a:r>
              <a:rPr lang="zh-CN" altLang="zh-CN" dirty="0">
                <a:solidFill>
                  <a:srgbClr val="92D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“说”</a:t>
            </a:r>
            <a:r>
              <a:rPr lang="zh-CN" altLang="en-US" dirty="0">
                <a:solidFill>
                  <a:srgbClr val="92D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的要求</a:t>
            </a:r>
            <a:r>
              <a:rPr lang="en-US" altLang="zh-CN" dirty="0">
                <a:solidFill>
                  <a:srgbClr val="92D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--</a:t>
            </a:r>
            <a:r>
              <a:rPr lang="zh-CN" altLang="zh-CN" dirty="0">
                <a:solidFill>
                  <a:srgbClr val="92D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说清楚要讲的内容</a:t>
            </a:r>
            <a:endParaRPr lang="en-US" altLang="zh-CN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92D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dirty="0">
                <a:solidFill>
                  <a:srgbClr val="92D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、交际习惯的培养</a:t>
            </a:r>
            <a:r>
              <a:rPr lang="en-US" altLang="zh-CN" dirty="0">
                <a:solidFill>
                  <a:srgbClr val="92D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--</a:t>
            </a:r>
            <a:r>
              <a:rPr lang="zh-CN" altLang="zh-CN" dirty="0">
                <a:solidFill>
                  <a:srgbClr val="92D050"/>
                </a:solidFill>
              </a:rPr>
              <a:t>态度自然大方，有礼貌，注意说话的语气</a:t>
            </a:r>
            <a:r>
              <a:rPr lang="zh-CN" altLang="en-US" dirty="0">
                <a:solidFill>
                  <a:srgbClr val="92D050"/>
                </a:solidFill>
              </a:rPr>
              <a:t>，</a:t>
            </a:r>
            <a:r>
              <a:rPr lang="zh-CN" altLang="zh-CN" dirty="0">
                <a:solidFill>
                  <a:srgbClr val="92D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感受何为适宜的速度。</a:t>
            </a:r>
            <a:endParaRPr lang="en-US" altLang="zh-CN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5" name="矩形 39">
            <a:extLst>
              <a:ext uri="{FF2B5EF4-FFF2-40B4-BE49-F238E27FC236}">
                <a16:creationId xmlns:a16="http://schemas.microsoft.com/office/drawing/2014/main" id="{59FEF474-CDE7-40EB-BDBE-CE55017AC549}"/>
              </a:ext>
            </a:extLst>
          </p:cNvPr>
          <p:cNvSpPr/>
          <p:nvPr/>
        </p:nvSpPr>
        <p:spPr>
          <a:xfrm>
            <a:off x="167767" y="5426791"/>
            <a:ext cx="2876013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1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分角色朗读</a:t>
            </a:r>
            <a:endParaRPr lang="en-US" altLang="zh-CN" sz="1400" b="1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1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读好反问</a:t>
            </a:r>
            <a:r>
              <a:rPr lang="en-US" altLang="zh-CN" sz="1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感叹</a:t>
            </a:r>
            <a:r>
              <a:rPr lang="en-US" altLang="zh-CN" sz="1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祈使句</a:t>
            </a:r>
            <a:endParaRPr lang="en-US" altLang="zh-CN" sz="1400" b="1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1400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读好人物说话的语气</a:t>
            </a:r>
          </a:p>
        </p:txBody>
      </p:sp>
      <p:sp>
        <p:nvSpPr>
          <p:cNvPr id="26" name="矩形 41">
            <a:extLst>
              <a:ext uri="{FF2B5EF4-FFF2-40B4-BE49-F238E27FC236}">
                <a16:creationId xmlns:a16="http://schemas.microsoft.com/office/drawing/2014/main" id="{0154E1C9-F044-41A5-A264-3E0439D1C2A4}"/>
              </a:ext>
            </a:extLst>
          </p:cNvPr>
          <p:cNvSpPr/>
          <p:nvPr/>
        </p:nvSpPr>
        <p:spPr>
          <a:xfrm>
            <a:off x="1297073" y="4054100"/>
            <a:ext cx="30585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1400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读好句子语气（重音</a:t>
            </a:r>
            <a:r>
              <a:rPr lang="en-US" altLang="zh-CN" sz="1400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400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问答的语气）</a:t>
            </a:r>
            <a:endParaRPr lang="en-US" altLang="zh-CN" sz="1400" b="1" dirty="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1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分角色朗读</a:t>
            </a:r>
            <a:endParaRPr lang="en-US" altLang="zh-CN" sz="1400" b="1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1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有感情地朗读课文</a:t>
            </a:r>
          </a:p>
          <a:p>
            <a:r>
              <a:rPr lang="en-US" altLang="zh-CN" sz="1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1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读好对话</a:t>
            </a:r>
            <a:endParaRPr lang="zh-CN" altLang="en-US" sz="14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4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5.</a:t>
            </a:r>
            <a:r>
              <a:rPr lang="zh-CN" altLang="en-US" sz="14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读好喜欢的部分（神奇）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AEB525D-CED7-4332-B311-6A5E7B85ED23}"/>
              </a:ext>
            </a:extLst>
          </p:cNvPr>
          <p:cNvSpPr txBox="1"/>
          <p:nvPr/>
        </p:nvSpPr>
        <p:spPr>
          <a:xfrm>
            <a:off x="508592" y="5113027"/>
            <a:ext cx="78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highlight>
                  <a:srgbClr val="FFFF00"/>
                </a:highlight>
              </a:rPr>
              <a:t>二上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8FDDFFE-68DA-4B64-BABF-21EA376E2B38}"/>
              </a:ext>
            </a:extLst>
          </p:cNvPr>
          <p:cNvSpPr txBox="1"/>
          <p:nvPr/>
        </p:nvSpPr>
        <p:spPr>
          <a:xfrm>
            <a:off x="2333590" y="3684768"/>
            <a:ext cx="78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highlight>
                  <a:srgbClr val="FFFF00"/>
                </a:highlight>
              </a:rPr>
              <a:t>二下</a:t>
            </a:r>
          </a:p>
        </p:txBody>
      </p:sp>
      <p:sp>
        <p:nvSpPr>
          <p:cNvPr id="31" name="箭头: 直角上 30">
            <a:extLst>
              <a:ext uri="{FF2B5EF4-FFF2-40B4-BE49-F238E27FC236}">
                <a16:creationId xmlns:a16="http://schemas.microsoft.com/office/drawing/2014/main" id="{2BC338EA-DBF9-4172-A110-E115E52CF1DF}"/>
              </a:ext>
            </a:extLst>
          </p:cNvPr>
          <p:cNvSpPr/>
          <p:nvPr/>
        </p:nvSpPr>
        <p:spPr>
          <a:xfrm>
            <a:off x="2378114" y="5286904"/>
            <a:ext cx="896442" cy="707742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2102362A-5735-4D3D-B1E0-98E2EA894472}"/>
              </a:ext>
            </a:extLst>
          </p:cNvPr>
          <p:cNvSpPr/>
          <p:nvPr/>
        </p:nvSpPr>
        <p:spPr>
          <a:xfrm>
            <a:off x="3097563" y="5731872"/>
            <a:ext cx="3251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          </a:t>
            </a:r>
            <a:r>
              <a:rPr lang="zh-CN" altLang="zh-CN" dirty="0">
                <a:solidFill>
                  <a:srgbClr val="FF0000"/>
                </a:solidFill>
              </a:rPr>
              <a:t>背诵优秀诗文，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zh-CN" dirty="0">
                <a:solidFill>
                  <a:srgbClr val="FF0000"/>
                </a:solidFill>
              </a:rPr>
              <a:t>课外阅读总量不少于</a:t>
            </a:r>
            <a:r>
              <a:rPr lang="en-US" altLang="zh-CN" dirty="0">
                <a:solidFill>
                  <a:srgbClr val="FF0000"/>
                </a:solidFill>
              </a:rPr>
              <a:t> 2 </a:t>
            </a:r>
            <a:r>
              <a:rPr lang="zh-CN" altLang="zh-CN" dirty="0">
                <a:solidFill>
                  <a:srgbClr val="FF0000"/>
                </a:solidFill>
              </a:rPr>
              <a:t>万字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A076553-65F2-45C9-875F-E8932544CCA6}"/>
              </a:ext>
            </a:extLst>
          </p:cNvPr>
          <p:cNvSpPr txBox="1"/>
          <p:nvPr/>
        </p:nvSpPr>
        <p:spPr>
          <a:xfrm>
            <a:off x="2175982" y="342122"/>
            <a:ext cx="921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目标</a:t>
            </a:r>
          </a:p>
        </p:txBody>
      </p:sp>
    </p:spTree>
    <p:extLst>
      <p:ext uri="{BB962C8B-B14F-4D97-AF65-F5344CB8AC3E}">
        <p14:creationId xmlns:p14="http://schemas.microsoft.com/office/powerpoint/2010/main" val="1550209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7E8504CE-D9D6-4FB3-A824-C5AA07AEDED9}"/>
              </a:ext>
            </a:extLst>
          </p:cNvPr>
          <p:cNvSpPr txBox="1"/>
          <p:nvPr/>
        </p:nvSpPr>
        <p:spPr>
          <a:xfrm>
            <a:off x="3525402" y="525385"/>
            <a:ext cx="5711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“方法”为经，“阅读”为纬，培优提质</a:t>
            </a: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9FCF1A74-CFB9-457D-994B-239B2A748329}"/>
              </a:ext>
            </a:extLst>
          </p:cNvPr>
          <p:cNvSpPr/>
          <p:nvPr/>
        </p:nvSpPr>
        <p:spPr>
          <a:xfrm>
            <a:off x="239347" y="124488"/>
            <a:ext cx="1833293" cy="174241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3" name="TextBox 28">
            <a:extLst>
              <a:ext uri="{FF2B5EF4-FFF2-40B4-BE49-F238E27FC236}">
                <a16:creationId xmlns:a16="http://schemas.microsoft.com/office/drawing/2014/main" id="{19290E61-F859-4705-AC4E-E7F4BA7395EF}"/>
              </a:ext>
            </a:extLst>
          </p:cNvPr>
          <p:cNvSpPr txBox="1"/>
          <p:nvPr/>
        </p:nvSpPr>
        <p:spPr>
          <a:xfrm>
            <a:off x="759949" y="210872"/>
            <a:ext cx="792088" cy="1569644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学生发展</a:t>
            </a:r>
            <a:endParaRPr lang="en-US" altLang="zh-CN" sz="2400" dirty="0">
              <a:solidFill>
                <a:schemeClr val="bg1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D3B8CD56-66D1-4DF2-A04B-F3EB491DC372}"/>
              </a:ext>
            </a:extLst>
          </p:cNvPr>
          <p:cNvCxnSpPr>
            <a:cxnSpLocks/>
          </p:cNvCxnSpPr>
          <p:nvPr/>
        </p:nvCxnSpPr>
        <p:spPr>
          <a:xfrm flipH="1">
            <a:off x="2008230" y="774333"/>
            <a:ext cx="120741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82570288-14EF-430C-9B4E-CAA81FBC2F50}"/>
              </a:ext>
            </a:extLst>
          </p:cNvPr>
          <p:cNvSpPr txBox="1"/>
          <p:nvPr/>
        </p:nvSpPr>
        <p:spPr>
          <a:xfrm>
            <a:off x="2238186" y="312668"/>
            <a:ext cx="921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策略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84380A0B-F463-4D17-B677-AEF3C5F183DB}"/>
              </a:ext>
            </a:extLst>
          </p:cNvPr>
          <p:cNvSpPr txBox="1"/>
          <p:nvPr/>
        </p:nvSpPr>
        <p:spPr>
          <a:xfrm>
            <a:off x="7302528" y="2160926"/>
            <a:ext cx="3104554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          </a:t>
            </a:r>
            <a:r>
              <a:rPr lang="zh-CN" altLang="en-US" dirty="0">
                <a:solidFill>
                  <a:srgbClr val="FFFF00"/>
                </a:solidFill>
              </a:rPr>
              <a:t>细化倾听要求</a:t>
            </a:r>
            <a:endParaRPr lang="en-US" altLang="zh-CN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FF00"/>
                </a:solidFill>
              </a:rPr>
              <a:t>落实学生倾听习惯培养细则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CF744790-9C14-4F44-AF46-25A23B47D2C5}"/>
              </a:ext>
            </a:extLst>
          </p:cNvPr>
          <p:cNvGrpSpPr/>
          <p:nvPr/>
        </p:nvGrpSpPr>
        <p:grpSpPr>
          <a:xfrm>
            <a:off x="4642694" y="2455313"/>
            <a:ext cx="2484854" cy="2484854"/>
            <a:chOff x="3088603" y="1658989"/>
            <a:chExt cx="2484854" cy="2484854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EAF51326-A973-434C-B89D-7CFF24506CD5}"/>
                </a:ext>
              </a:extLst>
            </p:cNvPr>
            <p:cNvGrpSpPr/>
            <p:nvPr/>
          </p:nvGrpSpPr>
          <p:grpSpPr>
            <a:xfrm>
              <a:off x="3448946" y="1658989"/>
              <a:ext cx="1764170" cy="536235"/>
              <a:chOff x="3448946" y="1658989"/>
              <a:chExt cx="1764170" cy="536235"/>
            </a:xfrm>
          </p:grpSpPr>
          <p:sp>
            <p:nvSpPr>
              <p:cNvPr id="49" name="任意多边形 13">
                <a:extLst>
                  <a:ext uri="{FF2B5EF4-FFF2-40B4-BE49-F238E27FC236}">
                    <a16:creationId xmlns:a16="http://schemas.microsoft.com/office/drawing/2014/main" id="{6905D11D-DA27-434B-A6D1-CF9168576A58}"/>
                  </a:ext>
                </a:extLst>
              </p:cNvPr>
              <p:cNvSpPr/>
              <p:nvPr/>
            </p:nvSpPr>
            <p:spPr>
              <a:xfrm>
                <a:off x="3448946" y="1658989"/>
                <a:ext cx="1764170" cy="536235"/>
              </a:xfrm>
              <a:custGeom>
                <a:avLst/>
                <a:gdLst>
                  <a:gd name="connsiteX0" fmla="*/ 1304176 w 2608353"/>
                  <a:gd name="connsiteY0" fmla="*/ 0 h 792832"/>
                  <a:gd name="connsiteX1" fmla="*/ 2603094 w 2608353"/>
                  <a:gd name="connsiteY1" fmla="*/ 538030 h 792832"/>
                  <a:gd name="connsiteX2" fmla="*/ 2608353 w 2608353"/>
                  <a:gd name="connsiteY2" fmla="*/ 543815 h 792832"/>
                  <a:gd name="connsiteX3" fmla="*/ 2602175 w 2608353"/>
                  <a:gd name="connsiteY3" fmla="*/ 547882 h 792832"/>
                  <a:gd name="connsiteX4" fmla="*/ 1304176 w 2608353"/>
                  <a:gd name="connsiteY4" fmla="*/ 792832 h 792832"/>
                  <a:gd name="connsiteX5" fmla="*/ 6177 w 2608353"/>
                  <a:gd name="connsiteY5" fmla="*/ 547882 h 792832"/>
                  <a:gd name="connsiteX6" fmla="*/ 0 w 2608353"/>
                  <a:gd name="connsiteY6" fmla="*/ 543815 h 792832"/>
                  <a:gd name="connsiteX7" fmla="*/ 5258 w 2608353"/>
                  <a:gd name="connsiteY7" fmla="*/ 538030 h 792832"/>
                  <a:gd name="connsiteX8" fmla="*/ 1304176 w 2608353"/>
                  <a:gd name="connsiteY8" fmla="*/ 0 h 79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08353" h="792832">
                    <a:moveTo>
                      <a:pt x="1304176" y="0"/>
                    </a:moveTo>
                    <a:cubicBezTo>
                      <a:pt x="1811435" y="0"/>
                      <a:pt x="2270672" y="205608"/>
                      <a:pt x="2603094" y="538030"/>
                    </a:cubicBezTo>
                    <a:lnTo>
                      <a:pt x="2608353" y="543815"/>
                    </a:lnTo>
                    <a:lnTo>
                      <a:pt x="2602175" y="547882"/>
                    </a:lnTo>
                    <a:cubicBezTo>
                      <a:pt x="2352203" y="693785"/>
                      <a:pt x="1864670" y="792832"/>
                      <a:pt x="1304176" y="792832"/>
                    </a:cubicBezTo>
                    <a:cubicBezTo>
                      <a:pt x="743683" y="792832"/>
                      <a:pt x="256150" y="693785"/>
                      <a:pt x="6177" y="547882"/>
                    </a:cubicBezTo>
                    <a:lnTo>
                      <a:pt x="0" y="543815"/>
                    </a:lnTo>
                    <a:lnTo>
                      <a:pt x="5258" y="538030"/>
                    </a:lnTo>
                    <a:cubicBezTo>
                      <a:pt x="337680" y="205608"/>
                      <a:pt x="796917" y="0"/>
                      <a:pt x="1304176" y="0"/>
                    </a:cubicBez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0" name="文本框 1153">
                <a:extLst>
                  <a:ext uri="{FF2B5EF4-FFF2-40B4-BE49-F238E27FC236}">
                    <a16:creationId xmlns:a16="http://schemas.microsoft.com/office/drawing/2014/main" id="{1527A648-BFC3-4CD0-A6B3-73E2614371FA}"/>
                  </a:ext>
                </a:extLst>
              </p:cNvPr>
              <p:cNvSpPr txBox="1"/>
              <p:nvPr/>
            </p:nvSpPr>
            <p:spPr>
              <a:xfrm>
                <a:off x="3923928" y="1756207"/>
                <a:ext cx="839536" cy="34624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zh-CN" altLang="en-US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听</a:t>
                </a:r>
                <a:endParaRPr lang="en-US" altLang="zh-CN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4D22940A-2400-4FE5-B08E-3BF0DC970D2C}"/>
                </a:ext>
              </a:extLst>
            </p:cNvPr>
            <p:cNvGrpSpPr/>
            <p:nvPr/>
          </p:nvGrpSpPr>
          <p:grpSpPr>
            <a:xfrm>
              <a:off x="3121843" y="2026801"/>
              <a:ext cx="2418375" cy="874615"/>
              <a:chOff x="3121843" y="2026801"/>
              <a:chExt cx="2418375" cy="874615"/>
            </a:xfrm>
          </p:grpSpPr>
          <p:sp>
            <p:nvSpPr>
              <p:cNvPr id="47" name="任意多边形 11">
                <a:extLst>
                  <a:ext uri="{FF2B5EF4-FFF2-40B4-BE49-F238E27FC236}">
                    <a16:creationId xmlns:a16="http://schemas.microsoft.com/office/drawing/2014/main" id="{C67A8B21-E170-4819-BE71-39A12D498F66}"/>
                  </a:ext>
                </a:extLst>
              </p:cNvPr>
              <p:cNvSpPr/>
              <p:nvPr/>
            </p:nvSpPr>
            <p:spPr>
              <a:xfrm>
                <a:off x="3121843" y="2026801"/>
                <a:ext cx="2418375" cy="874615"/>
              </a:xfrm>
              <a:custGeom>
                <a:avLst/>
                <a:gdLst>
                  <a:gd name="connsiteX0" fmla="*/ 3091980 w 3575607"/>
                  <a:gd name="connsiteY0" fmla="*/ 0 h 1293132"/>
                  <a:gd name="connsiteX1" fmla="*/ 3205281 w 3575607"/>
                  <a:gd name="connsiteY1" fmla="*/ 124664 h 1293132"/>
                  <a:gd name="connsiteX2" fmla="*/ 3561124 w 3575607"/>
                  <a:gd name="connsiteY2" fmla="*/ 812095 h 1293132"/>
                  <a:gd name="connsiteX3" fmla="*/ 3575607 w 3575607"/>
                  <a:gd name="connsiteY3" fmla="*/ 876712 h 1293132"/>
                  <a:gd name="connsiteX4" fmla="*/ 3482532 w 3575607"/>
                  <a:gd name="connsiteY4" fmla="*/ 932824 h 1293132"/>
                  <a:gd name="connsiteX5" fmla="*/ 1787803 w 3575607"/>
                  <a:gd name="connsiteY5" fmla="*/ 1293132 h 1293132"/>
                  <a:gd name="connsiteX6" fmla="*/ 93075 w 3575607"/>
                  <a:gd name="connsiteY6" fmla="*/ 932824 h 1293132"/>
                  <a:gd name="connsiteX7" fmla="*/ 0 w 3575607"/>
                  <a:gd name="connsiteY7" fmla="*/ 876712 h 1293132"/>
                  <a:gd name="connsiteX8" fmla="*/ 14483 w 3575607"/>
                  <a:gd name="connsiteY8" fmla="*/ 812095 h 1293132"/>
                  <a:gd name="connsiteX9" fmla="*/ 370325 w 3575607"/>
                  <a:gd name="connsiteY9" fmla="*/ 124664 h 1293132"/>
                  <a:gd name="connsiteX10" fmla="*/ 483627 w 3575607"/>
                  <a:gd name="connsiteY10" fmla="*/ 1 h 1293132"/>
                  <a:gd name="connsiteX11" fmla="*/ 489804 w 3575607"/>
                  <a:gd name="connsiteY11" fmla="*/ 4067 h 1293132"/>
                  <a:gd name="connsiteX12" fmla="*/ 1787803 w 3575607"/>
                  <a:gd name="connsiteY12" fmla="*/ 249017 h 1293132"/>
                  <a:gd name="connsiteX13" fmla="*/ 3085802 w 3575607"/>
                  <a:gd name="connsiteY13" fmla="*/ 4067 h 1293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75607" h="1293132">
                    <a:moveTo>
                      <a:pt x="3091980" y="0"/>
                    </a:moveTo>
                    <a:lnTo>
                      <a:pt x="3205281" y="124664"/>
                    </a:lnTo>
                    <a:cubicBezTo>
                      <a:pt x="3369063" y="323122"/>
                      <a:pt x="3491973" y="556562"/>
                      <a:pt x="3561124" y="812095"/>
                    </a:cubicBezTo>
                    <a:lnTo>
                      <a:pt x="3575607" y="876712"/>
                    </a:lnTo>
                    <a:lnTo>
                      <a:pt x="3482532" y="932824"/>
                    </a:lnTo>
                    <a:cubicBezTo>
                      <a:pt x="3079708" y="1152873"/>
                      <a:pt x="2470089" y="1293132"/>
                      <a:pt x="1787803" y="1293132"/>
                    </a:cubicBezTo>
                    <a:cubicBezTo>
                      <a:pt x="1105518" y="1293132"/>
                      <a:pt x="495898" y="1152873"/>
                      <a:pt x="93075" y="932824"/>
                    </a:cubicBezTo>
                    <a:lnTo>
                      <a:pt x="0" y="876712"/>
                    </a:lnTo>
                    <a:lnTo>
                      <a:pt x="14483" y="812095"/>
                    </a:lnTo>
                    <a:cubicBezTo>
                      <a:pt x="83633" y="556562"/>
                      <a:pt x="206543" y="323122"/>
                      <a:pt x="370325" y="124664"/>
                    </a:cubicBezTo>
                    <a:lnTo>
                      <a:pt x="483627" y="1"/>
                    </a:lnTo>
                    <a:lnTo>
                      <a:pt x="489804" y="4067"/>
                    </a:lnTo>
                    <a:cubicBezTo>
                      <a:pt x="739777" y="149970"/>
                      <a:pt x="1227310" y="249017"/>
                      <a:pt x="1787803" y="249017"/>
                    </a:cubicBezTo>
                    <a:cubicBezTo>
                      <a:pt x="2348296" y="249017"/>
                      <a:pt x="2835829" y="149970"/>
                      <a:pt x="3085802" y="4067"/>
                    </a:cubicBez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8" name="文本框 39">
                <a:extLst>
                  <a:ext uri="{FF2B5EF4-FFF2-40B4-BE49-F238E27FC236}">
                    <a16:creationId xmlns:a16="http://schemas.microsoft.com/office/drawing/2014/main" id="{06233B5C-A3B9-4293-A0A0-8410A2F17528}"/>
                  </a:ext>
                </a:extLst>
              </p:cNvPr>
              <p:cNvSpPr txBox="1"/>
              <p:nvPr/>
            </p:nvSpPr>
            <p:spPr>
              <a:xfrm>
                <a:off x="3923928" y="2344669"/>
                <a:ext cx="839536" cy="50013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zh-CN" altLang="en-US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说</a:t>
                </a:r>
                <a:endParaRPr lang="en-US" altLang="zh-CN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F56E358E-F129-4C8E-B059-939FBA281C6F}"/>
                </a:ext>
              </a:extLst>
            </p:cNvPr>
            <p:cNvGrpSpPr/>
            <p:nvPr/>
          </p:nvGrpSpPr>
          <p:grpSpPr>
            <a:xfrm>
              <a:off x="3088603" y="2618871"/>
              <a:ext cx="2484854" cy="955737"/>
              <a:chOff x="3088603" y="2618871"/>
              <a:chExt cx="2484854" cy="955737"/>
            </a:xfrm>
          </p:grpSpPr>
          <p:sp>
            <p:nvSpPr>
              <p:cNvPr id="45" name="任意多边形 9">
                <a:extLst>
                  <a:ext uri="{FF2B5EF4-FFF2-40B4-BE49-F238E27FC236}">
                    <a16:creationId xmlns:a16="http://schemas.microsoft.com/office/drawing/2014/main" id="{87119A8D-B482-4CE3-9D36-ABD889B0E78A}"/>
                  </a:ext>
                </a:extLst>
              </p:cNvPr>
              <p:cNvSpPr/>
              <p:nvPr/>
            </p:nvSpPr>
            <p:spPr>
              <a:xfrm>
                <a:off x="3088603" y="2618871"/>
                <a:ext cx="2484854" cy="955737"/>
              </a:xfrm>
              <a:custGeom>
                <a:avLst/>
                <a:gdLst>
                  <a:gd name="connsiteX0" fmla="*/ 49144 w 3673896"/>
                  <a:gd name="connsiteY0" fmla="*/ 0 h 1413072"/>
                  <a:gd name="connsiteX1" fmla="*/ 142219 w 3673896"/>
                  <a:gd name="connsiteY1" fmla="*/ 56112 h 1413072"/>
                  <a:gd name="connsiteX2" fmla="*/ 1836948 w 3673896"/>
                  <a:gd name="connsiteY2" fmla="*/ 416420 h 1413072"/>
                  <a:gd name="connsiteX3" fmla="*/ 3531677 w 3673896"/>
                  <a:gd name="connsiteY3" fmla="*/ 56112 h 1413072"/>
                  <a:gd name="connsiteX4" fmla="*/ 3624752 w 3673896"/>
                  <a:gd name="connsiteY4" fmla="*/ 0 h 1413072"/>
                  <a:gd name="connsiteX5" fmla="*/ 3645205 w 3673896"/>
                  <a:gd name="connsiteY5" fmla="*/ 91251 h 1413072"/>
                  <a:gd name="connsiteX6" fmla="*/ 3673896 w 3673896"/>
                  <a:gd name="connsiteY6" fmla="*/ 416421 h 1413072"/>
                  <a:gd name="connsiteX7" fmla="*/ 3591310 w 3673896"/>
                  <a:gd name="connsiteY7" fmla="*/ 962673 h 1413072"/>
                  <a:gd name="connsiteX8" fmla="*/ 3538316 w 3673896"/>
                  <a:gd name="connsiteY8" fmla="*/ 1107464 h 1413072"/>
                  <a:gd name="connsiteX9" fmla="*/ 3366842 w 3673896"/>
                  <a:gd name="connsiteY9" fmla="*/ 1173264 h 1413072"/>
                  <a:gd name="connsiteX10" fmla="*/ 1836948 w 3673896"/>
                  <a:gd name="connsiteY10" fmla="*/ 1413072 h 1413072"/>
                  <a:gd name="connsiteX11" fmla="*/ 307055 w 3673896"/>
                  <a:gd name="connsiteY11" fmla="*/ 1173264 h 1413072"/>
                  <a:gd name="connsiteX12" fmla="*/ 135580 w 3673896"/>
                  <a:gd name="connsiteY12" fmla="*/ 1107464 h 1413072"/>
                  <a:gd name="connsiteX13" fmla="*/ 82586 w 3673896"/>
                  <a:gd name="connsiteY13" fmla="*/ 962673 h 1413072"/>
                  <a:gd name="connsiteX14" fmla="*/ 0 w 3673896"/>
                  <a:gd name="connsiteY14" fmla="*/ 416421 h 1413072"/>
                  <a:gd name="connsiteX15" fmla="*/ 28691 w 3673896"/>
                  <a:gd name="connsiteY15" fmla="*/ 91251 h 141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73896" h="1413072">
                    <a:moveTo>
                      <a:pt x="49144" y="0"/>
                    </a:moveTo>
                    <a:lnTo>
                      <a:pt x="142219" y="56112"/>
                    </a:lnTo>
                    <a:cubicBezTo>
                      <a:pt x="545043" y="276161"/>
                      <a:pt x="1154663" y="416420"/>
                      <a:pt x="1836948" y="416420"/>
                    </a:cubicBezTo>
                    <a:cubicBezTo>
                      <a:pt x="2519233" y="416420"/>
                      <a:pt x="3128853" y="276161"/>
                      <a:pt x="3531677" y="56112"/>
                    </a:cubicBezTo>
                    <a:lnTo>
                      <a:pt x="3624752" y="0"/>
                    </a:lnTo>
                    <a:lnTo>
                      <a:pt x="3645205" y="91251"/>
                    </a:lnTo>
                    <a:cubicBezTo>
                      <a:pt x="3664057" y="196794"/>
                      <a:pt x="3673896" y="305458"/>
                      <a:pt x="3673896" y="416421"/>
                    </a:cubicBezTo>
                    <a:cubicBezTo>
                      <a:pt x="3673896" y="606643"/>
                      <a:pt x="3644982" y="790112"/>
                      <a:pt x="3591310" y="962673"/>
                    </a:cubicBezTo>
                    <a:lnTo>
                      <a:pt x="3538316" y="1107464"/>
                    </a:lnTo>
                    <a:lnTo>
                      <a:pt x="3366842" y="1173264"/>
                    </a:lnTo>
                    <a:cubicBezTo>
                      <a:pt x="2930125" y="1324667"/>
                      <a:pt x="2403655" y="1413072"/>
                      <a:pt x="1836948" y="1413072"/>
                    </a:cubicBezTo>
                    <a:cubicBezTo>
                      <a:pt x="1270241" y="1413072"/>
                      <a:pt x="743772" y="1324667"/>
                      <a:pt x="307055" y="1173264"/>
                    </a:cubicBezTo>
                    <a:lnTo>
                      <a:pt x="135580" y="1107464"/>
                    </a:lnTo>
                    <a:lnTo>
                      <a:pt x="82586" y="962673"/>
                    </a:lnTo>
                    <a:cubicBezTo>
                      <a:pt x="28914" y="790112"/>
                      <a:pt x="0" y="606643"/>
                      <a:pt x="0" y="416421"/>
                    </a:cubicBezTo>
                    <a:cubicBezTo>
                      <a:pt x="0" y="305458"/>
                      <a:pt x="9839" y="196794"/>
                      <a:pt x="28691" y="91251"/>
                    </a:cubicBez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6" name="文本框 40">
                <a:extLst>
                  <a:ext uri="{FF2B5EF4-FFF2-40B4-BE49-F238E27FC236}">
                    <a16:creationId xmlns:a16="http://schemas.microsoft.com/office/drawing/2014/main" id="{8ACF4B0E-D7B9-4A90-8E0C-65E9723368A7}"/>
                  </a:ext>
                </a:extLst>
              </p:cNvPr>
              <p:cNvSpPr txBox="1"/>
              <p:nvPr/>
            </p:nvSpPr>
            <p:spPr>
              <a:xfrm>
                <a:off x="3923928" y="2993065"/>
                <a:ext cx="839536" cy="34624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zh-CN" altLang="en-US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读</a:t>
                </a:r>
                <a:endParaRPr lang="en-US" altLang="zh-CN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BB919E79-ED96-48C2-AA2E-6DC09D262EAB}"/>
                </a:ext>
              </a:extLst>
            </p:cNvPr>
            <p:cNvGrpSpPr/>
            <p:nvPr/>
          </p:nvGrpSpPr>
          <p:grpSpPr>
            <a:xfrm>
              <a:off x="3180304" y="3368806"/>
              <a:ext cx="2301454" cy="775037"/>
              <a:chOff x="3180304" y="3368806"/>
              <a:chExt cx="2301454" cy="775037"/>
            </a:xfrm>
          </p:grpSpPr>
          <p:sp>
            <p:nvSpPr>
              <p:cNvPr id="43" name="任意多边形 7">
                <a:extLst>
                  <a:ext uri="{FF2B5EF4-FFF2-40B4-BE49-F238E27FC236}">
                    <a16:creationId xmlns:a16="http://schemas.microsoft.com/office/drawing/2014/main" id="{E3BF84B0-A0AC-4EF7-B260-62FD25D48E38}"/>
                  </a:ext>
                </a:extLst>
              </p:cNvPr>
              <p:cNvSpPr/>
              <p:nvPr/>
            </p:nvSpPr>
            <p:spPr>
              <a:xfrm>
                <a:off x="3180304" y="3368806"/>
                <a:ext cx="2301454" cy="775037"/>
              </a:xfrm>
              <a:custGeom>
                <a:avLst/>
                <a:gdLst>
                  <a:gd name="connsiteX0" fmla="*/ 3402736 w 3402736"/>
                  <a:gd name="connsiteY0" fmla="*/ 0 h 1145905"/>
                  <a:gd name="connsiteX1" fmla="*/ 3393959 w 3402736"/>
                  <a:gd name="connsiteY1" fmla="*/ 23980 h 1145905"/>
                  <a:gd name="connsiteX2" fmla="*/ 1701368 w 3402736"/>
                  <a:gd name="connsiteY2" fmla="*/ 1145905 h 1145905"/>
                  <a:gd name="connsiteX3" fmla="*/ 8777 w 3402736"/>
                  <a:gd name="connsiteY3" fmla="*/ 23980 h 1145905"/>
                  <a:gd name="connsiteX4" fmla="*/ 0 w 3402736"/>
                  <a:gd name="connsiteY4" fmla="*/ 0 h 1145905"/>
                  <a:gd name="connsiteX5" fmla="*/ 171474 w 3402736"/>
                  <a:gd name="connsiteY5" fmla="*/ 65800 h 1145905"/>
                  <a:gd name="connsiteX6" fmla="*/ 1701368 w 3402736"/>
                  <a:gd name="connsiteY6" fmla="*/ 305608 h 1145905"/>
                  <a:gd name="connsiteX7" fmla="*/ 3231262 w 3402736"/>
                  <a:gd name="connsiteY7" fmla="*/ 65800 h 114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02736" h="1145905">
                    <a:moveTo>
                      <a:pt x="3402736" y="0"/>
                    </a:moveTo>
                    <a:lnTo>
                      <a:pt x="3393959" y="23980"/>
                    </a:lnTo>
                    <a:cubicBezTo>
                      <a:pt x="3115096" y="683288"/>
                      <a:pt x="2462256" y="1145905"/>
                      <a:pt x="1701368" y="1145905"/>
                    </a:cubicBezTo>
                    <a:cubicBezTo>
                      <a:pt x="940480" y="1145905"/>
                      <a:pt x="287641" y="683288"/>
                      <a:pt x="8777" y="23980"/>
                    </a:cubicBezTo>
                    <a:lnTo>
                      <a:pt x="0" y="0"/>
                    </a:lnTo>
                    <a:lnTo>
                      <a:pt x="171474" y="65800"/>
                    </a:lnTo>
                    <a:cubicBezTo>
                      <a:pt x="608191" y="217203"/>
                      <a:pt x="1134661" y="305608"/>
                      <a:pt x="1701368" y="305608"/>
                    </a:cubicBezTo>
                    <a:cubicBezTo>
                      <a:pt x="2268075" y="305608"/>
                      <a:pt x="2794545" y="217203"/>
                      <a:pt x="3231262" y="65800"/>
                    </a:cubicBezTo>
                    <a:close/>
                  </a:path>
                </a:pathLst>
              </a:cu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" name="文本框 41">
                <a:extLst>
                  <a:ext uri="{FF2B5EF4-FFF2-40B4-BE49-F238E27FC236}">
                    <a16:creationId xmlns:a16="http://schemas.microsoft.com/office/drawing/2014/main" id="{03E0EA0B-3183-402F-B3B5-3F69682212E8}"/>
                  </a:ext>
                </a:extLst>
              </p:cNvPr>
              <p:cNvSpPr txBox="1"/>
              <p:nvPr/>
            </p:nvSpPr>
            <p:spPr>
              <a:xfrm>
                <a:off x="3923928" y="3659095"/>
                <a:ext cx="839536" cy="48474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zh-CN" altLang="en-US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写</a:t>
                </a:r>
                <a:endParaRPr lang="en-US" altLang="zh-CN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zh-CN" alt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sp>
        <p:nvSpPr>
          <p:cNvPr id="51" name="任意多边形 18">
            <a:extLst>
              <a:ext uri="{FF2B5EF4-FFF2-40B4-BE49-F238E27FC236}">
                <a16:creationId xmlns:a16="http://schemas.microsoft.com/office/drawing/2014/main" id="{79381092-7D83-459B-A531-579AD6D10E7C}"/>
              </a:ext>
            </a:extLst>
          </p:cNvPr>
          <p:cNvSpPr/>
          <p:nvPr/>
        </p:nvSpPr>
        <p:spPr>
          <a:xfrm>
            <a:off x="3424280" y="3068750"/>
            <a:ext cx="1383635" cy="190500"/>
          </a:xfrm>
          <a:custGeom>
            <a:avLst/>
            <a:gdLst>
              <a:gd name="connsiteX0" fmla="*/ 1625600 w 1625600"/>
              <a:gd name="connsiteY0" fmla="*/ 0 h 254000"/>
              <a:gd name="connsiteX1" fmla="*/ 1384300 w 1625600"/>
              <a:gd name="connsiteY1" fmla="*/ 254000 h 254000"/>
              <a:gd name="connsiteX2" fmla="*/ 0 w 1625600"/>
              <a:gd name="connsiteY2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254000">
                <a:moveTo>
                  <a:pt x="1625600" y="0"/>
                </a:moveTo>
                <a:lnTo>
                  <a:pt x="1384300" y="254000"/>
                </a:lnTo>
                <a:lnTo>
                  <a:pt x="0" y="254000"/>
                </a:lnTo>
              </a:path>
            </a:pathLst>
          </a:custGeom>
          <a:noFill/>
          <a:ln w="15875" cap="rnd">
            <a:solidFill>
              <a:schemeClr val="accent1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任意多边形 15">
            <a:extLst>
              <a:ext uri="{FF2B5EF4-FFF2-40B4-BE49-F238E27FC236}">
                <a16:creationId xmlns:a16="http://schemas.microsoft.com/office/drawing/2014/main" id="{15DDBC35-4953-4C6E-BACB-849A08A0FD48}"/>
              </a:ext>
            </a:extLst>
          </p:cNvPr>
          <p:cNvSpPr/>
          <p:nvPr/>
        </p:nvSpPr>
        <p:spPr>
          <a:xfrm>
            <a:off x="6725867" y="2601496"/>
            <a:ext cx="1109310" cy="100013"/>
          </a:xfrm>
          <a:custGeom>
            <a:avLst/>
            <a:gdLst>
              <a:gd name="connsiteX0" fmla="*/ 0 w 800100"/>
              <a:gd name="connsiteY0" fmla="*/ 152400 h 152400"/>
              <a:gd name="connsiteX1" fmla="*/ 152400 w 800100"/>
              <a:gd name="connsiteY1" fmla="*/ 0 h 152400"/>
              <a:gd name="connsiteX2" fmla="*/ 800100 w 800100"/>
              <a:gd name="connsiteY2" fmla="*/ 0 h 152400"/>
              <a:gd name="connsiteX0" fmla="*/ 0 w 776287"/>
              <a:gd name="connsiteY0" fmla="*/ 133350 h 133350"/>
              <a:gd name="connsiteX1" fmla="*/ 128587 w 776287"/>
              <a:gd name="connsiteY1" fmla="*/ 0 h 133350"/>
              <a:gd name="connsiteX2" fmla="*/ 776287 w 776287"/>
              <a:gd name="connsiteY2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287" h="133350">
                <a:moveTo>
                  <a:pt x="0" y="133350"/>
                </a:moveTo>
                <a:lnTo>
                  <a:pt x="128587" y="0"/>
                </a:lnTo>
                <a:lnTo>
                  <a:pt x="776287" y="0"/>
                </a:lnTo>
              </a:path>
            </a:pathLst>
          </a:custGeom>
          <a:noFill/>
          <a:ln w="15875" cap="rnd">
            <a:solidFill>
              <a:schemeClr val="accent5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任意多边形 17">
            <a:extLst>
              <a:ext uri="{FF2B5EF4-FFF2-40B4-BE49-F238E27FC236}">
                <a16:creationId xmlns:a16="http://schemas.microsoft.com/office/drawing/2014/main" id="{2C53053D-C7E2-4B16-9E0F-975A151C6DAB}"/>
              </a:ext>
            </a:extLst>
          </p:cNvPr>
          <p:cNvSpPr/>
          <p:nvPr/>
        </p:nvSpPr>
        <p:spPr>
          <a:xfrm>
            <a:off x="3287858" y="4466943"/>
            <a:ext cx="1656477" cy="432116"/>
          </a:xfrm>
          <a:custGeom>
            <a:avLst/>
            <a:gdLst>
              <a:gd name="connsiteX0" fmla="*/ 1752600 w 1752600"/>
              <a:gd name="connsiteY0" fmla="*/ 0 h 495300"/>
              <a:gd name="connsiteX1" fmla="*/ 1314450 w 1752600"/>
              <a:gd name="connsiteY1" fmla="*/ 438150 h 495300"/>
              <a:gd name="connsiteX2" fmla="*/ 0 w 1752600"/>
              <a:gd name="connsiteY2" fmla="*/ 438150 h 495300"/>
              <a:gd name="connsiteX3" fmla="*/ 0 w 1752600"/>
              <a:gd name="connsiteY3" fmla="*/ 495300 h 495300"/>
              <a:gd name="connsiteX0" fmla="*/ 1752600 w 1752600"/>
              <a:gd name="connsiteY0" fmla="*/ 0 h 438150"/>
              <a:gd name="connsiteX1" fmla="*/ 1314450 w 1752600"/>
              <a:gd name="connsiteY1" fmla="*/ 438150 h 438150"/>
              <a:gd name="connsiteX2" fmla="*/ 0 w 1752600"/>
              <a:gd name="connsiteY2" fmla="*/ 438150 h 438150"/>
              <a:gd name="connsiteX0" fmla="*/ 1981200 w 1981200"/>
              <a:gd name="connsiteY0" fmla="*/ 0 h 438150"/>
              <a:gd name="connsiteX1" fmla="*/ 1543050 w 1981200"/>
              <a:gd name="connsiteY1" fmla="*/ 438150 h 438150"/>
              <a:gd name="connsiteX2" fmla="*/ 0 w 1981200"/>
              <a:gd name="connsiteY2" fmla="*/ 438150 h 438150"/>
              <a:gd name="connsiteX0" fmla="*/ 1935480 w 1935480"/>
              <a:gd name="connsiteY0" fmla="*/ 0 h 392430"/>
              <a:gd name="connsiteX1" fmla="*/ 1543050 w 1935480"/>
              <a:gd name="connsiteY1" fmla="*/ 392430 h 392430"/>
              <a:gd name="connsiteX2" fmla="*/ 0 w 1935480"/>
              <a:gd name="connsiteY2" fmla="*/ 392430 h 39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5480" h="392430">
                <a:moveTo>
                  <a:pt x="1935480" y="0"/>
                </a:moveTo>
                <a:lnTo>
                  <a:pt x="1543050" y="392430"/>
                </a:lnTo>
                <a:lnTo>
                  <a:pt x="0" y="392430"/>
                </a:lnTo>
              </a:path>
            </a:pathLst>
          </a:custGeom>
          <a:noFill/>
          <a:ln w="15875" cap="rnd">
            <a:solidFill>
              <a:schemeClr val="accent3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任意多边形 16">
            <a:extLst>
              <a:ext uri="{FF2B5EF4-FFF2-40B4-BE49-F238E27FC236}">
                <a16:creationId xmlns:a16="http://schemas.microsoft.com/office/drawing/2014/main" id="{316651AF-BEB9-4B20-86CA-E02831BAA824}"/>
              </a:ext>
            </a:extLst>
          </p:cNvPr>
          <p:cNvSpPr/>
          <p:nvPr/>
        </p:nvSpPr>
        <p:spPr>
          <a:xfrm>
            <a:off x="7191213" y="3731425"/>
            <a:ext cx="1663592" cy="1219079"/>
          </a:xfrm>
          <a:custGeom>
            <a:avLst/>
            <a:gdLst>
              <a:gd name="connsiteX0" fmla="*/ 0 w 1435100"/>
              <a:gd name="connsiteY0" fmla="*/ 0 h 1409700"/>
              <a:gd name="connsiteX1" fmla="*/ 266700 w 1435100"/>
              <a:gd name="connsiteY1" fmla="*/ 279400 h 1409700"/>
              <a:gd name="connsiteX2" fmla="*/ 266700 w 1435100"/>
              <a:gd name="connsiteY2" fmla="*/ 1409700 h 1409700"/>
              <a:gd name="connsiteX3" fmla="*/ 1435100 w 1435100"/>
              <a:gd name="connsiteY3" fmla="*/ 1409700 h 1409700"/>
              <a:gd name="connsiteX0" fmla="*/ 0 w 1393825"/>
              <a:gd name="connsiteY0" fmla="*/ 0 h 1371600"/>
              <a:gd name="connsiteX1" fmla="*/ 225425 w 1393825"/>
              <a:gd name="connsiteY1" fmla="*/ 241300 h 1371600"/>
              <a:gd name="connsiteX2" fmla="*/ 225425 w 1393825"/>
              <a:gd name="connsiteY2" fmla="*/ 1371600 h 1371600"/>
              <a:gd name="connsiteX3" fmla="*/ 1393825 w 1393825"/>
              <a:gd name="connsiteY3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3825" h="1371600">
                <a:moveTo>
                  <a:pt x="0" y="0"/>
                </a:moveTo>
                <a:lnTo>
                  <a:pt x="225425" y="241300"/>
                </a:lnTo>
                <a:lnTo>
                  <a:pt x="225425" y="1371600"/>
                </a:lnTo>
                <a:lnTo>
                  <a:pt x="1393825" y="1371600"/>
                </a:lnTo>
              </a:path>
            </a:pathLst>
          </a:custGeom>
          <a:noFill/>
          <a:ln w="15875" cap="rnd">
            <a:solidFill>
              <a:schemeClr val="accent2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E3FB4BC5-B951-4427-96C2-A60145E65123}"/>
              </a:ext>
            </a:extLst>
          </p:cNvPr>
          <p:cNvSpPr txBox="1"/>
          <p:nvPr/>
        </p:nvSpPr>
        <p:spPr>
          <a:xfrm>
            <a:off x="8880137" y="4522681"/>
            <a:ext cx="3104554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  <a:sym typeface="微软雅黑" panose="020B0503020204020204" pitchFamily="34" charset="-122"/>
              </a:rPr>
              <a:t> 关注多元阅读方式</a:t>
            </a:r>
            <a:endParaRPr lang="en-US" altLang="zh-CN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  <a:sym typeface="微软雅黑" panose="020B0503020204020204" pitchFamily="34" charset="-122"/>
              </a:rPr>
              <a:t>吸纳家校社有效资源</a:t>
            </a:r>
            <a:endParaRPr lang="zh-CN" altLang="en-US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113C308C-2B1A-476C-885A-E6AF70BBA094}"/>
              </a:ext>
            </a:extLst>
          </p:cNvPr>
          <p:cNvSpPr txBox="1"/>
          <p:nvPr/>
        </p:nvSpPr>
        <p:spPr>
          <a:xfrm>
            <a:off x="1126821" y="2850286"/>
            <a:ext cx="3104554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          </a:t>
            </a:r>
            <a:r>
              <a:rPr lang="zh-CN" altLang="en-US" dirty="0">
                <a:solidFill>
                  <a:srgbClr val="FFFF00"/>
                </a:solidFill>
              </a:rPr>
              <a:t>依托多元平台</a:t>
            </a:r>
            <a:endParaRPr lang="en-US" altLang="zh-CN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FF00"/>
                </a:solidFill>
              </a:rPr>
              <a:t>  创设学生表达展示机遇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2BB463C6-CAAE-4861-8B44-BD9CA1ED1289}"/>
              </a:ext>
            </a:extLst>
          </p:cNvPr>
          <p:cNvSpPr txBox="1"/>
          <p:nvPr/>
        </p:nvSpPr>
        <p:spPr>
          <a:xfrm>
            <a:off x="1636764" y="4091420"/>
            <a:ext cx="3104554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          </a:t>
            </a:r>
            <a:endParaRPr lang="en-US" altLang="zh-CN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FF00"/>
                </a:solidFill>
              </a:rPr>
              <a:t>    循写话章法</a:t>
            </a:r>
            <a:endParaRPr lang="en-US" altLang="zh-CN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FF00"/>
                </a:solidFill>
              </a:rPr>
              <a:t>    激写话之趣</a:t>
            </a:r>
            <a:endParaRPr lang="en-US" altLang="zh-CN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F99D09AA-8CA2-49C7-9905-DED40DCAB6A0}"/>
              </a:ext>
            </a:extLst>
          </p:cNvPr>
          <p:cNvSpPr txBox="1"/>
          <p:nvPr/>
        </p:nvSpPr>
        <p:spPr>
          <a:xfrm>
            <a:off x="4774558" y="2953928"/>
            <a:ext cx="248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E7381B"/>
                </a:solidFill>
              </a:rPr>
              <a:t>  </a:t>
            </a:r>
            <a:endParaRPr lang="zh-CN" altLang="en-US" sz="2400" b="1" dirty="0">
              <a:solidFill>
                <a:srgbClr val="E7381B"/>
              </a:solidFill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A76F6957-CEB4-4938-976C-06C19071400D}"/>
              </a:ext>
            </a:extLst>
          </p:cNvPr>
          <p:cNvSpPr txBox="1"/>
          <p:nvPr/>
        </p:nvSpPr>
        <p:spPr>
          <a:xfrm>
            <a:off x="6491967" y="2869245"/>
            <a:ext cx="248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E7381B"/>
                </a:solidFill>
              </a:rPr>
              <a:t>  </a:t>
            </a:r>
            <a:endParaRPr lang="zh-CN" altLang="en-US" sz="2400" b="1" dirty="0">
              <a:solidFill>
                <a:srgbClr val="E7381B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7C99D0C-A826-4110-B0EF-297020E17E12}"/>
              </a:ext>
            </a:extLst>
          </p:cNvPr>
          <p:cNvSpPr txBox="1"/>
          <p:nvPr/>
        </p:nvSpPr>
        <p:spPr>
          <a:xfrm rot="20747796">
            <a:off x="6240523" y="4781971"/>
            <a:ext cx="64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45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D12B932F-6C24-4197-A5A4-DF722393B045}"/>
              </a:ext>
            </a:extLst>
          </p:cNvPr>
          <p:cNvSpPr txBox="1"/>
          <p:nvPr/>
        </p:nvSpPr>
        <p:spPr>
          <a:xfrm>
            <a:off x="5511239" y="4888848"/>
            <a:ext cx="64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</a:rPr>
              <a:t>堂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1587A20A-869A-4696-9114-F59D7E64441F}"/>
              </a:ext>
            </a:extLst>
          </p:cNvPr>
          <p:cNvSpPr txBox="1"/>
          <p:nvPr/>
        </p:nvSpPr>
        <p:spPr>
          <a:xfrm rot="1992690">
            <a:off x="4807787" y="4704790"/>
            <a:ext cx="64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</a:rPr>
              <a:t>课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E08AEC7A-E67E-48D6-A3FE-2380F08CB0C7}"/>
              </a:ext>
            </a:extLst>
          </p:cNvPr>
          <p:cNvSpPr txBox="1"/>
          <p:nvPr/>
        </p:nvSpPr>
        <p:spPr>
          <a:xfrm rot="20665100">
            <a:off x="6783259" y="4300966"/>
            <a:ext cx="64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</a:rPr>
              <a:t>分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02818B7-DD5A-4389-BB17-9CB3ED736656}"/>
              </a:ext>
            </a:extLst>
          </p:cNvPr>
          <p:cNvSpPr txBox="1"/>
          <p:nvPr/>
        </p:nvSpPr>
        <p:spPr>
          <a:xfrm>
            <a:off x="3509400" y="2889918"/>
            <a:ext cx="130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口语交际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A8D547DB-501F-439D-ACA4-8FAA65D3E2E8}"/>
              </a:ext>
            </a:extLst>
          </p:cNvPr>
          <p:cNvSpPr txBox="1"/>
          <p:nvPr/>
        </p:nvSpPr>
        <p:spPr>
          <a:xfrm>
            <a:off x="3438095" y="4496460"/>
            <a:ext cx="130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阅读写话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CC6A8732-F606-495C-BDEA-78C17D997BC0}"/>
              </a:ext>
            </a:extLst>
          </p:cNvPr>
          <p:cNvSpPr txBox="1"/>
          <p:nvPr/>
        </p:nvSpPr>
        <p:spPr>
          <a:xfrm>
            <a:off x="6852876" y="2278017"/>
            <a:ext cx="130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倾听习惯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0197055C-FBDB-41CA-AA1A-BEDAE8D0AD4B}"/>
              </a:ext>
            </a:extLst>
          </p:cNvPr>
          <p:cNvSpPr txBox="1"/>
          <p:nvPr/>
        </p:nvSpPr>
        <p:spPr>
          <a:xfrm>
            <a:off x="7564248" y="4571549"/>
            <a:ext cx="147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课内外阅读</a:t>
            </a:r>
          </a:p>
        </p:txBody>
      </p:sp>
    </p:spTree>
    <p:extLst>
      <p:ext uri="{BB962C8B-B14F-4D97-AF65-F5344CB8AC3E}">
        <p14:creationId xmlns:p14="http://schemas.microsoft.com/office/powerpoint/2010/main" val="3867884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D615C95C-A350-4C02-BBF6-9D82F3103F38}"/>
              </a:ext>
            </a:extLst>
          </p:cNvPr>
          <p:cNvSpPr/>
          <p:nvPr/>
        </p:nvSpPr>
        <p:spPr>
          <a:xfrm>
            <a:off x="85918" y="78768"/>
            <a:ext cx="2009582" cy="185671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TextBox 28">
            <a:extLst>
              <a:ext uri="{FF2B5EF4-FFF2-40B4-BE49-F238E27FC236}">
                <a16:creationId xmlns:a16="http://schemas.microsoft.com/office/drawing/2014/main" id="{33BE5890-55AD-48AA-990C-634F3102F3C1}"/>
              </a:ext>
            </a:extLst>
          </p:cNvPr>
          <p:cNvSpPr txBox="1"/>
          <p:nvPr/>
        </p:nvSpPr>
        <p:spPr>
          <a:xfrm>
            <a:off x="639606" y="222302"/>
            <a:ext cx="792088" cy="1569644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教师发展</a:t>
            </a:r>
            <a:endParaRPr lang="en-US" altLang="zh-CN" sz="2400" dirty="0">
              <a:solidFill>
                <a:schemeClr val="bg1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BA9CCAA-34BE-4126-8D34-912C9751F8B8}"/>
              </a:ext>
            </a:extLst>
          </p:cNvPr>
          <p:cNvSpPr/>
          <p:nvPr/>
        </p:nvSpPr>
        <p:spPr>
          <a:xfrm>
            <a:off x="3448410" y="56576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zh-CN" altLang="en-US" sz="3200" b="1" dirty="0">
                <a:solidFill>
                  <a:srgbClr val="FFC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助燃成长加速度</a:t>
            </a:r>
            <a:endParaRPr lang="en-US" altLang="zh-CN" sz="3200" b="1" dirty="0">
              <a:solidFill>
                <a:srgbClr val="FFC000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7959EBA-4672-48A7-96D5-ABCE37813B56}"/>
              </a:ext>
            </a:extLst>
          </p:cNvPr>
          <p:cNvCxnSpPr>
            <a:cxnSpLocks/>
          </p:cNvCxnSpPr>
          <p:nvPr/>
        </p:nvCxnSpPr>
        <p:spPr>
          <a:xfrm flipH="1">
            <a:off x="2168250" y="858153"/>
            <a:ext cx="120741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FFFC4689-ACA4-4BF5-BC52-F6DAC9E58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366909"/>
              </p:ext>
            </p:extLst>
          </p:nvPr>
        </p:nvGraphicFramePr>
        <p:xfrm>
          <a:off x="2311164" y="1233277"/>
          <a:ext cx="8132745" cy="533957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26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6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6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6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65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7865">
                <a:tc rowSpan="2">
                  <a:txBody>
                    <a:bodyPr/>
                    <a:lstStyle/>
                    <a:p>
                      <a:r>
                        <a:rPr lang="zh-CN" altLang="en-US" dirty="0"/>
                        <a:t>  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 教师姓名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altLang="zh-CN" dirty="0"/>
                        <a:t>                                    </a:t>
                      </a:r>
                      <a:r>
                        <a:rPr lang="zh-CN" altLang="en-US" dirty="0"/>
                        <a:t>发展目标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99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</a:t>
                      </a:r>
                      <a:r>
                        <a:rPr lang="zh-CN" altLang="en-US" dirty="0"/>
                        <a:t>论文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</a:t>
                      </a:r>
                      <a:r>
                        <a:rPr lang="zh-CN" altLang="en-US" dirty="0"/>
                        <a:t>公开课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</a:t>
                      </a:r>
                      <a:r>
                        <a:rPr lang="zh-CN" altLang="en-US" dirty="0"/>
                        <a:t>课题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</a:t>
                      </a:r>
                      <a:r>
                        <a:rPr lang="zh-CN" altLang="en-US" dirty="0"/>
                        <a:t>理论学习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475">
                <a:tc>
                  <a:txBody>
                    <a:bodyPr/>
                    <a:lstStyle/>
                    <a:p>
                      <a:r>
                        <a:rPr lang="zh-CN" altLang="en-US" dirty="0"/>
                        <a:t>黄汝群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</a:t>
                      </a:r>
                      <a:r>
                        <a:rPr lang="en-US" altLang="zh-CN" baseline="0" dirty="0"/>
                        <a:t>   </a:t>
                      </a:r>
                      <a:r>
                        <a:rPr lang="en-US" altLang="zh-CN" dirty="0"/>
                        <a:t> 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  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  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 </a:t>
                      </a:r>
                      <a:r>
                        <a:rPr lang="en-US" altLang="zh-CN" sz="1400" kern="1200" dirty="0"/>
                        <a:t>《</a:t>
                      </a:r>
                      <a:r>
                        <a:rPr lang="zh-CN" altLang="en-US" sz="1400" kern="1200" dirty="0"/>
                        <a:t>小学语文教学内容指要</a:t>
                      </a:r>
                      <a:r>
                        <a:rPr lang="en-US" altLang="zh-CN" sz="1400" kern="1200" dirty="0"/>
                        <a:t>》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995">
                <a:tc>
                  <a:txBody>
                    <a:bodyPr/>
                    <a:lstStyle/>
                    <a:p>
                      <a:r>
                        <a:rPr lang="zh-CN" altLang="en-US" dirty="0"/>
                        <a:t>赵婷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  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  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  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/>
                        <a:t>《</a:t>
                      </a:r>
                      <a:r>
                        <a:rPr lang="zh-CN" altLang="en-US" sz="1400" kern="1200" dirty="0"/>
                        <a:t>小学语文文本解读（上下册）</a:t>
                      </a:r>
                      <a:r>
                        <a:rPr lang="en-US" altLang="zh-CN" sz="1400" kern="1200" dirty="0"/>
                        <a:t>》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995">
                <a:tc>
                  <a:txBody>
                    <a:bodyPr/>
                    <a:lstStyle/>
                    <a:p>
                      <a:r>
                        <a:rPr lang="zh-CN" altLang="en-US" dirty="0"/>
                        <a:t>郑芬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  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  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  1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/>
                        <a:t>《“</a:t>
                      </a:r>
                      <a:r>
                        <a:rPr lang="zh-CN" altLang="en-US" sz="1400" kern="1200" dirty="0"/>
                        <a:t>新基础教育”语文教学改革指导纲要</a:t>
                      </a:r>
                      <a:r>
                        <a:rPr lang="en-US" altLang="zh-CN" sz="1400" kern="1200" dirty="0"/>
                        <a:t>》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5730">
                <a:tc>
                  <a:txBody>
                    <a:bodyPr/>
                    <a:lstStyle/>
                    <a:p>
                      <a:r>
                        <a:rPr lang="zh-CN" altLang="en-US" dirty="0"/>
                        <a:t>许阳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  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  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  1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 </a:t>
                      </a:r>
                      <a:r>
                        <a:rPr lang="en-US" altLang="zh-CN" sz="1400" kern="1200" dirty="0"/>
                        <a:t>《</a:t>
                      </a:r>
                      <a:r>
                        <a:rPr lang="zh-CN" altLang="en-US" sz="1400" kern="1200" dirty="0"/>
                        <a:t>小学语文教学内容指要</a:t>
                      </a:r>
                      <a:r>
                        <a:rPr lang="en-US" altLang="zh-CN" sz="1400" kern="1200" dirty="0"/>
                        <a:t>》</a:t>
                      </a:r>
                      <a:endParaRPr lang="zh-CN" altLang="en-US" sz="1400" dirty="0"/>
                    </a:p>
                    <a:p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5328">
                <a:tc>
                  <a:txBody>
                    <a:bodyPr/>
                    <a:lstStyle/>
                    <a:p>
                      <a:r>
                        <a:rPr lang="zh-CN" altLang="en-US" dirty="0"/>
                        <a:t>张娟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  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  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  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/>
                        <a:t>《</a:t>
                      </a:r>
                      <a:r>
                        <a:rPr lang="zh-CN" altLang="en-US" sz="1400" kern="1200" dirty="0"/>
                        <a:t>小学语文文本解读（上下册）</a:t>
                      </a:r>
                      <a:r>
                        <a:rPr lang="en-US" altLang="zh-CN" sz="1400" kern="1200" dirty="0"/>
                        <a:t>》</a:t>
                      </a:r>
                      <a:endParaRPr lang="zh-CN" altLang="en-US" sz="1400" dirty="0"/>
                    </a:p>
                    <a:p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9662">
                <a:tc>
                  <a:txBody>
                    <a:bodyPr/>
                    <a:lstStyle/>
                    <a:p>
                      <a:r>
                        <a:rPr lang="zh-CN" altLang="en-US" dirty="0"/>
                        <a:t>房丽丽</a:t>
                      </a:r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r>
                        <a:rPr lang="zh-CN" altLang="en-US" dirty="0"/>
                        <a:t>吴静娟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  1</a:t>
                      </a:r>
                    </a:p>
                    <a:p>
                      <a:endParaRPr lang="en-US" altLang="zh-CN" dirty="0"/>
                    </a:p>
                    <a:p>
                      <a:r>
                        <a:rPr lang="en-US" altLang="zh-CN" dirty="0"/>
                        <a:t>       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  1</a:t>
                      </a:r>
                    </a:p>
                    <a:p>
                      <a:r>
                        <a:rPr lang="en-US" altLang="zh-CN" dirty="0"/>
                        <a:t> </a:t>
                      </a:r>
                    </a:p>
                    <a:p>
                      <a:r>
                        <a:rPr lang="en-US" altLang="zh-CN" dirty="0"/>
                        <a:t>       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   1</a:t>
                      </a:r>
                    </a:p>
                    <a:p>
                      <a:r>
                        <a:rPr lang="en-US" altLang="zh-CN" dirty="0"/>
                        <a:t>  </a:t>
                      </a:r>
                    </a:p>
                    <a:p>
                      <a:r>
                        <a:rPr lang="en-US" altLang="zh-CN" dirty="0"/>
                        <a:t>        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/>
                        <a:t>《“</a:t>
                      </a:r>
                      <a:r>
                        <a:rPr lang="zh-CN" altLang="en-US" sz="1400" kern="1200" dirty="0"/>
                        <a:t>新基础教育”语文教学改革指导纲要</a:t>
                      </a:r>
                      <a:r>
                        <a:rPr lang="en-US" altLang="zh-CN" sz="1400" kern="1200" dirty="0"/>
                        <a:t>》</a:t>
                      </a:r>
                      <a:endParaRPr lang="zh-CN" altLang="en-US" sz="1400" dirty="0"/>
                    </a:p>
                    <a:p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2C168179-4B3B-4694-B5D6-8FFC935EEA7F}"/>
              </a:ext>
            </a:extLst>
          </p:cNvPr>
          <p:cNvSpPr txBox="1"/>
          <p:nvPr/>
        </p:nvSpPr>
        <p:spPr>
          <a:xfrm>
            <a:off x="2311164" y="483030"/>
            <a:ext cx="921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目标</a:t>
            </a:r>
          </a:p>
        </p:txBody>
      </p:sp>
    </p:spTree>
    <p:extLst>
      <p:ext uri="{BB962C8B-B14F-4D97-AF65-F5344CB8AC3E}">
        <p14:creationId xmlns:p14="http://schemas.microsoft.com/office/powerpoint/2010/main" val="1439041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9C8D3D3F-906F-4CA2-8AAA-0146F91B70D1}"/>
              </a:ext>
            </a:extLst>
          </p:cNvPr>
          <p:cNvSpPr/>
          <p:nvPr/>
        </p:nvSpPr>
        <p:spPr>
          <a:xfrm>
            <a:off x="85918" y="78768"/>
            <a:ext cx="2009582" cy="185671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TextBox 28">
            <a:extLst>
              <a:ext uri="{FF2B5EF4-FFF2-40B4-BE49-F238E27FC236}">
                <a16:creationId xmlns:a16="http://schemas.microsoft.com/office/drawing/2014/main" id="{DB98D5A9-8504-4570-A660-EB346BA8C992}"/>
              </a:ext>
            </a:extLst>
          </p:cNvPr>
          <p:cNvSpPr txBox="1"/>
          <p:nvPr/>
        </p:nvSpPr>
        <p:spPr>
          <a:xfrm>
            <a:off x="639606" y="222302"/>
            <a:ext cx="792088" cy="1569644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教师发展</a:t>
            </a:r>
            <a:endParaRPr lang="en-US" altLang="zh-CN" sz="2400" dirty="0">
              <a:solidFill>
                <a:schemeClr val="bg1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7D0FE4CF-9FC0-4E69-ABBB-D70031588435}"/>
              </a:ext>
            </a:extLst>
          </p:cNvPr>
          <p:cNvCxnSpPr>
            <a:cxnSpLocks/>
          </p:cNvCxnSpPr>
          <p:nvPr/>
        </p:nvCxnSpPr>
        <p:spPr>
          <a:xfrm flipH="1">
            <a:off x="2168250" y="858153"/>
            <a:ext cx="120741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94DE42F3-7C14-4FC7-A3B6-7A248E594643}"/>
              </a:ext>
            </a:extLst>
          </p:cNvPr>
          <p:cNvSpPr txBox="1"/>
          <p:nvPr/>
        </p:nvSpPr>
        <p:spPr>
          <a:xfrm>
            <a:off x="2256847" y="396488"/>
            <a:ext cx="921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策略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AF8D408-1300-45A8-9297-A5003FFD2F65}"/>
              </a:ext>
            </a:extLst>
          </p:cNvPr>
          <p:cNvSpPr/>
          <p:nvPr/>
        </p:nvSpPr>
        <p:spPr>
          <a:xfrm>
            <a:off x="3464257" y="545459"/>
            <a:ext cx="5012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pc="300" noProof="1">
                <a:solidFill>
                  <a:schemeClr val="bg1"/>
                </a:solidFill>
                <a:latin typeface="+mn-ea"/>
                <a:cs typeface="微软雅黑 Light" panose="020B0502040204020203" pitchFamily="34" charset="-122"/>
              </a:rPr>
              <a:t>“钻”教材，“研”教学，“思”进取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24D41520-8162-4952-B8E7-586FCC078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691033"/>
              </p:ext>
            </p:extLst>
          </p:nvPr>
        </p:nvGraphicFramePr>
        <p:xfrm>
          <a:off x="1917112" y="1297169"/>
          <a:ext cx="6191980" cy="518625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49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0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6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5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3733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/>
                        <a:t>周 次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/>
                        <a:t>活动内容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/>
                        <a:t>活动流程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/>
                        <a:t>行为跟进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9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79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/>
                        <a:t>1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 dirty="0"/>
                        <a:t>各教研组计划交流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/>
                        <a:t>计划交流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/>
                        <a:t>制定各教研组计划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9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39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/>
                        <a:t>2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highlight>
                            <a:srgbClr val="FFFF00"/>
                          </a:highlight>
                        </a:rPr>
                        <a:t>集体备课第一单元 </a:t>
                      </a:r>
                      <a:r>
                        <a:rPr lang="en-US" altLang="zh-CN" sz="1050" kern="0" dirty="0"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zh-CN" altLang="en-US" sz="1050" kern="0" dirty="0">
                          <a:highlight>
                            <a:srgbClr val="FFFF00"/>
                          </a:highlight>
                        </a:rPr>
                        <a:t>春天</a:t>
                      </a:r>
                      <a:endParaRPr lang="zh-CN" sz="1050" kern="100" dirty="0">
                        <a:highlight>
                          <a:srgbClr val="FFFF00"/>
                        </a:highlight>
                      </a:endParaRPr>
                    </a:p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highlight>
                            <a:srgbClr val="FFFF00"/>
                          </a:highlight>
                        </a:rPr>
                        <a:t>              </a:t>
                      </a:r>
                      <a:r>
                        <a:rPr lang="zh-CN" sz="1050" kern="0" dirty="0">
                          <a:highlight>
                            <a:srgbClr val="FFFF00"/>
                          </a:highlight>
                        </a:rPr>
                        <a:t>第二单元</a:t>
                      </a:r>
                      <a:r>
                        <a:rPr lang="en-US" sz="1050" kern="0" dirty="0">
                          <a:highlight>
                            <a:srgbClr val="FFFF00"/>
                          </a:highlight>
                        </a:rPr>
                        <a:t>  </a:t>
                      </a:r>
                      <a:r>
                        <a:rPr lang="zh-CN" altLang="en-US" sz="1050" kern="0" dirty="0">
                          <a:highlight>
                            <a:srgbClr val="FFFF00"/>
                          </a:highlight>
                        </a:rPr>
                        <a:t>关爱</a:t>
                      </a:r>
                      <a:endParaRPr lang="zh-CN" sz="1050" kern="100" dirty="0">
                        <a:highlight>
                          <a:srgbClr val="FFFF00"/>
                        </a:highlight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highlight>
                            <a:srgbClr val="FFFF00"/>
                          </a:highlight>
                        </a:rPr>
                        <a:t>集体备课 黄汝群</a:t>
                      </a:r>
                      <a:endParaRPr lang="zh-CN" sz="1050" kern="100" dirty="0">
                        <a:highlight>
                          <a:srgbClr val="FFFF00"/>
                        </a:highlight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highlight>
                            <a:srgbClr val="FFFF00"/>
                          </a:highlight>
                        </a:rPr>
                        <a:t>修改本教研组计划</a:t>
                      </a:r>
                      <a:endParaRPr lang="zh-CN" sz="1050" kern="100" dirty="0">
                        <a:highlight>
                          <a:srgbClr val="FFFF00"/>
                        </a:highlight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9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79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/>
                        <a:t>3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50" kern="0" dirty="0">
                          <a:highlight>
                            <a:srgbClr val="FFFF00"/>
                          </a:highlight>
                        </a:rPr>
                        <a:t>低段写话指导课</a:t>
                      </a:r>
                      <a:endParaRPr lang="zh-CN" sz="1050" kern="100" dirty="0">
                        <a:highlight>
                          <a:srgbClr val="FFFF00"/>
                        </a:highlight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highlight>
                            <a:srgbClr val="FFFF00"/>
                          </a:highlight>
                        </a:rPr>
                        <a:t>研讨课执教者：</a:t>
                      </a:r>
                      <a:r>
                        <a:rPr lang="zh-CN" altLang="en-US" sz="1050" kern="0" dirty="0">
                          <a:highlight>
                            <a:srgbClr val="FFFF00"/>
                          </a:highlight>
                        </a:rPr>
                        <a:t>吴静娟</a:t>
                      </a:r>
                      <a:endParaRPr lang="zh-CN" sz="1050" kern="100" dirty="0">
                        <a:highlight>
                          <a:srgbClr val="FFFF00"/>
                        </a:highlight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highlight>
                            <a:srgbClr val="FFFF00"/>
                          </a:highlight>
                        </a:rPr>
                        <a:t>听课反思</a:t>
                      </a:r>
                      <a:endParaRPr lang="zh-CN" sz="1050" kern="100" dirty="0">
                        <a:highlight>
                          <a:srgbClr val="FFFF00"/>
                        </a:highlight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16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/>
                        <a:t>4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 dirty="0"/>
                        <a:t>第一、二单元知识点梳理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 dirty="0"/>
                        <a:t>月质量调研研讨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 dirty="0"/>
                        <a:t>跟进考核</a:t>
                      </a:r>
                      <a:r>
                        <a:rPr lang="zh-CN" altLang="en-US" sz="1050" kern="100" dirty="0"/>
                        <a:t>、</a:t>
                      </a:r>
                      <a:r>
                        <a:rPr lang="zh-CN" sz="1050" kern="100" dirty="0"/>
                        <a:t>反思补差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87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/>
                        <a:t>5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highlight>
                            <a:srgbClr val="FFFF00"/>
                          </a:highlight>
                        </a:rPr>
                        <a:t>集体备课第三单元</a:t>
                      </a:r>
                      <a:r>
                        <a:rPr lang="en-US" altLang="zh-CN" sz="1050" kern="0" dirty="0"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zh-CN" altLang="en-US" sz="1050" kern="0" dirty="0">
                          <a:highlight>
                            <a:srgbClr val="FFFF00"/>
                          </a:highlight>
                        </a:rPr>
                        <a:t>中国传统文化</a:t>
                      </a:r>
                      <a:endParaRPr lang="zh-CN" sz="1050" kern="100" dirty="0">
                        <a:highlight>
                          <a:srgbClr val="FFFF00"/>
                        </a:highlight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highlight>
                            <a:srgbClr val="FFFF00"/>
                          </a:highlight>
                        </a:rPr>
                        <a:t>集体备课 房丽丽</a:t>
                      </a:r>
                      <a:endParaRPr lang="zh-CN" sz="1050" kern="100" dirty="0">
                        <a:highlight>
                          <a:srgbClr val="FFFF00"/>
                        </a:highlight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highlight>
                            <a:srgbClr val="FFFF00"/>
                          </a:highlight>
                        </a:rPr>
                        <a:t>交流、修改</a:t>
                      </a:r>
                      <a:endParaRPr lang="zh-CN" sz="1050" kern="100" dirty="0">
                        <a:highlight>
                          <a:srgbClr val="FFFF00"/>
                        </a:highlight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88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/>
                        <a:t>6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50" kern="100" dirty="0">
                          <a:latin typeface="Times New Roman"/>
                          <a:ea typeface="宋体"/>
                          <a:cs typeface="Times New Roman"/>
                        </a:rPr>
                        <a:t>写字工作规范指导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50" kern="0" dirty="0">
                          <a:latin typeface="Times New Roman"/>
                          <a:ea typeface="宋体"/>
                          <a:cs typeface="Times New Roman"/>
                        </a:rPr>
                        <a:t>写字训练注意示范  吴静娟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/>
                        <a:t>做好课堂实践操作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6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/>
                        <a:t>7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 dirty="0"/>
                        <a:t>集体备课第四单元</a:t>
                      </a:r>
                      <a:r>
                        <a:rPr lang="en-US" sz="1050" kern="0" dirty="0"/>
                        <a:t>  </a:t>
                      </a:r>
                      <a:r>
                        <a:rPr lang="zh-CN" altLang="en-US" sz="1050" kern="0" dirty="0"/>
                        <a:t>童心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 dirty="0"/>
                        <a:t>集体备课 吴静娟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/>
                        <a:t>听课反思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93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/>
                        <a:t>8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/>
                        <a:t>阅读素养专项考核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 dirty="0"/>
                        <a:t>期中学生专项素养考核研讨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/>
                        <a:t>归类整理、</a:t>
                      </a:r>
                      <a:r>
                        <a:rPr lang="zh-CN" sz="1050" kern="0"/>
                        <a:t>跟进阅读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16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/>
                        <a:t>9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/>
                        <a:t>第三、四单元知识点梳理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 dirty="0"/>
                        <a:t>月质量调研研讨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/>
                        <a:t>后进生提高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32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/>
                        <a:t>10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highlight>
                            <a:srgbClr val="FFFF00"/>
                          </a:highlight>
                        </a:rPr>
                        <a:t>拓展阅读</a:t>
                      </a:r>
                      <a:r>
                        <a:rPr lang="zh-CN" altLang="en-US" sz="1050" kern="0" dirty="0">
                          <a:highlight>
                            <a:srgbClr val="FFFF00"/>
                          </a:highlight>
                        </a:rPr>
                        <a:t>方法指导课</a:t>
                      </a:r>
                      <a:endParaRPr lang="zh-CN" sz="1050" kern="100" dirty="0">
                        <a:highlight>
                          <a:srgbClr val="FFFF00"/>
                        </a:highlight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highlight>
                            <a:srgbClr val="FFFF00"/>
                          </a:highlight>
                        </a:rPr>
                        <a:t>研讨课执教者 </a:t>
                      </a:r>
                      <a:r>
                        <a:rPr lang="zh-CN" altLang="en-US" sz="1050" kern="0" dirty="0">
                          <a:highlight>
                            <a:srgbClr val="FFFF00"/>
                          </a:highlight>
                        </a:rPr>
                        <a:t>张娟</a:t>
                      </a:r>
                      <a:endParaRPr lang="zh-CN" sz="1050" kern="100" dirty="0">
                        <a:highlight>
                          <a:srgbClr val="FFFF00"/>
                        </a:highlight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highlight>
                            <a:srgbClr val="FFFF00"/>
                          </a:highlight>
                        </a:rPr>
                        <a:t>交流、听课反思</a:t>
                      </a:r>
                      <a:endParaRPr lang="zh-CN" sz="1050" kern="100" dirty="0">
                        <a:highlight>
                          <a:srgbClr val="FFFF00"/>
                        </a:highlight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16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/>
                        <a:t>11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highlight>
                            <a:srgbClr val="FFFF00"/>
                          </a:highlight>
                        </a:rPr>
                        <a:t>集体备课第五单元 </a:t>
                      </a:r>
                      <a:r>
                        <a:rPr lang="zh-CN" altLang="en-US" sz="1050" kern="0" dirty="0">
                          <a:highlight>
                            <a:srgbClr val="FFFF00"/>
                          </a:highlight>
                        </a:rPr>
                        <a:t>办法</a:t>
                      </a:r>
                      <a:endParaRPr lang="zh-CN" sz="1050" kern="100" dirty="0">
                        <a:highlight>
                          <a:srgbClr val="FFFF00"/>
                        </a:highlight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highlight>
                            <a:srgbClr val="FFFF00"/>
                          </a:highlight>
                        </a:rPr>
                        <a:t>集体备课 郑芬</a:t>
                      </a:r>
                      <a:endParaRPr lang="zh-CN" sz="1050" kern="100" dirty="0">
                        <a:highlight>
                          <a:srgbClr val="FFFF00"/>
                        </a:highlight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highlight>
                            <a:srgbClr val="FFFF00"/>
                          </a:highlight>
                        </a:rPr>
                        <a:t>交流、修改</a:t>
                      </a:r>
                      <a:endParaRPr lang="zh-CN" sz="1050" kern="100" dirty="0">
                        <a:highlight>
                          <a:srgbClr val="FFFF00"/>
                        </a:highlight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98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/>
                        <a:t>12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/>
                        <a:t>整班朗读测试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 dirty="0"/>
                        <a:t>朗读练习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/>
                        <a:t>日常教学改进问题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92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/>
                        <a:t>13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highlight>
                            <a:srgbClr val="FFFF00"/>
                          </a:highlight>
                        </a:rPr>
                        <a:t>集体备课第六单元 </a:t>
                      </a:r>
                      <a:r>
                        <a:rPr lang="zh-CN" altLang="en-US" sz="1050" kern="0" dirty="0">
                          <a:highlight>
                            <a:srgbClr val="FFFF00"/>
                          </a:highlight>
                        </a:rPr>
                        <a:t>自然</a:t>
                      </a:r>
                      <a:endParaRPr lang="zh-CN" sz="1050" kern="100" dirty="0">
                        <a:highlight>
                          <a:srgbClr val="FFFF00"/>
                        </a:highlight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highlight>
                            <a:srgbClr val="FFFF00"/>
                          </a:highlight>
                        </a:rPr>
                        <a:t>集体备课 赵婷</a:t>
                      </a:r>
                      <a:endParaRPr lang="zh-CN" sz="1050" kern="100" dirty="0">
                        <a:highlight>
                          <a:srgbClr val="FFFF00"/>
                        </a:highlight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highlight>
                            <a:srgbClr val="FFFF00"/>
                          </a:highlight>
                        </a:rPr>
                        <a:t>教学设计的二度修改</a:t>
                      </a:r>
                      <a:endParaRPr lang="zh-CN" sz="1050" kern="100" dirty="0">
                        <a:highlight>
                          <a:srgbClr val="FFFF00"/>
                        </a:highlight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416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/>
                        <a:t>14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/>
                        <a:t>第五、六单元知识点整理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 dirty="0"/>
                        <a:t>集体备课、单元重点梳理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/>
                        <a:t>交流、修改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416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/>
                        <a:t>15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/>
                        <a:t>识字教学研究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/>
                        <a:t>研讨课初建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/>
                        <a:t>听课反思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0196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/>
                        <a:t>16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highlight>
                            <a:srgbClr val="FFFF00"/>
                          </a:highlight>
                        </a:rPr>
                        <a:t>集体备课</a:t>
                      </a:r>
                      <a:r>
                        <a:rPr lang="zh-CN" altLang="en-US" sz="1050" kern="0" dirty="0">
                          <a:highlight>
                            <a:srgbClr val="FFFF00"/>
                          </a:highlight>
                        </a:rPr>
                        <a:t>第七单元  改变</a:t>
                      </a:r>
                      <a:endParaRPr lang="en-US" altLang="zh-CN" sz="1050" kern="0" dirty="0">
                        <a:highlight>
                          <a:srgbClr val="FFFF00"/>
                        </a:highlight>
                      </a:endParaRPr>
                    </a:p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0" dirty="0">
                          <a:highlight>
                            <a:srgbClr val="FFFF00"/>
                          </a:highlight>
                        </a:rPr>
                        <a:t>             </a:t>
                      </a:r>
                      <a:r>
                        <a:rPr lang="zh-CN" sz="1050" kern="0" dirty="0">
                          <a:highlight>
                            <a:srgbClr val="FFFF00"/>
                          </a:highlight>
                        </a:rPr>
                        <a:t>第</a:t>
                      </a:r>
                      <a:r>
                        <a:rPr lang="zh-CN" altLang="en-US" sz="1050" kern="0" dirty="0">
                          <a:highlight>
                            <a:srgbClr val="FFFF00"/>
                          </a:highlight>
                        </a:rPr>
                        <a:t>八单元 世界之初</a:t>
                      </a:r>
                      <a:endParaRPr lang="zh-CN" sz="1050" kern="100" dirty="0">
                        <a:highlight>
                          <a:srgbClr val="FFFF00"/>
                        </a:highlight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highlight>
                            <a:srgbClr val="FFFF00"/>
                          </a:highlight>
                        </a:rPr>
                        <a:t>集体备课</a:t>
                      </a:r>
                      <a:r>
                        <a:rPr lang="en-US" sz="1050" kern="0" dirty="0">
                          <a:highlight>
                            <a:srgbClr val="FFFF00"/>
                          </a:highlight>
                        </a:rPr>
                        <a:t>  </a:t>
                      </a:r>
                      <a:r>
                        <a:rPr lang="zh-CN" altLang="en-US" sz="1050" kern="0" dirty="0">
                          <a:highlight>
                            <a:srgbClr val="FFFF00"/>
                          </a:highlight>
                        </a:rPr>
                        <a:t>许阳</a:t>
                      </a:r>
                      <a:endParaRPr lang="zh-CN" sz="1050" kern="100" dirty="0">
                        <a:highlight>
                          <a:srgbClr val="FFFF00"/>
                        </a:highlight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highlight>
                            <a:srgbClr val="FFFF00"/>
                          </a:highlight>
                        </a:rPr>
                        <a:t>二度设计</a:t>
                      </a:r>
                      <a:endParaRPr lang="zh-CN" sz="1050" kern="100" dirty="0">
                        <a:highlight>
                          <a:srgbClr val="FFFF00"/>
                        </a:highlight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0729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/>
                        <a:t>17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latin typeface="Times New Roman"/>
                          <a:ea typeface="宋体"/>
                          <a:cs typeface="Times New Roman"/>
                        </a:rPr>
                        <a:t>《</a:t>
                      </a:r>
                      <a:r>
                        <a:rPr lang="zh-CN" altLang="en-US" sz="1050" kern="100" dirty="0">
                          <a:latin typeface="Times New Roman"/>
                          <a:ea typeface="宋体"/>
                          <a:cs typeface="Times New Roman"/>
                        </a:rPr>
                        <a:t>小学语文素养关键能力</a:t>
                      </a:r>
                      <a:r>
                        <a:rPr lang="en-US" altLang="zh-CN" sz="1050" kern="100" dirty="0">
                          <a:latin typeface="Times New Roman"/>
                          <a:ea typeface="宋体"/>
                          <a:cs typeface="Times New Roman"/>
                        </a:rPr>
                        <a:t>》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/>
                        <a:t>共读书目导读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/>
                        <a:t>课堂实践操作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416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/>
                        <a:t>18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/>
                        <a:t>课型研究资料整理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 dirty="0"/>
                        <a:t>教研组研究重点梳理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/>
                        <a:t>做好整体总结工作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416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/>
                        <a:t>19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/>
                        <a:t>期末复习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1050" kern="0"/>
                        <a:t>复习研讨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/>
                        <a:t>作业练习设计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967" marR="50967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8" name="Freeform 24">
            <a:extLst>
              <a:ext uri="{FF2B5EF4-FFF2-40B4-BE49-F238E27FC236}">
                <a16:creationId xmlns:a16="http://schemas.microsoft.com/office/drawing/2014/main" id="{B6C98DB2-6F89-4C53-913B-CCBB9DB6F394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8514493" y="1442925"/>
            <a:ext cx="462489" cy="492555"/>
          </a:xfrm>
          <a:custGeom>
            <a:avLst/>
            <a:gdLst>
              <a:gd name="T0" fmla="*/ 127 w 358"/>
              <a:gd name="T1" fmla="*/ 292 h 382"/>
              <a:gd name="T2" fmla="*/ 322 w 358"/>
              <a:gd name="T3" fmla="*/ 63 h 382"/>
              <a:gd name="T4" fmla="*/ 333 w 358"/>
              <a:gd name="T5" fmla="*/ 113 h 382"/>
              <a:gd name="T6" fmla="*/ 336 w 358"/>
              <a:gd name="T7" fmla="*/ 178 h 382"/>
              <a:gd name="T8" fmla="*/ 338 w 358"/>
              <a:gd name="T9" fmla="*/ 245 h 382"/>
              <a:gd name="T10" fmla="*/ 321 w 358"/>
              <a:gd name="T11" fmla="*/ 314 h 382"/>
              <a:gd name="T12" fmla="*/ 271 w 358"/>
              <a:gd name="T13" fmla="*/ 382 h 382"/>
              <a:gd name="T14" fmla="*/ 172 w 358"/>
              <a:gd name="T15" fmla="*/ 226 h 382"/>
              <a:gd name="T16" fmla="*/ 123 w 358"/>
              <a:gd name="T17" fmla="*/ 197 h 382"/>
              <a:gd name="T18" fmla="*/ 125 w 358"/>
              <a:gd name="T19" fmla="*/ 208 h 382"/>
              <a:gd name="T20" fmla="*/ 174 w 358"/>
              <a:gd name="T21" fmla="*/ 236 h 382"/>
              <a:gd name="T22" fmla="*/ 172 w 358"/>
              <a:gd name="T23" fmla="*/ 226 h 382"/>
              <a:gd name="T24" fmla="*/ 288 w 358"/>
              <a:gd name="T25" fmla="*/ 136 h 382"/>
              <a:gd name="T26" fmla="*/ 263 w 358"/>
              <a:gd name="T27" fmla="*/ 125 h 382"/>
              <a:gd name="T28" fmla="*/ 171 w 358"/>
              <a:gd name="T29" fmla="*/ 70 h 382"/>
              <a:gd name="T30" fmla="*/ 148 w 358"/>
              <a:gd name="T31" fmla="*/ 54 h 382"/>
              <a:gd name="T32" fmla="*/ 171 w 358"/>
              <a:gd name="T33" fmla="*/ 70 h 382"/>
              <a:gd name="T34" fmla="*/ 204 w 358"/>
              <a:gd name="T35" fmla="*/ 39 h 382"/>
              <a:gd name="T36" fmla="*/ 193 w 358"/>
              <a:gd name="T37" fmla="*/ 64 h 382"/>
              <a:gd name="T38" fmla="*/ 258 w 358"/>
              <a:gd name="T39" fmla="*/ 103 h 382"/>
              <a:gd name="T40" fmla="*/ 274 w 358"/>
              <a:gd name="T41" fmla="*/ 80 h 382"/>
              <a:gd name="T42" fmla="*/ 258 w 358"/>
              <a:gd name="T43" fmla="*/ 103 h 382"/>
              <a:gd name="T44" fmla="*/ 249 w 358"/>
              <a:gd name="T45" fmla="*/ 55 h 382"/>
              <a:gd name="T46" fmla="*/ 226 w 358"/>
              <a:gd name="T47" fmla="*/ 71 h 382"/>
              <a:gd name="T48" fmla="*/ 182 w 358"/>
              <a:gd name="T49" fmla="*/ 209 h 382"/>
              <a:gd name="T50" fmla="*/ 133 w 358"/>
              <a:gd name="T51" fmla="*/ 180 h 382"/>
              <a:gd name="T52" fmla="*/ 135 w 358"/>
              <a:gd name="T53" fmla="*/ 190 h 382"/>
              <a:gd name="T54" fmla="*/ 184 w 358"/>
              <a:gd name="T55" fmla="*/ 219 h 382"/>
              <a:gd name="T56" fmla="*/ 182 w 358"/>
              <a:gd name="T57" fmla="*/ 209 h 382"/>
              <a:gd name="T58" fmla="*/ 157 w 358"/>
              <a:gd name="T59" fmla="*/ 104 h 382"/>
              <a:gd name="T60" fmla="*/ 186 w 358"/>
              <a:gd name="T61" fmla="*/ 195 h 382"/>
              <a:gd name="T62" fmla="*/ 222 w 358"/>
              <a:gd name="T63" fmla="*/ 90 h 382"/>
              <a:gd name="T64" fmla="*/ 136 w 358"/>
              <a:gd name="T65" fmla="*/ 238 h 382"/>
              <a:gd name="T66" fmla="*/ 129 w 358"/>
              <a:gd name="T67" fmla="*/ 21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8" h="382">
                <a:moveTo>
                  <a:pt x="131" y="382"/>
                </a:moveTo>
                <a:cubicBezTo>
                  <a:pt x="135" y="352"/>
                  <a:pt x="135" y="320"/>
                  <a:pt x="127" y="292"/>
                </a:cubicBezTo>
                <a:cubicBezTo>
                  <a:pt x="0" y="220"/>
                  <a:pt x="34" y="56"/>
                  <a:pt x="140" y="23"/>
                </a:cubicBezTo>
                <a:cubicBezTo>
                  <a:pt x="196" y="0"/>
                  <a:pt x="272" y="14"/>
                  <a:pt x="322" y="63"/>
                </a:cubicBezTo>
                <a:cubicBezTo>
                  <a:pt x="358" y="99"/>
                  <a:pt x="340" y="109"/>
                  <a:pt x="340" y="109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37" y="130"/>
                  <a:pt x="345" y="162"/>
                  <a:pt x="344" y="166"/>
                </a:cubicBezTo>
                <a:cubicBezTo>
                  <a:pt x="342" y="172"/>
                  <a:pt x="336" y="178"/>
                  <a:pt x="336" y="178"/>
                </a:cubicBezTo>
                <a:cubicBezTo>
                  <a:pt x="354" y="239"/>
                  <a:pt x="354" y="239"/>
                  <a:pt x="354" y="239"/>
                </a:cubicBezTo>
                <a:cubicBezTo>
                  <a:pt x="338" y="245"/>
                  <a:pt x="338" y="245"/>
                  <a:pt x="338" y="245"/>
                </a:cubicBezTo>
                <a:cubicBezTo>
                  <a:pt x="341" y="265"/>
                  <a:pt x="343" y="281"/>
                  <a:pt x="341" y="300"/>
                </a:cubicBezTo>
                <a:cubicBezTo>
                  <a:pt x="341" y="304"/>
                  <a:pt x="330" y="313"/>
                  <a:pt x="321" y="314"/>
                </a:cubicBezTo>
                <a:cubicBezTo>
                  <a:pt x="267" y="317"/>
                  <a:pt x="267" y="317"/>
                  <a:pt x="267" y="317"/>
                </a:cubicBezTo>
                <a:cubicBezTo>
                  <a:pt x="271" y="382"/>
                  <a:pt x="271" y="382"/>
                  <a:pt x="271" y="382"/>
                </a:cubicBezTo>
                <a:cubicBezTo>
                  <a:pt x="131" y="382"/>
                  <a:pt x="131" y="382"/>
                  <a:pt x="131" y="382"/>
                </a:cubicBezTo>
                <a:close/>
                <a:moveTo>
                  <a:pt x="172" y="226"/>
                </a:moveTo>
                <a:cubicBezTo>
                  <a:pt x="132" y="196"/>
                  <a:pt x="132" y="196"/>
                  <a:pt x="132" y="196"/>
                </a:cubicBezTo>
                <a:cubicBezTo>
                  <a:pt x="129" y="193"/>
                  <a:pt x="125" y="194"/>
                  <a:pt x="123" y="197"/>
                </a:cubicBezTo>
                <a:cubicBezTo>
                  <a:pt x="123" y="197"/>
                  <a:pt x="123" y="197"/>
                  <a:pt x="123" y="197"/>
                </a:cubicBezTo>
                <a:cubicBezTo>
                  <a:pt x="121" y="201"/>
                  <a:pt x="122" y="205"/>
                  <a:pt x="125" y="208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68" y="240"/>
                  <a:pt x="172" y="239"/>
                  <a:pt x="174" y="236"/>
                </a:cubicBezTo>
                <a:cubicBezTo>
                  <a:pt x="174" y="236"/>
                  <a:pt x="174" y="236"/>
                  <a:pt x="174" y="236"/>
                </a:cubicBezTo>
                <a:cubicBezTo>
                  <a:pt x="176" y="233"/>
                  <a:pt x="175" y="228"/>
                  <a:pt x="172" y="226"/>
                </a:cubicBezTo>
                <a:close/>
                <a:moveTo>
                  <a:pt x="263" y="136"/>
                </a:moveTo>
                <a:cubicBezTo>
                  <a:pt x="288" y="136"/>
                  <a:pt x="288" y="136"/>
                  <a:pt x="288" y="136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63" y="125"/>
                  <a:pt x="263" y="125"/>
                  <a:pt x="263" y="125"/>
                </a:cubicBezTo>
                <a:cubicBezTo>
                  <a:pt x="263" y="136"/>
                  <a:pt x="263" y="136"/>
                  <a:pt x="263" y="136"/>
                </a:cubicBezTo>
                <a:close/>
                <a:moveTo>
                  <a:pt x="171" y="70"/>
                </a:moveTo>
                <a:cubicBezTo>
                  <a:pt x="158" y="48"/>
                  <a:pt x="158" y="48"/>
                  <a:pt x="158" y="48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71" y="70"/>
                  <a:pt x="171" y="70"/>
                  <a:pt x="171" y="70"/>
                </a:cubicBezTo>
                <a:close/>
                <a:moveTo>
                  <a:pt x="204" y="64"/>
                </a:moveTo>
                <a:cubicBezTo>
                  <a:pt x="204" y="39"/>
                  <a:pt x="204" y="39"/>
                  <a:pt x="204" y="39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204" y="64"/>
                  <a:pt x="204" y="64"/>
                  <a:pt x="204" y="64"/>
                </a:cubicBezTo>
                <a:close/>
                <a:moveTo>
                  <a:pt x="258" y="103"/>
                </a:moveTo>
                <a:cubicBezTo>
                  <a:pt x="279" y="90"/>
                  <a:pt x="279" y="90"/>
                  <a:pt x="279" y="90"/>
                </a:cubicBezTo>
                <a:cubicBezTo>
                  <a:pt x="274" y="80"/>
                  <a:pt x="274" y="80"/>
                  <a:pt x="274" y="80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8" y="103"/>
                  <a:pt x="258" y="103"/>
                  <a:pt x="258" y="103"/>
                </a:cubicBezTo>
                <a:close/>
                <a:moveTo>
                  <a:pt x="236" y="76"/>
                </a:moveTo>
                <a:cubicBezTo>
                  <a:pt x="249" y="55"/>
                  <a:pt x="249" y="55"/>
                  <a:pt x="249" y="55"/>
                </a:cubicBezTo>
                <a:cubicBezTo>
                  <a:pt x="239" y="49"/>
                  <a:pt x="239" y="49"/>
                  <a:pt x="239" y="49"/>
                </a:cubicBezTo>
                <a:cubicBezTo>
                  <a:pt x="226" y="71"/>
                  <a:pt x="226" y="71"/>
                  <a:pt x="226" y="71"/>
                </a:cubicBezTo>
                <a:cubicBezTo>
                  <a:pt x="236" y="76"/>
                  <a:pt x="236" y="76"/>
                  <a:pt x="236" y="76"/>
                </a:cubicBezTo>
                <a:close/>
                <a:moveTo>
                  <a:pt x="182" y="209"/>
                </a:moveTo>
                <a:cubicBezTo>
                  <a:pt x="142" y="178"/>
                  <a:pt x="142" y="178"/>
                  <a:pt x="142" y="178"/>
                </a:cubicBezTo>
                <a:cubicBezTo>
                  <a:pt x="139" y="176"/>
                  <a:pt x="135" y="177"/>
                  <a:pt x="133" y="180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1" y="183"/>
                  <a:pt x="132" y="188"/>
                  <a:pt x="135" y="190"/>
                </a:cubicBezTo>
                <a:cubicBezTo>
                  <a:pt x="175" y="221"/>
                  <a:pt x="175" y="221"/>
                  <a:pt x="175" y="221"/>
                </a:cubicBezTo>
                <a:cubicBezTo>
                  <a:pt x="178" y="223"/>
                  <a:pt x="182" y="222"/>
                  <a:pt x="184" y="219"/>
                </a:cubicBezTo>
                <a:cubicBezTo>
                  <a:pt x="184" y="219"/>
                  <a:pt x="184" y="219"/>
                  <a:pt x="184" y="219"/>
                </a:cubicBezTo>
                <a:cubicBezTo>
                  <a:pt x="186" y="216"/>
                  <a:pt x="185" y="211"/>
                  <a:pt x="182" y="209"/>
                </a:cubicBezTo>
                <a:close/>
                <a:moveTo>
                  <a:pt x="222" y="90"/>
                </a:moveTo>
                <a:cubicBezTo>
                  <a:pt x="198" y="76"/>
                  <a:pt x="169" y="83"/>
                  <a:pt x="157" y="104"/>
                </a:cubicBezTo>
                <a:cubicBezTo>
                  <a:pt x="144" y="126"/>
                  <a:pt x="160" y="151"/>
                  <a:pt x="149" y="174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200" y="174"/>
                  <a:pt x="229" y="176"/>
                  <a:pt x="242" y="154"/>
                </a:cubicBezTo>
                <a:cubicBezTo>
                  <a:pt x="255" y="132"/>
                  <a:pt x="245" y="104"/>
                  <a:pt x="222" y="90"/>
                </a:cubicBezTo>
                <a:close/>
                <a:moveTo>
                  <a:pt x="129" y="216"/>
                </a:moveTo>
                <a:cubicBezTo>
                  <a:pt x="125" y="224"/>
                  <a:pt x="128" y="233"/>
                  <a:pt x="136" y="238"/>
                </a:cubicBezTo>
                <a:cubicBezTo>
                  <a:pt x="142" y="241"/>
                  <a:pt x="150" y="240"/>
                  <a:pt x="155" y="236"/>
                </a:cubicBezTo>
                <a:lnTo>
                  <a:pt x="129" y="216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18A11B2-AA5D-409E-B8F2-461DC0063056}"/>
              </a:ext>
            </a:extLst>
          </p:cNvPr>
          <p:cNvSpPr txBox="1"/>
          <p:nvPr/>
        </p:nvSpPr>
        <p:spPr>
          <a:xfrm>
            <a:off x="9218984" y="1335259"/>
            <a:ext cx="222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</a:rPr>
              <a:t>集体备课</a:t>
            </a:r>
            <a:endParaRPr lang="en-US" altLang="zh-CN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</a:rPr>
              <a:t>线上教研</a:t>
            </a:r>
          </a:p>
        </p:txBody>
      </p:sp>
      <p:sp>
        <p:nvSpPr>
          <p:cNvPr id="10" name="Freeform 48">
            <a:extLst>
              <a:ext uri="{FF2B5EF4-FFF2-40B4-BE49-F238E27FC236}">
                <a16:creationId xmlns:a16="http://schemas.microsoft.com/office/drawing/2014/main" id="{B056209F-D09A-4604-8F43-098504DF55A5}"/>
              </a:ext>
            </a:extLst>
          </p:cNvPr>
          <p:cNvSpPr>
            <a:spLocks noEditPoints="1"/>
          </p:cNvSpPr>
          <p:nvPr/>
        </p:nvSpPr>
        <p:spPr bwMode="auto">
          <a:xfrm>
            <a:off x="8585470" y="4021524"/>
            <a:ext cx="538130" cy="441626"/>
          </a:xfrm>
          <a:custGeom>
            <a:avLst/>
            <a:gdLst>
              <a:gd name="T0" fmla="*/ 33 w 139"/>
              <a:gd name="T1" fmla="*/ 79 h 114"/>
              <a:gd name="T2" fmla="*/ 49 w 139"/>
              <a:gd name="T3" fmla="*/ 87 h 114"/>
              <a:gd name="T4" fmla="*/ 0 w 139"/>
              <a:gd name="T5" fmla="*/ 105 h 114"/>
              <a:gd name="T6" fmla="*/ 18 w 139"/>
              <a:gd name="T7" fmla="*/ 85 h 114"/>
              <a:gd name="T8" fmla="*/ 14 w 139"/>
              <a:gd name="T9" fmla="*/ 72 h 114"/>
              <a:gd name="T10" fmla="*/ 13 w 139"/>
              <a:gd name="T11" fmla="*/ 45 h 114"/>
              <a:gd name="T12" fmla="*/ 44 w 139"/>
              <a:gd name="T13" fmla="*/ 72 h 114"/>
              <a:gd name="T14" fmla="*/ 87 w 139"/>
              <a:gd name="T15" fmla="*/ 40 h 114"/>
              <a:gd name="T16" fmla="*/ 98 w 139"/>
              <a:gd name="T17" fmla="*/ 39 h 114"/>
              <a:gd name="T18" fmla="*/ 96 w 139"/>
              <a:gd name="T19" fmla="*/ 28 h 114"/>
              <a:gd name="T20" fmla="*/ 93 w 139"/>
              <a:gd name="T21" fmla="*/ 21 h 114"/>
              <a:gd name="T22" fmla="*/ 94 w 139"/>
              <a:gd name="T23" fmla="*/ 20 h 114"/>
              <a:gd name="T24" fmla="*/ 97 w 139"/>
              <a:gd name="T25" fmla="*/ 5 h 114"/>
              <a:gd name="T26" fmla="*/ 123 w 139"/>
              <a:gd name="T27" fmla="*/ 19 h 114"/>
              <a:gd name="T28" fmla="*/ 124 w 139"/>
              <a:gd name="T29" fmla="*/ 20 h 114"/>
              <a:gd name="T30" fmla="*/ 123 w 139"/>
              <a:gd name="T31" fmla="*/ 25 h 114"/>
              <a:gd name="T32" fmla="*/ 118 w 139"/>
              <a:gd name="T33" fmla="*/ 34 h 114"/>
              <a:gd name="T34" fmla="*/ 124 w 139"/>
              <a:gd name="T35" fmla="*/ 40 h 114"/>
              <a:gd name="T36" fmla="*/ 139 w 139"/>
              <a:gd name="T37" fmla="*/ 66 h 114"/>
              <a:gd name="T38" fmla="*/ 87 w 139"/>
              <a:gd name="T39" fmla="*/ 40 h 114"/>
              <a:gd name="T40" fmla="*/ 106 w 139"/>
              <a:gd name="T41" fmla="*/ 44 h 114"/>
              <a:gd name="T42" fmla="*/ 104 w 139"/>
              <a:gd name="T43" fmla="*/ 62 h 114"/>
              <a:gd name="T44" fmla="*/ 109 w 139"/>
              <a:gd name="T45" fmla="*/ 66 h 114"/>
              <a:gd name="T46" fmla="*/ 110 w 139"/>
              <a:gd name="T47" fmla="*/ 66 h 114"/>
              <a:gd name="T48" fmla="*/ 115 w 139"/>
              <a:gd name="T49" fmla="*/ 62 h 114"/>
              <a:gd name="T50" fmla="*/ 113 w 139"/>
              <a:gd name="T51" fmla="*/ 44 h 114"/>
              <a:gd name="T52" fmla="*/ 110 w 139"/>
              <a:gd name="T53" fmla="*/ 41 h 114"/>
              <a:gd name="T54" fmla="*/ 68 w 139"/>
              <a:gd name="T55" fmla="*/ 114 h 114"/>
              <a:gd name="T56" fmla="*/ 88 w 139"/>
              <a:gd name="T57" fmla="*/ 83 h 114"/>
              <a:gd name="T58" fmla="*/ 110 w 139"/>
              <a:gd name="T59" fmla="*/ 85 h 114"/>
              <a:gd name="T60" fmla="*/ 117 w 139"/>
              <a:gd name="T61" fmla="*/ 80 h 114"/>
              <a:gd name="T62" fmla="*/ 73 w 139"/>
              <a:gd name="T63" fmla="*/ 106 h 114"/>
              <a:gd name="T64" fmla="*/ 72 w 139"/>
              <a:gd name="T65" fmla="*/ 1 h 114"/>
              <a:gd name="T66" fmla="*/ 28 w 139"/>
              <a:gd name="T67" fmla="*/ 19 h 114"/>
              <a:gd name="T68" fmla="*/ 27 w 139"/>
              <a:gd name="T69" fmla="*/ 37 h 114"/>
              <a:gd name="T70" fmla="*/ 58 w 139"/>
              <a:gd name="T71" fmla="*/ 23 h 114"/>
              <a:gd name="T72" fmla="*/ 83 w 139"/>
              <a:gd name="T73" fmla="*/ 29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9" h="114">
                <a:moveTo>
                  <a:pt x="39" y="72"/>
                </a:moveTo>
                <a:cubicBezTo>
                  <a:pt x="37" y="75"/>
                  <a:pt x="35" y="77"/>
                  <a:pt x="33" y="79"/>
                </a:cubicBezTo>
                <a:cubicBezTo>
                  <a:pt x="33" y="82"/>
                  <a:pt x="34" y="83"/>
                  <a:pt x="35" y="85"/>
                </a:cubicBezTo>
                <a:cubicBezTo>
                  <a:pt x="36" y="85"/>
                  <a:pt x="48" y="85"/>
                  <a:pt x="49" y="87"/>
                </a:cubicBezTo>
                <a:cubicBezTo>
                  <a:pt x="53" y="92"/>
                  <a:pt x="53" y="101"/>
                  <a:pt x="52" y="105"/>
                </a:cubicBezTo>
                <a:cubicBezTo>
                  <a:pt x="40" y="111"/>
                  <a:pt x="13" y="111"/>
                  <a:pt x="0" y="105"/>
                </a:cubicBezTo>
                <a:cubicBezTo>
                  <a:pt x="0" y="101"/>
                  <a:pt x="0" y="92"/>
                  <a:pt x="4" y="87"/>
                </a:cubicBezTo>
                <a:cubicBezTo>
                  <a:pt x="5" y="85"/>
                  <a:pt x="16" y="85"/>
                  <a:pt x="18" y="85"/>
                </a:cubicBezTo>
                <a:cubicBezTo>
                  <a:pt x="19" y="83"/>
                  <a:pt x="19" y="81"/>
                  <a:pt x="19" y="79"/>
                </a:cubicBezTo>
                <a:cubicBezTo>
                  <a:pt x="17" y="77"/>
                  <a:pt x="15" y="75"/>
                  <a:pt x="14" y="72"/>
                </a:cubicBezTo>
                <a:cubicBezTo>
                  <a:pt x="12" y="72"/>
                  <a:pt x="9" y="72"/>
                  <a:pt x="8" y="72"/>
                </a:cubicBezTo>
                <a:cubicBezTo>
                  <a:pt x="7" y="62"/>
                  <a:pt x="9" y="48"/>
                  <a:pt x="13" y="45"/>
                </a:cubicBezTo>
                <a:cubicBezTo>
                  <a:pt x="19" y="40"/>
                  <a:pt x="33" y="40"/>
                  <a:pt x="39" y="44"/>
                </a:cubicBezTo>
                <a:cubicBezTo>
                  <a:pt x="43" y="47"/>
                  <a:pt x="46" y="63"/>
                  <a:pt x="44" y="72"/>
                </a:cubicBezTo>
                <a:cubicBezTo>
                  <a:pt x="44" y="72"/>
                  <a:pt x="39" y="72"/>
                  <a:pt x="39" y="72"/>
                </a:cubicBezTo>
                <a:close/>
                <a:moveTo>
                  <a:pt x="87" y="40"/>
                </a:moveTo>
                <a:cubicBezTo>
                  <a:pt x="89" y="40"/>
                  <a:pt x="92" y="40"/>
                  <a:pt x="94" y="40"/>
                </a:cubicBezTo>
                <a:cubicBezTo>
                  <a:pt x="96" y="41"/>
                  <a:pt x="97" y="40"/>
                  <a:pt x="98" y="39"/>
                </a:cubicBezTo>
                <a:cubicBezTo>
                  <a:pt x="99" y="38"/>
                  <a:pt x="99" y="36"/>
                  <a:pt x="100" y="34"/>
                </a:cubicBezTo>
                <a:cubicBezTo>
                  <a:pt x="98" y="32"/>
                  <a:pt x="97" y="30"/>
                  <a:pt x="96" y="28"/>
                </a:cubicBezTo>
                <a:cubicBezTo>
                  <a:pt x="95" y="27"/>
                  <a:pt x="94" y="26"/>
                  <a:pt x="94" y="25"/>
                </a:cubicBezTo>
                <a:cubicBezTo>
                  <a:pt x="94" y="24"/>
                  <a:pt x="93" y="22"/>
                  <a:pt x="93" y="21"/>
                </a:cubicBezTo>
                <a:cubicBezTo>
                  <a:pt x="93" y="20"/>
                  <a:pt x="93" y="20"/>
                  <a:pt x="93" y="20"/>
                </a:cubicBezTo>
                <a:cubicBezTo>
                  <a:pt x="94" y="20"/>
                  <a:pt x="94" y="20"/>
                  <a:pt x="94" y="20"/>
                </a:cubicBezTo>
                <a:cubicBezTo>
                  <a:pt x="94" y="20"/>
                  <a:pt x="94" y="19"/>
                  <a:pt x="94" y="19"/>
                </a:cubicBezTo>
                <a:cubicBezTo>
                  <a:pt x="93" y="11"/>
                  <a:pt x="94" y="8"/>
                  <a:pt x="97" y="5"/>
                </a:cubicBezTo>
                <a:cubicBezTo>
                  <a:pt x="103" y="0"/>
                  <a:pt x="113" y="0"/>
                  <a:pt x="119" y="4"/>
                </a:cubicBezTo>
                <a:cubicBezTo>
                  <a:pt x="123" y="7"/>
                  <a:pt x="124" y="12"/>
                  <a:pt x="123" y="19"/>
                </a:cubicBezTo>
                <a:cubicBezTo>
                  <a:pt x="123" y="19"/>
                  <a:pt x="123" y="19"/>
                  <a:pt x="123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24" y="22"/>
                  <a:pt x="124" y="24"/>
                  <a:pt x="123" y="25"/>
                </a:cubicBezTo>
                <a:cubicBezTo>
                  <a:pt x="123" y="26"/>
                  <a:pt x="122" y="27"/>
                  <a:pt x="121" y="28"/>
                </a:cubicBezTo>
                <a:cubicBezTo>
                  <a:pt x="121" y="30"/>
                  <a:pt x="119" y="32"/>
                  <a:pt x="118" y="34"/>
                </a:cubicBezTo>
                <a:cubicBezTo>
                  <a:pt x="118" y="36"/>
                  <a:pt x="119" y="38"/>
                  <a:pt x="120" y="40"/>
                </a:cubicBezTo>
                <a:cubicBezTo>
                  <a:pt x="121" y="40"/>
                  <a:pt x="123" y="40"/>
                  <a:pt x="124" y="40"/>
                </a:cubicBezTo>
                <a:cubicBezTo>
                  <a:pt x="126" y="40"/>
                  <a:pt x="128" y="40"/>
                  <a:pt x="130" y="40"/>
                </a:cubicBezTo>
                <a:cubicBezTo>
                  <a:pt x="136" y="45"/>
                  <a:pt x="139" y="58"/>
                  <a:pt x="139" y="66"/>
                </a:cubicBezTo>
                <a:cubicBezTo>
                  <a:pt x="129" y="72"/>
                  <a:pt x="85" y="73"/>
                  <a:pt x="79" y="66"/>
                </a:cubicBezTo>
                <a:cubicBezTo>
                  <a:pt x="79" y="59"/>
                  <a:pt x="80" y="47"/>
                  <a:pt x="87" y="40"/>
                </a:cubicBezTo>
                <a:close/>
                <a:moveTo>
                  <a:pt x="108" y="41"/>
                </a:moveTo>
                <a:cubicBezTo>
                  <a:pt x="106" y="44"/>
                  <a:pt x="106" y="44"/>
                  <a:pt x="106" y="44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8" y="41"/>
                  <a:pt x="108" y="41"/>
                  <a:pt x="108" y="41"/>
                </a:cubicBezTo>
                <a:close/>
                <a:moveTo>
                  <a:pt x="68" y="114"/>
                </a:moveTo>
                <a:cubicBezTo>
                  <a:pt x="57" y="86"/>
                  <a:pt x="57" y="86"/>
                  <a:pt x="57" y="86"/>
                </a:cubicBezTo>
                <a:cubicBezTo>
                  <a:pt x="88" y="83"/>
                  <a:pt x="88" y="83"/>
                  <a:pt x="88" y="83"/>
                </a:cubicBezTo>
                <a:cubicBezTo>
                  <a:pt x="82" y="92"/>
                  <a:pt x="82" y="92"/>
                  <a:pt x="82" y="92"/>
                </a:cubicBezTo>
                <a:cubicBezTo>
                  <a:pt x="92" y="97"/>
                  <a:pt x="103" y="94"/>
                  <a:pt x="110" y="85"/>
                </a:cubicBezTo>
                <a:cubicBezTo>
                  <a:pt x="111" y="83"/>
                  <a:pt x="112" y="81"/>
                  <a:pt x="112" y="78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7" y="85"/>
                  <a:pt x="115" y="91"/>
                  <a:pt x="112" y="96"/>
                </a:cubicBezTo>
                <a:cubicBezTo>
                  <a:pt x="103" y="109"/>
                  <a:pt x="86" y="113"/>
                  <a:pt x="73" y="106"/>
                </a:cubicBezTo>
                <a:cubicBezTo>
                  <a:pt x="68" y="114"/>
                  <a:pt x="68" y="114"/>
                  <a:pt x="68" y="114"/>
                </a:cubicBezTo>
                <a:close/>
                <a:moveTo>
                  <a:pt x="72" y="1"/>
                </a:moveTo>
                <a:cubicBezTo>
                  <a:pt x="67" y="9"/>
                  <a:pt x="67" y="9"/>
                  <a:pt x="67" y="9"/>
                </a:cubicBezTo>
                <a:cubicBezTo>
                  <a:pt x="53" y="2"/>
                  <a:pt x="36" y="6"/>
                  <a:pt x="28" y="19"/>
                </a:cubicBezTo>
                <a:cubicBezTo>
                  <a:pt x="24" y="24"/>
                  <a:pt x="23" y="30"/>
                  <a:pt x="23" y="35"/>
                </a:cubicBezTo>
                <a:cubicBezTo>
                  <a:pt x="27" y="37"/>
                  <a:pt x="27" y="37"/>
                  <a:pt x="27" y="37"/>
                </a:cubicBezTo>
                <a:cubicBezTo>
                  <a:pt x="28" y="34"/>
                  <a:pt x="29" y="32"/>
                  <a:pt x="30" y="30"/>
                </a:cubicBezTo>
                <a:cubicBezTo>
                  <a:pt x="36" y="21"/>
                  <a:pt x="48" y="18"/>
                  <a:pt x="58" y="23"/>
                </a:cubicBezTo>
                <a:cubicBezTo>
                  <a:pt x="51" y="32"/>
                  <a:pt x="51" y="32"/>
                  <a:pt x="51" y="32"/>
                </a:cubicBezTo>
                <a:cubicBezTo>
                  <a:pt x="83" y="29"/>
                  <a:pt x="83" y="29"/>
                  <a:pt x="83" y="29"/>
                </a:cubicBezTo>
                <a:lnTo>
                  <a:pt x="72" y="1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8B26868-3213-4985-8E3C-6927DE49B492}"/>
              </a:ext>
            </a:extLst>
          </p:cNvPr>
          <p:cNvSpPr txBox="1"/>
          <p:nvPr/>
        </p:nvSpPr>
        <p:spPr>
          <a:xfrm>
            <a:off x="8999613" y="4021524"/>
            <a:ext cx="316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</a:t>
            </a:r>
            <a:r>
              <a:rPr lang="zh-CN" altLang="en-US" sz="2000" dirty="0">
                <a:solidFill>
                  <a:srgbClr val="C4F162"/>
                </a:solidFill>
              </a:rPr>
              <a:t>校、区级比赛平台</a:t>
            </a:r>
          </a:p>
        </p:txBody>
      </p:sp>
      <p:sp>
        <p:nvSpPr>
          <p:cNvPr id="12" name="Freeform 25">
            <a:extLst>
              <a:ext uri="{FF2B5EF4-FFF2-40B4-BE49-F238E27FC236}">
                <a16:creationId xmlns:a16="http://schemas.microsoft.com/office/drawing/2014/main" id="{95A91566-FF50-4353-BB50-76EC07038D45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8514002" y="2633522"/>
            <a:ext cx="551210" cy="520173"/>
          </a:xfrm>
          <a:custGeom>
            <a:avLst/>
            <a:gdLst>
              <a:gd name="T0" fmla="*/ 90 w 376"/>
              <a:gd name="T1" fmla="*/ 52 h 355"/>
              <a:gd name="T2" fmla="*/ 37 w 376"/>
              <a:gd name="T3" fmla="*/ 264 h 355"/>
              <a:gd name="T4" fmla="*/ 118 w 376"/>
              <a:gd name="T5" fmla="*/ 310 h 355"/>
              <a:gd name="T6" fmla="*/ 134 w 376"/>
              <a:gd name="T7" fmla="*/ 310 h 355"/>
              <a:gd name="T8" fmla="*/ 215 w 376"/>
              <a:gd name="T9" fmla="*/ 264 h 355"/>
              <a:gd name="T10" fmla="*/ 241 w 376"/>
              <a:gd name="T11" fmla="*/ 310 h 355"/>
              <a:gd name="T12" fmla="*/ 255 w 376"/>
              <a:gd name="T13" fmla="*/ 287 h 355"/>
              <a:gd name="T14" fmla="*/ 358 w 376"/>
              <a:gd name="T15" fmla="*/ 287 h 355"/>
              <a:gd name="T16" fmla="*/ 371 w 376"/>
              <a:gd name="T17" fmla="*/ 310 h 355"/>
              <a:gd name="T18" fmla="*/ 371 w 376"/>
              <a:gd name="T19" fmla="*/ 323 h 355"/>
              <a:gd name="T20" fmla="*/ 358 w 376"/>
              <a:gd name="T21" fmla="*/ 355 h 355"/>
              <a:gd name="T22" fmla="*/ 250 w 376"/>
              <a:gd name="T23" fmla="*/ 323 h 355"/>
              <a:gd name="T24" fmla="*/ 237 w 376"/>
              <a:gd name="T25" fmla="*/ 355 h 355"/>
              <a:gd name="T26" fmla="*/ 131 w 376"/>
              <a:gd name="T27" fmla="*/ 323 h 355"/>
              <a:gd name="T28" fmla="*/ 118 w 376"/>
              <a:gd name="T29" fmla="*/ 355 h 355"/>
              <a:gd name="T30" fmla="*/ 0 w 376"/>
              <a:gd name="T31" fmla="*/ 323 h 355"/>
              <a:gd name="T32" fmla="*/ 14 w 376"/>
              <a:gd name="T33" fmla="*/ 287 h 355"/>
              <a:gd name="T34" fmla="*/ 336 w 376"/>
              <a:gd name="T35" fmla="*/ 248 h 355"/>
              <a:gd name="T36" fmla="*/ 279 w 376"/>
              <a:gd name="T37" fmla="*/ 248 h 355"/>
              <a:gd name="T38" fmla="*/ 215 w 376"/>
              <a:gd name="T39" fmla="*/ 248 h 355"/>
              <a:gd name="T40" fmla="*/ 158 w 376"/>
              <a:gd name="T41" fmla="*/ 248 h 355"/>
              <a:gd name="T42" fmla="*/ 95 w 376"/>
              <a:gd name="T43" fmla="*/ 248 h 355"/>
              <a:gd name="T44" fmla="*/ 38 w 376"/>
              <a:gd name="T45" fmla="*/ 248 h 355"/>
              <a:gd name="T46" fmla="*/ 307 w 376"/>
              <a:gd name="T47" fmla="*/ 147 h 355"/>
              <a:gd name="T48" fmla="*/ 289 w 376"/>
              <a:gd name="T49" fmla="*/ 201 h 355"/>
              <a:gd name="T50" fmla="*/ 201 w 376"/>
              <a:gd name="T51" fmla="*/ 201 h 355"/>
              <a:gd name="T52" fmla="*/ 181 w 376"/>
              <a:gd name="T53" fmla="*/ 147 h 355"/>
              <a:gd name="T54" fmla="*/ 180 w 376"/>
              <a:gd name="T55" fmla="*/ 16 h 355"/>
              <a:gd name="T56" fmla="*/ 161 w 376"/>
              <a:gd name="T57" fmla="*/ 35 h 355"/>
              <a:gd name="T58" fmla="*/ 155 w 376"/>
              <a:gd name="T59" fmla="*/ 67 h 355"/>
              <a:gd name="T60" fmla="*/ 66 w 376"/>
              <a:gd name="T61" fmla="*/ 55 h 355"/>
              <a:gd name="T62" fmla="*/ 66 w 376"/>
              <a:gd name="T63" fmla="*/ 122 h 355"/>
              <a:gd name="T64" fmla="*/ 69 w 376"/>
              <a:gd name="T65" fmla="*/ 122 h 355"/>
              <a:gd name="T66" fmla="*/ 87 w 376"/>
              <a:gd name="T67" fmla="*/ 199 h 355"/>
              <a:gd name="T68" fmla="*/ 91 w 376"/>
              <a:gd name="T69" fmla="*/ 199 h 355"/>
              <a:gd name="T70" fmla="*/ 109 w 376"/>
              <a:gd name="T71" fmla="*/ 132 h 355"/>
              <a:gd name="T72" fmla="*/ 109 w 376"/>
              <a:gd name="T73" fmla="*/ 75 h 355"/>
              <a:gd name="T74" fmla="*/ 155 w 376"/>
              <a:gd name="T75" fmla="*/ 80 h 355"/>
              <a:gd name="T76" fmla="*/ 166 w 376"/>
              <a:gd name="T77" fmla="*/ 120 h 355"/>
              <a:gd name="T78" fmla="*/ 180 w 376"/>
              <a:gd name="T79" fmla="*/ 126 h 355"/>
              <a:gd name="T80" fmla="*/ 317 w 376"/>
              <a:gd name="T81" fmla="*/ 120 h 355"/>
              <a:gd name="T82" fmla="*/ 317 w 376"/>
              <a:gd name="T83" fmla="*/ 21 h 355"/>
              <a:gd name="T84" fmla="*/ 304 w 376"/>
              <a:gd name="T85" fmla="*/ 31 h 355"/>
              <a:gd name="T86" fmla="*/ 308 w 376"/>
              <a:gd name="T87" fmla="*/ 107 h 355"/>
              <a:gd name="T88" fmla="*/ 304 w 376"/>
              <a:gd name="T89" fmla="*/ 111 h 355"/>
              <a:gd name="T90" fmla="*/ 177 w 376"/>
              <a:gd name="T91" fmla="*/ 109 h 355"/>
              <a:gd name="T92" fmla="*/ 238 w 376"/>
              <a:gd name="T93" fmla="*/ 63 h 355"/>
              <a:gd name="T94" fmla="*/ 176 w 376"/>
              <a:gd name="T95" fmla="*/ 35 h 355"/>
              <a:gd name="T96" fmla="*/ 180 w 376"/>
              <a:gd name="T97" fmla="*/ 31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76" h="355">
                <a:moveTo>
                  <a:pt x="90" y="0"/>
                </a:moveTo>
                <a:cubicBezTo>
                  <a:pt x="104" y="0"/>
                  <a:pt x="115" y="12"/>
                  <a:pt x="115" y="26"/>
                </a:cubicBezTo>
                <a:cubicBezTo>
                  <a:pt x="115" y="40"/>
                  <a:pt x="104" y="52"/>
                  <a:pt x="90" y="52"/>
                </a:cubicBezTo>
                <a:cubicBezTo>
                  <a:pt x="75" y="52"/>
                  <a:pt x="64" y="40"/>
                  <a:pt x="64" y="26"/>
                </a:cubicBezTo>
                <a:cubicBezTo>
                  <a:pt x="64" y="12"/>
                  <a:pt x="75" y="0"/>
                  <a:pt x="90" y="0"/>
                </a:cubicBezTo>
                <a:close/>
                <a:moveTo>
                  <a:pt x="37" y="264"/>
                </a:moveTo>
                <a:cubicBezTo>
                  <a:pt x="95" y="264"/>
                  <a:pt x="95" y="264"/>
                  <a:pt x="95" y="264"/>
                </a:cubicBezTo>
                <a:cubicBezTo>
                  <a:pt x="108" y="264"/>
                  <a:pt x="118" y="274"/>
                  <a:pt x="118" y="287"/>
                </a:cubicBezTo>
                <a:cubicBezTo>
                  <a:pt x="118" y="310"/>
                  <a:pt x="118" y="310"/>
                  <a:pt x="118" y="310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31" y="310"/>
                  <a:pt x="131" y="310"/>
                  <a:pt x="131" y="310"/>
                </a:cubicBezTo>
                <a:cubicBezTo>
                  <a:pt x="134" y="310"/>
                  <a:pt x="134" y="310"/>
                  <a:pt x="134" y="310"/>
                </a:cubicBezTo>
                <a:cubicBezTo>
                  <a:pt x="134" y="287"/>
                  <a:pt x="134" y="287"/>
                  <a:pt x="134" y="287"/>
                </a:cubicBezTo>
                <a:cubicBezTo>
                  <a:pt x="134" y="274"/>
                  <a:pt x="144" y="264"/>
                  <a:pt x="156" y="264"/>
                </a:cubicBezTo>
                <a:cubicBezTo>
                  <a:pt x="215" y="264"/>
                  <a:pt x="215" y="264"/>
                  <a:pt x="215" y="264"/>
                </a:cubicBezTo>
                <a:cubicBezTo>
                  <a:pt x="227" y="264"/>
                  <a:pt x="237" y="274"/>
                  <a:pt x="237" y="287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41" y="310"/>
                  <a:pt x="241" y="310"/>
                  <a:pt x="241" y="310"/>
                </a:cubicBezTo>
                <a:cubicBezTo>
                  <a:pt x="250" y="310"/>
                  <a:pt x="250" y="310"/>
                  <a:pt x="250" y="310"/>
                </a:cubicBezTo>
                <a:cubicBezTo>
                  <a:pt x="255" y="310"/>
                  <a:pt x="255" y="310"/>
                  <a:pt x="255" y="310"/>
                </a:cubicBezTo>
                <a:cubicBezTo>
                  <a:pt x="255" y="287"/>
                  <a:pt x="255" y="287"/>
                  <a:pt x="255" y="287"/>
                </a:cubicBezTo>
                <a:cubicBezTo>
                  <a:pt x="255" y="274"/>
                  <a:pt x="265" y="264"/>
                  <a:pt x="278" y="264"/>
                </a:cubicBezTo>
                <a:cubicBezTo>
                  <a:pt x="336" y="264"/>
                  <a:pt x="336" y="264"/>
                  <a:pt x="336" y="264"/>
                </a:cubicBezTo>
                <a:cubicBezTo>
                  <a:pt x="348" y="264"/>
                  <a:pt x="358" y="274"/>
                  <a:pt x="358" y="287"/>
                </a:cubicBezTo>
                <a:cubicBezTo>
                  <a:pt x="358" y="310"/>
                  <a:pt x="358" y="310"/>
                  <a:pt x="358" y="310"/>
                </a:cubicBezTo>
                <a:cubicBezTo>
                  <a:pt x="362" y="310"/>
                  <a:pt x="362" y="310"/>
                  <a:pt x="362" y="310"/>
                </a:cubicBezTo>
                <a:cubicBezTo>
                  <a:pt x="371" y="310"/>
                  <a:pt x="371" y="310"/>
                  <a:pt x="371" y="310"/>
                </a:cubicBezTo>
                <a:cubicBezTo>
                  <a:pt x="376" y="310"/>
                  <a:pt x="376" y="310"/>
                  <a:pt x="376" y="310"/>
                </a:cubicBezTo>
                <a:cubicBezTo>
                  <a:pt x="376" y="323"/>
                  <a:pt x="376" y="323"/>
                  <a:pt x="376" y="323"/>
                </a:cubicBezTo>
                <a:cubicBezTo>
                  <a:pt x="371" y="323"/>
                  <a:pt x="371" y="323"/>
                  <a:pt x="371" y="323"/>
                </a:cubicBezTo>
                <a:cubicBezTo>
                  <a:pt x="362" y="323"/>
                  <a:pt x="362" y="323"/>
                  <a:pt x="362" y="323"/>
                </a:cubicBezTo>
                <a:cubicBezTo>
                  <a:pt x="358" y="323"/>
                  <a:pt x="358" y="323"/>
                  <a:pt x="358" y="323"/>
                </a:cubicBezTo>
                <a:cubicBezTo>
                  <a:pt x="358" y="355"/>
                  <a:pt x="358" y="355"/>
                  <a:pt x="358" y="355"/>
                </a:cubicBezTo>
                <a:cubicBezTo>
                  <a:pt x="255" y="355"/>
                  <a:pt x="255" y="355"/>
                  <a:pt x="255" y="355"/>
                </a:cubicBezTo>
                <a:cubicBezTo>
                  <a:pt x="255" y="323"/>
                  <a:pt x="255" y="323"/>
                  <a:pt x="255" y="323"/>
                </a:cubicBezTo>
                <a:cubicBezTo>
                  <a:pt x="250" y="323"/>
                  <a:pt x="250" y="323"/>
                  <a:pt x="250" y="323"/>
                </a:cubicBezTo>
                <a:cubicBezTo>
                  <a:pt x="241" y="323"/>
                  <a:pt x="241" y="323"/>
                  <a:pt x="241" y="323"/>
                </a:cubicBezTo>
                <a:cubicBezTo>
                  <a:pt x="237" y="323"/>
                  <a:pt x="237" y="323"/>
                  <a:pt x="237" y="323"/>
                </a:cubicBezTo>
                <a:cubicBezTo>
                  <a:pt x="237" y="355"/>
                  <a:pt x="237" y="355"/>
                  <a:pt x="237" y="355"/>
                </a:cubicBezTo>
                <a:cubicBezTo>
                  <a:pt x="134" y="355"/>
                  <a:pt x="134" y="355"/>
                  <a:pt x="134" y="355"/>
                </a:cubicBezTo>
                <a:cubicBezTo>
                  <a:pt x="134" y="323"/>
                  <a:pt x="134" y="323"/>
                  <a:pt x="134" y="323"/>
                </a:cubicBezTo>
                <a:cubicBezTo>
                  <a:pt x="131" y="323"/>
                  <a:pt x="131" y="323"/>
                  <a:pt x="131" y="323"/>
                </a:cubicBezTo>
                <a:cubicBezTo>
                  <a:pt x="120" y="323"/>
                  <a:pt x="120" y="323"/>
                  <a:pt x="120" y="323"/>
                </a:cubicBezTo>
                <a:cubicBezTo>
                  <a:pt x="118" y="323"/>
                  <a:pt x="118" y="323"/>
                  <a:pt x="118" y="323"/>
                </a:cubicBezTo>
                <a:cubicBezTo>
                  <a:pt x="118" y="355"/>
                  <a:pt x="118" y="355"/>
                  <a:pt x="118" y="355"/>
                </a:cubicBezTo>
                <a:cubicBezTo>
                  <a:pt x="14" y="355"/>
                  <a:pt x="14" y="355"/>
                  <a:pt x="14" y="355"/>
                </a:cubicBezTo>
                <a:cubicBezTo>
                  <a:pt x="14" y="323"/>
                  <a:pt x="14" y="323"/>
                  <a:pt x="14" y="323"/>
                </a:cubicBezTo>
                <a:cubicBezTo>
                  <a:pt x="0" y="323"/>
                  <a:pt x="0" y="323"/>
                  <a:pt x="0" y="323"/>
                </a:cubicBezTo>
                <a:cubicBezTo>
                  <a:pt x="0" y="310"/>
                  <a:pt x="0" y="310"/>
                  <a:pt x="0" y="310"/>
                </a:cubicBezTo>
                <a:cubicBezTo>
                  <a:pt x="14" y="310"/>
                  <a:pt x="14" y="310"/>
                  <a:pt x="14" y="310"/>
                </a:cubicBezTo>
                <a:cubicBezTo>
                  <a:pt x="14" y="287"/>
                  <a:pt x="14" y="287"/>
                  <a:pt x="14" y="287"/>
                </a:cubicBezTo>
                <a:cubicBezTo>
                  <a:pt x="14" y="274"/>
                  <a:pt x="24" y="264"/>
                  <a:pt x="37" y="264"/>
                </a:cubicBezTo>
                <a:close/>
                <a:moveTo>
                  <a:pt x="307" y="220"/>
                </a:moveTo>
                <a:cubicBezTo>
                  <a:pt x="323" y="220"/>
                  <a:pt x="336" y="232"/>
                  <a:pt x="336" y="248"/>
                </a:cubicBezTo>
                <a:cubicBezTo>
                  <a:pt x="336" y="251"/>
                  <a:pt x="335" y="255"/>
                  <a:pt x="334" y="258"/>
                </a:cubicBezTo>
                <a:cubicBezTo>
                  <a:pt x="281" y="258"/>
                  <a:pt x="281" y="258"/>
                  <a:pt x="281" y="258"/>
                </a:cubicBezTo>
                <a:cubicBezTo>
                  <a:pt x="280" y="255"/>
                  <a:pt x="279" y="251"/>
                  <a:pt x="279" y="248"/>
                </a:cubicBezTo>
                <a:cubicBezTo>
                  <a:pt x="279" y="232"/>
                  <a:pt x="292" y="220"/>
                  <a:pt x="307" y="220"/>
                </a:cubicBezTo>
                <a:close/>
                <a:moveTo>
                  <a:pt x="186" y="220"/>
                </a:moveTo>
                <a:cubicBezTo>
                  <a:pt x="202" y="220"/>
                  <a:pt x="215" y="232"/>
                  <a:pt x="215" y="248"/>
                </a:cubicBezTo>
                <a:cubicBezTo>
                  <a:pt x="215" y="251"/>
                  <a:pt x="214" y="255"/>
                  <a:pt x="213" y="258"/>
                </a:cubicBezTo>
                <a:cubicBezTo>
                  <a:pt x="160" y="258"/>
                  <a:pt x="160" y="258"/>
                  <a:pt x="160" y="258"/>
                </a:cubicBezTo>
                <a:cubicBezTo>
                  <a:pt x="159" y="255"/>
                  <a:pt x="158" y="251"/>
                  <a:pt x="158" y="248"/>
                </a:cubicBezTo>
                <a:cubicBezTo>
                  <a:pt x="158" y="232"/>
                  <a:pt x="171" y="220"/>
                  <a:pt x="186" y="220"/>
                </a:cubicBezTo>
                <a:close/>
                <a:moveTo>
                  <a:pt x="67" y="220"/>
                </a:moveTo>
                <a:cubicBezTo>
                  <a:pt x="82" y="220"/>
                  <a:pt x="95" y="232"/>
                  <a:pt x="95" y="248"/>
                </a:cubicBezTo>
                <a:cubicBezTo>
                  <a:pt x="95" y="251"/>
                  <a:pt x="94" y="255"/>
                  <a:pt x="93" y="258"/>
                </a:cubicBezTo>
                <a:cubicBezTo>
                  <a:pt x="40" y="258"/>
                  <a:pt x="40" y="258"/>
                  <a:pt x="40" y="258"/>
                </a:cubicBezTo>
                <a:cubicBezTo>
                  <a:pt x="39" y="255"/>
                  <a:pt x="38" y="251"/>
                  <a:pt x="38" y="248"/>
                </a:cubicBezTo>
                <a:cubicBezTo>
                  <a:pt x="38" y="232"/>
                  <a:pt x="51" y="220"/>
                  <a:pt x="67" y="220"/>
                </a:cubicBezTo>
                <a:close/>
                <a:moveTo>
                  <a:pt x="307" y="130"/>
                </a:moveTo>
                <a:cubicBezTo>
                  <a:pt x="307" y="147"/>
                  <a:pt x="307" y="147"/>
                  <a:pt x="307" y="147"/>
                </a:cubicBezTo>
                <a:cubicBezTo>
                  <a:pt x="293" y="147"/>
                  <a:pt x="293" y="147"/>
                  <a:pt x="293" y="147"/>
                </a:cubicBezTo>
                <a:cubicBezTo>
                  <a:pt x="308" y="201"/>
                  <a:pt x="308" y="201"/>
                  <a:pt x="308" y="201"/>
                </a:cubicBezTo>
                <a:cubicBezTo>
                  <a:pt x="289" y="201"/>
                  <a:pt x="289" y="201"/>
                  <a:pt x="289" y="201"/>
                </a:cubicBezTo>
                <a:cubicBezTo>
                  <a:pt x="273" y="147"/>
                  <a:pt x="273" y="147"/>
                  <a:pt x="273" y="147"/>
                </a:cubicBezTo>
                <a:cubicBezTo>
                  <a:pt x="216" y="147"/>
                  <a:pt x="216" y="147"/>
                  <a:pt x="216" y="147"/>
                </a:cubicBezTo>
                <a:cubicBezTo>
                  <a:pt x="201" y="201"/>
                  <a:pt x="201" y="201"/>
                  <a:pt x="201" y="201"/>
                </a:cubicBezTo>
                <a:cubicBezTo>
                  <a:pt x="181" y="201"/>
                  <a:pt x="181" y="201"/>
                  <a:pt x="181" y="201"/>
                </a:cubicBezTo>
                <a:cubicBezTo>
                  <a:pt x="197" y="147"/>
                  <a:pt x="197" y="147"/>
                  <a:pt x="197" y="147"/>
                </a:cubicBezTo>
                <a:cubicBezTo>
                  <a:pt x="181" y="147"/>
                  <a:pt x="181" y="147"/>
                  <a:pt x="181" y="147"/>
                </a:cubicBezTo>
                <a:cubicBezTo>
                  <a:pt x="181" y="130"/>
                  <a:pt x="181" y="130"/>
                  <a:pt x="181" y="130"/>
                </a:cubicBezTo>
                <a:cubicBezTo>
                  <a:pt x="307" y="130"/>
                  <a:pt x="307" y="130"/>
                  <a:pt x="307" y="130"/>
                </a:cubicBezTo>
                <a:close/>
                <a:moveTo>
                  <a:pt x="180" y="16"/>
                </a:moveTo>
                <a:cubicBezTo>
                  <a:pt x="175" y="16"/>
                  <a:pt x="170" y="18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3" y="25"/>
                  <a:pt x="161" y="30"/>
                  <a:pt x="161" y="35"/>
                </a:cubicBezTo>
                <a:cubicBezTo>
                  <a:pt x="161" y="72"/>
                  <a:pt x="161" y="72"/>
                  <a:pt x="161" y="72"/>
                </a:cubicBezTo>
                <a:cubicBezTo>
                  <a:pt x="155" y="73"/>
                  <a:pt x="155" y="73"/>
                  <a:pt x="155" y="73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09" y="55"/>
                  <a:pt x="109" y="55"/>
                  <a:pt x="109" y="55"/>
                </a:cubicBezTo>
                <a:cubicBezTo>
                  <a:pt x="63" y="55"/>
                  <a:pt x="117" y="55"/>
                  <a:pt x="66" y="55"/>
                </a:cubicBezTo>
                <a:cubicBezTo>
                  <a:pt x="57" y="55"/>
                  <a:pt x="50" y="63"/>
                  <a:pt x="50" y="71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66" y="85"/>
                  <a:pt x="66" y="85"/>
                  <a:pt x="66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9" y="199"/>
                  <a:pt x="69" y="199"/>
                  <a:pt x="69" y="199"/>
                </a:cubicBezTo>
                <a:cubicBezTo>
                  <a:pt x="87" y="199"/>
                  <a:pt x="87" y="199"/>
                  <a:pt x="87" y="199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1" y="199"/>
                  <a:pt x="91" y="199"/>
                  <a:pt x="91" y="199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9" y="132"/>
                  <a:pt x="109" y="132"/>
                  <a:pt x="109" y="13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09" y="75"/>
                  <a:pt x="109" y="75"/>
                  <a:pt x="109" y="75"/>
                </a:cubicBezTo>
                <a:cubicBezTo>
                  <a:pt x="128" y="85"/>
                  <a:pt x="128" y="85"/>
                  <a:pt x="128" y="85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80"/>
                  <a:pt x="155" y="80"/>
                  <a:pt x="155" y="80"/>
                </a:cubicBezTo>
                <a:cubicBezTo>
                  <a:pt x="161" y="79"/>
                  <a:pt x="161" y="79"/>
                  <a:pt x="161" y="79"/>
                </a:cubicBezTo>
                <a:cubicBezTo>
                  <a:pt x="161" y="107"/>
                  <a:pt x="161" y="107"/>
                  <a:pt x="161" y="107"/>
                </a:cubicBezTo>
                <a:cubicBezTo>
                  <a:pt x="161" y="112"/>
                  <a:pt x="163" y="117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70" y="124"/>
                  <a:pt x="175" y="126"/>
                  <a:pt x="180" y="126"/>
                </a:cubicBezTo>
                <a:cubicBezTo>
                  <a:pt x="304" y="126"/>
                  <a:pt x="304" y="126"/>
                  <a:pt x="304" y="126"/>
                </a:cubicBezTo>
                <a:cubicBezTo>
                  <a:pt x="309" y="126"/>
                  <a:pt x="314" y="124"/>
                  <a:pt x="317" y="120"/>
                </a:cubicBezTo>
                <a:cubicBezTo>
                  <a:pt x="317" y="120"/>
                  <a:pt x="317" y="120"/>
                  <a:pt x="317" y="120"/>
                </a:cubicBezTo>
                <a:cubicBezTo>
                  <a:pt x="321" y="117"/>
                  <a:pt x="323" y="112"/>
                  <a:pt x="323" y="107"/>
                </a:cubicBezTo>
                <a:cubicBezTo>
                  <a:pt x="323" y="35"/>
                  <a:pt x="323" y="35"/>
                  <a:pt x="323" y="35"/>
                </a:cubicBezTo>
                <a:cubicBezTo>
                  <a:pt x="323" y="30"/>
                  <a:pt x="321" y="25"/>
                  <a:pt x="317" y="21"/>
                </a:cubicBezTo>
                <a:cubicBezTo>
                  <a:pt x="314" y="18"/>
                  <a:pt x="309" y="16"/>
                  <a:pt x="304" y="16"/>
                </a:cubicBezTo>
                <a:cubicBezTo>
                  <a:pt x="180" y="16"/>
                  <a:pt x="180" y="16"/>
                  <a:pt x="180" y="16"/>
                </a:cubicBezTo>
                <a:close/>
                <a:moveTo>
                  <a:pt x="304" y="31"/>
                </a:moveTo>
                <a:cubicBezTo>
                  <a:pt x="305" y="31"/>
                  <a:pt x="306" y="31"/>
                  <a:pt x="307" y="32"/>
                </a:cubicBezTo>
                <a:cubicBezTo>
                  <a:pt x="307" y="33"/>
                  <a:pt x="308" y="34"/>
                  <a:pt x="308" y="35"/>
                </a:cubicBezTo>
                <a:cubicBezTo>
                  <a:pt x="308" y="107"/>
                  <a:pt x="308" y="107"/>
                  <a:pt x="308" y="107"/>
                </a:cubicBezTo>
                <a:cubicBezTo>
                  <a:pt x="308" y="108"/>
                  <a:pt x="307" y="109"/>
                  <a:pt x="307" y="109"/>
                </a:cubicBezTo>
                <a:cubicBezTo>
                  <a:pt x="307" y="110"/>
                  <a:pt x="307" y="110"/>
                  <a:pt x="307" y="110"/>
                </a:cubicBezTo>
                <a:cubicBezTo>
                  <a:pt x="306" y="110"/>
                  <a:pt x="305" y="111"/>
                  <a:pt x="304" y="111"/>
                </a:cubicBezTo>
                <a:cubicBezTo>
                  <a:pt x="180" y="111"/>
                  <a:pt x="180" y="111"/>
                  <a:pt x="180" y="111"/>
                </a:cubicBezTo>
                <a:cubicBezTo>
                  <a:pt x="179" y="111"/>
                  <a:pt x="178" y="110"/>
                  <a:pt x="177" y="110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6" y="109"/>
                  <a:pt x="176" y="108"/>
                  <a:pt x="176" y="107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238" y="63"/>
                  <a:pt x="238" y="63"/>
                  <a:pt x="238" y="63"/>
                </a:cubicBezTo>
                <a:cubicBezTo>
                  <a:pt x="237" y="62"/>
                  <a:pt x="237" y="62"/>
                  <a:pt x="237" y="62"/>
                </a:cubicBezTo>
                <a:cubicBezTo>
                  <a:pt x="176" y="70"/>
                  <a:pt x="176" y="70"/>
                  <a:pt x="176" y="70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76" y="34"/>
                  <a:pt x="176" y="33"/>
                  <a:pt x="177" y="32"/>
                </a:cubicBezTo>
                <a:cubicBezTo>
                  <a:pt x="177" y="32"/>
                  <a:pt x="177" y="32"/>
                  <a:pt x="177" y="32"/>
                </a:cubicBezTo>
                <a:cubicBezTo>
                  <a:pt x="178" y="31"/>
                  <a:pt x="179" y="31"/>
                  <a:pt x="180" y="31"/>
                </a:cubicBezTo>
                <a:lnTo>
                  <a:pt x="304" y="31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64F9111-88E0-4CD3-902D-6E8CE974D51E}"/>
              </a:ext>
            </a:extLst>
          </p:cNvPr>
          <p:cNvSpPr txBox="1"/>
          <p:nvPr/>
        </p:nvSpPr>
        <p:spPr>
          <a:xfrm>
            <a:off x="9218984" y="2633522"/>
            <a:ext cx="273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66FF"/>
                </a:solidFill>
              </a:rPr>
              <a:t>校、区级展示课</a:t>
            </a:r>
          </a:p>
        </p:txBody>
      </p:sp>
    </p:spTree>
    <p:extLst>
      <p:ext uri="{BB962C8B-B14F-4D97-AF65-F5344CB8AC3E}">
        <p14:creationId xmlns:p14="http://schemas.microsoft.com/office/powerpoint/2010/main" val="2773531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1A6C0528-D1B5-4588-965F-293AEF4E6BA2}"/>
              </a:ext>
            </a:extLst>
          </p:cNvPr>
          <p:cNvSpPr/>
          <p:nvPr/>
        </p:nvSpPr>
        <p:spPr>
          <a:xfrm>
            <a:off x="91440" y="78769"/>
            <a:ext cx="1981200" cy="187957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E32E32F6-F875-41A5-9739-B2187D5F0716}"/>
              </a:ext>
            </a:extLst>
          </p:cNvPr>
          <p:cNvSpPr txBox="1"/>
          <p:nvPr/>
        </p:nvSpPr>
        <p:spPr>
          <a:xfrm>
            <a:off x="685996" y="289598"/>
            <a:ext cx="792088" cy="1569644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课程建设</a:t>
            </a:r>
            <a:endParaRPr lang="en-US" altLang="zh-CN" sz="2400" dirty="0">
              <a:solidFill>
                <a:schemeClr val="bg1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9A0A2CFE-B5E3-45D6-B37D-C01094179BDA}"/>
              </a:ext>
            </a:extLst>
          </p:cNvPr>
          <p:cNvCxnSpPr>
            <a:cxnSpLocks/>
          </p:cNvCxnSpPr>
          <p:nvPr/>
        </p:nvCxnSpPr>
        <p:spPr>
          <a:xfrm flipH="1">
            <a:off x="2072640" y="873393"/>
            <a:ext cx="120741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45">
            <a:extLst>
              <a:ext uri="{FF2B5EF4-FFF2-40B4-BE49-F238E27FC236}">
                <a16:creationId xmlns:a16="http://schemas.microsoft.com/office/drawing/2014/main" id="{923C7929-CFD3-4BE3-9D68-34AA96ED5D63}"/>
              </a:ext>
            </a:extLst>
          </p:cNvPr>
          <p:cNvSpPr txBox="1"/>
          <p:nvPr/>
        </p:nvSpPr>
        <p:spPr>
          <a:xfrm>
            <a:off x="3378788" y="587881"/>
            <a:ext cx="303725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solidFill>
                  <a:srgbClr val="00B0F0"/>
                </a:solidFill>
                <a:latin typeface="+mj-ea"/>
                <a:ea typeface="+mj-ea"/>
              </a:rPr>
              <a:t>守正固本添新色</a:t>
            </a:r>
            <a:endParaRPr lang="en-US" altLang="zh-CN" sz="3200" b="1" dirty="0">
              <a:solidFill>
                <a:srgbClr val="00B0F0"/>
              </a:solidFill>
              <a:latin typeface="+mj-ea"/>
              <a:ea typeface="+mj-ea"/>
            </a:endParaRPr>
          </a:p>
          <a:p>
            <a:endParaRPr lang="zh-CN" altLang="en-US" sz="1600" dirty="0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6B40602-19B9-4B4A-8A34-0B4326D52616}"/>
              </a:ext>
            </a:extLst>
          </p:cNvPr>
          <p:cNvSpPr txBox="1"/>
          <p:nvPr/>
        </p:nvSpPr>
        <p:spPr>
          <a:xfrm>
            <a:off x="2311164" y="483030"/>
            <a:ext cx="921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目标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3816A35-D360-403E-908E-CFA9D7D271C5}"/>
              </a:ext>
            </a:extLst>
          </p:cNvPr>
          <p:cNvSpPr/>
          <p:nvPr/>
        </p:nvSpPr>
        <p:spPr>
          <a:xfrm>
            <a:off x="4752421" y="2061574"/>
            <a:ext cx="101613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</a:t>
            </a:r>
            <a:r>
              <a:rPr lang="zh-CN" altLang="zh-CN" sz="2400" b="1" dirty="0">
                <a:solidFill>
                  <a:schemeClr val="bg1"/>
                </a:solidFill>
                <a:latin typeface="+mn-ea"/>
                <a:cs typeface="Times New Roman" pitchFamily="18" charset="0"/>
              </a:rPr>
              <a:t>校本课程《诗意阅读》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  <a:cs typeface="Times New Roman" pitchFamily="18" charset="0"/>
              </a:rPr>
              <a:t>（成熟、完善）</a:t>
            </a:r>
            <a:endParaRPr lang="en-US" altLang="zh-CN" sz="2400" b="1" dirty="0">
              <a:solidFill>
                <a:schemeClr val="bg1"/>
              </a:solidFill>
              <a:latin typeface="+mn-ea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solidFill>
                <a:schemeClr val="bg1"/>
              </a:solidFill>
              <a:latin typeface="+mn-ea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bg1"/>
                </a:solidFill>
                <a:latin typeface="+mn-ea"/>
                <a:cs typeface="Times New Roman" pitchFamily="18" charset="0"/>
              </a:rPr>
              <a:t> </a:t>
            </a:r>
            <a:r>
              <a:rPr lang="zh-CN" altLang="zh-CN" sz="2400" b="1" dirty="0">
                <a:solidFill>
                  <a:schemeClr val="bg1"/>
                </a:solidFill>
                <a:latin typeface="+mn-ea"/>
                <a:cs typeface="Times New Roman" pitchFamily="18" charset="0"/>
              </a:rPr>
              <a:t>少儿国学课程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  <a:cs typeface="Times New Roman" pitchFamily="18" charset="0"/>
              </a:rPr>
              <a:t>---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  <a:cs typeface="Times New Roman" pitchFamily="18" charset="0"/>
              </a:rPr>
              <a:t>少儿蒙学课程（起步、探索）</a:t>
            </a:r>
            <a:endParaRPr lang="zh-CN" altLang="zh-CN" sz="2400" b="1" dirty="0">
              <a:solidFill>
                <a:schemeClr val="bg1"/>
              </a:solidFill>
              <a:latin typeface="+mn-ea"/>
              <a:cs typeface="宋体" pitchFamily="2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CDAB85CF-6039-475C-AA7F-0583014B973E}"/>
              </a:ext>
            </a:extLst>
          </p:cNvPr>
          <p:cNvGrpSpPr>
            <a:grpSpLocks/>
          </p:cNvGrpSpPr>
          <p:nvPr/>
        </p:nvGrpSpPr>
        <p:grpSpPr bwMode="auto">
          <a:xfrm>
            <a:off x="1440317" y="2249605"/>
            <a:ext cx="2777589" cy="720725"/>
            <a:chOff x="0" y="0"/>
            <a:chExt cx="2856175" cy="720080"/>
          </a:xfrm>
        </p:grpSpPr>
        <p:grpSp>
          <p:nvGrpSpPr>
            <p:cNvPr id="10" name="组合 12304">
              <a:extLst>
                <a:ext uri="{FF2B5EF4-FFF2-40B4-BE49-F238E27FC236}">
                  <a16:creationId xmlns:a16="http://schemas.microsoft.com/office/drawing/2014/main" id="{9A022535-87EF-4E04-8E02-9BF0702099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856175" cy="720080"/>
              <a:chOff x="0" y="0"/>
              <a:chExt cx="2856175" cy="720080"/>
            </a:xfrm>
          </p:grpSpPr>
          <p:sp>
            <p:nvSpPr>
              <p:cNvPr id="12" name="矩形 24">
                <a:extLst>
                  <a:ext uri="{FF2B5EF4-FFF2-40B4-BE49-F238E27FC236}">
                    <a16:creationId xmlns:a16="http://schemas.microsoft.com/office/drawing/2014/main" id="{2EEBC606-B7AE-4F94-B80B-B2EFC7890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834912" cy="720080"/>
              </a:xfrm>
              <a:prstGeom prst="rect">
                <a:avLst/>
              </a:prstGeom>
              <a:solidFill>
                <a:srgbClr val="E5255A"/>
              </a:solidFill>
              <a:ln w="12700">
                <a:solidFill>
                  <a:srgbClr val="E5255A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3" name="矩形 25">
                <a:extLst>
                  <a:ext uri="{FF2B5EF4-FFF2-40B4-BE49-F238E27FC236}">
                    <a16:creationId xmlns:a16="http://schemas.microsoft.com/office/drawing/2014/main" id="{E445A418-2A80-4570-99A4-5A0803DA5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4912" y="0"/>
                <a:ext cx="1800200" cy="720080"/>
              </a:xfrm>
              <a:prstGeom prst="rect">
                <a:avLst/>
              </a:prstGeom>
              <a:solidFill>
                <a:srgbClr val="50576A"/>
              </a:solidFill>
              <a:ln w="12700">
                <a:solidFill>
                  <a:srgbClr val="50576A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" name="文本框 26">
                <a:extLst>
                  <a:ext uri="{FF2B5EF4-FFF2-40B4-BE49-F238E27FC236}">
                    <a16:creationId xmlns:a16="http://schemas.microsoft.com/office/drawing/2014/main" id="{E6256D8F-897B-4CB5-B0A7-4EFE0025FB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3967" y="144596"/>
                <a:ext cx="1872208" cy="399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dirty="0">
                    <a:solidFill>
                      <a:srgbClr val="FFFFFF"/>
                    </a:solidFill>
                    <a:latin typeface="微软雅黑" panose="020B0503020204020204" pitchFamily="34" charset="-122"/>
                    <a:sym typeface="微软雅黑" panose="020B0503020204020204" pitchFamily="34" charset="-122"/>
                  </a:rPr>
                  <a:t>校本课程</a:t>
                </a:r>
                <a:endParaRPr lang="en-US" altLang="zh-CN" sz="2000" dirty="0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1" name="图片 23">
              <a:extLst>
                <a:ext uri="{FF2B5EF4-FFF2-40B4-BE49-F238E27FC236}">
                  <a16:creationId xmlns:a16="http://schemas.microsoft.com/office/drawing/2014/main" id="{C02D28BF-9CEE-46ED-9505-511CEE61E8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09" y="144596"/>
              <a:ext cx="492120" cy="492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CDB4615-5189-489C-8773-D2D650B471F6}"/>
              </a:ext>
            </a:extLst>
          </p:cNvPr>
          <p:cNvGrpSpPr>
            <a:grpSpLocks/>
          </p:cNvGrpSpPr>
          <p:nvPr/>
        </p:nvGrpSpPr>
        <p:grpSpPr bwMode="auto">
          <a:xfrm>
            <a:off x="1440317" y="4178935"/>
            <a:ext cx="2740025" cy="720725"/>
            <a:chOff x="0" y="0"/>
            <a:chExt cx="2738624" cy="720080"/>
          </a:xfrm>
        </p:grpSpPr>
        <p:grpSp>
          <p:nvGrpSpPr>
            <p:cNvPr id="16" name="组合 12310">
              <a:extLst>
                <a:ext uri="{FF2B5EF4-FFF2-40B4-BE49-F238E27FC236}">
                  <a16:creationId xmlns:a16="http://schemas.microsoft.com/office/drawing/2014/main" id="{2FBD1646-FFC8-4F22-AF23-FA78DC7868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738624" cy="720080"/>
              <a:chOff x="0" y="0"/>
              <a:chExt cx="2738624" cy="720080"/>
            </a:xfrm>
          </p:grpSpPr>
          <p:sp>
            <p:nvSpPr>
              <p:cNvPr id="18" name="矩形 30">
                <a:extLst>
                  <a:ext uri="{FF2B5EF4-FFF2-40B4-BE49-F238E27FC236}">
                    <a16:creationId xmlns:a16="http://schemas.microsoft.com/office/drawing/2014/main" id="{88264918-725E-4219-A081-B85B1F916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834912" cy="720080"/>
              </a:xfrm>
              <a:prstGeom prst="rect">
                <a:avLst/>
              </a:prstGeom>
              <a:solidFill>
                <a:srgbClr val="D6BF00"/>
              </a:solidFill>
              <a:ln w="12700">
                <a:solidFill>
                  <a:srgbClr val="D6BF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9" name="矩形 31">
                <a:extLst>
                  <a:ext uri="{FF2B5EF4-FFF2-40B4-BE49-F238E27FC236}">
                    <a16:creationId xmlns:a16="http://schemas.microsoft.com/office/drawing/2014/main" id="{5FB925B1-B1CC-4FFB-878B-BDA78B473A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4912" y="0"/>
                <a:ext cx="1800200" cy="720080"/>
              </a:xfrm>
              <a:prstGeom prst="rect">
                <a:avLst/>
              </a:prstGeom>
              <a:solidFill>
                <a:srgbClr val="50576A"/>
              </a:solidFill>
              <a:ln w="12700">
                <a:solidFill>
                  <a:srgbClr val="50576A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0" name="文本框 32">
                <a:extLst>
                  <a:ext uri="{FF2B5EF4-FFF2-40B4-BE49-F238E27FC236}">
                    <a16:creationId xmlns:a16="http://schemas.microsoft.com/office/drawing/2014/main" id="{7B2BCCE0-9217-4523-9205-E6A28138C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416" y="144596"/>
                <a:ext cx="1872208" cy="399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dirty="0">
                    <a:solidFill>
                      <a:srgbClr val="FFFFFF"/>
                    </a:solidFill>
                    <a:latin typeface="微软雅黑" panose="020B0503020204020204" pitchFamily="34" charset="-122"/>
                    <a:sym typeface="微软雅黑" panose="020B0503020204020204" pitchFamily="34" charset="-122"/>
                  </a:rPr>
                  <a:t>学科特色课程</a:t>
                </a:r>
                <a:endParaRPr lang="en-US" altLang="zh-CN" sz="2000" dirty="0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7" name="图片 29">
              <a:extLst>
                <a:ext uri="{FF2B5EF4-FFF2-40B4-BE49-F238E27FC236}">
                  <a16:creationId xmlns:a16="http://schemas.microsoft.com/office/drawing/2014/main" id="{45167229-9B4A-4ACB-812B-5DEC1DBDBA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06" y="88845"/>
              <a:ext cx="542387" cy="54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5F9BAAE4-C857-4FF1-980F-94DDA1C2822A}"/>
              </a:ext>
            </a:extLst>
          </p:cNvPr>
          <p:cNvSpPr/>
          <p:nvPr/>
        </p:nvSpPr>
        <p:spPr>
          <a:xfrm>
            <a:off x="4912116" y="4348787"/>
            <a:ext cx="10161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  <a:cs typeface="Times New Roman" pitchFamily="18" charset="0"/>
              </a:rPr>
              <a:t>“七彩儿童阅读”体系（补充、改进）</a:t>
            </a:r>
            <a:endParaRPr lang="zh-CN" altLang="zh-CN" sz="2400" b="1" dirty="0">
              <a:solidFill>
                <a:schemeClr val="bg1"/>
              </a:solidFill>
              <a:latin typeface="+mn-ea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9449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28C8DFA4-2594-4923-A896-F5E665F25505}"/>
              </a:ext>
            </a:extLst>
          </p:cNvPr>
          <p:cNvSpPr/>
          <p:nvPr/>
        </p:nvSpPr>
        <p:spPr>
          <a:xfrm>
            <a:off x="91440" y="78769"/>
            <a:ext cx="1981200" cy="187957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TextBox 28">
            <a:extLst>
              <a:ext uri="{FF2B5EF4-FFF2-40B4-BE49-F238E27FC236}">
                <a16:creationId xmlns:a16="http://schemas.microsoft.com/office/drawing/2014/main" id="{228435B8-5BA9-45E0-BCD7-081AADD22CCA}"/>
              </a:ext>
            </a:extLst>
          </p:cNvPr>
          <p:cNvSpPr txBox="1"/>
          <p:nvPr/>
        </p:nvSpPr>
        <p:spPr>
          <a:xfrm>
            <a:off x="685996" y="289598"/>
            <a:ext cx="792088" cy="1569644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课程建设</a:t>
            </a:r>
            <a:endParaRPr lang="en-US" altLang="zh-CN" sz="2400" dirty="0">
              <a:solidFill>
                <a:schemeClr val="bg1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1D061131-DCDC-43CF-8E6C-6CC3250CFE78}"/>
              </a:ext>
            </a:extLst>
          </p:cNvPr>
          <p:cNvCxnSpPr>
            <a:cxnSpLocks/>
          </p:cNvCxnSpPr>
          <p:nvPr/>
        </p:nvCxnSpPr>
        <p:spPr>
          <a:xfrm flipH="1">
            <a:off x="2072640" y="873393"/>
            <a:ext cx="120741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D766B340-E13E-4A44-92AA-2AEAE1A53416}"/>
              </a:ext>
            </a:extLst>
          </p:cNvPr>
          <p:cNvSpPr txBox="1"/>
          <p:nvPr/>
        </p:nvSpPr>
        <p:spPr>
          <a:xfrm>
            <a:off x="2125014" y="504061"/>
            <a:ext cx="120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校本课程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138EFD1-B7FF-463C-A8FE-7EBEC1E1630D}"/>
              </a:ext>
            </a:extLst>
          </p:cNvPr>
          <p:cNvSpPr txBox="1"/>
          <p:nvPr/>
        </p:nvSpPr>
        <p:spPr>
          <a:xfrm>
            <a:off x="2345572" y="889754"/>
            <a:ext cx="766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策略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7B53BF2-F1A1-47DB-BE98-2C14F4127956}"/>
              </a:ext>
            </a:extLst>
          </p:cNvPr>
          <p:cNvSpPr/>
          <p:nvPr/>
        </p:nvSpPr>
        <p:spPr>
          <a:xfrm>
            <a:off x="3207232" y="2478250"/>
            <a:ext cx="6956938" cy="440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zh-CN" sz="20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扎实</a:t>
            </a:r>
            <a:r>
              <a:rPr lang="zh-CN" altLang="en-US" sz="20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稳定</a:t>
            </a:r>
            <a:r>
              <a:rPr lang="zh-CN" altLang="zh-CN" sz="20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推进校本课程</a:t>
            </a:r>
            <a:r>
              <a:rPr lang="zh-CN" altLang="zh-CN" sz="2000" b="1" u="sng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《诗意阅读》《少儿</a:t>
            </a:r>
            <a:r>
              <a:rPr lang="zh-CN" altLang="en-US" sz="2000" b="1" u="sng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蒙</a:t>
            </a:r>
            <a:r>
              <a:rPr lang="zh-CN" altLang="zh-CN" sz="2000" b="1" u="sng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学》</a:t>
            </a:r>
            <a:r>
              <a:rPr lang="zh-CN" altLang="zh-CN" sz="20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课程</a:t>
            </a:r>
            <a:endParaRPr lang="en-US" altLang="zh-CN" sz="20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FC7AEA3-3784-42DC-BA69-4AEA858FF377}"/>
              </a:ext>
            </a:extLst>
          </p:cNvPr>
          <p:cNvSpPr/>
          <p:nvPr/>
        </p:nvSpPr>
        <p:spPr>
          <a:xfrm>
            <a:off x="3384797" y="564081"/>
            <a:ext cx="3300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pc="300" noProof="1">
                <a:solidFill>
                  <a:schemeClr val="bg1"/>
                </a:solidFill>
                <a:latin typeface="+mn-ea"/>
              </a:rPr>
              <a:t>提质维稳，增效创优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矩形 122">
            <a:extLst>
              <a:ext uri="{FF2B5EF4-FFF2-40B4-BE49-F238E27FC236}">
                <a16:creationId xmlns:a16="http://schemas.microsoft.com/office/drawing/2014/main" id="{B6AE12D8-9CAF-4592-8260-FF3977D459A8}"/>
              </a:ext>
            </a:extLst>
          </p:cNvPr>
          <p:cNvSpPr>
            <a:spLocks noChangeArrowheads="1"/>
          </p:cNvSpPr>
          <p:nvPr/>
        </p:nvSpPr>
        <p:spPr bwMode="auto">
          <a:xfrm rot="2670473">
            <a:off x="2320616" y="4335036"/>
            <a:ext cx="849851" cy="852090"/>
          </a:xfrm>
          <a:prstGeom prst="rect">
            <a:avLst/>
          </a:prstGeom>
          <a:solidFill>
            <a:srgbClr val="9CB81F"/>
          </a:solidFill>
          <a:ln w="57150">
            <a:solidFill>
              <a:srgbClr val="F5F5E2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矩形 130">
            <a:extLst>
              <a:ext uri="{FF2B5EF4-FFF2-40B4-BE49-F238E27FC236}">
                <a16:creationId xmlns:a16="http://schemas.microsoft.com/office/drawing/2014/main" id="{5E743190-23FF-498E-B330-2EF364C56D5E}"/>
              </a:ext>
            </a:extLst>
          </p:cNvPr>
          <p:cNvSpPr>
            <a:spLocks noChangeArrowheads="1"/>
          </p:cNvSpPr>
          <p:nvPr/>
        </p:nvSpPr>
        <p:spPr bwMode="auto">
          <a:xfrm rot="2670473">
            <a:off x="2295190" y="2387366"/>
            <a:ext cx="863371" cy="838803"/>
          </a:xfrm>
          <a:prstGeom prst="rect">
            <a:avLst/>
          </a:prstGeom>
          <a:solidFill>
            <a:srgbClr val="1AADA9"/>
          </a:solidFill>
          <a:ln w="57150">
            <a:solidFill>
              <a:srgbClr val="F5F5E2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B9C06DF-7026-4D15-BD01-2D7B2EEB898B}"/>
              </a:ext>
            </a:extLst>
          </p:cNvPr>
          <p:cNvSpPr/>
          <p:nvPr/>
        </p:nvSpPr>
        <p:spPr>
          <a:xfrm>
            <a:off x="3509260" y="4523869"/>
            <a:ext cx="7138494" cy="4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高效安排每周五</a:t>
            </a:r>
            <a:r>
              <a:rPr lang="en-US" altLang="zh-CN" sz="20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80</a:t>
            </a:r>
            <a:r>
              <a:rPr lang="zh-CN" altLang="zh-CN" sz="20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分钟的</a:t>
            </a:r>
            <a:r>
              <a:rPr lang="zh-CN" altLang="zh-CN" sz="2000" b="1" u="sng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课外阅读班本交流活动</a:t>
            </a:r>
            <a:r>
              <a:rPr lang="zh-CN" altLang="en-US" sz="20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和</a:t>
            </a:r>
            <a:r>
              <a:rPr lang="zh-CN" altLang="en-US" sz="2000" b="1" u="sng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午间微课程</a:t>
            </a:r>
            <a:endParaRPr lang="en-US" altLang="zh-CN" sz="2000" b="1" u="sng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6172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:a16="http://schemas.microsoft.com/office/drawing/2014/main" id="{7156B121-5C6B-4F68-9ABD-7934E3B45FAF}"/>
              </a:ext>
            </a:extLst>
          </p:cNvPr>
          <p:cNvGrpSpPr/>
          <p:nvPr/>
        </p:nvGrpSpPr>
        <p:grpSpPr>
          <a:xfrm>
            <a:off x="5989227" y="320548"/>
            <a:ext cx="5944566" cy="6550822"/>
            <a:chOff x="6023258" y="307178"/>
            <a:chExt cx="5944566" cy="6550822"/>
          </a:xfrm>
        </p:grpSpPr>
        <p:sp>
          <p:nvSpPr>
            <p:cNvPr id="27" name="任意多边形 21">
              <a:extLst>
                <a:ext uri="{FF2B5EF4-FFF2-40B4-BE49-F238E27FC236}">
                  <a16:creationId xmlns:a16="http://schemas.microsoft.com/office/drawing/2014/main" id="{5EFCC1DF-DA97-458C-9C25-DB56793E8185}"/>
                </a:ext>
              </a:extLst>
            </p:cNvPr>
            <p:cNvSpPr/>
            <p:nvPr/>
          </p:nvSpPr>
          <p:spPr>
            <a:xfrm>
              <a:off x="6818162" y="2498578"/>
              <a:ext cx="4195562" cy="4359422"/>
            </a:xfrm>
            <a:custGeom>
              <a:avLst/>
              <a:gdLst>
                <a:gd name="connsiteX0" fmla="*/ 1743740 w 3742661"/>
                <a:gd name="connsiteY0" fmla="*/ 4476307 h 4476307"/>
                <a:gd name="connsiteX1" fmla="*/ 1796903 w 3742661"/>
                <a:gd name="connsiteY1" fmla="*/ 3785190 h 4476307"/>
                <a:gd name="connsiteX2" fmla="*/ 1307805 w 3742661"/>
                <a:gd name="connsiteY2" fmla="*/ 3381153 h 4476307"/>
                <a:gd name="connsiteX3" fmla="*/ 31898 w 3742661"/>
                <a:gd name="connsiteY3" fmla="*/ 2945218 h 4476307"/>
                <a:gd name="connsiteX4" fmla="*/ 1127052 w 3742661"/>
                <a:gd name="connsiteY4" fmla="*/ 3242930 h 4476307"/>
                <a:gd name="connsiteX5" fmla="*/ 393405 w 3742661"/>
                <a:gd name="connsiteY5" fmla="*/ 2456121 h 4476307"/>
                <a:gd name="connsiteX6" fmla="*/ 1775638 w 3742661"/>
                <a:gd name="connsiteY6" fmla="*/ 3519376 h 4476307"/>
                <a:gd name="connsiteX7" fmla="*/ 1679945 w 3742661"/>
                <a:gd name="connsiteY7" fmla="*/ 2392325 h 4476307"/>
                <a:gd name="connsiteX8" fmla="*/ 0 w 3742661"/>
                <a:gd name="connsiteY8" fmla="*/ 754911 h 4476307"/>
                <a:gd name="connsiteX9" fmla="*/ 988828 w 3742661"/>
                <a:gd name="connsiteY9" fmla="*/ 1924493 h 4476307"/>
                <a:gd name="connsiteX10" fmla="*/ 1137684 w 3742661"/>
                <a:gd name="connsiteY10" fmla="*/ 861237 h 4476307"/>
                <a:gd name="connsiteX11" fmla="*/ 1222745 w 3742661"/>
                <a:gd name="connsiteY11" fmla="*/ 2062716 h 4476307"/>
                <a:gd name="connsiteX12" fmla="*/ 1690577 w 3742661"/>
                <a:gd name="connsiteY12" fmla="*/ 2190307 h 4476307"/>
                <a:gd name="connsiteX13" fmla="*/ 1956391 w 3742661"/>
                <a:gd name="connsiteY13" fmla="*/ 0 h 4476307"/>
                <a:gd name="connsiteX14" fmla="*/ 2083982 w 3742661"/>
                <a:gd name="connsiteY14" fmla="*/ 978195 h 4476307"/>
                <a:gd name="connsiteX15" fmla="*/ 1881963 w 3742661"/>
                <a:gd name="connsiteY15" fmla="*/ 2232837 h 4476307"/>
                <a:gd name="connsiteX16" fmla="*/ 2041452 w 3742661"/>
                <a:gd name="connsiteY16" fmla="*/ 3030279 h 4476307"/>
                <a:gd name="connsiteX17" fmla="*/ 2647507 w 3742661"/>
                <a:gd name="connsiteY17" fmla="*/ 2519916 h 4476307"/>
                <a:gd name="connsiteX18" fmla="*/ 2849526 w 3742661"/>
                <a:gd name="connsiteY18" fmla="*/ 1307804 h 4476307"/>
                <a:gd name="connsiteX19" fmla="*/ 2838893 w 3742661"/>
                <a:gd name="connsiteY19" fmla="*/ 2371060 h 4476307"/>
                <a:gd name="connsiteX20" fmla="*/ 3742661 w 3742661"/>
                <a:gd name="connsiteY20" fmla="*/ 1148316 h 4476307"/>
                <a:gd name="connsiteX21" fmla="*/ 2222205 w 3742661"/>
                <a:gd name="connsiteY21" fmla="*/ 3370521 h 4476307"/>
                <a:gd name="connsiteX22" fmla="*/ 2169042 w 3742661"/>
                <a:gd name="connsiteY22" fmla="*/ 3817088 h 4476307"/>
                <a:gd name="connsiteX23" fmla="*/ 3317358 w 3742661"/>
                <a:gd name="connsiteY23" fmla="*/ 3094074 h 4476307"/>
                <a:gd name="connsiteX24" fmla="*/ 2190307 w 3742661"/>
                <a:gd name="connsiteY24" fmla="*/ 4051004 h 4476307"/>
                <a:gd name="connsiteX25" fmla="*/ 2232838 w 3742661"/>
                <a:gd name="connsiteY25" fmla="*/ 4476307 h 4476307"/>
                <a:gd name="connsiteX26" fmla="*/ 1743740 w 3742661"/>
                <a:gd name="connsiteY26" fmla="*/ 4476307 h 4476307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1743740 w 3742661"/>
                <a:gd name="connsiteY26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2819 h 4522819"/>
                <a:gd name="connsiteX1" fmla="*/ 1796903 w 3694535"/>
                <a:gd name="connsiteY1" fmla="*/ 3815659 h 4522819"/>
                <a:gd name="connsiteX2" fmla="*/ 1307805 w 3694535"/>
                <a:gd name="connsiteY2" fmla="*/ 3411622 h 4522819"/>
                <a:gd name="connsiteX3" fmla="*/ 31898 w 3694535"/>
                <a:gd name="connsiteY3" fmla="*/ 2975687 h 4522819"/>
                <a:gd name="connsiteX4" fmla="*/ 1127052 w 3694535"/>
                <a:gd name="connsiteY4" fmla="*/ 3273399 h 4522819"/>
                <a:gd name="connsiteX5" fmla="*/ 393405 w 3694535"/>
                <a:gd name="connsiteY5" fmla="*/ 2486590 h 4522819"/>
                <a:gd name="connsiteX6" fmla="*/ 1775638 w 3694535"/>
                <a:gd name="connsiteY6" fmla="*/ 3549845 h 4522819"/>
                <a:gd name="connsiteX7" fmla="*/ 1679945 w 3694535"/>
                <a:gd name="connsiteY7" fmla="*/ 2422794 h 4522819"/>
                <a:gd name="connsiteX8" fmla="*/ 0 w 3694535"/>
                <a:gd name="connsiteY8" fmla="*/ 785380 h 4522819"/>
                <a:gd name="connsiteX9" fmla="*/ 988828 w 3694535"/>
                <a:gd name="connsiteY9" fmla="*/ 1954962 h 4522819"/>
                <a:gd name="connsiteX10" fmla="*/ 1137684 w 3694535"/>
                <a:gd name="connsiteY10" fmla="*/ 891706 h 4522819"/>
                <a:gd name="connsiteX11" fmla="*/ 1222745 w 3694535"/>
                <a:gd name="connsiteY11" fmla="*/ 2093185 h 4522819"/>
                <a:gd name="connsiteX12" fmla="*/ 1690577 w 3694535"/>
                <a:gd name="connsiteY12" fmla="*/ 2220776 h 4522819"/>
                <a:gd name="connsiteX13" fmla="*/ 1956391 w 3694535"/>
                <a:gd name="connsiteY13" fmla="*/ 30469 h 4522819"/>
                <a:gd name="connsiteX14" fmla="*/ 2027834 w 3694535"/>
                <a:gd name="connsiteY14" fmla="*/ 1016685 h 4522819"/>
                <a:gd name="connsiteX15" fmla="*/ 1881963 w 3694535"/>
                <a:gd name="connsiteY15" fmla="*/ 2090854 h 4522819"/>
                <a:gd name="connsiteX16" fmla="*/ 2057494 w 3694535"/>
                <a:gd name="connsiteY16" fmla="*/ 3076790 h 4522819"/>
                <a:gd name="connsiteX17" fmla="*/ 2647507 w 3694535"/>
                <a:gd name="connsiteY17" fmla="*/ 2550385 h 4522819"/>
                <a:gd name="connsiteX18" fmla="*/ 2913694 w 3694535"/>
                <a:gd name="connsiteY18" fmla="*/ 1322231 h 4522819"/>
                <a:gd name="connsiteX19" fmla="*/ 2806809 w 3694535"/>
                <a:gd name="connsiteY19" fmla="*/ 2413560 h 4522819"/>
                <a:gd name="connsiteX20" fmla="*/ 3694535 w 3694535"/>
                <a:gd name="connsiteY20" fmla="*/ 1154721 h 4522819"/>
                <a:gd name="connsiteX21" fmla="*/ 2222205 w 3694535"/>
                <a:gd name="connsiteY21" fmla="*/ 3400990 h 4522819"/>
                <a:gd name="connsiteX22" fmla="*/ 2169042 w 3694535"/>
                <a:gd name="connsiteY22" fmla="*/ 3847557 h 4522819"/>
                <a:gd name="connsiteX23" fmla="*/ 3317358 w 3694535"/>
                <a:gd name="connsiteY23" fmla="*/ 3124543 h 4522819"/>
                <a:gd name="connsiteX24" fmla="*/ 2194317 w 3694535"/>
                <a:gd name="connsiteY24" fmla="*/ 4061420 h 4522819"/>
                <a:gd name="connsiteX25" fmla="*/ 2232838 w 3694535"/>
                <a:gd name="connsiteY25" fmla="*/ 4506776 h 4522819"/>
                <a:gd name="connsiteX26" fmla="*/ 2218194 w 3694535"/>
                <a:gd name="connsiteY26" fmla="*/ 4521884 h 4522819"/>
                <a:gd name="connsiteX27" fmla="*/ 1743740 w 3694535"/>
                <a:gd name="connsiteY27" fmla="*/ 4522819 h 4522819"/>
                <a:gd name="connsiteX0" fmla="*/ 1743740 w 3694535"/>
                <a:gd name="connsiteY0" fmla="*/ 4522819 h 4522819"/>
                <a:gd name="connsiteX1" fmla="*/ 1796903 w 3694535"/>
                <a:gd name="connsiteY1" fmla="*/ 3815659 h 4522819"/>
                <a:gd name="connsiteX2" fmla="*/ 1307805 w 3694535"/>
                <a:gd name="connsiteY2" fmla="*/ 3411622 h 4522819"/>
                <a:gd name="connsiteX3" fmla="*/ 31898 w 3694535"/>
                <a:gd name="connsiteY3" fmla="*/ 2975687 h 4522819"/>
                <a:gd name="connsiteX4" fmla="*/ 1127052 w 3694535"/>
                <a:gd name="connsiteY4" fmla="*/ 3273399 h 4522819"/>
                <a:gd name="connsiteX5" fmla="*/ 393405 w 3694535"/>
                <a:gd name="connsiteY5" fmla="*/ 2486590 h 4522819"/>
                <a:gd name="connsiteX6" fmla="*/ 1775638 w 3694535"/>
                <a:gd name="connsiteY6" fmla="*/ 3549845 h 4522819"/>
                <a:gd name="connsiteX7" fmla="*/ 1679945 w 3694535"/>
                <a:gd name="connsiteY7" fmla="*/ 2422794 h 4522819"/>
                <a:gd name="connsiteX8" fmla="*/ 0 w 3694535"/>
                <a:gd name="connsiteY8" fmla="*/ 785380 h 4522819"/>
                <a:gd name="connsiteX9" fmla="*/ 988828 w 3694535"/>
                <a:gd name="connsiteY9" fmla="*/ 1954962 h 4522819"/>
                <a:gd name="connsiteX10" fmla="*/ 1137684 w 3694535"/>
                <a:gd name="connsiteY10" fmla="*/ 891706 h 4522819"/>
                <a:gd name="connsiteX11" fmla="*/ 1222745 w 3694535"/>
                <a:gd name="connsiteY11" fmla="*/ 2093185 h 4522819"/>
                <a:gd name="connsiteX12" fmla="*/ 1690577 w 3694535"/>
                <a:gd name="connsiteY12" fmla="*/ 2220776 h 4522819"/>
                <a:gd name="connsiteX13" fmla="*/ 1956391 w 3694535"/>
                <a:gd name="connsiteY13" fmla="*/ 30469 h 4522819"/>
                <a:gd name="connsiteX14" fmla="*/ 2027834 w 3694535"/>
                <a:gd name="connsiteY14" fmla="*/ 1016685 h 4522819"/>
                <a:gd name="connsiteX15" fmla="*/ 1881963 w 3694535"/>
                <a:gd name="connsiteY15" fmla="*/ 2090854 h 4522819"/>
                <a:gd name="connsiteX16" fmla="*/ 2057494 w 3694535"/>
                <a:gd name="connsiteY16" fmla="*/ 3076790 h 4522819"/>
                <a:gd name="connsiteX17" fmla="*/ 2647507 w 3694535"/>
                <a:gd name="connsiteY17" fmla="*/ 2550385 h 4522819"/>
                <a:gd name="connsiteX18" fmla="*/ 2913694 w 3694535"/>
                <a:gd name="connsiteY18" fmla="*/ 1322231 h 4522819"/>
                <a:gd name="connsiteX19" fmla="*/ 2806809 w 3694535"/>
                <a:gd name="connsiteY19" fmla="*/ 2413560 h 4522819"/>
                <a:gd name="connsiteX20" fmla="*/ 3694535 w 3694535"/>
                <a:gd name="connsiteY20" fmla="*/ 1154721 h 4522819"/>
                <a:gd name="connsiteX21" fmla="*/ 2222205 w 3694535"/>
                <a:gd name="connsiteY21" fmla="*/ 3400990 h 4522819"/>
                <a:gd name="connsiteX22" fmla="*/ 2169042 w 3694535"/>
                <a:gd name="connsiteY22" fmla="*/ 3847557 h 4522819"/>
                <a:gd name="connsiteX23" fmla="*/ 3317358 w 3694535"/>
                <a:gd name="connsiteY23" fmla="*/ 3124543 h 4522819"/>
                <a:gd name="connsiteX24" fmla="*/ 2194317 w 3694535"/>
                <a:gd name="connsiteY24" fmla="*/ 4061420 h 4522819"/>
                <a:gd name="connsiteX25" fmla="*/ 2232838 w 3694535"/>
                <a:gd name="connsiteY25" fmla="*/ 4506776 h 4522819"/>
                <a:gd name="connsiteX26" fmla="*/ 2218194 w 3694535"/>
                <a:gd name="connsiteY26" fmla="*/ 4521884 h 4522819"/>
                <a:gd name="connsiteX27" fmla="*/ 1743740 w 3694535"/>
                <a:gd name="connsiteY27" fmla="*/ 4522819 h 4522819"/>
                <a:gd name="connsiteX0" fmla="*/ 1743740 w 3694535"/>
                <a:gd name="connsiteY0" fmla="*/ 4522814 h 4522814"/>
                <a:gd name="connsiteX1" fmla="*/ 1796903 w 3694535"/>
                <a:gd name="connsiteY1" fmla="*/ 3815654 h 4522814"/>
                <a:gd name="connsiteX2" fmla="*/ 1307805 w 3694535"/>
                <a:gd name="connsiteY2" fmla="*/ 3411617 h 4522814"/>
                <a:gd name="connsiteX3" fmla="*/ 31898 w 3694535"/>
                <a:gd name="connsiteY3" fmla="*/ 2975682 h 4522814"/>
                <a:gd name="connsiteX4" fmla="*/ 1127052 w 3694535"/>
                <a:gd name="connsiteY4" fmla="*/ 3273394 h 4522814"/>
                <a:gd name="connsiteX5" fmla="*/ 393405 w 3694535"/>
                <a:gd name="connsiteY5" fmla="*/ 2486585 h 4522814"/>
                <a:gd name="connsiteX6" fmla="*/ 1775638 w 3694535"/>
                <a:gd name="connsiteY6" fmla="*/ 3549840 h 4522814"/>
                <a:gd name="connsiteX7" fmla="*/ 1679945 w 3694535"/>
                <a:gd name="connsiteY7" fmla="*/ 2422789 h 4522814"/>
                <a:gd name="connsiteX8" fmla="*/ 0 w 3694535"/>
                <a:gd name="connsiteY8" fmla="*/ 785375 h 4522814"/>
                <a:gd name="connsiteX9" fmla="*/ 988828 w 3694535"/>
                <a:gd name="connsiteY9" fmla="*/ 1954957 h 4522814"/>
                <a:gd name="connsiteX10" fmla="*/ 1137684 w 3694535"/>
                <a:gd name="connsiteY10" fmla="*/ 891701 h 4522814"/>
                <a:gd name="connsiteX11" fmla="*/ 1222745 w 3694535"/>
                <a:gd name="connsiteY11" fmla="*/ 2093180 h 4522814"/>
                <a:gd name="connsiteX12" fmla="*/ 1690577 w 3694535"/>
                <a:gd name="connsiteY12" fmla="*/ 2220771 h 4522814"/>
                <a:gd name="connsiteX13" fmla="*/ 1956391 w 3694535"/>
                <a:gd name="connsiteY13" fmla="*/ 30464 h 4522814"/>
                <a:gd name="connsiteX14" fmla="*/ 2027834 w 3694535"/>
                <a:gd name="connsiteY14" fmla="*/ 1016680 h 4522814"/>
                <a:gd name="connsiteX15" fmla="*/ 1881963 w 3694535"/>
                <a:gd name="connsiteY15" fmla="*/ 2090849 h 4522814"/>
                <a:gd name="connsiteX16" fmla="*/ 2057494 w 3694535"/>
                <a:gd name="connsiteY16" fmla="*/ 3076785 h 4522814"/>
                <a:gd name="connsiteX17" fmla="*/ 2647507 w 3694535"/>
                <a:gd name="connsiteY17" fmla="*/ 2550380 h 4522814"/>
                <a:gd name="connsiteX18" fmla="*/ 2913694 w 3694535"/>
                <a:gd name="connsiteY18" fmla="*/ 1322226 h 4522814"/>
                <a:gd name="connsiteX19" fmla="*/ 2806809 w 3694535"/>
                <a:gd name="connsiteY19" fmla="*/ 2413555 h 4522814"/>
                <a:gd name="connsiteX20" fmla="*/ 3694535 w 3694535"/>
                <a:gd name="connsiteY20" fmla="*/ 1154716 h 4522814"/>
                <a:gd name="connsiteX21" fmla="*/ 2222205 w 3694535"/>
                <a:gd name="connsiteY21" fmla="*/ 3400985 h 4522814"/>
                <a:gd name="connsiteX22" fmla="*/ 2169042 w 3694535"/>
                <a:gd name="connsiteY22" fmla="*/ 3847552 h 4522814"/>
                <a:gd name="connsiteX23" fmla="*/ 3317358 w 3694535"/>
                <a:gd name="connsiteY23" fmla="*/ 3124538 h 4522814"/>
                <a:gd name="connsiteX24" fmla="*/ 2194317 w 3694535"/>
                <a:gd name="connsiteY24" fmla="*/ 4061415 h 4522814"/>
                <a:gd name="connsiteX25" fmla="*/ 2232838 w 3694535"/>
                <a:gd name="connsiteY25" fmla="*/ 4506771 h 4522814"/>
                <a:gd name="connsiteX26" fmla="*/ 2218194 w 3694535"/>
                <a:gd name="connsiteY26" fmla="*/ 4521879 h 4522814"/>
                <a:gd name="connsiteX27" fmla="*/ 1743740 w 3694535"/>
                <a:gd name="connsiteY27" fmla="*/ 4522814 h 4522814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13621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13621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13621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093568 w 3694535"/>
                <a:gd name="connsiteY10" fmla="*/ 857226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093568 w 3694535"/>
                <a:gd name="connsiteY10" fmla="*/ 857226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51844 w 3638574"/>
                <a:gd name="connsiteY2" fmla="*/ 3381153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51844 w 3638574"/>
                <a:gd name="connsiteY2" fmla="*/ 3381153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51844 w 3638574"/>
                <a:gd name="connsiteY2" fmla="*/ 3381153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19873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03018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03018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21509 w 3638574"/>
                <a:gd name="connsiteY22" fmla="*/ 3808660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638574" h="4492350">
                  <a:moveTo>
                    <a:pt x="1687779" y="4492350"/>
                  </a:moveTo>
                  <a:cubicBezTo>
                    <a:pt x="1649353" y="4280693"/>
                    <a:pt x="1685297" y="4020910"/>
                    <a:pt x="1703018" y="3785190"/>
                  </a:cubicBezTo>
                  <a:lnTo>
                    <a:pt x="1239812" y="3369121"/>
                  </a:lnTo>
                  <a:cubicBezTo>
                    <a:pt x="710236" y="3436368"/>
                    <a:pt x="325039" y="3138656"/>
                    <a:pt x="0" y="2917145"/>
                  </a:cubicBezTo>
                  <a:cubicBezTo>
                    <a:pt x="370399" y="3119320"/>
                    <a:pt x="1037576" y="3333525"/>
                    <a:pt x="1087133" y="3238920"/>
                  </a:cubicBezTo>
                  <a:cubicBezTo>
                    <a:pt x="945521" y="3141082"/>
                    <a:pt x="539214" y="2730422"/>
                    <a:pt x="389581" y="2412005"/>
                  </a:cubicBezTo>
                  <a:cubicBezTo>
                    <a:pt x="859682" y="2946896"/>
                    <a:pt x="1430048" y="3277253"/>
                    <a:pt x="1719677" y="3519376"/>
                  </a:cubicBezTo>
                  <a:cubicBezTo>
                    <a:pt x="1735906" y="3304113"/>
                    <a:pt x="1659893" y="2776030"/>
                    <a:pt x="1627995" y="2400346"/>
                  </a:cubicBezTo>
                  <a:cubicBezTo>
                    <a:pt x="725782" y="2160678"/>
                    <a:pt x="172484" y="1536000"/>
                    <a:pt x="4198" y="742880"/>
                  </a:cubicBezTo>
                  <a:cubicBezTo>
                    <a:pt x="248250" y="1210277"/>
                    <a:pt x="456205" y="1649601"/>
                    <a:pt x="932867" y="1924493"/>
                  </a:cubicBezTo>
                  <a:cubicBezTo>
                    <a:pt x="1158949" y="1666327"/>
                    <a:pt x="1108304" y="1211645"/>
                    <a:pt x="1037607" y="857226"/>
                  </a:cubicBezTo>
                  <a:cubicBezTo>
                    <a:pt x="1222371" y="1153446"/>
                    <a:pt x="1266767" y="1586023"/>
                    <a:pt x="1138710" y="2026621"/>
                  </a:cubicBezTo>
                  <a:cubicBezTo>
                    <a:pt x="1250538" y="2109256"/>
                    <a:pt x="1570304" y="2252254"/>
                    <a:pt x="1646038" y="2198532"/>
                  </a:cubicBezTo>
                  <a:cubicBezTo>
                    <a:pt x="1690527" y="1476450"/>
                    <a:pt x="1904067" y="874481"/>
                    <a:pt x="1900430" y="0"/>
                  </a:cubicBezTo>
                  <a:cubicBezTo>
                    <a:pt x="1976693" y="192349"/>
                    <a:pt x="2015482" y="645373"/>
                    <a:pt x="1971873" y="986216"/>
                  </a:cubicBezTo>
                  <a:cubicBezTo>
                    <a:pt x="1947436" y="1177213"/>
                    <a:pt x="1846749" y="1657958"/>
                    <a:pt x="1826002" y="2060385"/>
                  </a:cubicBezTo>
                  <a:cubicBezTo>
                    <a:pt x="1811014" y="2351099"/>
                    <a:pt x="1951043" y="3007770"/>
                    <a:pt x="2001533" y="3046321"/>
                  </a:cubicBezTo>
                  <a:cubicBezTo>
                    <a:pt x="2041794" y="3055338"/>
                    <a:pt x="2575349" y="2567047"/>
                    <a:pt x="2591546" y="2519916"/>
                  </a:cubicBezTo>
                  <a:cubicBezTo>
                    <a:pt x="2482423" y="2107858"/>
                    <a:pt x="2569814" y="1503293"/>
                    <a:pt x="2857733" y="1291762"/>
                  </a:cubicBezTo>
                  <a:cubicBezTo>
                    <a:pt x="2648315" y="1639496"/>
                    <a:pt x="2663487" y="2195777"/>
                    <a:pt x="2750848" y="2383091"/>
                  </a:cubicBezTo>
                  <a:cubicBezTo>
                    <a:pt x="3066810" y="2282983"/>
                    <a:pt x="3503085" y="1513118"/>
                    <a:pt x="3638574" y="1124252"/>
                  </a:cubicBezTo>
                  <a:cubicBezTo>
                    <a:pt x="3492704" y="2254009"/>
                    <a:pt x="2460505" y="2814271"/>
                    <a:pt x="2166244" y="3370521"/>
                  </a:cubicBezTo>
                  <a:cubicBezTo>
                    <a:pt x="2148523" y="3519377"/>
                    <a:pt x="2147251" y="3667825"/>
                    <a:pt x="2121509" y="3808660"/>
                  </a:cubicBezTo>
                  <a:cubicBezTo>
                    <a:pt x="2452144" y="3808286"/>
                    <a:pt x="3159362" y="3298984"/>
                    <a:pt x="3261397" y="3094074"/>
                  </a:cubicBezTo>
                  <a:cubicBezTo>
                    <a:pt x="3262702" y="3429094"/>
                    <a:pt x="2493987" y="3820258"/>
                    <a:pt x="2138356" y="4030951"/>
                  </a:cubicBezTo>
                  <a:cubicBezTo>
                    <a:pt x="2116438" y="4040371"/>
                    <a:pt x="2182753" y="4334539"/>
                    <a:pt x="2176877" y="4476307"/>
                  </a:cubicBezTo>
                  <a:cubicBezTo>
                    <a:pt x="2170659" y="4477332"/>
                    <a:pt x="2168451" y="4490390"/>
                    <a:pt x="2162233" y="4491415"/>
                  </a:cubicBezTo>
                  <a:lnTo>
                    <a:pt x="1687779" y="449235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9D5227F7-B8DC-491D-AFEB-363F3D9B0EF7}"/>
                </a:ext>
              </a:extLst>
            </p:cNvPr>
            <p:cNvGrpSpPr/>
            <p:nvPr/>
          </p:nvGrpSpPr>
          <p:grpSpPr>
            <a:xfrm>
              <a:off x="6023258" y="307178"/>
              <a:ext cx="5944566" cy="4999016"/>
              <a:chOff x="5527231" y="954156"/>
              <a:chExt cx="5505205" cy="4753933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8DC85B45-AD50-4476-8A04-4EC6B6CD38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3551" y="954156"/>
                <a:ext cx="664202" cy="664199"/>
              </a:xfrm>
              <a:prstGeom prst="ellipse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F796F0F8-2D01-4FE2-AD29-32B171228A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01724" y="2303011"/>
                <a:ext cx="630712" cy="630709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4AD8030C-7724-43CA-BA54-388E814C60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4742" y="1618354"/>
                <a:ext cx="858517" cy="858513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F87C1387-25E8-4F01-A19C-B6B5C2DAF8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27231" y="4287192"/>
                <a:ext cx="998452" cy="998448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25A9D064-E7CE-4B02-86E4-1D6FA5D17C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60358" y="4554151"/>
                <a:ext cx="864619" cy="864616"/>
              </a:xfrm>
              <a:prstGeom prst="ellips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E88476B6-B877-42C6-84E5-D0B3AAFDD3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44057" y="2279362"/>
                <a:ext cx="899459" cy="899455"/>
              </a:xfrm>
              <a:prstGeom prst="ellips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E9AD5742-1AE0-4F9D-8593-5AF831C173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95723" y="1908312"/>
                <a:ext cx="749646" cy="749644"/>
              </a:xfrm>
              <a:prstGeom prst="ellipse">
                <a:avLst/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03C7A9EE-10BA-4817-B74D-1B0C00EE41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74548" y="3372396"/>
                <a:ext cx="332101" cy="332100"/>
              </a:xfrm>
              <a:prstGeom prst="ellipse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AB8FD757-AE2C-4FEF-95A1-E7B0194A24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08259" y="3278115"/>
                <a:ext cx="332101" cy="332100"/>
              </a:xfrm>
              <a:prstGeom prst="ellipse">
                <a:avLst/>
              </a:prstGeom>
              <a:solidFill>
                <a:srgbClr val="054487"/>
              </a:solid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46DF3A38-08D2-40A5-AC6D-6F3906C3DE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29639" y="2630392"/>
                <a:ext cx="332101" cy="332100"/>
              </a:xfrm>
              <a:prstGeom prst="ellipse">
                <a:avLst/>
              </a:pr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ACF1F445-7ABF-429D-9D40-D18C24403B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31436" y="3100478"/>
                <a:ext cx="332101" cy="332100"/>
              </a:xfrm>
              <a:prstGeom prst="ellipse">
                <a:avLst/>
              </a:pr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DDB86743-6DE1-4C77-8FC2-B2E19E5454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76161" y="4125811"/>
                <a:ext cx="332101" cy="332100"/>
              </a:xfrm>
              <a:prstGeom prst="ellipse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326DE4FA-21D0-480E-B18F-C09860C85B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01317" y="4868007"/>
                <a:ext cx="332101" cy="332100"/>
              </a:xfrm>
              <a:prstGeom prst="ellipse">
                <a:avLst/>
              </a:pr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659D71AA-0AC5-4A71-A00B-8105CA7363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72199" y="4482294"/>
                <a:ext cx="332101" cy="332100"/>
              </a:xfrm>
              <a:prstGeom prst="ellipse">
                <a:avLst/>
              </a:pr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294363D3-B271-4C0B-B44F-514D24B272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64903" y="5375989"/>
                <a:ext cx="332101" cy="332100"/>
              </a:xfrm>
              <a:prstGeom prst="ellipse">
                <a:avLst/>
              </a:pr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13B8911A-AED1-4F5E-835B-5F277DFC28A2}"/>
              </a:ext>
            </a:extLst>
          </p:cNvPr>
          <p:cNvSpPr txBox="1"/>
          <p:nvPr/>
        </p:nvSpPr>
        <p:spPr>
          <a:xfrm>
            <a:off x="8697629" y="5374757"/>
            <a:ext cx="492443" cy="22374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方法助长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B077079F-7A11-44A7-A0E7-A1FE93CFA835}"/>
              </a:ext>
            </a:extLst>
          </p:cNvPr>
          <p:cNvSpPr txBox="1"/>
          <p:nvPr/>
        </p:nvSpPr>
        <p:spPr>
          <a:xfrm rot="2126358">
            <a:off x="10222833" y="363133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</a:rPr>
              <a:t>对</a:t>
            </a:r>
            <a:endParaRPr lang="en-US" altLang="zh-CN" b="1" dirty="0">
              <a:solidFill>
                <a:srgbClr val="FFC000"/>
              </a:solidFill>
            </a:endParaRPr>
          </a:p>
          <a:p>
            <a:r>
              <a:rPr lang="zh-CN" altLang="en-US" b="1" dirty="0">
                <a:solidFill>
                  <a:srgbClr val="FFC000"/>
                </a:solidFill>
              </a:rPr>
              <a:t>比</a:t>
            </a:r>
            <a:endParaRPr lang="en-US" altLang="zh-CN" b="1" dirty="0">
              <a:solidFill>
                <a:srgbClr val="FFC000"/>
              </a:solidFill>
            </a:endParaRPr>
          </a:p>
          <a:p>
            <a:r>
              <a:rPr lang="zh-CN" altLang="en-US" b="1" dirty="0">
                <a:solidFill>
                  <a:srgbClr val="FFC000"/>
                </a:solidFill>
              </a:rPr>
              <a:t>阅</a:t>
            </a:r>
            <a:endParaRPr lang="en-US" altLang="zh-CN" b="1" dirty="0">
              <a:solidFill>
                <a:srgbClr val="FFC000"/>
              </a:solidFill>
            </a:endParaRPr>
          </a:p>
          <a:p>
            <a:r>
              <a:rPr lang="zh-CN" altLang="en-US" b="1" dirty="0">
                <a:solidFill>
                  <a:srgbClr val="FFC000"/>
                </a:solidFill>
              </a:rPr>
              <a:t>读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F6A8D2E9-93E6-43C7-97D0-56F75058FFA1}"/>
              </a:ext>
            </a:extLst>
          </p:cNvPr>
          <p:cNvSpPr txBox="1"/>
          <p:nvPr/>
        </p:nvSpPr>
        <p:spPr>
          <a:xfrm rot="18577680">
            <a:off x="7263838" y="327709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7030A0"/>
                </a:solidFill>
              </a:rPr>
              <a:t>专</a:t>
            </a:r>
            <a:endParaRPr lang="en-US" altLang="zh-CN" b="1" dirty="0">
              <a:solidFill>
                <a:srgbClr val="7030A0"/>
              </a:solidFill>
            </a:endParaRPr>
          </a:p>
          <a:p>
            <a:r>
              <a:rPr lang="zh-CN" altLang="en-US" b="1" dirty="0">
                <a:solidFill>
                  <a:srgbClr val="7030A0"/>
                </a:solidFill>
              </a:rPr>
              <a:t>题</a:t>
            </a:r>
            <a:endParaRPr lang="en-US" altLang="zh-CN" b="1" dirty="0">
              <a:solidFill>
                <a:srgbClr val="7030A0"/>
              </a:solidFill>
            </a:endParaRPr>
          </a:p>
          <a:p>
            <a:r>
              <a:rPr lang="zh-CN" altLang="en-US" b="1" dirty="0">
                <a:solidFill>
                  <a:srgbClr val="7030A0"/>
                </a:solidFill>
              </a:rPr>
              <a:t>阅</a:t>
            </a:r>
            <a:endParaRPr lang="en-US" altLang="zh-CN" b="1" dirty="0">
              <a:solidFill>
                <a:srgbClr val="7030A0"/>
              </a:solidFill>
            </a:endParaRPr>
          </a:p>
          <a:p>
            <a:r>
              <a:rPr lang="zh-CN" altLang="en-US" b="1" dirty="0">
                <a:solidFill>
                  <a:srgbClr val="7030A0"/>
                </a:solidFill>
              </a:rPr>
              <a:t>读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FFF19598-0EBB-459A-9E51-A36182FC89CD}"/>
              </a:ext>
            </a:extLst>
          </p:cNvPr>
          <p:cNvSpPr txBox="1"/>
          <p:nvPr/>
        </p:nvSpPr>
        <p:spPr>
          <a:xfrm rot="488354">
            <a:off x="8552568" y="2858293"/>
            <a:ext cx="697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启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发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阅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读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6BFB57C-9ADD-45ED-A588-A4FA42393FA6}"/>
              </a:ext>
            </a:extLst>
          </p:cNvPr>
          <p:cNvSpPr txBox="1"/>
          <p:nvPr/>
        </p:nvSpPr>
        <p:spPr>
          <a:xfrm rot="18364416">
            <a:off x="7842609" y="4654116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焦</a:t>
            </a:r>
            <a:endParaRPr lang="en-US" altLang="zh-CN" b="1" dirty="0">
              <a:solidFill>
                <a:schemeClr val="bg1"/>
              </a:solidFill>
            </a:endParaRPr>
          </a:p>
          <a:p>
            <a:r>
              <a:rPr lang="zh-CN" altLang="en-US" b="1" dirty="0">
                <a:solidFill>
                  <a:schemeClr val="bg1"/>
                </a:solidFill>
              </a:rPr>
              <a:t>点</a:t>
            </a:r>
            <a:endParaRPr lang="en-US" altLang="zh-CN" b="1" dirty="0">
              <a:solidFill>
                <a:schemeClr val="bg1"/>
              </a:solidFill>
            </a:endParaRPr>
          </a:p>
          <a:p>
            <a:r>
              <a:rPr lang="zh-CN" altLang="en-US" b="1" dirty="0">
                <a:solidFill>
                  <a:schemeClr val="bg1"/>
                </a:solidFill>
              </a:rPr>
              <a:t>阅</a:t>
            </a:r>
            <a:endParaRPr lang="en-US" altLang="zh-CN" b="1" dirty="0">
              <a:solidFill>
                <a:schemeClr val="bg1"/>
              </a:solidFill>
            </a:endParaRPr>
          </a:p>
          <a:p>
            <a:r>
              <a:rPr lang="zh-CN" altLang="en-US" b="1" dirty="0">
                <a:solidFill>
                  <a:schemeClr val="bg1"/>
                </a:solidFill>
              </a:rPr>
              <a:t>读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42556883-7BEB-4E17-93C9-E3B90054D670}"/>
              </a:ext>
            </a:extLst>
          </p:cNvPr>
          <p:cNvSpPr txBox="1"/>
          <p:nvPr/>
        </p:nvSpPr>
        <p:spPr>
          <a:xfrm>
            <a:off x="6197447" y="400679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紫色阅读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09864747-2C5F-48DE-B5EF-3C301112772C}"/>
              </a:ext>
            </a:extLst>
          </p:cNvPr>
          <p:cNvSpPr txBox="1"/>
          <p:nvPr/>
        </p:nvSpPr>
        <p:spPr>
          <a:xfrm>
            <a:off x="7885942" y="138303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青色阅读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C9FE00C5-F77F-4BE9-A1BA-38D922503899}"/>
              </a:ext>
            </a:extLst>
          </p:cNvPr>
          <p:cNvSpPr txBox="1"/>
          <p:nvPr/>
        </p:nvSpPr>
        <p:spPr>
          <a:xfrm>
            <a:off x="9962338" y="184009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金色阅读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444004B4-660B-43A6-B661-274AD8F92A5A}"/>
              </a:ext>
            </a:extLst>
          </p:cNvPr>
          <p:cNvSpPr txBox="1"/>
          <p:nvPr/>
        </p:nvSpPr>
        <p:spPr>
          <a:xfrm>
            <a:off x="10841139" y="425012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白色阅读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30ABF70C-CB3A-4F55-8B02-D6B56BC8F13A}"/>
              </a:ext>
            </a:extLst>
          </p:cNvPr>
          <p:cNvSpPr txBox="1"/>
          <p:nvPr/>
        </p:nvSpPr>
        <p:spPr>
          <a:xfrm>
            <a:off x="11303310" y="1747388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粉色阅读</a:t>
            </a: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E5DAB769-4FCD-4B4B-8276-A0399E4203FF}"/>
              </a:ext>
            </a:extLst>
          </p:cNvPr>
          <p:cNvSpPr/>
          <p:nvPr/>
        </p:nvSpPr>
        <p:spPr>
          <a:xfrm>
            <a:off x="91440" y="78769"/>
            <a:ext cx="1981200" cy="187957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7" name="TextBox 28">
            <a:extLst>
              <a:ext uri="{FF2B5EF4-FFF2-40B4-BE49-F238E27FC236}">
                <a16:creationId xmlns:a16="http://schemas.microsoft.com/office/drawing/2014/main" id="{E5019B2B-E2F5-4245-9A63-E230E314DAA7}"/>
              </a:ext>
            </a:extLst>
          </p:cNvPr>
          <p:cNvSpPr txBox="1"/>
          <p:nvPr/>
        </p:nvSpPr>
        <p:spPr>
          <a:xfrm>
            <a:off x="685996" y="289598"/>
            <a:ext cx="792088" cy="1569644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课程建设</a:t>
            </a:r>
            <a:endParaRPr lang="en-US" altLang="zh-CN" sz="2400" dirty="0">
              <a:solidFill>
                <a:schemeClr val="bg1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BDD795C3-4707-4E58-8718-01F7906C0831}"/>
              </a:ext>
            </a:extLst>
          </p:cNvPr>
          <p:cNvSpPr txBox="1"/>
          <p:nvPr/>
        </p:nvSpPr>
        <p:spPr>
          <a:xfrm>
            <a:off x="2345572" y="889754"/>
            <a:ext cx="766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策略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A2EEB70D-E66B-451C-A77A-2264AE5579C6}"/>
              </a:ext>
            </a:extLst>
          </p:cNvPr>
          <p:cNvSpPr txBox="1"/>
          <p:nvPr/>
        </p:nvSpPr>
        <p:spPr>
          <a:xfrm>
            <a:off x="2125014" y="504061"/>
            <a:ext cx="120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学科课程</a:t>
            </a:r>
          </a:p>
        </p:txBody>
      </p: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131F0986-B01E-49D3-AE7F-9F37A0EDFDF7}"/>
              </a:ext>
            </a:extLst>
          </p:cNvPr>
          <p:cNvCxnSpPr>
            <a:cxnSpLocks/>
          </p:cNvCxnSpPr>
          <p:nvPr/>
        </p:nvCxnSpPr>
        <p:spPr>
          <a:xfrm flipH="1">
            <a:off x="2072640" y="873393"/>
            <a:ext cx="120741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 7">
            <a:extLst>
              <a:ext uri="{FF2B5EF4-FFF2-40B4-BE49-F238E27FC236}">
                <a16:creationId xmlns:a16="http://schemas.microsoft.com/office/drawing/2014/main" id="{976DD4A8-1E9B-4E17-B955-AB321F2BF430}"/>
              </a:ext>
            </a:extLst>
          </p:cNvPr>
          <p:cNvSpPr>
            <a:spLocks noChangeArrowheads="1"/>
          </p:cNvSpPr>
          <p:nvPr/>
        </p:nvSpPr>
        <p:spPr bwMode="auto">
          <a:xfrm rot="21449205">
            <a:off x="1525848" y="4035914"/>
            <a:ext cx="1446213" cy="1516062"/>
          </a:xfrm>
          <a:custGeom>
            <a:avLst/>
            <a:gdLst>
              <a:gd name="T0" fmla="*/ 2147483646 w 540"/>
              <a:gd name="T1" fmla="*/ 1326885284 h 566"/>
              <a:gd name="T2" fmla="*/ 2147483646 w 540"/>
              <a:gd name="T3" fmla="*/ 2147483646 h 566"/>
              <a:gd name="T4" fmla="*/ 1577919658 w 540"/>
              <a:gd name="T5" fmla="*/ 2147483646 h 566"/>
              <a:gd name="T6" fmla="*/ 0 w 540"/>
              <a:gd name="T7" fmla="*/ 2147483646 h 566"/>
              <a:gd name="T8" fmla="*/ 337101067 w 540"/>
              <a:gd name="T9" fmla="*/ 695718071 h 566"/>
              <a:gd name="T10" fmla="*/ 2147483646 w 540"/>
              <a:gd name="T11" fmla="*/ 0 h 566"/>
              <a:gd name="T12" fmla="*/ 2147483646 w 540"/>
              <a:gd name="T13" fmla="*/ 1326885284 h 5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40" h="566">
                <a:moveTo>
                  <a:pt x="540" y="185"/>
                </a:moveTo>
                <a:lnTo>
                  <a:pt x="490" y="467"/>
                </a:lnTo>
                <a:lnTo>
                  <a:pt x="220" y="566"/>
                </a:lnTo>
                <a:lnTo>
                  <a:pt x="0" y="381"/>
                </a:lnTo>
                <a:lnTo>
                  <a:pt x="47" y="97"/>
                </a:lnTo>
                <a:lnTo>
                  <a:pt x="319" y="0"/>
                </a:lnTo>
                <a:lnTo>
                  <a:pt x="540" y="185"/>
                </a:lnTo>
                <a:close/>
              </a:path>
            </a:pathLst>
          </a:custGeom>
          <a:solidFill>
            <a:srgbClr val="D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" name="Freeform 8">
            <a:extLst>
              <a:ext uri="{FF2B5EF4-FFF2-40B4-BE49-F238E27FC236}">
                <a16:creationId xmlns:a16="http://schemas.microsoft.com/office/drawing/2014/main" id="{DB517D90-C0B7-4028-AF1E-EE161B4881E2}"/>
              </a:ext>
            </a:extLst>
          </p:cNvPr>
          <p:cNvSpPr>
            <a:spLocks noChangeArrowheads="1"/>
          </p:cNvSpPr>
          <p:nvPr/>
        </p:nvSpPr>
        <p:spPr bwMode="auto">
          <a:xfrm rot="21449205">
            <a:off x="2968221" y="4017838"/>
            <a:ext cx="1403350" cy="1535112"/>
          </a:xfrm>
          <a:custGeom>
            <a:avLst/>
            <a:gdLst>
              <a:gd name="T0" fmla="*/ 1699849393 w 524"/>
              <a:gd name="T1" fmla="*/ 0 h 573"/>
              <a:gd name="T2" fmla="*/ 2147483646 w 524"/>
              <a:gd name="T3" fmla="*/ 867854653 h 573"/>
              <a:gd name="T4" fmla="*/ 2147483646 w 524"/>
              <a:gd name="T5" fmla="*/ 2147483646 h 573"/>
              <a:gd name="T6" fmla="*/ 2058466527 w 524"/>
              <a:gd name="T7" fmla="*/ 2147483646 h 573"/>
              <a:gd name="T8" fmla="*/ 186480588 w 524"/>
              <a:gd name="T9" fmla="*/ 2147483646 h 573"/>
              <a:gd name="T10" fmla="*/ 0 w 524"/>
              <a:gd name="T11" fmla="*/ 1190611644 h 573"/>
              <a:gd name="T12" fmla="*/ 1699849393 w 524"/>
              <a:gd name="T13" fmla="*/ 0 h 5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4" h="573">
                <a:moveTo>
                  <a:pt x="237" y="0"/>
                </a:moveTo>
                <a:lnTo>
                  <a:pt x="498" y="121"/>
                </a:lnTo>
                <a:lnTo>
                  <a:pt x="524" y="407"/>
                </a:lnTo>
                <a:lnTo>
                  <a:pt x="287" y="573"/>
                </a:lnTo>
                <a:lnTo>
                  <a:pt x="26" y="453"/>
                </a:lnTo>
                <a:lnTo>
                  <a:pt x="0" y="166"/>
                </a:lnTo>
                <a:lnTo>
                  <a:pt x="237" y="0"/>
                </a:lnTo>
                <a:close/>
              </a:path>
            </a:pathLst>
          </a:custGeom>
          <a:solidFill>
            <a:srgbClr val="0465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" name="Freeform 9">
            <a:extLst>
              <a:ext uri="{FF2B5EF4-FFF2-40B4-BE49-F238E27FC236}">
                <a16:creationId xmlns:a16="http://schemas.microsoft.com/office/drawing/2014/main" id="{3D6AB5E0-D1D4-4F03-845A-85E1A1E21485}"/>
              </a:ext>
            </a:extLst>
          </p:cNvPr>
          <p:cNvSpPr>
            <a:spLocks noChangeArrowheads="1"/>
          </p:cNvSpPr>
          <p:nvPr/>
        </p:nvSpPr>
        <p:spPr bwMode="auto">
          <a:xfrm rot="21449205">
            <a:off x="3349653" y="2710094"/>
            <a:ext cx="1489075" cy="1485900"/>
          </a:xfrm>
          <a:custGeom>
            <a:avLst/>
            <a:gdLst>
              <a:gd name="T0" fmla="*/ 0 w 556"/>
              <a:gd name="T1" fmla="*/ 1463158409 h 555"/>
              <a:gd name="T2" fmla="*/ 1455989926 w 556"/>
              <a:gd name="T3" fmla="*/ 0 h 555"/>
              <a:gd name="T4" fmla="*/ 2147483646 w 556"/>
              <a:gd name="T5" fmla="*/ 530753357 h 555"/>
              <a:gd name="T6" fmla="*/ 2147483646 w 556"/>
              <a:gd name="T7" fmla="*/ 2147483646 h 555"/>
              <a:gd name="T8" fmla="*/ 2147483646 w 556"/>
              <a:gd name="T9" fmla="*/ 2147483646 h 555"/>
              <a:gd name="T10" fmla="*/ 545100389 w 556"/>
              <a:gd name="T11" fmla="*/ 2147483646 h 555"/>
              <a:gd name="T12" fmla="*/ 0 w 556"/>
              <a:gd name="T13" fmla="*/ 1463158409 h 5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56" h="555">
                <a:moveTo>
                  <a:pt x="0" y="204"/>
                </a:moveTo>
                <a:lnTo>
                  <a:pt x="203" y="0"/>
                </a:lnTo>
                <a:lnTo>
                  <a:pt x="481" y="74"/>
                </a:lnTo>
                <a:lnTo>
                  <a:pt x="556" y="351"/>
                </a:lnTo>
                <a:lnTo>
                  <a:pt x="353" y="555"/>
                </a:lnTo>
                <a:lnTo>
                  <a:pt x="76" y="482"/>
                </a:lnTo>
                <a:lnTo>
                  <a:pt x="0" y="204"/>
                </a:lnTo>
                <a:close/>
              </a:path>
            </a:pathLst>
          </a:custGeom>
          <a:solidFill>
            <a:srgbClr val="67C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7D558BD8-A261-4FF8-A3B8-2689010A7B51}"/>
              </a:ext>
            </a:extLst>
          </p:cNvPr>
          <p:cNvGrpSpPr>
            <a:grpSpLocks/>
          </p:cNvGrpSpPr>
          <p:nvPr/>
        </p:nvGrpSpPr>
        <p:grpSpPr bwMode="auto">
          <a:xfrm>
            <a:off x="2183196" y="1943274"/>
            <a:ext cx="1541463" cy="1357313"/>
            <a:chOff x="0" y="0"/>
            <a:chExt cx="1542601" cy="1357809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ABD5F7D8-7CA1-4924-93E2-B1A3486D9B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0795">
              <a:off x="0" y="0"/>
              <a:ext cx="1542601" cy="1357809"/>
            </a:xfrm>
            <a:custGeom>
              <a:avLst/>
              <a:gdLst>
                <a:gd name="T0" fmla="*/ 989784757 w 576"/>
                <a:gd name="T1" fmla="*/ 2147483646 h 507"/>
                <a:gd name="T2" fmla="*/ 0 w 576"/>
                <a:gd name="T3" fmla="*/ 1764399147 h 507"/>
                <a:gd name="T4" fmla="*/ 1090198441 w 576"/>
                <a:gd name="T5" fmla="*/ 0 h 507"/>
                <a:gd name="T6" fmla="*/ 2147483646 w 576"/>
                <a:gd name="T7" fmla="*/ 64550829 h 507"/>
                <a:gd name="T8" fmla="*/ 2147483646 w 576"/>
                <a:gd name="T9" fmla="*/ 1886328788 h 507"/>
                <a:gd name="T10" fmla="*/ 2147483646 w 576"/>
                <a:gd name="T11" fmla="*/ 2147483646 h 507"/>
                <a:gd name="T12" fmla="*/ 989784757 w 576"/>
                <a:gd name="T13" fmla="*/ 2147483646 h 5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6" h="507">
                  <a:moveTo>
                    <a:pt x="138" y="500"/>
                  </a:moveTo>
                  <a:lnTo>
                    <a:pt x="0" y="246"/>
                  </a:lnTo>
                  <a:lnTo>
                    <a:pt x="152" y="0"/>
                  </a:lnTo>
                  <a:lnTo>
                    <a:pt x="438" y="9"/>
                  </a:lnTo>
                  <a:lnTo>
                    <a:pt x="576" y="263"/>
                  </a:lnTo>
                  <a:lnTo>
                    <a:pt x="424" y="507"/>
                  </a:lnTo>
                  <a:lnTo>
                    <a:pt x="138" y="500"/>
                  </a:lnTo>
                  <a:close/>
                </a:path>
              </a:pathLst>
            </a:custGeom>
            <a:solidFill>
              <a:srgbClr val="E93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文本框 36">
              <a:extLst>
                <a:ext uri="{FF2B5EF4-FFF2-40B4-BE49-F238E27FC236}">
                  <a16:creationId xmlns:a16="http://schemas.microsoft.com/office/drawing/2014/main" id="{CB5A1F02-343F-4004-A7EA-AADE2D7CB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88" y="302328"/>
              <a:ext cx="7350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3200" b="1" dirty="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28BE6323-EC84-4FDF-9972-590D935BF364}"/>
              </a:ext>
            </a:extLst>
          </p:cNvPr>
          <p:cNvGrpSpPr>
            <a:grpSpLocks/>
          </p:cNvGrpSpPr>
          <p:nvPr/>
        </p:nvGrpSpPr>
        <p:grpSpPr bwMode="auto">
          <a:xfrm>
            <a:off x="1090037" y="2732319"/>
            <a:ext cx="1528762" cy="1441450"/>
            <a:chOff x="0" y="0"/>
            <a:chExt cx="1529212" cy="1440832"/>
          </a:xfrm>
        </p:grpSpPr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AFD067C0-B4C9-4B9A-B0E4-CD777C90AB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0795">
              <a:off x="0" y="0"/>
              <a:ext cx="1529212" cy="1440832"/>
            </a:xfrm>
            <a:custGeom>
              <a:avLst/>
              <a:gdLst>
                <a:gd name="T0" fmla="*/ 2147483646 w 571"/>
                <a:gd name="T1" fmla="*/ 2147483646 h 538"/>
                <a:gd name="T2" fmla="*/ 1291027188 w 571"/>
                <a:gd name="T3" fmla="*/ 2147483646 h 538"/>
                <a:gd name="T4" fmla="*/ 0 w 571"/>
                <a:gd name="T5" fmla="*/ 2147483646 h 538"/>
                <a:gd name="T6" fmla="*/ 745926046 w 571"/>
                <a:gd name="T7" fmla="*/ 322757081 h 538"/>
                <a:gd name="T8" fmla="*/ 2147483646 w 571"/>
                <a:gd name="T9" fmla="*/ 0 h 538"/>
                <a:gd name="T10" fmla="*/ 2147483646 w 571"/>
                <a:gd name="T11" fmla="*/ 1613780046 h 538"/>
                <a:gd name="T12" fmla="*/ 2147483646 w 571"/>
                <a:gd name="T13" fmla="*/ 2147483646 h 5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1" h="538">
                  <a:moveTo>
                    <a:pt x="464" y="493"/>
                  </a:moveTo>
                  <a:lnTo>
                    <a:pt x="180" y="538"/>
                  </a:lnTo>
                  <a:lnTo>
                    <a:pt x="0" y="313"/>
                  </a:lnTo>
                  <a:lnTo>
                    <a:pt x="104" y="45"/>
                  </a:lnTo>
                  <a:lnTo>
                    <a:pt x="391" y="0"/>
                  </a:lnTo>
                  <a:lnTo>
                    <a:pt x="571" y="225"/>
                  </a:lnTo>
                  <a:lnTo>
                    <a:pt x="464" y="493"/>
                  </a:ln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文本框 45">
              <a:extLst>
                <a:ext uri="{FF2B5EF4-FFF2-40B4-BE49-F238E27FC236}">
                  <a16:creationId xmlns:a16="http://schemas.microsoft.com/office/drawing/2014/main" id="{F7610E2A-3667-4022-8AD1-07E65EC5E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08" y="502965"/>
              <a:ext cx="735011" cy="39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主题</a:t>
              </a:r>
            </a:p>
          </p:txBody>
        </p:sp>
      </p:grpSp>
      <p:sp>
        <p:nvSpPr>
          <p:cNvPr id="61" name="Oval 15">
            <a:extLst>
              <a:ext uri="{FF2B5EF4-FFF2-40B4-BE49-F238E27FC236}">
                <a16:creationId xmlns:a16="http://schemas.microsoft.com/office/drawing/2014/main" id="{E7CBF3B2-D275-400F-A342-F4C95DF16D10}"/>
              </a:ext>
            </a:extLst>
          </p:cNvPr>
          <p:cNvSpPr>
            <a:spLocks noChangeArrowheads="1"/>
          </p:cNvSpPr>
          <p:nvPr/>
        </p:nvSpPr>
        <p:spPr bwMode="auto">
          <a:xfrm rot="21449205">
            <a:off x="2178440" y="3089856"/>
            <a:ext cx="1579563" cy="1574800"/>
          </a:xfrm>
          <a:prstGeom prst="ellipse">
            <a:avLst/>
          </a:prstGeom>
          <a:solidFill>
            <a:srgbClr val="FDF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95F1CCC6-F3E3-4BA7-B523-1DE4955131D9}"/>
              </a:ext>
            </a:extLst>
          </p:cNvPr>
          <p:cNvSpPr/>
          <p:nvPr/>
        </p:nvSpPr>
        <p:spPr>
          <a:xfrm>
            <a:off x="3384797" y="564081"/>
            <a:ext cx="3300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pc="300" noProof="1">
                <a:solidFill>
                  <a:schemeClr val="bg1"/>
                </a:solidFill>
                <a:latin typeface="+mn-ea"/>
              </a:rPr>
              <a:t>固本丰茎，实践创生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3A5C4A6-A639-4C93-B759-5B03601FE791}"/>
              </a:ext>
            </a:extLst>
          </p:cNvPr>
          <p:cNvSpPr txBox="1"/>
          <p:nvPr/>
        </p:nvSpPr>
        <p:spPr>
          <a:xfrm>
            <a:off x="2413684" y="3528135"/>
            <a:ext cx="126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七彩儿童阅读体系</a:t>
            </a:r>
          </a:p>
        </p:txBody>
      </p:sp>
      <p:sp>
        <p:nvSpPr>
          <p:cNvPr id="78" name="文本框 45">
            <a:extLst>
              <a:ext uri="{FF2B5EF4-FFF2-40B4-BE49-F238E27FC236}">
                <a16:creationId xmlns:a16="http://schemas.microsoft.com/office/drawing/2014/main" id="{C6284A99-7E66-4C66-8C21-CC7F405D7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393" y="2276402"/>
            <a:ext cx="734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形式</a:t>
            </a:r>
          </a:p>
        </p:txBody>
      </p:sp>
      <p:sp>
        <p:nvSpPr>
          <p:cNvPr id="79" name="文本框 45">
            <a:extLst>
              <a:ext uri="{FF2B5EF4-FFF2-40B4-BE49-F238E27FC236}">
                <a16:creationId xmlns:a16="http://schemas.microsoft.com/office/drawing/2014/main" id="{651E6427-8976-48EF-B90E-B047ACD72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049" y="3260660"/>
            <a:ext cx="734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方法</a:t>
            </a:r>
          </a:p>
        </p:txBody>
      </p:sp>
      <p:sp>
        <p:nvSpPr>
          <p:cNvPr id="80" name="文本框 45">
            <a:extLst>
              <a:ext uri="{FF2B5EF4-FFF2-40B4-BE49-F238E27FC236}">
                <a16:creationId xmlns:a16="http://schemas.microsoft.com/office/drawing/2014/main" id="{027D608E-976F-4BF9-9AB1-1A3E613B0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0836" y="4593890"/>
            <a:ext cx="734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评价</a:t>
            </a:r>
          </a:p>
        </p:txBody>
      </p:sp>
      <p:sp>
        <p:nvSpPr>
          <p:cNvPr id="81" name="文本框 45">
            <a:extLst>
              <a:ext uri="{FF2B5EF4-FFF2-40B4-BE49-F238E27FC236}">
                <a16:creationId xmlns:a16="http://schemas.microsoft.com/office/drawing/2014/main" id="{F0008AB6-79FD-416E-ADF3-5C16B2BA7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158" y="4400028"/>
            <a:ext cx="7347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0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展示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FDFD6D7-4115-4FCB-BEF7-24E0A0A6FDB7}"/>
              </a:ext>
            </a:extLst>
          </p:cNvPr>
          <p:cNvSpPr txBox="1"/>
          <p:nvPr/>
        </p:nvSpPr>
        <p:spPr>
          <a:xfrm rot="20952648">
            <a:off x="8040804" y="3107813"/>
            <a:ext cx="353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C000"/>
                </a:solidFill>
              </a:rPr>
              <a:t>微读时光</a:t>
            </a: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DA1C70C7-EB5C-4184-B098-498F9DF9CBD3}"/>
              </a:ext>
            </a:extLst>
          </p:cNvPr>
          <p:cNvSpPr txBox="1"/>
          <p:nvPr/>
        </p:nvSpPr>
        <p:spPr>
          <a:xfrm rot="3342483">
            <a:off x="9675075" y="5202929"/>
            <a:ext cx="364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C000"/>
                </a:solidFill>
              </a:rPr>
              <a:t>龙娃剧场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9320C936-1925-4A3B-9BA1-7A85C30DF466}"/>
              </a:ext>
            </a:extLst>
          </p:cNvPr>
          <p:cNvSpPr txBox="1"/>
          <p:nvPr/>
        </p:nvSpPr>
        <p:spPr>
          <a:xfrm rot="504303">
            <a:off x="9441029" y="3511457"/>
            <a:ext cx="4135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金嗓子广播</a:t>
            </a:r>
          </a:p>
        </p:txBody>
      </p:sp>
    </p:spTree>
    <p:extLst>
      <p:ext uri="{BB962C8B-B14F-4D97-AF65-F5344CB8AC3E}">
        <p14:creationId xmlns:p14="http://schemas.microsoft.com/office/powerpoint/2010/main" val="2002915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13B86033-A080-4A27-8572-0133E5203A57}"/>
              </a:ext>
            </a:extLst>
          </p:cNvPr>
          <p:cNvSpPr/>
          <p:nvPr/>
        </p:nvSpPr>
        <p:spPr>
          <a:xfrm>
            <a:off x="0" y="71149"/>
            <a:ext cx="2019300" cy="189481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TextBox 28">
            <a:extLst>
              <a:ext uri="{FF2B5EF4-FFF2-40B4-BE49-F238E27FC236}">
                <a16:creationId xmlns:a16="http://schemas.microsoft.com/office/drawing/2014/main" id="{04A8C1ED-1578-4D45-9327-693016BC272D}"/>
              </a:ext>
            </a:extLst>
          </p:cNvPr>
          <p:cNvSpPr txBox="1"/>
          <p:nvPr/>
        </p:nvSpPr>
        <p:spPr>
          <a:xfrm>
            <a:off x="613606" y="233733"/>
            <a:ext cx="792088" cy="1569644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课题研究</a:t>
            </a:r>
            <a:endParaRPr lang="en-US" altLang="zh-CN" sz="2400" dirty="0">
              <a:solidFill>
                <a:schemeClr val="bg1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EA0CF3E-0E39-4ECE-BB51-BBA6560B3F05}"/>
              </a:ext>
            </a:extLst>
          </p:cNvPr>
          <p:cNvCxnSpPr>
            <a:cxnSpLocks/>
          </p:cNvCxnSpPr>
          <p:nvPr/>
        </p:nvCxnSpPr>
        <p:spPr>
          <a:xfrm flipH="1">
            <a:off x="2019300" y="888633"/>
            <a:ext cx="120741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374A0886-0A76-4C47-BF5C-E2924B667FCC}"/>
              </a:ext>
            </a:extLst>
          </p:cNvPr>
          <p:cNvSpPr/>
          <p:nvPr/>
        </p:nvSpPr>
        <p:spPr>
          <a:xfrm>
            <a:off x="3284219" y="596245"/>
            <a:ext cx="76821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>
                <a:solidFill>
                  <a:srgbClr val="FFC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深度思考寻突破             </a:t>
            </a:r>
            <a:endParaRPr lang="en-US" altLang="zh-CN" sz="3200" b="1" dirty="0">
              <a:solidFill>
                <a:srgbClr val="FFC000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0"/>
            <a:r>
              <a:rPr lang="en-US" altLang="zh-CN" sz="3200" b="1" dirty="0">
                <a:solidFill>
                  <a:srgbClr val="FFC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                                       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F6D6529-D870-435E-8143-4D197672E73C}"/>
              </a:ext>
            </a:extLst>
          </p:cNvPr>
          <p:cNvSpPr/>
          <p:nvPr/>
        </p:nvSpPr>
        <p:spPr>
          <a:xfrm>
            <a:off x="3226709" y="1663565"/>
            <a:ext cx="6380929" cy="4468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“少儿国学”校本课程构建和实践研究</a:t>
            </a:r>
            <a:endParaRPr lang="en-US" altLang="zh-CN" sz="2400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</a:t>
            </a:r>
            <a:r>
              <a:rPr lang="zh-CN" altLang="en-US" sz="2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课题成员：吴静娟、房丽丽、黄汝群、许阳</a:t>
            </a:r>
            <a:endParaRPr lang="en-US" altLang="zh-CN" sz="24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zh-CN" sz="24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400" kern="1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“少儿蒙学”校本课程构建和实践研究</a:t>
            </a:r>
            <a:endParaRPr lang="en-US" altLang="zh-CN" sz="2400" kern="1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课题成员：黄汝群、许阳</a:t>
            </a:r>
            <a:endParaRPr lang="en-US" altLang="zh-CN" sz="24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24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   </a:t>
            </a:r>
            <a:r>
              <a:rPr lang="zh-CN" altLang="en-US" sz="24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儿童课外阅读微课题 </a:t>
            </a:r>
            <a:endParaRPr lang="en-US" altLang="zh-CN" sz="2400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   课题成员： 郑芬、赵婷、张娟 </a:t>
            </a:r>
            <a:endParaRPr lang="zh-CN" altLang="zh-CN" sz="24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E92258D-F7DF-4A43-8F7E-F5711F73D9ED}"/>
              </a:ext>
            </a:extLst>
          </p:cNvPr>
          <p:cNvSpPr txBox="1"/>
          <p:nvPr/>
        </p:nvSpPr>
        <p:spPr>
          <a:xfrm>
            <a:off x="2209823" y="426408"/>
            <a:ext cx="921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目标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490E690-5901-4CE9-AA95-62A10689C383}"/>
              </a:ext>
            </a:extLst>
          </p:cNvPr>
          <p:cNvCxnSpPr>
            <a:cxnSpLocks/>
          </p:cNvCxnSpPr>
          <p:nvPr/>
        </p:nvCxnSpPr>
        <p:spPr>
          <a:xfrm flipH="1">
            <a:off x="6332220" y="888073"/>
            <a:ext cx="10280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51CE48C0-56E4-4143-B888-990D43D4FF17}"/>
              </a:ext>
            </a:extLst>
          </p:cNvPr>
          <p:cNvSpPr txBox="1"/>
          <p:nvPr/>
        </p:nvSpPr>
        <p:spPr>
          <a:xfrm>
            <a:off x="6438695" y="430225"/>
            <a:ext cx="921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策略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F970E3-EC14-430E-B4A5-881CF7EE1A40}"/>
              </a:ext>
            </a:extLst>
          </p:cNvPr>
          <p:cNvSpPr/>
          <p:nvPr/>
        </p:nvSpPr>
        <p:spPr>
          <a:xfrm>
            <a:off x="7513091" y="649223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行而有思，思而行远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DCD563AC-1308-41A8-B901-8CC2B5912D26}"/>
              </a:ext>
            </a:extLst>
          </p:cNvPr>
          <p:cNvGrpSpPr>
            <a:grpSpLocks/>
          </p:cNvGrpSpPr>
          <p:nvPr/>
        </p:nvGrpSpPr>
        <p:grpSpPr bwMode="auto">
          <a:xfrm>
            <a:off x="2402565" y="1440750"/>
            <a:ext cx="933450" cy="947737"/>
            <a:chOff x="0" y="0"/>
            <a:chExt cx="933965" cy="947732"/>
          </a:xfrm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F20B99A0-B38A-4E5F-A779-C9566880A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33965" cy="947732"/>
            </a:xfrm>
            <a:custGeom>
              <a:avLst/>
              <a:gdLst>
                <a:gd name="T0" fmla="*/ 855072108 w 172"/>
                <a:gd name="T1" fmla="*/ 997181948 h 175"/>
                <a:gd name="T2" fmla="*/ 1031982455 w 172"/>
                <a:gd name="T3" fmla="*/ 2147483646 h 175"/>
                <a:gd name="T4" fmla="*/ 2147483646 w 172"/>
                <a:gd name="T5" fmla="*/ 2147483646 h 175"/>
                <a:gd name="T6" fmla="*/ 2147483646 w 172"/>
                <a:gd name="T7" fmla="*/ 850538022 h 175"/>
                <a:gd name="T8" fmla="*/ 855072108 w 172"/>
                <a:gd name="T9" fmla="*/ 997181948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175">
                  <a:moveTo>
                    <a:pt x="29" y="34"/>
                  </a:moveTo>
                  <a:cubicBezTo>
                    <a:pt x="0" y="66"/>
                    <a:pt x="3" y="115"/>
                    <a:pt x="35" y="143"/>
                  </a:cubicBezTo>
                  <a:cubicBezTo>
                    <a:pt x="70" y="175"/>
                    <a:pt x="130" y="159"/>
                    <a:pt x="169" y="160"/>
                  </a:cubicBezTo>
                  <a:cubicBezTo>
                    <a:pt x="163" y="121"/>
                    <a:pt x="172" y="59"/>
                    <a:pt x="138" y="29"/>
                  </a:cubicBezTo>
                  <a:cubicBezTo>
                    <a:pt x="106" y="0"/>
                    <a:pt x="57" y="3"/>
                    <a:pt x="29" y="34"/>
                  </a:cubicBezTo>
                  <a:close/>
                </a:path>
              </a:pathLst>
            </a:custGeom>
            <a:solidFill>
              <a:srgbClr val="67C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TextBox 77">
              <a:extLst>
                <a:ext uri="{FF2B5EF4-FFF2-40B4-BE49-F238E27FC236}">
                  <a16:creationId xmlns:a16="http://schemas.microsoft.com/office/drawing/2014/main" id="{78AD83D3-FF7A-4EE0-AD6B-4B0162870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8" y="345856"/>
              <a:ext cx="785709" cy="27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23647EC-21E6-4920-A030-F71C0248E3E6}"/>
              </a:ext>
            </a:extLst>
          </p:cNvPr>
          <p:cNvGrpSpPr>
            <a:grpSpLocks/>
          </p:cNvGrpSpPr>
          <p:nvPr/>
        </p:nvGrpSpPr>
        <p:grpSpPr bwMode="auto">
          <a:xfrm>
            <a:off x="2371607" y="2940603"/>
            <a:ext cx="985881" cy="947738"/>
            <a:chOff x="0" y="0"/>
            <a:chExt cx="987132" cy="947732"/>
          </a:xfrm>
        </p:grpSpPr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CAA7E114-A081-4D80-A2C3-E7426B55A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33965" cy="947732"/>
            </a:xfrm>
            <a:custGeom>
              <a:avLst/>
              <a:gdLst>
                <a:gd name="T0" fmla="*/ 855072108 w 172"/>
                <a:gd name="T1" fmla="*/ 997181948 h 175"/>
                <a:gd name="T2" fmla="*/ 1002497397 w 172"/>
                <a:gd name="T3" fmla="*/ 2147483646 h 175"/>
                <a:gd name="T4" fmla="*/ 2147483646 w 172"/>
                <a:gd name="T5" fmla="*/ 2147483646 h 175"/>
                <a:gd name="T6" fmla="*/ 2147483646 w 172"/>
                <a:gd name="T7" fmla="*/ 821207070 h 175"/>
                <a:gd name="T8" fmla="*/ 855072108 w 172"/>
                <a:gd name="T9" fmla="*/ 997181948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175">
                  <a:moveTo>
                    <a:pt x="29" y="34"/>
                  </a:moveTo>
                  <a:cubicBezTo>
                    <a:pt x="0" y="66"/>
                    <a:pt x="3" y="115"/>
                    <a:pt x="34" y="143"/>
                  </a:cubicBezTo>
                  <a:cubicBezTo>
                    <a:pt x="70" y="175"/>
                    <a:pt x="130" y="159"/>
                    <a:pt x="169" y="160"/>
                  </a:cubicBezTo>
                  <a:cubicBezTo>
                    <a:pt x="163" y="121"/>
                    <a:pt x="172" y="59"/>
                    <a:pt x="138" y="28"/>
                  </a:cubicBezTo>
                  <a:cubicBezTo>
                    <a:pt x="106" y="0"/>
                    <a:pt x="57" y="2"/>
                    <a:pt x="29" y="34"/>
                  </a:cubicBez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TextBox 78">
              <a:extLst>
                <a:ext uri="{FF2B5EF4-FFF2-40B4-BE49-F238E27FC236}">
                  <a16:creationId xmlns:a16="http://schemas.microsoft.com/office/drawing/2014/main" id="{B191BDA1-24A7-4EBC-A5B2-76E9DA6B9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6" y="325831"/>
              <a:ext cx="958616" cy="27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538179A-6500-45D9-8856-075B06E26126}"/>
              </a:ext>
            </a:extLst>
          </p:cNvPr>
          <p:cNvGrpSpPr>
            <a:grpSpLocks/>
          </p:cNvGrpSpPr>
          <p:nvPr/>
        </p:nvGrpSpPr>
        <p:grpSpPr bwMode="auto">
          <a:xfrm>
            <a:off x="2362125" y="4537856"/>
            <a:ext cx="995363" cy="947738"/>
            <a:chOff x="0" y="0"/>
            <a:chExt cx="996626" cy="947732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C5326ECA-ABB1-4254-B885-89A7806B0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33965" cy="947732"/>
            </a:xfrm>
            <a:custGeom>
              <a:avLst/>
              <a:gdLst>
                <a:gd name="T0" fmla="*/ 855072108 w 172"/>
                <a:gd name="T1" fmla="*/ 997181948 h 175"/>
                <a:gd name="T2" fmla="*/ 1002497397 w 172"/>
                <a:gd name="T3" fmla="*/ 2147483646 h 175"/>
                <a:gd name="T4" fmla="*/ 2147483646 w 172"/>
                <a:gd name="T5" fmla="*/ 2147483646 h 175"/>
                <a:gd name="T6" fmla="*/ 2147483646 w 172"/>
                <a:gd name="T7" fmla="*/ 821207070 h 175"/>
                <a:gd name="T8" fmla="*/ 855072108 w 172"/>
                <a:gd name="T9" fmla="*/ 997181948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175">
                  <a:moveTo>
                    <a:pt x="29" y="34"/>
                  </a:moveTo>
                  <a:cubicBezTo>
                    <a:pt x="0" y="66"/>
                    <a:pt x="3" y="114"/>
                    <a:pt x="34" y="143"/>
                  </a:cubicBezTo>
                  <a:cubicBezTo>
                    <a:pt x="70" y="175"/>
                    <a:pt x="130" y="159"/>
                    <a:pt x="169" y="160"/>
                  </a:cubicBezTo>
                  <a:cubicBezTo>
                    <a:pt x="163" y="120"/>
                    <a:pt x="172" y="59"/>
                    <a:pt x="138" y="28"/>
                  </a:cubicBezTo>
                  <a:cubicBezTo>
                    <a:pt x="106" y="0"/>
                    <a:pt x="57" y="2"/>
                    <a:pt x="29" y="34"/>
                  </a:cubicBezTo>
                  <a:close/>
                </a:path>
              </a:pathLst>
            </a:custGeom>
            <a:solidFill>
              <a:srgbClr val="A2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TextBox 79">
              <a:extLst>
                <a:ext uri="{FF2B5EF4-FFF2-40B4-BE49-F238E27FC236}">
                  <a16:creationId xmlns:a16="http://schemas.microsoft.com/office/drawing/2014/main" id="{66DAF5D8-702E-459F-A7E6-EEA253060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10" y="374245"/>
              <a:ext cx="958616" cy="27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7595A0A6-154D-4BB7-B4DE-FE1CFD9506C6}"/>
              </a:ext>
            </a:extLst>
          </p:cNvPr>
          <p:cNvSpPr txBox="1"/>
          <p:nvPr/>
        </p:nvSpPr>
        <p:spPr>
          <a:xfrm>
            <a:off x="613951" y="2357558"/>
            <a:ext cx="15969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E7381B"/>
                </a:solidFill>
                <a:latin typeface="+mn-ea"/>
              </a:rPr>
              <a:t>人  人</a:t>
            </a:r>
            <a:endParaRPr lang="en-US" altLang="zh-CN" sz="3200" b="1" dirty="0">
              <a:solidFill>
                <a:srgbClr val="E7381B"/>
              </a:solidFill>
              <a:latin typeface="+mn-ea"/>
            </a:endParaRPr>
          </a:p>
          <a:p>
            <a:r>
              <a:rPr lang="zh-CN" altLang="en-US" sz="3200" b="1" dirty="0">
                <a:solidFill>
                  <a:srgbClr val="E7381B"/>
                </a:solidFill>
                <a:latin typeface="+mn-ea"/>
              </a:rPr>
              <a:t>人  人</a:t>
            </a:r>
            <a:endParaRPr lang="en-US" altLang="zh-CN" sz="3200" b="1" dirty="0">
              <a:solidFill>
                <a:srgbClr val="E7381B"/>
              </a:solidFill>
              <a:latin typeface="+mn-ea"/>
            </a:endParaRPr>
          </a:p>
          <a:p>
            <a:r>
              <a:rPr lang="zh-CN" altLang="en-US" sz="3200" b="1" dirty="0">
                <a:solidFill>
                  <a:srgbClr val="E7381B"/>
                </a:solidFill>
                <a:latin typeface="+mn-ea"/>
              </a:rPr>
              <a:t>有  有</a:t>
            </a:r>
            <a:endParaRPr lang="en-US" altLang="zh-CN" sz="3200" b="1" dirty="0">
              <a:solidFill>
                <a:srgbClr val="E7381B"/>
              </a:solidFill>
              <a:latin typeface="+mn-ea"/>
            </a:endParaRPr>
          </a:p>
          <a:p>
            <a:r>
              <a:rPr lang="zh-CN" altLang="en-US" sz="3200" b="1" dirty="0">
                <a:solidFill>
                  <a:srgbClr val="E7381B"/>
                </a:solidFill>
                <a:latin typeface="+mn-ea"/>
              </a:rPr>
              <a:t>课  研</a:t>
            </a:r>
            <a:endParaRPr lang="en-US" altLang="zh-CN" sz="3200" b="1" dirty="0">
              <a:solidFill>
                <a:srgbClr val="E7381B"/>
              </a:solidFill>
              <a:latin typeface="+mn-ea"/>
            </a:endParaRPr>
          </a:p>
          <a:p>
            <a:r>
              <a:rPr lang="zh-CN" altLang="en-US" sz="3200" b="1" dirty="0">
                <a:solidFill>
                  <a:srgbClr val="E7381B"/>
                </a:solidFill>
                <a:latin typeface="+mn-ea"/>
              </a:rPr>
              <a:t>题  究</a:t>
            </a:r>
          </a:p>
        </p:txBody>
      </p:sp>
    </p:spTree>
    <p:extLst>
      <p:ext uri="{BB962C8B-B14F-4D97-AF65-F5344CB8AC3E}">
        <p14:creationId xmlns:p14="http://schemas.microsoft.com/office/powerpoint/2010/main" val="2292534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-图片 5">
            <a:extLst>
              <a:ext uri="{FF2B5EF4-FFF2-40B4-BE49-F238E27FC236}">
                <a16:creationId xmlns:a16="http://schemas.microsoft.com/office/drawing/2014/main" id="{396B1AC9-9891-4111-A0FB-947D39BBBA4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9" r="6563"/>
          <a:stretch/>
        </p:blipFill>
        <p:spPr>
          <a:xfrm>
            <a:off x="0" y="2657475"/>
            <a:ext cx="11391900" cy="4200122"/>
          </a:xfrm>
          <a:prstGeom prst="rect">
            <a:avLst/>
          </a:prstGeom>
        </p:spPr>
      </p:pic>
      <p:pic>
        <p:nvPicPr>
          <p:cNvPr id="4" name="PA-图片 11">
            <a:extLst>
              <a:ext uri="{FF2B5EF4-FFF2-40B4-BE49-F238E27FC236}">
                <a16:creationId xmlns:a16="http://schemas.microsoft.com/office/drawing/2014/main" id="{B1309F81-89E8-4A78-A87E-4405A8ECB5F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9" t="4996" r="4219" b="68196"/>
          <a:stretch/>
        </p:blipFill>
        <p:spPr>
          <a:xfrm>
            <a:off x="9705974" y="342900"/>
            <a:ext cx="1971675" cy="183832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36F7AE44-804D-471F-9362-FC6894246235}"/>
              </a:ext>
            </a:extLst>
          </p:cNvPr>
          <p:cNvGrpSpPr/>
          <p:nvPr/>
        </p:nvGrpSpPr>
        <p:grpSpPr>
          <a:xfrm>
            <a:off x="3539671" y="1049842"/>
            <a:ext cx="5341257" cy="2758056"/>
            <a:chOff x="2485520" y="827704"/>
            <a:chExt cx="4005943" cy="2068542"/>
          </a:xfrm>
        </p:grpSpPr>
        <p:sp>
          <p:nvSpPr>
            <p:cNvPr id="8" name="文本框 7" descr="章节序号1">
              <a:extLst>
                <a:ext uri="{FF2B5EF4-FFF2-40B4-BE49-F238E27FC236}">
                  <a16:creationId xmlns:a16="http://schemas.microsoft.com/office/drawing/2014/main" id="{2A2F2E29-EB4C-4A85-BDB6-A67ED865377F}"/>
                </a:ext>
              </a:extLst>
            </p:cNvPr>
            <p:cNvSpPr txBox="1"/>
            <p:nvPr/>
          </p:nvSpPr>
          <p:spPr>
            <a:xfrm>
              <a:off x="3179907" y="827704"/>
              <a:ext cx="2264228" cy="68475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49F"/>
                  </a:solidFill>
                  <a:uLnTx/>
                  <a:uFillTx/>
                  <a:latin typeface="HYXingQiuTi"/>
                  <a:ea typeface="汉仪星球体W" panose="00020600040101010101" pitchFamily="18" charset="-122"/>
                  <a:sym typeface="HYXingQiuTi"/>
                </a:rPr>
                <a:t>04</a:t>
              </a:r>
              <a:endParaRPr kumimoji="0" lang="zh-CN" altLang="en-US" sz="5333" b="1" i="0" u="none" strike="noStrike" kern="1200" cap="none" spc="0" normalizeH="0" baseline="0" noProof="0" dirty="0">
                <a:ln>
                  <a:noFill/>
                </a:ln>
                <a:solidFill>
                  <a:srgbClr val="FFF49F"/>
                </a:solidFill>
                <a:uLnTx/>
                <a:uFillTx/>
                <a:latin typeface="HYXingQiuTi"/>
                <a:ea typeface="汉仪星球体W" panose="00020600040101010101" pitchFamily="18" charset="-122"/>
                <a:sym typeface="HYXingQiuTi"/>
              </a:endParaRPr>
            </a:p>
          </p:txBody>
        </p:sp>
        <p:sp>
          <p:nvSpPr>
            <p:cNvPr id="9" name="文本框 8" descr="章节标题1">
              <a:extLst>
                <a:ext uri="{FF2B5EF4-FFF2-40B4-BE49-F238E27FC236}">
                  <a16:creationId xmlns:a16="http://schemas.microsoft.com/office/drawing/2014/main" id="{C042070A-5006-4F33-8985-C1E62F091873}"/>
                </a:ext>
              </a:extLst>
            </p:cNvPr>
            <p:cNvSpPr txBox="1"/>
            <p:nvPr/>
          </p:nvSpPr>
          <p:spPr>
            <a:xfrm>
              <a:off x="2485520" y="1580501"/>
              <a:ext cx="4005943" cy="131574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lvl="0" algn="ctr" defTabSz="1219170"/>
              <a:r>
                <a:rPr lang="zh-CN" altLang="en-US" sz="6000" b="1" spc="1067" dirty="0">
                  <a:solidFill>
                    <a:srgbClr val="FFF49F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HYXingQiuTi"/>
                </a:rPr>
                <a:t>重点工作</a:t>
              </a:r>
              <a:endParaRPr lang="en-US" altLang="zh-CN" sz="6000" b="1" spc="1067" dirty="0">
                <a:solidFill>
                  <a:srgbClr val="FFF49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HYXingQiuTi"/>
              </a:endParaRPr>
            </a:p>
            <a:p>
              <a:pPr lvl="0" algn="ctr" defTabSz="1219170"/>
              <a:r>
                <a:rPr lang="zh-CN" altLang="en-US" sz="4800" b="1" spc="1067" dirty="0">
                  <a:solidFill>
                    <a:srgbClr val="FFF49F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HYXingQiuTi"/>
                </a:rPr>
                <a:t>梳理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4875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origami"/>
      </p:transition>
    </mc:Choice>
    <mc:Fallback xmlns="">
      <p:transition spd="slow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A-圆角矩形 195">
            <a:extLst>
              <a:ext uri="{FF2B5EF4-FFF2-40B4-BE49-F238E27FC236}">
                <a16:creationId xmlns:a16="http://schemas.microsoft.com/office/drawing/2014/main" id="{B852519F-30C3-4027-81CF-DFB2A83B131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027103" y="2145502"/>
            <a:ext cx="3424238" cy="881321"/>
          </a:xfrm>
          <a:custGeom>
            <a:avLst/>
            <a:gdLst>
              <a:gd name="connsiteX0" fmla="*/ 0 w 1782331"/>
              <a:gd name="connsiteY0" fmla="*/ 76468 h 343228"/>
              <a:gd name="connsiteX1" fmla="*/ 76468 w 1782331"/>
              <a:gd name="connsiteY1" fmla="*/ 0 h 343228"/>
              <a:gd name="connsiteX2" fmla="*/ 1705863 w 1782331"/>
              <a:gd name="connsiteY2" fmla="*/ 0 h 343228"/>
              <a:gd name="connsiteX3" fmla="*/ 1782331 w 1782331"/>
              <a:gd name="connsiteY3" fmla="*/ 76468 h 343228"/>
              <a:gd name="connsiteX4" fmla="*/ 1782331 w 1782331"/>
              <a:gd name="connsiteY4" fmla="*/ 266760 h 343228"/>
              <a:gd name="connsiteX5" fmla="*/ 1705863 w 1782331"/>
              <a:gd name="connsiteY5" fmla="*/ 343228 h 343228"/>
              <a:gd name="connsiteX6" fmla="*/ 76468 w 1782331"/>
              <a:gd name="connsiteY6" fmla="*/ 343228 h 343228"/>
              <a:gd name="connsiteX7" fmla="*/ 0 w 1782331"/>
              <a:gd name="connsiteY7" fmla="*/ 266760 h 343228"/>
              <a:gd name="connsiteX8" fmla="*/ 0 w 1782331"/>
              <a:gd name="connsiteY8" fmla="*/ 76468 h 343228"/>
              <a:gd name="connsiteX0" fmla="*/ 0 w 1782331"/>
              <a:gd name="connsiteY0" fmla="*/ 76481 h 343241"/>
              <a:gd name="connsiteX1" fmla="*/ 76468 w 1782331"/>
              <a:gd name="connsiteY1" fmla="*/ 13 h 343241"/>
              <a:gd name="connsiteX2" fmla="*/ 892773 w 1782331"/>
              <a:gd name="connsiteY2" fmla="*/ 64307 h 343241"/>
              <a:gd name="connsiteX3" fmla="*/ 1705863 w 1782331"/>
              <a:gd name="connsiteY3" fmla="*/ 13 h 343241"/>
              <a:gd name="connsiteX4" fmla="*/ 1782331 w 1782331"/>
              <a:gd name="connsiteY4" fmla="*/ 76481 h 343241"/>
              <a:gd name="connsiteX5" fmla="*/ 1782331 w 1782331"/>
              <a:gd name="connsiteY5" fmla="*/ 266773 h 343241"/>
              <a:gd name="connsiteX6" fmla="*/ 1705863 w 1782331"/>
              <a:gd name="connsiteY6" fmla="*/ 343241 h 343241"/>
              <a:gd name="connsiteX7" fmla="*/ 76468 w 1782331"/>
              <a:gd name="connsiteY7" fmla="*/ 343241 h 343241"/>
              <a:gd name="connsiteX8" fmla="*/ 0 w 1782331"/>
              <a:gd name="connsiteY8" fmla="*/ 266773 h 343241"/>
              <a:gd name="connsiteX9" fmla="*/ 0 w 1782331"/>
              <a:gd name="connsiteY9" fmla="*/ 76481 h 343241"/>
              <a:gd name="connsiteX0" fmla="*/ 0 w 1782331"/>
              <a:gd name="connsiteY0" fmla="*/ 76481 h 343241"/>
              <a:gd name="connsiteX1" fmla="*/ 76468 w 1782331"/>
              <a:gd name="connsiteY1" fmla="*/ 13 h 343241"/>
              <a:gd name="connsiteX2" fmla="*/ 892773 w 1782331"/>
              <a:gd name="connsiteY2" fmla="*/ 64307 h 343241"/>
              <a:gd name="connsiteX3" fmla="*/ 1705863 w 1782331"/>
              <a:gd name="connsiteY3" fmla="*/ 13 h 343241"/>
              <a:gd name="connsiteX4" fmla="*/ 1782331 w 1782331"/>
              <a:gd name="connsiteY4" fmla="*/ 76481 h 343241"/>
              <a:gd name="connsiteX5" fmla="*/ 1782331 w 1782331"/>
              <a:gd name="connsiteY5" fmla="*/ 266773 h 343241"/>
              <a:gd name="connsiteX6" fmla="*/ 1705863 w 1782331"/>
              <a:gd name="connsiteY6" fmla="*/ 343241 h 343241"/>
              <a:gd name="connsiteX7" fmla="*/ 847677 w 1782331"/>
              <a:gd name="connsiteY7" fmla="*/ 308828 h 343241"/>
              <a:gd name="connsiteX8" fmla="*/ 76468 w 1782331"/>
              <a:gd name="connsiteY8" fmla="*/ 343241 h 343241"/>
              <a:gd name="connsiteX9" fmla="*/ 0 w 1782331"/>
              <a:gd name="connsiteY9" fmla="*/ 266773 h 343241"/>
              <a:gd name="connsiteX10" fmla="*/ 0 w 1782331"/>
              <a:gd name="connsiteY10" fmla="*/ 76481 h 34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2331" h="343241">
                <a:moveTo>
                  <a:pt x="0" y="76481"/>
                </a:moveTo>
                <a:cubicBezTo>
                  <a:pt x="0" y="34249"/>
                  <a:pt x="34236" y="13"/>
                  <a:pt x="76468" y="13"/>
                </a:cubicBezTo>
                <a:cubicBezTo>
                  <a:pt x="346416" y="-1078"/>
                  <a:pt x="622825" y="65398"/>
                  <a:pt x="892773" y="64307"/>
                </a:cubicBezTo>
                <a:cubicBezTo>
                  <a:pt x="1165957" y="65398"/>
                  <a:pt x="1432679" y="-1078"/>
                  <a:pt x="1705863" y="13"/>
                </a:cubicBezTo>
                <a:cubicBezTo>
                  <a:pt x="1748095" y="13"/>
                  <a:pt x="1782331" y="34249"/>
                  <a:pt x="1782331" y="76481"/>
                </a:cubicBezTo>
                <a:lnTo>
                  <a:pt x="1782331" y="266773"/>
                </a:lnTo>
                <a:cubicBezTo>
                  <a:pt x="1782331" y="309005"/>
                  <a:pt x="1748095" y="343241"/>
                  <a:pt x="1705863" y="343241"/>
                </a:cubicBezTo>
                <a:cubicBezTo>
                  <a:pt x="1420927" y="342504"/>
                  <a:pt x="1132613" y="309565"/>
                  <a:pt x="847677" y="308828"/>
                </a:cubicBezTo>
                <a:lnTo>
                  <a:pt x="76468" y="343241"/>
                </a:lnTo>
                <a:cubicBezTo>
                  <a:pt x="34236" y="343241"/>
                  <a:pt x="0" y="309005"/>
                  <a:pt x="0" y="266773"/>
                </a:cubicBezTo>
                <a:lnTo>
                  <a:pt x="0" y="76481"/>
                </a:lnTo>
                <a:close/>
              </a:path>
            </a:pathLst>
          </a:custGeom>
          <a:solidFill>
            <a:srgbClr val="92D050"/>
          </a:solidFill>
          <a:ln w="19050">
            <a:solidFill>
              <a:srgbClr val="FFFFFF"/>
            </a:solidFill>
          </a:ln>
          <a:effectLst>
            <a:outerShdw blurRad="76200" dist="50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HYXingQiuTi"/>
              </a:rPr>
              <a:t>现状与问题分析</a:t>
            </a:r>
          </a:p>
        </p:txBody>
      </p:sp>
      <p:sp>
        <p:nvSpPr>
          <p:cNvPr id="1452" name="PA-圆角矩形 195">
            <a:extLst>
              <a:ext uri="{FF2B5EF4-FFF2-40B4-BE49-F238E27FC236}">
                <a16:creationId xmlns:a16="http://schemas.microsoft.com/office/drawing/2014/main" id="{78B26FC1-6C90-456E-AB6A-0DBBAFA88D3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6653655" y="2195805"/>
            <a:ext cx="3424237" cy="831020"/>
          </a:xfrm>
          <a:custGeom>
            <a:avLst/>
            <a:gdLst>
              <a:gd name="connsiteX0" fmla="*/ 0 w 1782331"/>
              <a:gd name="connsiteY0" fmla="*/ 76468 h 343228"/>
              <a:gd name="connsiteX1" fmla="*/ 76468 w 1782331"/>
              <a:gd name="connsiteY1" fmla="*/ 0 h 343228"/>
              <a:gd name="connsiteX2" fmla="*/ 1705863 w 1782331"/>
              <a:gd name="connsiteY2" fmla="*/ 0 h 343228"/>
              <a:gd name="connsiteX3" fmla="*/ 1782331 w 1782331"/>
              <a:gd name="connsiteY3" fmla="*/ 76468 h 343228"/>
              <a:gd name="connsiteX4" fmla="*/ 1782331 w 1782331"/>
              <a:gd name="connsiteY4" fmla="*/ 266760 h 343228"/>
              <a:gd name="connsiteX5" fmla="*/ 1705863 w 1782331"/>
              <a:gd name="connsiteY5" fmla="*/ 343228 h 343228"/>
              <a:gd name="connsiteX6" fmla="*/ 76468 w 1782331"/>
              <a:gd name="connsiteY6" fmla="*/ 343228 h 343228"/>
              <a:gd name="connsiteX7" fmla="*/ 0 w 1782331"/>
              <a:gd name="connsiteY7" fmla="*/ 266760 h 343228"/>
              <a:gd name="connsiteX8" fmla="*/ 0 w 1782331"/>
              <a:gd name="connsiteY8" fmla="*/ 76468 h 343228"/>
              <a:gd name="connsiteX0" fmla="*/ 0 w 1782331"/>
              <a:gd name="connsiteY0" fmla="*/ 76481 h 343241"/>
              <a:gd name="connsiteX1" fmla="*/ 76468 w 1782331"/>
              <a:gd name="connsiteY1" fmla="*/ 13 h 343241"/>
              <a:gd name="connsiteX2" fmla="*/ 892773 w 1782331"/>
              <a:gd name="connsiteY2" fmla="*/ 64307 h 343241"/>
              <a:gd name="connsiteX3" fmla="*/ 1705863 w 1782331"/>
              <a:gd name="connsiteY3" fmla="*/ 13 h 343241"/>
              <a:gd name="connsiteX4" fmla="*/ 1782331 w 1782331"/>
              <a:gd name="connsiteY4" fmla="*/ 76481 h 343241"/>
              <a:gd name="connsiteX5" fmla="*/ 1782331 w 1782331"/>
              <a:gd name="connsiteY5" fmla="*/ 266773 h 343241"/>
              <a:gd name="connsiteX6" fmla="*/ 1705863 w 1782331"/>
              <a:gd name="connsiteY6" fmla="*/ 343241 h 343241"/>
              <a:gd name="connsiteX7" fmla="*/ 76468 w 1782331"/>
              <a:gd name="connsiteY7" fmla="*/ 343241 h 343241"/>
              <a:gd name="connsiteX8" fmla="*/ 0 w 1782331"/>
              <a:gd name="connsiteY8" fmla="*/ 266773 h 343241"/>
              <a:gd name="connsiteX9" fmla="*/ 0 w 1782331"/>
              <a:gd name="connsiteY9" fmla="*/ 76481 h 343241"/>
              <a:gd name="connsiteX0" fmla="*/ 0 w 1782331"/>
              <a:gd name="connsiteY0" fmla="*/ 76481 h 343241"/>
              <a:gd name="connsiteX1" fmla="*/ 76468 w 1782331"/>
              <a:gd name="connsiteY1" fmla="*/ 13 h 343241"/>
              <a:gd name="connsiteX2" fmla="*/ 892773 w 1782331"/>
              <a:gd name="connsiteY2" fmla="*/ 64307 h 343241"/>
              <a:gd name="connsiteX3" fmla="*/ 1705863 w 1782331"/>
              <a:gd name="connsiteY3" fmla="*/ 13 h 343241"/>
              <a:gd name="connsiteX4" fmla="*/ 1782331 w 1782331"/>
              <a:gd name="connsiteY4" fmla="*/ 76481 h 343241"/>
              <a:gd name="connsiteX5" fmla="*/ 1782331 w 1782331"/>
              <a:gd name="connsiteY5" fmla="*/ 266773 h 343241"/>
              <a:gd name="connsiteX6" fmla="*/ 1705863 w 1782331"/>
              <a:gd name="connsiteY6" fmla="*/ 343241 h 343241"/>
              <a:gd name="connsiteX7" fmla="*/ 847677 w 1782331"/>
              <a:gd name="connsiteY7" fmla="*/ 308828 h 343241"/>
              <a:gd name="connsiteX8" fmla="*/ 76468 w 1782331"/>
              <a:gd name="connsiteY8" fmla="*/ 343241 h 343241"/>
              <a:gd name="connsiteX9" fmla="*/ 0 w 1782331"/>
              <a:gd name="connsiteY9" fmla="*/ 266773 h 343241"/>
              <a:gd name="connsiteX10" fmla="*/ 0 w 1782331"/>
              <a:gd name="connsiteY10" fmla="*/ 76481 h 34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2331" h="343241">
                <a:moveTo>
                  <a:pt x="0" y="76481"/>
                </a:moveTo>
                <a:cubicBezTo>
                  <a:pt x="0" y="34249"/>
                  <a:pt x="34236" y="13"/>
                  <a:pt x="76468" y="13"/>
                </a:cubicBezTo>
                <a:cubicBezTo>
                  <a:pt x="346416" y="-1078"/>
                  <a:pt x="622825" y="65398"/>
                  <a:pt x="892773" y="64307"/>
                </a:cubicBezTo>
                <a:cubicBezTo>
                  <a:pt x="1165957" y="65398"/>
                  <a:pt x="1432679" y="-1078"/>
                  <a:pt x="1705863" y="13"/>
                </a:cubicBezTo>
                <a:cubicBezTo>
                  <a:pt x="1748095" y="13"/>
                  <a:pt x="1782331" y="34249"/>
                  <a:pt x="1782331" y="76481"/>
                </a:cubicBezTo>
                <a:lnTo>
                  <a:pt x="1782331" y="266773"/>
                </a:lnTo>
                <a:cubicBezTo>
                  <a:pt x="1782331" y="309005"/>
                  <a:pt x="1748095" y="343241"/>
                  <a:pt x="1705863" y="343241"/>
                </a:cubicBezTo>
                <a:cubicBezTo>
                  <a:pt x="1420927" y="342504"/>
                  <a:pt x="1132613" y="309565"/>
                  <a:pt x="847677" y="308828"/>
                </a:cubicBezTo>
                <a:lnTo>
                  <a:pt x="76468" y="343241"/>
                </a:lnTo>
                <a:cubicBezTo>
                  <a:pt x="34236" y="343241"/>
                  <a:pt x="0" y="309005"/>
                  <a:pt x="0" y="266773"/>
                </a:cubicBezTo>
                <a:lnTo>
                  <a:pt x="0" y="76481"/>
                </a:lnTo>
                <a:close/>
              </a:path>
            </a:pathLst>
          </a:custGeom>
          <a:solidFill>
            <a:srgbClr val="92D050"/>
          </a:solidFill>
          <a:ln w="19050">
            <a:solidFill>
              <a:srgbClr val="FFFFFF"/>
            </a:solidFill>
          </a:ln>
          <a:effectLst>
            <a:outerShdw blurRad="76200" dist="50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HYXingQiuTi"/>
              </a:rPr>
              <a:t>发展目标</a:t>
            </a:r>
          </a:p>
        </p:txBody>
      </p:sp>
      <p:sp>
        <p:nvSpPr>
          <p:cNvPr id="1455" name="PA-圆角矩形 195">
            <a:extLst>
              <a:ext uri="{FF2B5EF4-FFF2-40B4-BE49-F238E27FC236}">
                <a16:creationId xmlns:a16="http://schemas.microsoft.com/office/drawing/2014/main" id="{E976035E-5674-4550-928B-69EA074AFD3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027103" y="3632979"/>
            <a:ext cx="3424238" cy="881321"/>
          </a:xfrm>
          <a:custGeom>
            <a:avLst/>
            <a:gdLst>
              <a:gd name="connsiteX0" fmla="*/ 0 w 1782331"/>
              <a:gd name="connsiteY0" fmla="*/ 76468 h 343228"/>
              <a:gd name="connsiteX1" fmla="*/ 76468 w 1782331"/>
              <a:gd name="connsiteY1" fmla="*/ 0 h 343228"/>
              <a:gd name="connsiteX2" fmla="*/ 1705863 w 1782331"/>
              <a:gd name="connsiteY2" fmla="*/ 0 h 343228"/>
              <a:gd name="connsiteX3" fmla="*/ 1782331 w 1782331"/>
              <a:gd name="connsiteY3" fmla="*/ 76468 h 343228"/>
              <a:gd name="connsiteX4" fmla="*/ 1782331 w 1782331"/>
              <a:gd name="connsiteY4" fmla="*/ 266760 h 343228"/>
              <a:gd name="connsiteX5" fmla="*/ 1705863 w 1782331"/>
              <a:gd name="connsiteY5" fmla="*/ 343228 h 343228"/>
              <a:gd name="connsiteX6" fmla="*/ 76468 w 1782331"/>
              <a:gd name="connsiteY6" fmla="*/ 343228 h 343228"/>
              <a:gd name="connsiteX7" fmla="*/ 0 w 1782331"/>
              <a:gd name="connsiteY7" fmla="*/ 266760 h 343228"/>
              <a:gd name="connsiteX8" fmla="*/ 0 w 1782331"/>
              <a:gd name="connsiteY8" fmla="*/ 76468 h 343228"/>
              <a:gd name="connsiteX0" fmla="*/ 0 w 1782331"/>
              <a:gd name="connsiteY0" fmla="*/ 76481 h 343241"/>
              <a:gd name="connsiteX1" fmla="*/ 76468 w 1782331"/>
              <a:gd name="connsiteY1" fmla="*/ 13 h 343241"/>
              <a:gd name="connsiteX2" fmla="*/ 892773 w 1782331"/>
              <a:gd name="connsiteY2" fmla="*/ 64307 h 343241"/>
              <a:gd name="connsiteX3" fmla="*/ 1705863 w 1782331"/>
              <a:gd name="connsiteY3" fmla="*/ 13 h 343241"/>
              <a:gd name="connsiteX4" fmla="*/ 1782331 w 1782331"/>
              <a:gd name="connsiteY4" fmla="*/ 76481 h 343241"/>
              <a:gd name="connsiteX5" fmla="*/ 1782331 w 1782331"/>
              <a:gd name="connsiteY5" fmla="*/ 266773 h 343241"/>
              <a:gd name="connsiteX6" fmla="*/ 1705863 w 1782331"/>
              <a:gd name="connsiteY6" fmla="*/ 343241 h 343241"/>
              <a:gd name="connsiteX7" fmla="*/ 76468 w 1782331"/>
              <a:gd name="connsiteY7" fmla="*/ 343241 h 343241"/>
              <a:gd name="connsiteX8" fmla="*/ 0 w 1782331"/>
              <a:gd name="connsiteY8" fmla="*/ 266773 h 343241"/>
              <a:gd name="connsiteX9" fmla="*/ 0 w 1782331"/>
              <a:gd name="connsiteY9" fmla="*/ 76481 h 343241"/>
              <a:gd name="connsiteX0" fmla="*/ 0 w 1782331"/>
              <a:gd name="connsiteY0" fmla="*/ 76481 h 343241"/>
              <a:gd name="connsiteX1" fmla="*/ 76468 w 1782331"/>
              <a:gd name="connsiteY1" fmla="*/ 13 h 343241"/>
              <a:gd name="connsiteX2" fmla="*/ 892773 w 1782331"/>
              <a:gd name="connsiteY2" fmla="*/ 64307 h 343241"/>
              <a:gd name="connsiteX3" fmla="*/ 1705863 w 1782331"/>
              <a:gd name="connsiteY3" fmla="*/ 13 h 343241"/>
              <a:gd name="connsiteX4" fmla="*/ 1782331 w 1782331"/>
              <a:gd name="connsiteY4" fmla="*/ 76481 h 343241"/>
              <a:gd name="connsiteX5" fmla="*/ 1782331 w 1782331"/>
              <a:gd name="connsiteY5" fmla="*/ 266773 h 343241"/>
              <a:gd name="connsiteX6" fmla="*/ 1705863 w 1782331"/>
              <a:gd name="connsiteY6" fmla="*/ 343241 h 343241"/>
              <a:gd name="connsiteX7" fmla="*/ 847677 w 1782331"/>
              <a:gd name="connsiteY7" fmla="*/ 308828 h 343241"/>
              <a:gd name="connsiteX8" fmla="*/ 76468 w 1782331"/>
              <a:gd name="connsiteY8" fmla="*/ 343241 h 343241"/>
              <a:gd name="connsiteX9" fmla="*/ 0 w 1782331"/>
              <a:gd name="connsiteY9" fmla="*/ 266773 h 343241"/>
              <a:gd name="connsiteX10" fmla="*/ 0 w 1782331"/>
              <a:gd name="connsiteY10" fmla="*/ 76481 h 34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2331" h="343241">
                <a:moveTo>
                  <a:pt x="0" y="76481"/>
                </a:moveTo>
                <a:cubicBezTo>
                  <a:pt x="0" y="34249"/>
                  <a:pt x="34236" y="13"/>
                  <a:pt x="76468" y="13"/>
                </a:cubicBezTo>
                <a:cubicBezTo>
                  <a:pt x="346416" y="-1078"/>
                  <a:pt x="622825" y="65398"/>
                  <a:pt x="892773" y="64307"/>
                </a:cubicBezTo>
                <a:cubicBezTo>
                  <a:pt x="1165957" y="65398"/>
                  <a:pt x="1432679" y="-1078"/>
                  <a:pt x="1705863" y="13"/>
                </a:cubicBezTo>
                <a:cubicBezTo>
                  <a:pt x="1748095" y="13"/>
                  <a:pt x="1782331" y="34249"/>
                  <a:pt x="1782331" y="76481"/>
                </a:cubicBezTo>
                <a:lnTo>
                  <a:pt x="1782331" y="266773"/>
                </a:lnTo>
                <a:cubicBezTo>
                  <a:pt x="1782331" y="309005"/>
                  <a:pt x="1748095" y="343241"/>
                  <a:pt x="1705863" y="343241"/>
                </a:cubicBezTo>
                <a:cubicBezTo>
                  <a:pt x="1420927" y="342504"/>
                  <a:pt x="1132613" y="309565"/>
                  <a:pt x="847677" y="308828"/>
                </a:cubicBezTo>
                <a:lnTo>
                  <a:pt x="76468" y="343241"/>
                </a:lnTo>
                <a:cubicBezTo>
                  <a:pt x="34236" y="343241"/>
                  <a:pt x="0" y="309005"/>
                  <a:pt x="0" y="266773"/>
                </a:cubicBezTo>
                <a:lnTo>
                  <a:pt x="0" y="76481"/>
                </a:lnTo>
                <a:close/>
              </a:path>
            </a:pathLst>
          </a:custGeom>
          <a:solidFill>
            <a:srgbClr val="92D050"/>
          </a:solidFill>
          <a:ln w="19050">
            <a:solidFill>
              <a:srgbClr val="FFFFFF"/>
            </a:solidFill>
          </a:ln>
          <a:effectLst>
            <a:outerShdw blurRad="76200" dist="50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HYXingQiuTi"/>
              </a:rPr>
              <a:t>工作策略</a:t>
            </a:r>
          </a:p>
        </p:txBody>
      </p:sp>
      <p:sp>
        <p:nvSpPr>
          <p:cNvPr id="1456" name="PA-圆角矩形 195">
            <a:extLst>
              <a:ext uri="{FF2B5EF4-FFF2-40B4-BE49-F238E27FC236}">
                <a16:creationId xmlns:a16="http://schemas.microsoft.com/office/drawing/2014/main" id="{12B93B1C-75BA-4B13-ABD2-AC3FCDC62D9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6712140" y="3683282"/>
            <a:ext cx="3365752" cy="881321"/>
          </a:xfrm>
          <a:custGeom>
            <a:avLst/>
            <a:gdLst>
              <a:gd name="connsiteX0" fmla="*/ 0 w 1782331"/>
              <a:gd name="connsiteY0" fmla="*/ 76468 h 343228"/>
              <a:gd name="connsiteX1" fmla="*/ 76468 w 1782331"/>
              <a:gd name="connsiteY1" fmla="*/ 0 h 343228"/>
              <a:gd name="connsiteX2" fmla="*/ 1705863 w 1782331"/>
              <a:gd name="connsiteY2" fmla="*/ 0 h 343228"/>
              <a:gd name="connsiteX3" fmla="*/ 1782331 w 1782331"/>
              <a:gd name="connsiteY3" fmla="*/ 76468 h 343228"/>
              <a:gd name="connsiteX4" fmla="*/ 1782331 w 1782331"/>
              <a:gd name="connsiteY4" fmla="*/ 266760 h 343228"/>
              <a:gd name="connsiteX5" fmla="*/ 1705863 w 1782331"/>
              <a:gd name="connsiteY5" fmla="*/ 343228 h 343228"/>
              <a:gd name="connsiteX6" fmla="*/ 76468 w 1782331"/>
              <a:gd name="connsiteY6" fmla="*/ 343228 h 343228"/>
              <a:gd name="connsiteX7" fmla="*/ 0 w 1782331"/>
              <a:gd name="connsiteY7" fmla="*/ 266760 h 343228"/>
              <a:gd name="connsiteX8" fmla="*/ 0 w 1782331"/>
              <a:gd name="connsiteY8" fmla="*/ 76468 h 343228"/>
              <a:gd name="connsiteX0" fmla="*/ 0 w 1782331"/>
              <a:gd name="connsiteY0" fmla="*/ 76481 h 343241"/>
              <a:gd name="connsiteX1" fmla="*/ 76468 w 1782331"/>
              <a:gd name="connsiteY1" fmla="*/ 13 h 343241"/>
              <a:gd name="connsiteX2" fmla="*/ 892773 w 1782331"/>
              <a:gd name="connsiteY2" fmla="*/ 64307 h 343241"/>
              <a:gd name="connsiteX3" fmla="*/ 1705863 w 1782331"/>
              <a:gd name="connsiteY3" fmla="*/ 13 h 343241"/>
              <a:gd name="connsiteX4" fmla="*/ 1782331 w 1782331"/>
              <a:gd name="connsiteY4" fmla="*/ 76481 h 343241"/>
              <a:gd name="connsiteX5" fmla="*/ 1782331 w 1782331"/>
              <a:gd name="connsiteY5" fmla="*/ 266773 h 343241"/>
              <a:gd name="connsiteX6" fmla="*/ 1705863 w 1782331"/>
              <a:gd name="connsiteY6" fmla="*/ 343241 h 343241"/>
              <a:gd name="connsiteX7" fmla="*/ 76468 w 1782331"/>
              <a:gd name="connsiteY7" fmla="*/ 343241 h 343241"/>
              <a:gd name="connsiteX8" fmla="*/ 0 w 1782331"/>
              <a:gd name="connsiteY8" fmla="*/ 266773 h 343241"/>
              <a:gd name="connsiteX9" fmla="*/ 0 w 1782331"/>
              <a:gd name="connsiteY9" fmla="*/ 76481 h 343241"/>
              <a:gd name="connsiteX0" fmla="*/ 0 w 1782331"/>
              <a:gd name="connsiteY0" fmla="*/ 76481 h 343241"/>
              <a:gd name="connsiteX1" fmla="*/ 76468 w 1782331"/>
              <a:gd name="connsiteY1" fmla="*/ 13 h 343241"/>
              <a:gd name="connsiteX2" fmla="*/ 892773 w 1782331"/>
              <a:gd name="connsiteY2" fmla="*/ 64307 h 343241"/>
              <a:gd name="connsiteX3" fmla="*/ 1705863 w 1782331"/>
              <a:gd name="connsiteY3" fmla="*/ 13 h 343241"/>
              <a:gd name="connsiteX4" fmla="*/ 1782331 w 1782331"/>
              <a:gd name="connsiteY4" fmla="*/ 76481 h 343241"/>
              <a:gd name="connsiteX5" fmla="*/ 1782331 w 1782331"/>
              <a:gd name="connsiteY5" fmla="*/ 266773 h 343241"/>
              <a:gd name="connsiteX6" fmla="*/ 1705863 w 1782331"/>
              <a:gd name="connsiteY6" fmla="*/ 343241 h 343241"/>
              <a:gd name="connsiteX7" fmla="*/ 847677 w 1782331"/>
              <a:gd name="connsiteY7" fmla="*/ 308828 h 343241"/>
              <a:gd name="connsiteX8" fmla="*/ 76468 w 1782331"/>
              <a:gd name="connsiteY8" fmla="*/ 343241 h 343241"/>
              <a:gd name="connsiteX9" fmla="*/ 0 w 1782331"/>
              <a:gd name="connsiteY9" fmla="*/ 266773 h 343241"/>
              <a:gd name="connsiteX10" fmla="*/ 0 w 1782331"/>
              <a:gd name="connsiteY10" fmla="*/ 76481 h 34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2331" h="343241">
                <a:moveTo>
                  <a:pt x="0" y="76481"/>
                </a:moveTo>
                <a:cubicBezTo>
                  <a:pt x="0" y="34249"/>
                  <a:pt x="34236" y="13"/>
                  <a:pt x="76468" y="13"/>
                </a:cubicBezTo>
                <a:cubicBezTo>
                  <a:pt x="346416" y="-1078"/>
                  <a:pt x="622825" y="65398"/>
                  <a:pt x="892773" y="64307"/>
                </a:cubicBezTo>
                <a:cubicBezTo>
                  <a:pt x="1165957" y="65398"/>
                  <a:pt x="1432679" y="-1078"/>
                  <a:pt x="1705863" y="13"/>
                </a:cubicBezTo>
                <a:cubicBezTo>
                  <a:pt x="1748095" y="13"/>
                  <a:pt x="1782331" y="34249"/>
                  <a:pt x="1782331" y="76481"/>
                </a:cubicBezTo>
                <a:lnTo>
                  <a:pt x="1782331" y="266773"/>
                </a:lnTo>
                <a:cubicBezTo>
                  <a:pt x="1782331" y="309005"/>
                  <a:pt x="1748095" y="343241"/>
                  <a:pt x="1705863" y="343241"/>
                </a:cubicBezTo>
                <a:cubicBezTo>
                  <a:pt x="1420927" y="342504"/>
                  <a:pt x="1132613" y="309565"/>
                  <a:pt x="847677" y="308828"/>
                </a:cubicBezTo>
                <a:lnTo>
                  <a:pt x="76468" y="343241"/>
                </a:lnTo>
                <a:cubicBezTo>
                  <a:pt x="34236" y="343241"/>
                  <a:pt x="0" y="309005"/>
                  <a:pt x="0" y="266773"/>
                </a:cubicBezTo>
                <a:lnTo>
                  <a:pt x="0" y="76481"/>
                </a:lnTo>
                <a:close/>
              </a:path>
            </a:pathLst>
          </a:custGeom>
          <a:solidFill>
            <a:srgbClr val="92D050"/>
          </a:solidFill>
          <a:ln w="19050">
            <a:solidFill>
              <a:srgbClr val="FFFFFF"/>
            </a:solidFill>
          </a:ln>
          <a:effectLst>
            <a:outerShdw blurRad="76200" dist="50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HYXingQiuTi"/>
              </a:rPr>
              <a:t>重点工作梳理 </a:t>
            </a:r>
          </a:p>
        </p:txBody>
      </p:sp>
      <p:sp>
        <p:nvSpPr>
          <p:cNvPr id="1457" name="PA-文本框 1456">
            <a:extLst>
              <a:ext uri="{FF2B5EF4-FFF2-40B4-BE49-F238E27FC236}">
                <a16:creationId xmlns:a16="http://schemas.microsoft.com/office/drawing/2014/main" id="{27E9F508-FC59-4C83-B5AC-09A351A3D79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857915" y="809784"/>
            <a:ext cx="1016000" cy="1079529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6000" dirty="0">
                <a:ln w="12700">
                  <a:solidFill>
                    <a:srgbClr val="FFFFFF"/>
                  </a:solidFill>
                </a:ln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  <a:sym typeface="HYXingQiuTi"/>
              </a:rPr>
              <a:t>目</a:t>
            </a:r>
          </a:p>
        </p:txBody>
      </p:sp>
      <p:sp>
        <p:nvSpPr>
          <p:cNvPr id="1458" name="PA-文本框 1457">
            <a:extLst>
              <a:ext uri="{FF2B5EF4-FFF2-40B4-BE49-F238E27FC236}">
                <a16:creationId xmlns:a16="http://schemas.microsoft.com/office/drawing/2014/main" id="{E6A2C242-F0AD-43B8-99A7-040A377C92D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810087" y="809784"/>
            <a:ext cx="1016000" cy="1079529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6000" dirty="0">
                <a:ln w="12700">
                  <a:solidFill>
                    <a:srgbClr val="FFFFFF"/>
                  </a:solidFill>
                </a:ln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  <a:sym typeface="HYXingQiuTi"/>
              </a:rPr>
              <a:t>录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14B5F1A-0EF0-407F-B60A-42F13B0FDBB3}"/>
              </a:ext>
            </a:extLst>
          </p:cNvPr>
          <p:cNvGrpSpPr/>
          <p:nvPr/>
        </p:nvGrpSpPr>
        <p:grpSpPr>
          <a:xfrm rot="16200000">
            <a:off x="5360764" y="-993209"/>
            <a:ext cx="257304" cy="9692641"/>
            <a:chOff x="4529137" y="1142992"/>
            <a:chExt cx="85726" cy="3572693"/>
          </a:xfrm>
        </p:grpSpPr>
        <p:cxnSp>
          <p:nvCxnSpPr>
            <p:cNvPr id="4" name="Straight Connector 8">
              <a:extLst>
                <a:ext uri="{FF2B5EF4-FFF2-40B4-BE49-F238E27FC236}">
                  <a16:creationId xmlns:a16="http://schemas.microsoft.com/office/drawing/2014/main" id="{23805935-1780-4353-8735-C2977E318491}"/>
                </a:ext>
              </a:extLst>
            </p:cNvPr>
            <p:cNvCxnSpPr/>
            <p:nvPr/>
          </p:nvCxnSpPr>
          <p:spPr>
            <a:xfrm rot="5400000">
              <a:off x="2785258" y="2928942"/>
              <a:ext cx="3572693" cy="79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51">
              <a:extLst>
                <a:ext uri="{FF2B5EF4-FFF2-40B4-BE49-F238E27FC236}">
                  <a16:creationId xmlns:a16="http://schemas.microsoft.com/office/drawing/2014/main" id="{BEC95FB7-42A7-4130-944E-1267653EC3AC}"/>
                </a:ext>
              </a:extLst>
            </p:cNvPr>
            <p:cNvSpPr/>
            <p:nvPr/>
          </p:nvSpPr>
          <p:spPr>
            <a:xfrm>
              <a:off x="4529137" y="2774961"/>
              <a:ext cx="85726" cy="857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Lao UI" panose="020B0502040204020203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6" name="Oval 52">
              <a:extLst>
                <a:ext uri="{FF2B5EF4-FFF2-40B4-BE49-F238E27FC236}">
                  <a16:creationId xmlns:a16="http://schemas.microsoft.com/office/drawing/2014/main" id="{7122A014-0872-46FD-A971-183726916180}"/>
                </a:ext>
              </a:extLst>
            </p:cNvPr>
            <p:cNvSpPr/>
            <p:nvPr/>
          </p:nvSpPr>
          <p:spPr>
            <a:xfrm>
              <a:off x="4529137" y="1708160"/>
              <a:ext cx="85726" cy="857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Lao UI" panose="020B0502040204020203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7" name="Oval 53">
              <a:extLst>
                <a:ext uri="{FF2B5EF4-FFF2-40B4-BE49-F238E27FC236}">
                  <a16:creationId xmlns:a16="http://schemas.microsoft.com/office/drawing/2014/main" id="{5A6FBFFB-B63F-496F-A5B0-7358B4B4E835}"/>
                </a:ext>
              </a:extLst>
            </p:cNvPr>
            <p:cNvSpPr/>
            <p:nvPr/>
          </p:nvSpPr>
          <p:spPr>
            <a:xfrm>
              <a:off x="4529137" y="3917960"/>
              <a:ext cx="85726" cy="857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Lao UI" panose="020B0502040204020203" pitchFamily="34" charset="0"/>
                <a:cs typeface="Lao UI" panose="020B0502040204020203" pitchFamily="34" charset="0"/>
              </a:endParaRPr>
            </a:p>
          </p:txBody>
        </p:sp>
      </p:grpSp>
      <p:cxnSp>
        <p:nvCxnSpPr>
          <p:cNvPr id="8" name="Straight Connector 45">
            <a:extLst>
              <a:ext uri="{FF2B5EF4-FFF2-40B4-BE49-F238E27FC236}">
                <a16:creationId xmlns:a16="http://schemas.microsoft.com/office/drawing/2014/main" id="{87A5DCAD-7640-4EEE-9907-757E7243F80D}"/>
              </a:ext>
            </a:extLst>
          </p:cNvPr>
          <p:cNvCxnSpPr>
            <a:cxnSpLocks/>
          </p:cNvCxnSpPr>
          <p:nvPr/>
        </p:nvCxnSpPr>
        <p:spPr>
          <a:xfrm flipH="1">
            <a:off x="5128667" y="1974124"/>
            <a:ext cx="27719" cy="350067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971C15-CF1C-453A-BBC4-792C5DABC02A}"/>
              </a:ext>
            </a:extLst>
          </p:cNvPr>
          <p:cNvCxnSpPr>
            <a:cxnSpLocks/>
          </p:cNvCxnSpPr>
          <p:nvPr/>
        </p:nvCxnSpPr>
        <p:spPr>
          <a:xfrm flipV="1">
            <a:off x="2304737" y="2662071"/>
            <a:ext cx="0" cy="21815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50">
            <a:extLst>
              <a:ext uri="{FF2B5EF4-FFF2-40B4-BE49-F238E27FC236}">
                <a16:creationId xmlns:a16="http://schemas.microsoft.com/office/drawing/2014/main" id="{0E48BC6D-DE54-49C4-B1E0-2B4DA5339375}"/>
              </a:ext>
            </a:extLst>
          </p:cNvPr>
          <p:cNvCxnSpPr>
            <a:cxnSpLocks/>
          </p:cNvCxnSpPr>
          <p:nvPr/>
        </p:nvCxnSpPr>
        <p:spPr>
          <a:xfrm>
            <a:off x="8339175" y="2672533"/>
            <a:ext cx="0" cy="243806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50">
            <a:extLst>
              <a:ext uri="{FF2B5EF4-FFF2-40B4-BE49-F238E27FC236}">
                <a16:creationId xmlns:a16="http://schemas.microsoft.com/office/drawing/2014/main" id="{E0249351-8739-4471-8A3E-203B3EE857A3}"/>
              </a:ext>
            </a:extLst>
          </p:cNvPr>
          <p:cNvCxnSpPr>
            <a:cxnSpLocks/>
          </p:cNvCxnSpPr>
          <p:nvPr/>
        </p:nvCxnSpPr>
        <p:spPr>
          <a:xfrm>
            <a:off x="10355584" y="1732184"/>
            <a:ext cx="0" cy="281318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3">
            <a:extLst>
              <a:ext uri="{FF2B5EF4-FFF2-40B4-BE49-F238E27FC236}">
                <a16:creationId xmlns:a16="http://schemas.microsoft.com/office/drawing/2014/main" id="{6B544915-E38C-400C-A7B3-586C6A89BFA3}"/>
              </a:ext>
            </a:extLst>
          </p:cNvPr>
          <p:cNvSpPr/>
          <p:nvPr/>
        </p:nvSpPr>
        <p:spPr>
          <a:xfrm>
            <a:off x="1903531" y="3404982"/>
            <a:ext cx="858332" cy="87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7B789EEC-8593-4E80-9418-E0B53713C5F3}"/>
              </a:ext>
            </a:extLst>
          </p:cNvPr>
          <p:cNvSpPr/>
          <p:nvPr/>
        </p:nvSpPr>
        <p:spPr>
          <a:xfrm>
            <a:off x="4669494" y="3429000"/>
            <a:ext cx="897326" cy="8814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0900CEF5-ED7C-49D5-B0FE-936C7112BF26}"/>
              </a:ext>
            </a:extLst>
          </p:cNvPr>
          <p:cNvSpPr/>
          <p:nvPr/>
        </p:nvSpPr>
        <p:spPr>
          <a:xfrm>
            <a:off x="7916017" y="3352177"/>
            <a:ext cx="858331" cy="8435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F2241734-8451-4094-82D1-E3D1645E7C04}"/>
              </a:ext>
            </a:extLst>
          </p:cNvPr>
          <p:cNvSpPr txBox="1"/>
          <p:nvPr/>
        </p:nvSpPr>
        <p:spPr>
          <a:xfrm>
            <a:off x="2028497" y="3585047"/>
            <a:ext cx="72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3</a:t>
            </a:r>
            <a:r>
              <a:rPr lang="zh-CN" altLang="en-US" sz="2400" dirty="0">
                <a:solidFill>
                  <a:schemeClr val="bg1"/>
                </a:solidFill>
              </a:rPr>
              <a:t>月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E2F63052-B1A9-4F84-9930-681E3B465A1E}"/>
              </a:ext>
            </a:extLst>
          </p:cNvPr>
          <p:cNvSpPr txBox="1"/>
          <p:nvPr/>
        </p:nvSpPr>
        <p:spPr>
          <a:xfrm>
            <a:off x="4824323" y="3582718"/>
            <a:ext cx="72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4</a:t>
            </a:r>
            <a:r>
              <a:rPr lang="zh-CN" altLang="en-US" sz="2400" dirty="0">
                <a:solidFill>
                  <a:schemeClr val="bg1"/>
                </a:solidFill>
              </a:rPr>
              <a:t>月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F31AFEC2-BC95-442E-9B3B-63B853CA92E9}"/>
              </a:ext>
            </a:extLst>
          </p:cNvPr>
          <p:cNvSpPr txBox="1"/>
          <p:nvPr/>
        </p:nvSpPr>
        <p:spPr>
          <a:xfrm>
            <a:off x="8064551" y="3582718"/>
            <a:ext cx="72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5</a:t>
            </a:r>
            <a:r>
              <a:rPr lang="zh-CN" altLang="en-US" sz="2400" dirty="0">
                <a:solidFill>
                  <a:schemeClr val="bg1"/>
                </a:solidFill>
              </a:rPr>
              <a:t>月</a:t>
            </a: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A0B4D239-E0B1-4BAB-B911-F6EA8501721A}"/>
              </a:ext>
            </a:extLst>
          </p:cNvPr>
          <p:cNvGrpSpPr/>
          <p:nvPr/>
        </p:nvGrpSpPr>
        <p:grpSpPr>
          <a:xfrm>
            <a:off x="9940156" y="3352177"/>
            <a:ext cx="954924" cy="881406"/>
            <a:chOff x="5143504" y="1428742"/>
            <a:chExt cx="636196" cy="636164"/>
          </a:xfrm>
        </p:grpSpPr>
        <p:sp>
          <p:nvSpPr>
            <p:cNvPr id="64" name="Rectangle 16">
              <a:extLst>
                <a:ext uri="{FF2B5EF4-FFF2-40B4-BE49-F238E27FC236}">
                  <a16:creationId xmlns:a16="http://schemas.microsoft.com/office/drawing/2014/main" id="{EE6E34BD-AF14-4B36-8DB7-867F2A980380}"/>
                </a:ext>
              </a:extLst>
            </p:cNvPr>
            <p:cNvSpPr/>
            <p:nvPr/>
          </p:nvSpPr>
          <p:spPr>
            <a:xfrm>
              <a:off x="5143504" y="1428742"/>
              <a:ext cx="636196" cy="6361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Lao UI" panose="020B0502040204020203" pitchFamily="34" charset="0"/>
                  <a:cs typeface="Lao UI" panose="020B0502040204020203" pitchFamily="34" charset="0"/>
                </a:rPr>
                <a:t>6</a:t>
              </a:r>
              <a:r>
                <a:rPr lang="zh-CN" altLang="en-US" sz="2400" dirty="0">
                  <a:solidFill>
                    <a:schemeClr val="bg1"/>
                  </a:solidFill>
                  <a:latin typeface="Lao UI" panose="020B0502040204020203" pitchFamily="34" charset="0"/>
                  <a:cs typeface="Lao UI" panose="020B0502040204020203" pitchFamily="34" charset="0"/>
                </a:rPr>
                <a:t>月</a:t>
              </a:r>
              <a:endParaRPr lang="en-US" sz="2400" dirty="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endParaRPr>
            </a:p>
          </p:txBody>
        </p:sp>
        <p:grpSp>
          <p:nvGrpSpPr>
            <p:cNvPr id="65" name="Group 68">
              <a:extLst>
                <a:ext uri="{FF2B5EF4-FFF2-40B4-BE49-F238E27FC236}">
                  <a16:creationId xmlns:a16="http://schemas.microsoft.com/office/drawing/2014/main" id="{340FDE65-E8EE-432E-A1D6-C3511FCA2724}"/>
                </a:ext>
              </a:extLst>
            </p:cNvPr>
            <p:cNvGrpSpPr/>
            <p:nvPr/>
          </p:nvGrpSpPr>
          <p:grpSpPr>
            <a:xfrm>
              <a:off x="5375075" y="1655198"/>
              <a:ext cx="212019" cy="214323"/>
              <a:chOff x="7078154" y="3576343"/>
              <a:chExt cx="230267" cy="232771"/>
            </a:xfrm>
            <a:solidFill>
              <a:schemeClr val="bg1"/>
            </a:solidFill>
          </p:grpSpPr>
          <p:sp>
            <p:nvSpPr>
              <p:cNvPr id="67" name="AutoShape 8">
                <a:extLst>
                  <a:ext uri="{FF2B5EF4-FFF2-40B4-BE49-F238E27FC236}">
                    <a16:creationId xmlns:a16="http://schemas.microsoft.com/office/drawing/2014/main" id="{9AFD465C-142C-439C-9C81-201C1E758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8247" y="3656437"/>
                <a:ext cx="45678" cy="45678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panose="020B0502040204020203" pitchFamily="34" charset="0"/>
                  <a:cs typeface="Lao UI" panose="020B0502040204020203" pitchFamily="34" charset="0"/>
                </a:endParaRPr>
              </a:p>
            </p:txBody>
          </p:sp>
          <p:sp>
            <p:nvSpPr>
              <p:cNvPr id="70" name="AutoShape 11">
                <a:extLst>
                  <a:ext uri="{FF2B5EF4-FFF2-40B4-BE49-F238E27FC236}">
                    <a16:creationId xmlns:a16="http://schemas.microsoft.com/office/drawing/2014/main" id="{9A7FC3FA-1CA3-4AAE-8D07-545A10E87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6451" y="3725267"/>
                <a:ext cx="81970" cy="83847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panose="020B0502040204020203" pitchFamily="34" charset="0"/>
                  <a:cs typeface="Lao UI" panose="020B0502040204020203" pitchFamily="34" charset="0"/>
                </a:endParaRPr>
              </a:p>
            </p:txBody>
          </p:sp>
          <p:sp>
            <p:nvSpPr>
              <p:cNvPr id="74" name="AutoShape 15">
                <a:extLst>
                  <a:ext uri="{FF2B5EF4-FFF2-40B4-BE49-F238E27FC236}">
                    <a16:creationId xmlns:a16="http://schemas.microsoft.com/office/drawing/2014/main" id="{1433F139-957E-4763-AA86-9A197E973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8154" y="3576343"/>
                <a:ext cx="69456" cy="71333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panose="020B0502040204020203" pitchFamily="34" charset="0"/>
                  <a:cs typeface="Lao UI" panose="020B0502040204020203" pitchFamily="34" charset="0"/>
                </a:endParaRPr>
              </a:p>
            </p:txBody>
          </p:sp>
        </p:grpSp>
      </p:grpSp>
      <p:sp>
        <p:nvSpPr>
          <p:cNvPr id="75" name="文本框 74">
            <a:extLst>
              <a:ext uri="{FF2B5EF4-FFF2-40B4-BE49-F238E27FC236}">
                <a16:creationId xmlns:a16="http://schemas.microsoft.com/office/drawing/2014/main" id="{15E16CDD-AEEB-4150-B689-5820D7623D57}"/>
              </a:ext>
            </a:extLst>
          </p:cNvPr>
          <p:cNvSpPr txBox="1"/>
          <p:nvPr/>
        </p:nvSpPr>
        <p:spPr>
          <a:xfrm>
            <a:off x="3776803" y="705836"/>
            <a:ext cx="4201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“师陶杯”“教海探航”论文评比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zh-CN" altLang="en-US" sz="2400" b="1" dirty="0">
                <a:solidFill>
                  <a:srgbClr val="FF0000"/>
                </a:solidFill>
              </a:rPr>
              <a:t>“骏马杯”教师基本功比赛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EA1B16ED-31C1-4982-8B1B-2706277DEE15}"/>
              </a:ext>
            </a:extLst>
          </p:cNvPr>
          <p:cNvSpPr txBox="1"/>
          <p:nvPr/>
        </p:nvSpPr>
        <p:spPr>
          <a:xfrm>
            <a:off x="901297" y="1482088"/>
            <a:ext cx="3698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“弘雅杯”论文评比</a:t>
            </a:r>
            <a:endParaRPr lang="en-US" altLang="zh-CN" sz="2400" dirty="0">
              <a:solidFill>
                <a:schemeClr val="bg1"/>
              </a:solidFill>
            </a:endParaRPr>
          </a:p>
          <a:p>
            <a:endParaRPr lang="en-US" altLang="zh-CN" sz="2400" dirty="0">
              <a:solidFill>
                <a:schemeClr val="bg1"/>
              </a:solidFill>
            </a:endParaRPr>
          </a:p>
          <a:p>
            <a:r>
              <a:rPr lang="zh-CN" altLang="en-US" sz="2400" dirty="0">
                <a:solidFill>
                  <a:schemeClr val="bg1"/>
                </a:solidFill>
              </a:rPr>
              <a:t>“弘雅杯”教师基本功比赛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F53302F3-0D99-412D-9F4A-7B880C1287B6}"/>
              </a:ext>
            </a:extLst>
          </p:cNvPr>
          <p:cNvSpPr txBox="1"/>
          <p:nvPr/>
        </p:nvSpPr>
        <p:spPr>
          <a:xfrm>
            <a:off x="7642639" y="5110601"/>
            <a:ext cx="3895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kern="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百词过关</a:t>
            </a:r>
            <a:endParaRPr lang="en-US" altLang="zh-CN" sz="2400" b="1" kern="1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zh-CN" altLang="en-US" sz="2400" b="1" kern="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整班朗读</a:t>
            </a:r>
            <a:endParaRPr lang="en-US" altLang="zh-CN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206C8FA8-69F5-4282-A8FD-CF5BB35679EB}"/>
              </a:ext>
            </a:extLst>
          </p:cNvPr>
          <p:cNvSpPr txBox="1"/>
          <p:nvPr/>
        </p:nvSpPr>
        <p:spPr>
          <a:xfrm>
            <a:off x="4296046" y="5557988"/>
            <a:ext cx="38953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kern="100" dirty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区写字抽测</a:t>
            </a:r>
            <a:endParaRPr lang="en-US" altLang="zh-CN" sz="2800" b="1" dirty="0">
              <a:solidFill>
                <a:srgbClr val="00B0F0"/>
              </a:solidFill>
            </a:endParaRPr>
          </a:p>
          <a:p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3B09BBFC-A800-47DF-860E-F4A99CE1FE25}"/>
              </a:ext>
            </a:extLst>
          </p:cNvPr>
          <p:cNvSpPr txBox="1"/>
          <p:nvPr/>
        </p:nvSpPr>
        <p:spPr>
          <a:xfrm>
            <a:off x="9570112" y="4519870"/>
            <a:ext cx="3895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kern="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写话能级考核</a:t>
            </a:r>
            <a:endParaRPr lang="en-US" altLang="zh-CN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8C7F4AC2-7060-4A79-82D3-56CB404E2F8D}"/>
              </a:ext>
            </a:extLst>
          </p:cNvPr>
          <p:cNvSpPr txBox="1"/>
          <p:nvPr/>
        </p:nvSpPr>
        <p:spPr>
          <a:xfrm>
            <a:off x="8756835" y="1270519"/>
            <a:ext cx="369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骨干教师低段写话指导课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E3B62617-4A16-4946-A93D-887A2B2402CC}"/>
              </a:ext>
            </a:extLst>
          </p:cNvPr>
          <p:cNvSpPr txBox="1"/>
          <p:nvPr/>
        </p:nvSpPr>
        <p:spPr>
          <a:xfrm>
            <a:off x="6884109" y="2310169"/>
            <a:ext cx="369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青年教师公开研讨课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9B6CC789-0196-4F9E-BDC4-2F823DF46A4B}"/>
              </a:ext>
            </a:extLst>
          </p:cNvPr>
          <p:cNvSpPr txBox="1"/>
          <p:nvPr/>
        </p:nvSpPr>
        <p:spPr>
          <a:xfrm>
            <a:off x="1397436" y="4801185"/>
            <a:ext cx="3895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kern="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阅读能力考核</a:t>
            </a:r>
            <a:endParaRPr lang="en-US" altLang="zh-CN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F7D82407-14BB-45E0-8CE5-5580E57C023F}"/>
              </a:ext>
            </a:extLst>
          </p:cNvPr>
          <p:cNvSpPr txBox="1"/>
          <p:nvPr/>
        </p:nvSpPr>
        <p:spPr>
          <a:xfrm>
            <a:off x="5982248" y="3475998"/>
            <a:ext cx="4232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kern="100" dirty="0">
                <a:solidFill>
                  <a:srgbClr val="C4F162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少儿蒙学课题            实践研究</a:t>
            </a:r>
            <a:endParaRPr lang="en-US" altLang="zh-CN" sz="2400" b="1" dirty="0">
              <a:solidFill>
                <a:srgbClr val="C4F162"/>
              </a:solidFill>
            </a:endParaRPr>
          </a:p>
          <a:p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8D12354A-B751-40E8-BD25-212D4DAE2735}"/>
              </a:ext>
            </a:extLst>
          </p:cNvPr>
          <p:cNvSpPr txBox="1"/>
          <p:nvPr/>
        </p:nvSpPr>
        <p:spPr>
          <a:xfrm>
            <a:off x="681522" y="3454204"/>
            <a:ext cx="5049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kern="1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七彩阅读          体系建构</a:t>
            </a:r>
            <a:endParaRPr lang="en-US" altLang="zh-CN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altLang="zh-CN" sz="2400" dirty="0">
              <a:solidFill>
                <a:schemeClr val="bg1"/>
              </a:solidFill>
            </a:endParaRPr>
          </a:p>
        </p:txBody>
      </p:sp>
      <p:cxnSp>
        <p:nvCxnSpPr>
          <p:cNvPr id="92" name="Straight Connector 48">
            <a:extLst>
              <a:ext uri="{FF2B5EF4-FFF2-40B4-BE49-F238E27FC236}">
                <a16:creationId xmlns:a16="http://schemas.microsoft.com/office/drawing/2014/main" id="{27EFEC5C-494F-457D-9123-52F664B1324A}"/>
              </a:ext>
            </a:extLst>
          </p:cNvPr>
          <p:cNvCxnSpPr>
            <a:cxnSpLocks/>
          </p:cNvCxnSpPr>
          <p:nvPr/>
        </p:nvCxnSpPr>
        <p:spPr>
          <a:xfrm>
            <a:off x="9940156" y="3842789"/>
            <a:ext cx="214244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箭头连接符 94">
            <a:extLst>
              <a:ext uri="{FF2B5EF4-FFF2-40B4-BE49-F238E27FC236}">
                <a16:creationId xmlns:a16="http://schemas.microsoft.com/office/drawing/2014/main" id="{1BC76798-FE29-4D46-AEAD-B944C81430F7}"/>
              </a:ext>
            </a:extLst>
          </p:cNvPr>
          <p:cNvCxnSpPr>
            <a:cxnSpLocks/>
            <a:stCxn id="64" idx="6"/>
          </p:cNvCxnSpPr>
          <p:nvPr/>
        </p:nvCxnSpPr>
        <p:spPr>
          <a:xfrm>
            <a:off x="10895080" y="3792880"/>
            <a:ext cx="1153660" cy="20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903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-图片 5">
            <a:extLst>
              <a:ext uri="{FF2B5EF4-FFF2-40B4-BE49-F238E27FC236}">
                <a16:creationId xmlns:a16="http://schemas.microsoft.com/office/drawing/2014/main" id="{D3E551DC-E159-4A23-92DD-624BBEC1F8A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9" r="6563"/>
          <a:stretch/>
        </p:blipFill>
        <p:spPr>
          <a:xfrm>
            <a:off x="123600" y="3429000"/>
            <a:ext cx="11391900" cy="3562416"/>
          </a:xfrm>
          <a:prstGeom prst="rect">
            <a:avLst/>
          </a:prstGeom>
        </p:spPr>
      </p:pic>
      <p:pic>
        <p:nvPicPr>
          <p:cNvPr id="12" name="PA-图片 11">
            <a:extLst>
              <a:ext uri="{FF2B5EF4-FFF2-40B4-BE49-F238E27FC236}">
                <a16:creationId xmlns:a16="http://schemas.microsoft.com/office/drawing/2014/main" id="{659DA765-BD20-4DB1-AFB9-AAE39C04684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9" t="4996" r="4219" b="68196"/>
          <a:stretch/>
        </p:blipFill>
        <p:spPr>
          <a:xfrm>
            <a:off x="10004797" y="166993"/>
            <a:ext cx="1971675" cy="1838326"/>
          </a:xfrm>
          <a:prstGeom prst="rect">
            <a:avLst/>
          </a:prstGeom>
        </p:spPr>
      </p:pic>
      <p:grpSp>
        <p:nvGrpSpPr>
          <p:cNvPr id="22" name="PA-组合 21">
            <a:extLst>
              <a:ext uri="{FF2B5EF4-FFF2-40B4-BE49-F238E27FC236}">
                <a16:creationId xmlns:a16="http://schemas.microsoft.com/office/drawing/2014/main" id="{3B7287CF-714D-4E29-AA0D-21BA13DF13D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775887" y="1466710"/>
            <a:ext cx="3211493" cy="1198652"/>
            <a:chOff x="4746410" y="1342133"/>
            <a:chExt cx="3211493" cy="1198652"/>
          </a:xfrm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5" name="PA-文本框 24">
              <a:extLst>
                <a:ext uri="{FF2B5EF4-FFF2-40B4-BE49-F238E27FC236}">
                  <a16:creationId xmlns:a16="http://schemas.microsoft.com/office/drawing/2014/main" id="{415FDA34-83F6-4A01-ADE1-FD643D1E77E6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4746410" y="1342133"/>
              <a:ext cx="18473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6400" dirty="0">
                <a:solidFill>
                  <a:schemeClr val="bg1"/>
                </a:solidFill>
                <a:latin typeface="HYXingQiuTi"/>
                <a:ea typeface="汉仪星球体W" panose="00020600040101010101" pitchFamily="18" charset="-122"/>
                <a:sym typeface="HYXingQiuTi"/>
              </a:endParaRPr>
            </a:p>
          </p:txBody>
        </p:sp>
        <p:sp>
          <p:nvSpPr>
            <p:cNvPr id="27" name="PA-文本框 26">
              <a:extLst>
                <a:ext uri="{FF2B5EF4-FFF2-40B4-BE49-F238E27FC236}">
                  <a16:creationId xmlns:a16="http://schemas.microsoft.com/office/drawing/2014/main" id="{752C81CE-12B8-4B96-B224-22D5624B5B13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709996" y="1463567"/>
              <a:ext cx="18473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6400" dirty="0">
                <a:solidFill>
                  <a:schemeClr val="bg1"/>
                </a:solidFill>
                <a:latin typeface="HYXingQiuTi"/>
                <a:ea typeface="汉仪星球体W" panose="00020600040101010101" pitchFamily="18" charset="-122"/>
                <a:sym typeface="HYXingQiuTi"/>
              </a:endParaRPr>
            </a:p>
          </p:txBody>
        </p:sp>
        <p:sp>
          <p:nvSpPr>
            <p:cNvPr id="28" name="PA-文本框 27">
              <a:extLst>
                <a:ext uri="{FF2B5EF4-FFF2-40B4-BE49-F238E27FC236}">
                  <a16:creationId xmlns:a16="http://schemas.microsoft.com/office/drawing/2014/main" id="{913EBDBD-53DF-4ED1-90B2-1A7002606C20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7773172" y="1388062"/>
              <a:ext cx="18473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6400" dirty="0">
                <a:solidFill>
                  <a:schemeClr val="bg1"/>
                </a:solidFill>
                <a:latin typeface="HYXingQiuTi"/>
                <a:ea typeface="汉仪星球体W" panose="00020600040101010101" pitchFamily="18" charset="-122"/>
                <a:sym typeface="HYXingQiuTi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F90D7147-A87F-49BC-9D55-A84997DF3BFF}"/>
              </a:ext>
            </a:extLst>
          </p:cNvPr>
          <p:cNvSpPr txBox="1"/>
          <p:nvPr/>
        </p:nvSpPr>
        <p:spPr>
          <a:xfrm>
            <a:off x="2833284" y="1546901"/>
            <a:ext cx="7598233" cy="246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固本以丰其茎叶</a:t>
            </a:r>
            <a:endParaRPr lang="en-US" altLang="zh-CN" sz="54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5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</a:t>
            </a:r>
            <a:r>
              <a:rPr lang="zh-CN" altLang="en-US" sz="5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行稳方能致远</a:t>
            </a:r>
          </a:p>
        </p:txBody>
      </p:sp>
    </p:spTree>
    <p:extLst>
      <p:ext uri="{BB962C8B-B14F-4D97-AF65-F5344CB8AC3E}">
        <p14:creationId xmlns:p14="http://schemas.microsoft.com/office/powerpoint/2010/main" val="261171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-图片 5">
            <a:extLst>
              <a:ext uri="{FF2B5EF4-FFF2-40B4-BE49-F238E27FC236}">
                <a16:creationId xmlns:a16="http://schemas.microsoft.com/office/drawing/2014/main" id="{396B1AC9-9891-4111-A0FB-947D39BBBA4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9" r="6563"/>
          <a:stretch/>
        </p:blipFill>
        <p:spPr>
          <a:xfrm>
            <a:off x="0" y="3203387"/>
            <a:ext cx="11391900" cy="3761785"/>
          </a:xfrm>
          <a:prstGeom prst="rect">
            <a:avLst/>
          </a:prstGeom>
        </p:spPr>
      </p:pic>
      <p:pic>
        <p:nvPicPr>
          <p:cNvPr id="4" name="PA-图片 11">
            <a:extLst>
              <a:ext uri="{FF2B5EF4-FFF2-40B4-BE49-F238E27FC236}">
                <a16:creationId xmlns:a16="http://schemas.microsoft.com/office/drawing/2014/main" id="{B1309F81-89E8-4A78-A87E-4405A8ECB5F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9" t="4996" r="4219" b="68196"/>
          <a:stretch/>
        </p:blipFill>
        <p:spPr>
          <a:xfrm>
            <a:off x="9705974" y="342900"/>
            <a:ext cx="1971675" cy="183832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36F7AE44-804D-471F-9362-FC6894246235}"/>
              </a:ext>
            </a:extLst>
          </p:cNvPr>
          <p:cNvGrpSpPr/>
          <p:nvPr/>
        </p:nvGrpSpPr>
        <p:grpSpPr>
          <a:xfrm>
            <a:off x="3350668" y="805560"/>
            <a:ext cx="5341257" cy="5159430"/>
            <a:chOff x="2343767" y="644493"/>
            <a:chExt cx="4005943" cy="3869574"/>
          </a:xfrm>
        </p:grpSpPr>
        <p:sp>
          <p:nvSpPr>
            <p:cNvPr id="8" name="文本框 7" descr="章节序号1">
              <a:extLst>
                <a:ext uri="{FF2B5EF4-FFF2-40B4-BE49-F238E27FC236}">
                  <a16:creationId xmlns:a16="http://schemas.microsoft.com/office/drawing/2014/main" id="{2A2F2E29-EB4C-4A85-BDB6-A67ED865377F}"/>
                </a:ext>
              </a:extLst>
            </p:cNvPr>
            <p:cNvSpPr txBox="1"/>
            <p:nvPr/>
          </p:nvSpPr>
          <p:spPr>
            <a:xfrm>
              <a:off x="2970616" y="644493"/>
              <a:ext cx="2264228" cy="68475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49F"/>
                  </a:solidFill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HYXingQiuTi"/>
                </a:rPr>
                <a:t>01</a:t>
              </a:r>
              <a:endParaRPr kumimoji="0" lang="zh-CN" altLang="en-US" sz="5333" b="1" i="0" u="none" strike="noStrike" kern="1200" cap="none" spc="0" normalizeH="0" baseline="0" noProof="0" dirty="0">
                <a:ln>
                  <a:noFill/>
                </a:ln>
                <a:solidFill>
                  <a:srgbClr val="FFF49F"/>
                </a:solidFill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HYXingQiuTi"/>
              </a:endParaRPr>
            </a:p>
          </p:txBody>
        </p:sp>
        <p:sp>
          <p:nvSpPr>
            <p:cNvPr id="9" name="文本框 8" descr="章节标题1">
              <a:extLst>
                <a:ext uri="{FF2B5EF4-FFF2-40B4-BE49-F238E27FC236}">
                  <a16:creationId xmlns:a16="http://schemas.microsoft.com/office/drawing/2014/main" id="{C042070A-5006-4F33-8985-C1E62F091873}"/>
                </a:ext>
              </a:extLst>
            </p:cNvPr>
            <p:cNvSpPr txBox="1"/>
            <p:nvPr/>
          </p:nvSpPr>
          <p:spPr>
            <a:xfrm>
              <a:off x="2343767" y="1397828"/>
              <a:ext cx="4005943" cy="311623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lvl="0" algn="ctr" defTabSz="1219170"/>
              <a:r>
                <a:rPr kumimoji="0" lang="zh-CN" altLang="en-US" sz="6600" b="1" i="0" u="none" strike="noStrike" kern="1200" cap="none" spc="1067" normalizeH="0" baseline="0" noProof="0" dirty="0">
                  <a:ln>
                    <a:noFill/>
                  </a:ln>
                  <a:solidFill>
                    <a:srgbClr val="FFF49F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HYXingQiuTi"/>
                </a:rPr>
                <a:t>现状与问题分析</a:t>
              </a:r>
              <a:endParaRPr kumimoji="0" lang="en-US" altLang="zh-CN" sz="6600" b="1" i="0" u="none" strike="noStrike" kern="1200" cap="none" spc="1067" normalizeH="0" baseline="0" noProof="0" dirty="0">
                <a:ln>
                  <a:noFill/>
                </a:ln>
                <a:solidFill>
                  <a:srgbClr val="FFF49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HYXingQiuTi"/>
              </a:endParaRPr>
            </a:p>
            <a:p>
              <a:pPr lvl="0" algn="ctr" defTabSz="1219170"/>
              <a:endParaRPr kumimoji="0" lang="en-US" altLang="zh-CN" sz="6600" b="1" i="0" u="none" strike="noStrike" kern="1200" cap="none" spc="1067" normalizeH="0" baseline="0" noProof="0" dirty="0">
                <a:ln>
                  <a:noFill/>
                </a:ln>
                <a:solidFill>
                  <a:srgbClr val="FFF49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HYXingQiuTi"/>
              </a:endParaRPr>
            </a:p>
            <a:p>
              <a:pPr lvl="0" algn="ctr" defTabSz="1219170"/>
              <a:endParaRPr kumimoji="0" lang="zh-CN" altLang="en-US" sz="6600" b="1" i="0" u="none" strike="noStrike" kern="1200" cap="none" spc="1067" normalizeH="0" baseline="0" noProof="0" dirty="0">
                <a:ln>
                  <a:noFill/>
                </a:ln>
                <a:solidFill>
                  <a:srgbClr val="FFF49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HYXingQiuT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3730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origami"/>
      </p:transition>
    </mc:Choice>
    <mc:Fallback xmlns=""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5EA882D7-D3E9-49DD-95B6-4F9AE27A37B6}"/>
              </a:ext>
            </a:extLst>
          </p:cNvPr>
          <p:cNvSpPr/>
          <p:nvPr/>
        </p:nvSpPr>
        <p:spPr>
          <a:xfrm>
            <a:off x="336960" y="2813184"/>
            <a:ext cx="4541520" cy="3286504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5000" r="1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875B6252-82FF-418F-A634-495FE430B2DE}"/>
              </a:ext>
            </a:extLst>
          </p:cNvPr>
          <p:cNvSpPr txBox="1"/>
          <p:nvPr/>
        </p:nvSpPr>
        <p:spPr>
          <a:xfrm>
            <a:off x="259080" y="228600"/>
            <a:ext cx="300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Aa双鱼座" panose="00020600040101010101" pitchFamily="18" charset="-122"/>
                <a:ea typeface="Aa双鱼座" panose="00020600040101010101" pitchFamily="18" charset="-122"/>
              </a:rPr>
              <a:t>教师现状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ACE70514-AB24-43D9-ABCE-E3245F8749D4}"/>
              </a:ext>
            </a:extLst>
          </p:cNvPr>
          <p:cNvSpPr txBox="1"/>
          <p:nvPr/>
        </p:nvSpPr>
        <p:spPr>
          <a:xfrm>
            <a:off x="2607720" y="1382882"/>
            <a:ext cx="774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骨干领航         新晋突围         青年蓄势</a:t>
            </a: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0CCB53B5-381A-4A0E-B985-ACC8F968D6E5}"/>
              </a:ext>
            </a:extLst>
          </p:cNvPr>
          <p:cNvCxnSpPr/>
          <p:nvPr/>
        </p:nvCxnSpPr>
        <p:spPr>
          <a:xfrm>
            <a:off x="0" y="1078122"/>
            <a:ext cx="2824316" cy="0"/>
          </a:xfrm>
          <a:prstGeom prst="line">
            <a:avLst/>
          </a:prstGeom>
          <a:noFill/>
          <a:ln w="12700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0" name="箭头: 右 59">
            <a:extLst>
              <a:ext uri="{FF2B5EF4-FFF2-40B4-BE49-F238E27FC236}">
                <a16:creationId xmlns:a16="http://schemas.microsoft.com/office/drawing/2014/main" id="{C810A8B4-6AC7-4B10-B743-170D5A79BA57}"/>
              </a:ext>
            </a:extLst>
          </p:cNvPr>
          <p:cNvSpPr/>
          <p:nvPr/>
        </p:nvSpPr>
        <p:spPr>
          <a:xfrm>
            <a:off x="4611882" y="1512413"/>
            <a:ext cx="876300" cy="401869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61" name="箭头: 右 60">
            <a:extLst>
              <a:ext uri="{FF2B5EF4-FFF2-40B4-BE49-F238E27FC236}">
                <a16:creationId xmlns:a16="http://schemas.microsoft.com/office/drawing/2014/main" id="{3B653371-E9B3-4341-86DD-B10FE56E3E9F}"/>
              </a:ext>
            </a:extLst>
          </p:cNvPr>
          <p:cNvSpPr/>
          <p:nvPr/>
        </p:nvSpPr>
        <p:spPr>
          <a:xfrm>
            <a:off x="7484571" y="1505112"/>
            <a:ext cx="876300" cy="401869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graphicFrame>
        <p:nvGraphicFramePr>
          <p:cNvPr id="64" name="图表 63">
            <a:extLst>
              <a:ext uri="{FF2B5EF4-FFF2-40B4-BE49-F238E27FC236}">
                <a16:creationId xmlns:a16="http://schemas.microsoft.com/office/drawing/2014/main" id="{DD67ECBC-BB1E-4403-89A6-03AB8C16EB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169175"/>
              </p:ext>
            </p:extLst>
          </p:nvPr>
        </p:nvGraphicFramePr>
        <p:xfrm>
          <a:off x="5201367" y="2265318"/>
          <a:ext cx="6319008" cy="4081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47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8BA34BA-6905-4FBD-B5A7-D4BE13F5B541}"/>
              </a:ext>
            </a:extLst>
          </p:cNvPr>
          <p:cNvSpPr txBox="1"/>
          <p:nvPr/>
        </p:nvSpPr>
        <p:spPr>
          <a:xfrm>
            <a:off x="259080" y="228600"/>
            <a:ext cx="300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Aa双鱼座" panose="00020600040101010101" pitchFamily="18" charset="-122"/>
                <a:ea typeface="Aa双鱼座" panose="00020600040101010101" pitchFamily="18" charset="-122"/>
              </a:rPr>
              <a:t>问题分析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528EE028-9DA1-45D1-89D1-7661F0F114B8}"/>
              </a:ext>
            </a:extLst>
          </p:cNvPr>
          <p:cNvCxnSpPr/>
          <p:nvPr/>
        </p:nvCxnSpPr>
        <p:spPr>
          <a:xfrm>
            <a:off x="0" y="1078122"/>
            <a:ext cx="2824316" cy="0"/>
          </a:xfrm>
          <a:prstGeom prst="line">
            <a:avLst/>
          </a:prstGeom>
          <a:noFill/>
          <a:ln w="12700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Oval 4">
            <a:extLst>
              <a:ext uri="{FF2B5EF4-FFF2-40B4-BE49-F238E27FC236}">
                <a16:creationId xmlns:a16="http://schemas.microsoft.com/office/drawing/2014/main" id="{3E0A3EC9-7BEF-48CD-8077-EB8F7557CE1F}"/>
              </a:ext>
            </a:extLst>
          </p:cNvPr>
          <p:cNvSpPr/>
          <p:nvPr/>
        </p:nvSpPr>
        <p:spPr>
          <a:xfrm>
            <a:off x="2011690" y="3283588"/>
            <a:ext cx="1081386" cy="1081386"/>
          </a:xfrm>
          <a:prstGeom prst="ellipse">
            <a:avLst/>
          </a:prstGeom>
          <a:solidFill>
            <a:srgbClr val="E8A7A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2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专业素养</a:t>
            </a:r>
            <a:endParaRPr lang="en-US" sz="2000" dirty="0">
              <a:solidFill>
                <a:schemeClr val="bg2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BC37553D-9B2F-443F-B9D5-CF304AFE041A}"/>
              </a:ext>
            </a:extLst>
          </p:cNvPr>
          <p:cNvSpPr/>
          <p:nvPr/>
        </p:nvSpPr>
        <p:spPr>
          <a:xfrm>
            <a:off x="4686070" y="5014005"/>
            <a:ext cx="1081386" cy="108138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2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科研意识</a:t>
            </a:r>
            <a:endParaRPr lang="en-US" sz="2000" dirty="0">
              <a:solidFill>
                <a:schemeClr val="bg2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A9CDBC23-DE5D-4EF8-9BE9-67B5BAC827F7}"/>
              </a:ext>
            </a:extLst>
          </p:cNvPr>
          <p:cNvSpPr/>
          <p:nvPr/>
        </p:nvSpPr>
        <p:spPr>
          <a:xfrm>
            <a:off x="8661000" y="3478131"/>
            <a:ext cx="1081386" cy="1081386"/>
          </a:xfrm>
          <a:prstGeom prst="ellipse">
            <a:avLst/>
          </a:prstGeom>
          <a:solidFill>
            <a:srgbClr val="E8A7A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2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论文撰写</a:t>
            </a:r>
            <a:endParaRPr lang="en-US" sz="2000" dirty="0">
              <a:solidFill>
                <a:schemeClr val="bg2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sp>
        <p:nvSpPr>
          <p:cNvPr id="7" name="Rectangular Callout 5">
            <a:extLst>
              <a:ext uri="{FF2B5EF4-FFF2-40B4-BE49-F238E27FC236}">
                <a16:creationId xmlns:a16="http://schemas.microsoft.com/office/drawing/2014/main" id="{11C2EE88-82A0-4F36-B115-E337330D7F4D}"/>
              </a:ext>
            </a:extLst>
          </p:cNvPr>
          <p:cNvSpPr/>
          <p:nvPr/>
        </p:nvSpPr>
        <p:spPr>
          <a:xfrm>
            <a:off x="2556569" y="1796603"/>
            <a:ext cx="2231395" cy="1195829"/>
          </a:xfrm>
          <a:prstGeom prst="wedgeRectCallout">
            <a:avLst>
              <a:gd name="adj1" fmla="val -35040"/>
              <a:gd name="adj2" fmla="val 85930"/>
            </a:avLst>
          </a:prstGeom>
          <a:noFill/>
          <a:ln w="63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altLang="zh-CN" sz="1050" dirty="0">
              <a:solidFill>
                <a:schemeClr val="tx2"/>
              </a:solidFill>
              <a:latin typeface="+mn-ea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dirty="0">
                <a:solidFill>
                  <a:srgbClr val="C4F162"/>
                </a:solidFill>
                <a:latin typeface="+mn-ea"/>
                <a:cs typeface="Arial" panose="020B0604020202020204" pitchFamily="34" charset="0"/>
              </a:rPr>
              <a:t>解读教材和教学优化设计能力不强，理论素养有待加强</a:t>
            </a:r>
            <a:endParaRPr lang="en-US" altLang="zh-CN" dirty="0">
              <a:solidFill>
                <a:srgbClr val="C4F162"/>
              </a:solidFill>
              <a:latin typeface="+mn-ea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altLang="zh-CN" sz="1050" dirty="0">
              <a:solidFill>
                <a:schemeClr val="tx2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sz="1050" dirty="0">
              <a:solidFill>
                <a:schemeClr val="tx2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Arial" panose="020B0604020202020204" pitchFamily="34" charset="0"/>
            </a:endParaRPr>
          </a:p>
        </p:txBody>
      </p:sp>
      <p:sp>
        <p:nvSpPr>
          <p:cNvPr id="8" name="Rectangular Callout 9">
            <a:extLst>
              <a:ext uri="{FF2B5EF4-FFF2-40B4-BE49-F238E27FC236}">
                <a16:creationId xmlns:a16="http://schemas.microsoft.com/office/drawing/2014/main" id="{D77729F5-A2F0-450D-A527-0DD80976C107}"/>
              </a:ext>
            </a:extLst>
          </p:cNvPr>
          <p:cNvSpPr/>
          <p:nvPr/>
        </p:nvSpPr>
        <p:spPr>
          <a:xfrm>
            <a:off x="7925384" y="1745088"/>
            <a:ext cx="2287563" cy="1170190"/>
          </a:xfrm>
          <a:prstGeom prst="wedgeRectCallout">
            <a:avLst>
              <a:gd name="adj1" fmla="val 10940"/>
              <a:gd name="adj2" fmla="val 94341"/>
            </a:avLst>
          </a:prstGeom>
          <a:noFill/>
          <a:ln w="63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altLang="zh-CN" sz="1050" dirty="0">
              <a:solidFill>
                <a:schemeClr val="tx2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sz="1600" dirty="0">
                <a:solidFill>
                  <a:srgbClr val="00B0F0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Arial" panose="020B0604020202020204" pitchFamily="34" charset="0"/>
              </a:rPr>
              <a:t>工作资料没有系统收集和整理，学思结合论文撰写的驱动力不强</a:t>
            </a:r>
            <a:endParaRPr lang="en-US" altLang="zh-CN" sz="1600" dirty="0">
              <a:solidFill>
                <a:srgbClr val="00B0F0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altLang="zh-CN" sz="1050" dirty="0">
              <a:solidFill>
                <a:schemeClr val="tx2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Arial" panose="020B0604020202020204" pitchFamily="34" charset="0"/>
            </a:endParaRPr>
          </a:p>
        </p:txBody>
      </p:sp>
      <p:sp>
        <p:nvSpPr>
          <p:cNvPr id="9" name="Rectangular Callout 7">
            <a:extLst>
              <a:ext uri="{FF2B5EF4-FFF2-40B4-BE49-F238E27FC236}">
                <a16:creationId xmlns:a16="http://schemas.microsoft.com/office/drawing/2014/main" id="{FACA87F7-7D6E-4771-9683-89EEA607CDA2}"/>
              </a:ext>
            </a:extLst>
          </p:cNvPr>
          <p:cNvSpPr/>
          <p:nvPr/>
        </p:nvSpPr>
        <p:spPr>
          <a:xfrm>
            <a:off x="5031687" y="3378008"/>
            <a:ext cx="2231395" cy="1281633"/>
          </a:xfrm>
          <a:prstGeom prst="wedgeRectCallout">
            <a:avLst>
              <a:gd name="adj1" fmla="val -33923"/>
              <a:gd name="adj2" fmla="val 84612"/>
            </a:avLst>
          </a:prstGeom>
          <a:noFill/>
          <a:ln w="6350" cmpd="sng">
            <a:solidFill>
              <a:srgbClr val="F29C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zh-CN" altLang="en-US" sz="1600" dirty="0">
                <a:solidFill>
                  <a:srgbClr val="FFC000"/>
                </a:solidFill>
                <a:ea typeface="站酷快乐体2016修订版" panose="02010600030101010101" charset="-122"/>
                <a:cs typeface="Arial" panose="020B0604020202020204" pitchFamily="34" charset="0"/>
              </a:rPr>
              <a:t>教科研状态呈现组内不均衡状态，</a:t>
            </a:r>
            <a:r>
              <a:rPr lang="en-US" altLang="zh-CN" sz="1600" dirty="0">
                <a:solidFill>
                  <a:srgbClr val="FFC000"/>
                </a:solidFill>
                <a:ea typeface="站酷快乐体2016修订版" panose="02010600030101010101" charset="-122"/>
                <a:cs typeface="Arial" panose="020B0604020202020204" pitchFamily="34" charset="0"/>
              </a:rPr>
              <a:t>7</a:t>
            </a:r>
            <a:r>
              <a:rPr lang="zh-CN" altLang="en-US" sz="1600" dirty="0">
                <a:solidFill>
                  <a:srgbClr val="FFC000"/>
                </a:solidFill>
                <a:ea typeface="站酷快乐体2016修订版" panose="02010600030101010101" charset="-122"/>
                <a:cs typeface="Arial" panose="020B0604020202020204" pitchFamily="34" charset="0"/>
              </a:rPr>
              <a:t>位成员中有</a:t>
            </a:r>
            <a:r>
              <a:rPr lang="en-US" altLang="zh-CN" sz="1600" dirty="0">
                <a:solidFill>
                  <a:srgbClr val="FFC000"/>
                </a:solidFill>
                <a:ea typeface="站酷快乐体2016修订版" panose="02010600030101010101" charset="-122"/>
                <a:cs typeface="Arial" panose="020B0604020202020204" pitchFamily="34" charset="0"/>
              </a:rPr>
              <a:t>3</a:t>
            </a:r>
            <a:r>
              <a:rPr lang="zh-CN" altLang="en-US" sz="1600" dirty="0">
                <a:solidFill>
                  <a:srgbClr val="FFC000"/>
                </a:solidFill>
                <a:ea typeface="站酷快乐体2016修订版" panose="02010600030101010101" charset="-122"/>
                <a:cs typeface="Arial" panose="020B0604020202020204" pitchFamily="34" charset="0"/>
              </a:rPr>
              <a:t>位还没有课题研究。</a:t>
            </a:r>
            <a:endParaRPr lang="en-US" altLang="zh-CN" sz="1600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altLang="zh-CN" sz="1050" dirty="0">
              <a:solidFill>
                <a:schemeClr val="tx2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87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>
            <a:extLst>
              <a:ext uri="{FF2B5EF4-FFF2-40B4-BE49-F238E27FC236}">
                <a16:creationId xmlns:a16="http://schemas.microsoft.com/office/drawing/2014/main" id="{875B6252-82FF-418F-A634-495FE430B2DE}"/>
              </a:ext>
            </a:extLst>
          </p:cNvPr>
          <p:cNvSpPr txBox="1"/>
          <p:nvPr/>
        </p:nvSpPr>
        <p:spPr>
          <a:xfrm>
            <a:off x="259080" y="228600"/>
            <a:ext cx="300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Aa双鱼座" panose="00020600040101010101" pitchFamily="18" charset="-122"/>
                <a:ea typeface="Aa双鱼座" panose="00020600040101010101" pitchFamily="18" charset="-122"/>
              </a:rPr>
              <a:t>学生现状</a:t>
            </a: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0CCB53B5-381A-4A0E-B985-ACC8F968D6E5}"/>
              </a:ext>
            </a:extLst>
          </p:cNvPr>
          <p:cNvCxnSpPr/>
          <p:nvPr/>
        </p:nvCxnSpPr>
        <p:spPr>
          <a:xfrm>
            <a:off x="0" y="1078122"/>
            <a:ext cx="2824316" cy="0"/>
          </a:xfrm>
          <a:prstGeom prst="line">
            <a:avLst/>
          </a:prstGeom>
          <a:noFill/>
          <a:ln w="12700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MH_Other_4">
            <a:extLst>
              <a:ext uri="{FF2B5EF4-FFF2-40B4-BE49-F238E27FC236}">
                <a16:creationId xmlns:a16="http://schemas.microsoft.com/office/drawing/2014/main" id="{66E65FED-98E2-4A4F-8D5C-5CD7E8CF695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5400000">
            <a:off x="720662" y="1733979"/>
            <a:ext cx="1772143" cy="1843580"/>
          </a:xfrm>
          <a:prstGeom prst="teardrop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81000" tIns="27000" rIns="0" anchor="ctr"/>
          <a:lstStyle/>
          <a:p>
            <a:pPr algn="ctr">
              <a:defRPr/>
            </a:pPr>
            <a:endParaRPr lang="th-TH" sz="2700" dirty="0"/>
          </a:p>
        </p:txBody>
      </p:sp>
      <p:sp>
        <p:nvSpPr>
          <p:cNvPr id="14" name="MH_Other_2">
            <a:extLst>
              <a:ext uri="{FF2B5EF4-FFF2-40B4-BE49-F238E27FC236}">
                <a16:creationId xmlns:a16="http://schemas.microsoft.com/office/drawing/2014/main" id="{54E121DB-A3DF-4F35-8634-6569F2EA7D5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0800000">
            <a:off x="2715477" y="1673591"/>
            <a:ext cx="2137426" cy="1841182"/>
          </a:xfrm>
          <a:prstGeom prst="teardrop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27000" rIns="27000" anchor="ctr"/>
          <a:lstStyle/>
          <a:p>
            <a:pPr algn="ctr">
              <a:defRPr/>
            </a:pPr>
            <a:endParaRPr lang="th-TH" sz="3000" dirty="0"/>
          </a:p>
        </p:txBody>
      </p:sp>
      <p:sp>
        <p:nvSpPr>
          <p:cNvPr id="17" name="MH_Other_3">
            <a:extLst>
              <a:ext uri="{FF2B5EF4-FFF2-40B4-BE49-F238E27FC236}">
                <a16:creationId xmlns:a16="http://schemas.microsoft.com/office/drawing/2014/main" id="{819C2BDE-8A9C-4999-89F2-9CB68521C69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87681" y="3683477"/>
            <a:ext cx="2072180" cy="2096401"/>
          </a:xfrm>
          <a:prstGeom prst="teardrop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Ins="81000" anchor="ctr"/>
          <a:lstStyle/>
          <a:p>
            <a:pPr algn="ctr">
              <a:defRPr/>
            </a:pPr>
            <a:endParaRPr lang="th-TH" sz="2700" dirty="0"/>
          </a:p>
        </p:txBody>
      </p:sp>
      <p:sp>
        <p:nvSpPr>
          <p:cNvPr id="20" name="MH_Other_1">
            <a:extLst>
              <a:ext uri="{FF2B5EF4-FFF2-40B4-BE49-F238E27FC236}">
                <a16:creationId xmlns:a16="http://schemas.microsoft.com/office/drawing/2014/main" id="{7B98126C-5EEF-462E-B8E0-3221D28086F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6200000">
            <a:off x="2616879" y="3767719"/>
            <a:ext cx="2752092" cy="2583071"/>
          </a:xfrm>
          <a:prstGeom prst="teardrop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27000" tIns="27000" rIns="81000" anchor="ctr"/>
          <a:lstStyle/>
          <a:p>
            <a:pPr algn="ctr">
              <a:defRPr/>
            </a:pPr>
            <a:endParaRPr lang="th-TH" sz="27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5A1EBDA-2B05-4115-A9EF-BEDCE62693ED}"/>
              </a:ext>
            </a:extLst>
          </p:cNvPr>
          <p:cNvSpPr txBox="1"/>
          <p:nvPr/>
        </p:nvSpPr>
        <p:spPr>
          <a:xfrm>
            <a:off x="951989" y="2002792"/>
            <a:ext cx="1264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a typeface="华文楷体" panose="02010600040101010101" pitchFamily="2" charset="-122"/>
              </a:rPr>
              <a:t>口语</a:t>
            </a:r>
            <a:endParaRPr lang="en-US" altLang="zh-CN" sz="2800" b="1" dirty="0">
              <a:solidFill>
                <a:schemeClr val="bg1"/>
              </a:solidFill>
              <a:ea typeface="华文楷体" panose="02010600040101010101" pitchFamily="2" charset="-122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ea typeface="华文楷体" panose="02010600040101010101" pitchFamily="2" charset="-122"/>
              </a:rPr>
              <a:t>交际</a:t>
            </a:r>
            <a:endParaRPr lang="en-US" altLang="zh-CN" sz="2800" b="1" dirty="0">
              <a:solidFill>
                <a:schemeClr val="bg1"/>
              </a:solidFill>
              <a:ea typeface="华文楷体" panose="02010600040101010101" pitchFamily="2" charset="-122"/>
            </a:endParaRPr>
          </a:p>
          <a:p>
            <a:endParaRPr lang="zh-CN" altLang="en-US" sz="2800" b="1" dirty="0">
              <a:ea typeface="华文楷体" panose="02010600040101010101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73B8D5D-EC7B-4708-919F-BE54F25B3E58}"/>
              </a:ext>
            </a:extLst>
          </p:cNvPr>
          <p:cNvSpPr txBox="1"/>
          <p:nvPr/>
        </p:nvSpPr>
        <p:spPr>
          <a:xfrm>
            <a:off x="3435363" y="1890608"/>
            <a:ext cx="1264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a typeface="华文楷体" panose="02010600040101010101" pitchFamily="2" charset="-122"/>
              </a:rPr>
              <a:t>写字</a:t>
            </a:r>
            <a:endParaRPr lang="en-US" altLang="zh-CN" sz="2800" b="1" dirty="0">
              <a:solidFill>
                <a:schemeClr val="bg1"/>
              </a:solidFill>
              <a:ea typeface="华文楷体" panose="02010600040101010101" pitchFamily="2" charset="-122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ea typeface="华文楷体" panose="02010600040101010101" pitchFamily="2" charset="-122"/>
              </a:rPr>
              <a:t>写话</a:t>
            </a:r>
            <a:endParaRPr lang="en-US" altLang="zh-CN" sz="2800" b="1" dirty="0">
              <a:solidFill>
                <a:schemeClr val="bg1"/>
              </a:solidFill>
              <a:ea typeface="华文楷体" panose="02010600040101010101" pitchFamily="2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7F88638-4A35-4056-91CB-5A5AE9D19788}"/>
              </a:ext>
            </a:extLst>
          </p:cNvPr>
          <p:cNvSpPr txBox="1"/>
          <p:nvPr/>
        </p:nvSpPr>
        <p:spPr>
          <a:xfrm>
            <a:off x="802458" y="4536508"/>
            <a:ext cx="126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a typeface="华文楷体" panose="02010600040101010101" pitchFamily="2" charset="-122"/>
              </a:rPr>
              <a:t>说故事</a:t>
            </a:r>
            <a:endParaRPr lang="en-US" altLang="zh-CN" sz="2800" b="1" dirty="0">
              <a:solidFill>
                <a:schemeClr val="bg1"/>
              </a:solidFill>
              <a:ea typeface="华文楷体" panose="02010600040101010101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1362C86-66CF-434B-8B1D-5D15B730E879}"/>
              </a:ext>
            </a:extLst>
          </p:cNvPr>
          <p:cNvSpPr txBox="1"/>
          <p:nvPr/>
        </p:nvSpPr>
        <p:spPr>
          <a:xfrm>
            <a:off x="3493315" y="4406087"/>
            <a:ext cx="1264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a typeface="华文楷体" panose="02010600040101010101" pitchFamily="2" charset="-122"/>
              </a:rPr>
              <a:t>朗读</a:t>
            </a:r>
            <a:endParaRPr lang="en-US" altLang="zh-CN" sz="2800" b="1" dirty="0">
              <a:solidFill>
                <a:schemeClr val="bg1"/>
              </a:solidFill>
              <a:ea typeface="华文楷体" panose="02010600040101010101" pitchFamily="2" charset="-122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ea typeface="华文楷体" panose="02010600040101010101" pitchFamily="2" charset="-122"/>
              </a:rPr>
              <a:t>阅读</a:t>
            </a:r>
            <a:endParaRPr lang="en-US" altLang="zh-CN" sz="2800" b="1" dirty="0">
              <a:solidFill>
                <a:schemeClr val="bg1"/>
              </a:solidFill>
              <a:ea typeface="华文楷体" panose="02010600040101010101" pitchFamily="2" charset="-122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C5C7966-BC15-4D2D-BC62-1E83C6ABAAA5}"/>
              </a:ext>
            </a:extLst>
          </p:cNvPr>
          <p:cNvGrpSpPr/>
          <p:nvPr/>
        </p:nvGrpSpPr>
        <p:grpSpPr>
          <a:xfrm>
            <a:off x="5494593" y="1451819"/>
            <a:ext cx="3642360" cy="2145726"/>
            <a:chOff x="5494593" y="1451819"/>
            <a:chExt cx="3642360" cy="2145726"/>
          </a:xfrm>
        </p:grpSpPr>
        <p:sp>
          <p:nvSpPr>
            <p:cNvPr id="26" name="MH_SubTitle_1">
              <a:extLst>
                <a:ext uri="{FF2B5EF4-FFF2-40B4-BE49-F238E27FC236}">
                  <a16:creationId xmlns:a16="http://schemas.microsoft.com/office/drawing/2014/main" id="{3FE827CF-7C9D-48B2-9261-F54D02761AC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096000" y="1451819"/>
              <a:ext cx="1851586" cy="565699"/>
            </a:xfrm>
            <a:prstGeom prst="roundRect">
              <a:avLst>
                <a:gd name="adj" fmla="val 21110"/>
              </a:avLst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sz="2800" dirty="0">
                  <a:solidFill>
                    <a:srgbClr val="FFFFFF"/>
                  </a:solidFill>
                </a:rPr>
                <a:t>识字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15CEAF8-71B9-44C8-9117-3110BF6F5EF5}"/>
                </a:ext>
              </a:extLst>
            </p:cNvPr>
            <p:cNvSpPr txBox="1"/>
            <p:nvPr/>
          </p:nvSpPr>
          <p:spPr>
            <a:xfrm>
              <a:off x="5494593" y="2167089"/>
              <a:ext cx="3642360" cy="1430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bg1"/>
                  </a:solidFill>
                </a:rPr>
                <a:t>1</a:t>
              </a:r>
              <a:r>
                <a:rPr lang="zh-CN" altLang="en-US" sz="2000" dirty="0">
                  <a:solidFill>
                    <a:schemeClr val="bg1"/>
                  </a:solidFill>
                </a:rPr>
                <a:t>、具备至少</a:t>
              </a:r>
              <a:r>
                <a:rPr lang="en-US" altLang="zh-CN" sz="2000" dirty="0">
                  <a:solidFill>
                    <a:schemeClr val="bg1"/>
                  </a:solidFill>
                </a:rPr>
                <a:t>2000</a:t>
              </a:r>
              <a:r>
                <a:rPr lang="zh-CN" altLang="en-US" sz="2000" dirty="0">
                  <a:solidFill>
                    <a:schemeClr val="bg1"/>
                  </a:solidFill>
                </a:rPr>
                <a:t>的识字量</a:t>
              </a:r>
              <a:endParaRPr lang="en-US" altLang="zh-CN" sz="2000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bg1"/>
                  </a:solidFill>
                </a:rPr>
                <a:t>2</a:t>
              </a:r>
              <a:r>
                <a:rPr lang="zh-CN" altLang="en-US" sz="2000" dirty="0">
                  <a:solidFill>
                    <a:schemeClr val="bg1"/>
                  </a:solidFill>
                </a:rPr>
                <a:t>、初步掌握自主识字方法</a:t>
              </a:r>
              <a:endParaRPr lang="en-US" altLang="zh-CN" sz="2000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bg1"/>
                  </a:solidFill>
                </a:rPr>
                <a:t>3</a:t>
              </a:r>
              <a:r>
                <a:rPr lang="zh-CN" altLang="en-US" sz="2000" dirty="0">
                  <a:solidFill>
                    <a:schemeClr val="bg1"/>
                  </a:solidFill>
                </a:rPr>
                <a:t>、有主动识字的愿望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5AAD0816-C135-48CF-81E6-652608B64B14}"/>
              </a:ext>
            </a:extLst>
          </p:cNvPr>
          <p:cNvGrpSpPr/>
          <p:nvPr/>
        </p:nvGrpSpPr>
        <p:grpSpPr>
          <a:xfrm>
            <a:off x="5537644" y="4165977"/>
            <a:ext cx="3230880" cy="2264100"/>
            <a:chOff x="5537644" y="4165977"/>
            <a:chExt cx="3230880" cy="2264100"/>
          </a:xfrm>
        </p:grpSpPr>
        <p:sp>
          <p:nvSpPr>
            <p:cNvPr id="28" name="MH_SubTitle_3">
              <a:extLst>
                <a:ext uri="{FF2B5EF4-FFF2-40B4-BE49-F238E27FC236}">
                  <a16:creationId xmlns:a16="http://schemas.microsoft.com/office/drawing/2014/main" id="{468E2394-EAF0-46FE-859F-3CF8D10011C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265391" y="4165977"/>
              <a:ext cx="1775386" cy="565699"/>
            </a:xfrm>
            <a:prstGeom prst="roundRect">
              <a:avLst>
                <a:gd name="adj" fmla="val 21110"/>
              </a:avLst>
            </a:prstGeom>
            <a:blipFill dpi="0"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sz="2800" dirty="0">
                  <a:solidFill>
                    <a:srgbClr val="FFFFFF"/>
                  </a:solidFill>
                </a:rPr>
                <a:t>写字</a:t>
              </a:r>
              <a:endParaRPr lang="en-US" altLang="zh-CN" sz="2800" dirty="0">
                <a:solidFill>
                  <a:srgbClr val="FFFFFF"/>
                </a:solidFill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983BF7C1-06FD-470C-8825-C76F5D54C728}"/>
                </a:ext>
              </a:extLst>
            </p:cNvPr>
            <p:cNvSpPr txBox="1"/>
            <p:nvPr/>
          </p:nvSpPr>
          <p:spPr>
            <a:xfrm>
              <a:off x="5537644" y="4999621"/>
              <a:ext cx="3230880" cy="1430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bg1"/>
                  </a:solidFill>
                </a:rPr>
                <a:t>1</a:t>
              </a:r>
              <a:r>
                <a:rPr lang="zh-CN" altLang="en-US" sz="2000" dirty="0">
                  <a:solidFill>
                    <a:schemeClr val="bg1"/>
                  </a:solidFill>
                </a:rPr>
                <a:t>、自主写字能力出现分层</a:t>
              </a:r>
              <a:endParaRPr lang="en-US" altLang="zh-CN" sz="2000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bg1"/>
                  </a:solidFill>
                </a:rPr>
                <a:t>2</a:t>
              </a:r>
              <a:r>
                <a:rPr lang="zh-CN" altLang="en-US" sz="2000" dirty="0">
                  <a:solidFill>
                    <a:schemeClr val="bg1"/>
                  </a:solidFill>
                </a:rPr>
                <a:t>、对于难写字和合体字的      书写尚未完全突破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71B32889-AC2D-413A-A9CF-D1A786795475}"/>
              </a:ext>
            </a:extLst>
          </p:cNvPr>
          <p:cNvGrpSpPr/>
          <p:nvPr/>
        </p:nvGrpSpPr>
        <p:grpSpPr>
          <a:xfrm>
            <a:off x="8915400" y="1415052"/>
            <a:ext cx="3397084" cy="2524219"/>
            <a:chOff x="8915400" y="1415052"/>
            <a:chExt cx="3397084" cy="2524219"/>
          </a:xfrm>
        </p:grpSpPr>
        <p:sp>
          <p:nvSpPr>
            <p:cNvPr id="27" name="MH_SubTitle_2">
              <a:extLst>
                <a:ext uri="{FF2B5EF4-FFF2-40B4-BE49-F238E27FC236}">
                  <a16:creationId xmlns:a16="http://schemas.microsoft.com/office/drawing/2014/main" id="{8688F42C-55EC-42BF-A1A5-45B4784D6AB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547934" y="1415052"/>
              <a:ext cx="1726779" cy="565698"/>
            </a:xfrm>
            <a:prstGeom prst="roundRect">
              <a:avLst>
                <a:gd name="adj" fmla="val 21110"/>
              </a:avLst>
            </a:pr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sz="2800" dirty="0">
                  <a:solidFill>
                    <a:srgbClr val="FFFFFF"/>
                  </a:solidFill>
                </a:rPr>
                <a:t>写话</a:t>
              </a:r>
              <a:endParaRPr lang="en-US" altLang="zh-CN" sz="2800" dirty="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F92F355-5E15-4C28-A496-3E4ADCE2E790}"/>
                </a:ext>
              </a:extLst>
            </p:cNvPr>
            <p:cNvSpPr/>
            <p:nvPr/>
          </p:nvSpPr>
          <p:spPr>
            <a:xfrm>
              <a:off x="8915400" y="2047150"/>
              <a:ext cx="3397084" cy="18921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bg1"/>
                  </a:solidFill>
                </a:rPr>
                <a:t>1</a:t>
              </a:r>
              <a:r>
                <a:rPr lang="zh-CN" altLang="en-US" sz="2000" dirty="0">
                  <a:solidFill>
                    <a:schemeClr val="bg1"/>
                  </a:solidFill>
                </a:rPr>
                <a:t>、</a:t>
              </a:r>
              <a:r>
                <a:rPr lang="zh-CN" altLang="zh-CN" sz="2000" dirty="0">
                  <a:solidFill>
                    <a:schemeClr val="bg1"/>
                  </a:solidFill>
                </a:rPr>
                <a:t>在写话中</a:t>
              </a:r>
              <a:r>
                <a:rPr lang="zh-CN" altLang="en-US" sz="2000" dirty="0">
                  <a:solidFill>
                    <a:schemeClr val="bg1"/>
                  </a:solidFill>
                </a:rPr>
                <a:t>能</a:t>
              </a:r>
              <a:r>
                <a:rPr lang="zh-CN" altLang="zh-CN" sz="2000" dirty="0">
                  <a:solidFill>
                    <a:schemeClr val="bg1"/>
                  </a:solidFill>
                </a:rPr>
                <a:t>运用阅读和</a:t>
              </a:r>
              <a:endParaRPr lang="en-US" altLang="zh-CN" sz="2000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zh-CN" sz="2000" dirty="0">
                  <a:solidFill>
                    <a:schemeClr val="bg1"/>
                  </a:solidFill>
                </a:rPr>
                <a:t>生活中学到的词语</a:t>
              </a:r>
              <a:endParaRPr lang="en-US" altLang="zh-CN" sz="2000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bg1"/>
                  </a:solidFill>
                </a:rPr>
                <a:t>2</a:t>
              </a:r>
              <a:r>
                <a:rPr lang="zh-CN" altLang="en-US" sz="2000" dirty="0">
                  <a:solidFill>
                    <a:schemeClr val="bg1"/>
                  </a:solidFill>
                </a:rPr>
                <a:t>、对于把写话题材写生动、</a:t>
              </a:r>
              <a:endParaRPr lang="en-US" altLang="zh-CN" sz="2000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/>
                  </a:solidFill>
                </a:rPr>
                <a:t>写具体仍需要提升</a:t>
              </a:r>
              <a:endParaRPr lang="en-US" altLang="zh-CN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90567857-2382-42C7-85CD-BA1D09CF3FD8}"/>
              </a:ext>
            </a:extLst>
          </p:cNvPr>
          <p:cNvSpPr txBox="1"/>
          <p:nvPr/>
        </p:nvSpPr>
        <p:spPr>
          <a:xfrm>
            <a:off x="1835634" y="3693912"/>
            <a:ext cx="692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说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AAA7F0E-13EE-47FB-977F-367FBD3B7A00}"/>
              </a:ext>
            </a:extLst>
          </p:cNvPr>
          <p:cNvSpPr txBox="1"/>
          <p:nvPr/>
        </p:nvSpPr>
        <p:spPr>
          <a:xfrm>
            <a:off x="2750907" y="3716651"/>
            <a:ext cx="692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读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869A68E-481D-4CC7-8131-2167E12C7B1D}"/>
              </a:ext>
            </a:extLst>
          </p:cNvPr>
          <p:cNvSpPr txBox="1"/>
          <p:nvPr/>
        </p:nvSpPr>
        <p:spPr>
          <a:xfrm>
            <a:off x="2742473" y="2771735"/>
            <a:ext cx="692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写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E9388AE-58BD-4911-A86E-284CFC9B7025}"/>
              </a:ext>
            </a:extLst>
          </p:cNvPr>
          <p:cNvSpPr txBox="1"/>
          <p:nvPr/>
        </p:nvSpPr>
        <p:spPr>
          <a:xfrm>
            <a:off x="1810034" y="2780926"/>
            <a:ext cx="692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听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5377223D-DC82-42FE-AC97-5D8C1CEC778B}"/>
              </a:ext>
            </a:extLst>
          </p:cNvPr>
          <p:cNvSpPr/>
          <p:nvPr/>
        </p:nvSpPr>
        <p:spPr>
          <a:xfrm>
            <a:off x="1764030" y="2771735"/>
            <a:ext cx="741985" cy="7701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C6E36943-1956-42FF-A9DC-FE5760E35C75}"/>
              </a:ext>
            </a:extLst>
          </p:cNvPr>
          <p:cNvSpPr/>
          <p:nvPr/>
        </p:nvSpPr>
        <p:spPr>
          <a:xfrm>
            <a:off x="1778890" y="3693912"/>
            <a:ext cx="741985" cy="7701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EB298BDD-2266-41E7-8478-6FEF266A1FC8}"/>
              </a:ext>
            </a:extLst>
          </p:cNvPr>
          <p:cNvSpPr/>
          <p:nvPr/>
        </p:nvSpPr>
        <p:spPr>
          <a:xfrm>
            <a:off x="2726359" y="2740625"/>
            <a:ext cx="741985" cy="7701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B129B678-D097-4804-9B45-BF9C49E4AB6B}"/>
              </a:ext>
            </a:extLst>
          </p:cNvPr>
          <p:cNvSpPr/>
          <p:nvPr/>
        </p:nvSpPr>
        <p:spPr>
          <a:xfrm>
            <a:off x="2748227" y="3744694"/>
            <a:ext cx="741985" cy="7701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33DDBCA1-3B0C-4F1D-A674-472518F21C75}"/>
              </a:ext>
            </a:extLst>
          </p:cNvPr>
          <p:cNvGrpSpPr/>
          <p:nvPr/>
        </p:nvGrpSpPr>
        <p:grpSpPr>
          <a:xfrm>
            <a:off x="8896251" y="4129747"/>
            <a:ext cx="3397084" cy="2286370"/>
            <a:chOff x="8896251" y="4129747"/>
            <a:chExt cx="3397084" cy="2286370"/>
          </a:xfrm>
        </p:grpSpPr>
        <p:sp>
          <p:nvSpPr>
            <p:cNvPr id="29" name="MH_SubTitle_4">
              <a:extLst>
                <a:ext uri="{FF2B5EF4-FFF2-40B4-BE49-F238E27FC236}">
                  <a16:creationId xmlns:a16="http://schemas.microsoft.com/office/drawing/2014/main" id="{3A96D8B9-5680-431A-BD34-06F74EEB3FA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547933" y="4129747"/>
              <a:ext cx="1726779" cy="601929"/>
            </a:xfrm>
            <a:prstGeom prst="roundRect">
              <a:avLst>
                <a:gd name="adj" fmla="val 21110"/>
              </a:avLst>
            </a:prstGeom>
            <a:blipFill dpi="0"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sz="2800" dirty="0">
                  <a:solidFill>
                    <a:srgbClr val="FFFFFF"/>
                  </a:solidFill>
                </a:rPr>
                <a:t>阅读</a:t>
              </a:r>
              <a:endParaRPr lang="en-US" altLang="zh-CN" sz="2800" dirty="0">
                <a:solidFill>
                  <a:srgbClr val="FFFFFF"/>
                </a:solidFill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F2B85D6A-834F-4026-830B-5BF2D9EAED70}"/>
                </a:ext>
              </a:extLst>
            </p:cNvPr>
            <p:cNvSpPr txBox="1"/>
            <p:nvPr/>
          </p:nvSpPr>
          <p:spPr>
            <a:xfrm>
              <a:off x="8896251" y="4985661"/>
              <a:ext cx="3397084" cy="1430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bg1"/>
                  </a:solidFill>
                </a:rPr>
                <a:t>1</a:t>
              </a:r>
              <a:r>
                <a:rPr lang="zh-CN" altLang="en-US" sz="2000" dirty="0">
                  <a:solidFill>
                    <a:schemeClr val="bg1"/>
                  </a:solidFill>
                </a:rPr>
                <a:t>、具备阅读兴趣和阅读能力</a:t>
              </a:r>
              <a:endParaRPr lang="en-US" altLang="zh-CN" sz="2000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bg1"/>
                  </a:solidFill>
                </a:rPr>
                <a:t>2</a:t>
              </a:r>
              <a:r>
                <a:rPr lang="zh-CN" altLang="en-US" sz="2000" dirty="0">
                  <a:solidFill>
                    <a:schemeClr val="bg1"/>
                  </a:solidFill>
                </a:rPr>
                <a:t>、需要系统阅读方法的指导， 并学会检索重要信息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483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CD150E3D-47B3-41CE-AF00-652AA664FB1A}"/>
              </a:ext>
            </a:extLst>
          </p:cNvPr>
          <p:cNvCxnSpPr/>
          <p:nvPr/>
        </p:nvCxnSpPr>
        <p:spPr>
          <a:xfrm>
            <a:off x="0" y="1078122"/>
            <a:ext cx="2824316" cy="0"/>
          </a:xfrm>
          <a:prstGeom prst="line">
            <a:avLst/>
          </a:prstGeom>
          <a:noFill/>
          <a:ln w="12700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FA489855-996A-459A-9104-992179536311}"/>
              </a:ext>
            </a:extLst>
          </p:cNvPr>
          <p:cNvSpPr txBox="1"/>
          <p:nvPr/>
        </p:nvSpPr>
        <p:spPr>
          <a:xfrm>
            <a:off x="259080" y="228600"/>
            <a:ext cx="300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Aa双鱼座" panose="00020600040101010101" pitchFamily="18" charset="-122"/>
                <a:ea typeface="Aa双鱼座" panose="00020600040101010101" pitchFamily="18" charset="-122"/>
              </a:rPr>
              <a:t>学科现状</a:t>
            </a:r>
          </a:p>
        </p:txBody>
      </p:sp>
      <p:sp>
        <p:nvSpPr>
          <p:cNvPr id="17" name="任意多边形 41">
            <a:extLst>
              <a:ext uri="{FF2B5EF4-FFF2-40B4-BE49-F238E27FC236}">
                <a16:creationId xmlns:a16="http://schemas.microsoft.com/office/drawing/2014/main" id="{67D81ABB-38F1-4174-A102-AFC91B64FC33}"/>
              </a:ext>
            </a:extLst>
          </p:cNvPr>
          <p:cNvSpPr>
            <a:spLocks/>
          </p:cNvSpPr>
          <p:nvPr/>
        </p:nvSpPr>
        <p:spPr bwMode="auto">
          <a:xfrm>
            <a:off x="630559" y="4573287"/>
            <a:ext cx="3905744" cy="2237478"/>
          </a:xfrm>
          <a:custGeom>
            <a:avLst/>
            <a:gdLst>
              <a:gd name="T0" fmla="*/ 1573644 w 3359497"/>
              <a:gd name="T1" fmla="*/ 628 h 2003589"/>
              <a:gd name="T2" fmla="*/ 1594896 w 3359497"/>
              <a:gd name="T3" fmla="*/ 4973 h 2003589"/>
              <a:gd name="T4" fmla="*/ 1779085 w 3359497"/>
              <a:gd name="T5" fmla="*/ 442441 h 2003589"/>
              <a:gd name="T6" fmla="*/ 1997044 w 3359497"/>
              <a:gd name="T7" fmla="*/ 284339 h 2003589"/>
              <a:gd name="T8" fmla="*/ 2113698 w 3359497"/>
              <a:gd name="T9" fmla="*/ 261315 h 2003589"/>
              <a:gd name="T10" fmla="*/ 1880391 w 3359497"/>
              <a:gd name="T11" fmla="*/ 804695 h 2003589"/>
              <a:gd name="T12" fmla="*/ 1883692 w 3359497"/>
              <a:gd name="T13" fmla="*/ 1543470 h 2003589"/>
              <a:gd name="T14" fmla="*/ 1897697 w 3359497"/>
              <a:gd name="T15" fmla="*/ 1632966 h 2003589"/>
              <a:gd name="T16" fmla="*/ 1978710 w 3359497"/>
              <a:gd name="T17" fmla="*/ 1634754 h 2003589"/>
              <a:gd name="T18" fmla="*/ 3343975 w 3359497"/>
              <a:gd name="T19" fmla="*/ 1967861 h 2003589"/>
              <a:gd name="T20" fmla="*/ 3358109 w 3359497"/>
              <a:gd name="T21" fmla="*/ 2002933 h 2003589"/>
              <a:gd name="T22" fmla="*/ 3161775 w 3359497"/>
              <a:gd name="T23" fmla="*/ 1955118 h 2003589"/>
              <a:gd name="T24" fmla="*/ 1664430 w 3359497"/>
              <a:gd name="T25" fmla="*/ 1830489 h 2003589"/>
              <a:gd name="T26" fmla="*/ 167086 w 3359497"/>
              <a:gd name="T27" fmla="*/ 1955118 h 2003589"/>
              <a:gd name="T28" fmla="*/ 0 w 3359497"/>
              <a:gd name="T29" fmla="*/ 1995812 h 2003589"/>
              <a:gd name="T30" fmla="*/ 11263 w 3359497"/>
              <a:gd name="T31" fmla="*/ 1967861 h 2003589"/>
              <a:gd name="T32" fmla="*/ 1376530 w 3359497"/>
              <a:gd name="T33" fmla="*/ 1634754 h 2003589"/>
              <a:gd name="T34" fmla="*/ 1517480 w 3359497"/>
              <a:gd name="T35" fmla="*/ 1631642 h 2003589"/>
              <a:gd name="T36" fmla="*/ 1522473 w 3359497"/>
              <a:gd name="T37" fmla="*/ 1578551 h 2003589"/>
              <a:gd name="T38" fmla="*/ 1551921 w 3359497"/>
              <a:gd name="T39" fmla="*/ 993498 h 2003589"/>
              <a:gd name="T40" fmla="*/ 1217308 w 3359497"/>
              <a:gd name="T41" fmla="*/ 594402 h 2003589"/>
              <a:gd name="T42" fmla="*/ 1154378 w 3359497"/>
              <a:gd name="T43" fmla="*/ 454721 h 2003589"/>
              <a:gd name="T44" fmla="*/ 1363125 w 3359497"/>
              <a:gd name="T45" fmla="*/ 563704 h 2003589"/>
              <a:gd name="T46" fmla="*/ 1143634 w 3359497"/>
              <a:gd name="T47" fmla="*/ 311965 h 2003589"/>
              <a:gd name="T48" fmla="*/ 1148237 w 3359497"/>
              <a:gd name="T49" fmla="*/ 196845 h 2003589"/>
              <a:gd name="T50" fmla="*/ 1418380 w 3359497"/>
              <a:gd name="T51" fmla="*/ 443977 h 2003589"/>
              <a:gd name="T52" fmla="*/ 1255681 w 3359497"/>
              <a:gd name="T53" fmla="*/ 77117 h 2003589"/>
              <a:gd name="T54" fmla="*/ 1392288 w 3359497"/>
              <a:gd name="T55" fmla="*/ 179958 h 2003589"/>
              <a:gd name="T56" fmla="*/ 1576478 w 3359497"/>
              <a:gd name="T57" fmla="*/ 295083 h 2003589"/>
              <a:gd name="T58" fmla="*/ 1573644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1E7119F-F4CC-4191-B67D-5702F643915C}"/>
              </a:ext>
            </a:extLst>
          </p:cNvPr>
          <p:cNvGrpSpPr/>
          <p:nvPr/>
        </p:nvGrpSpPr>
        <p:grpSpPr>
          <a:xfrm>
            <a:off x="142347" y="2646861"/>
            <a:ext cx="4606674" cy="4556947"/>
            <a:chOff x="2522537" y="1457325"/>
            <a:chExt cx="4025901" cy="379364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D4EBB806-4E65-4982-B225-F6E5872A2471}"/>
                </a:ext>
              </a:extLst>
            </p:cNvPr>
            <p:cNvGrpSpPr/>
            <p:nvPr/>
          </p:nvGrpSpPr>
          <p:grpSpPr>
            <a:xfrm>
              <a:off x="2522537" y="1595438"/>
              <a:ext cx="2233613" cy="2317911"/>
              <a:chOff x="2522537" y="1595438"/>
              <a:chExt cx="2233613" cy="2317911"/>
            </a:xfrm>
          </p:grpSpPr>
          <p:sp>
            <p:nvSpPr>
              <p:cNvPr id="15" name="Freeform 25">
                <a:extLst>
                  <a:ext uri="{FF2B5EF4-FFF2-40B4-BE49-F238E27FC236}">
                    <a16:creationId xmlns:a16="http://schemas.microsoft.com/office/drawing/2014/main" id="{C0AA5DCE-2E36-4013-B735-CFB2602D5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250" y="1595438"/>
                <a:ext cx="1485900" cy="1546225"/>
              </a:xfrm>
              <a:custGeom>
                <a:avLst/>
                <a:gdLst>
                  <a:gd name="T0" fmla="*/ 2147483647 w 968"/>
                  <a:gd name="T1" fmla="*/ 2147483647 h 1008"/>
                  <a:gd name="T2" fmla="*/ 2147483647 w 968"/>
                  <a:gd name="T3" fmla="*/ 0 h 1008"/>
                  <a:gd name="T4" fmla="*/ 2147483647 w 968"/>
                  <a:gd name="T5" fmla="*/ 2147483647 h 1008"/>
                  <a:gd name="T6" fmla="*/ 2147483647 w 968"/>
                  <a:gd name="T7" fmla="*/ 2147483647 h 1008"/>
                  <a:gd name="T8" fmla="*/ 2147483647 w 968"/>
                  <a:gd name="T9" fmla="*/ 2147483647 h 10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8" h="1008">
                    <a:moveTo>
                      <a:pt x="593" y="1008"/>
                    </a:moveTo>
                    <a:cubicBezTo>
                      <a:pt x="593" y="1008"/>
                      <a:pt x="0" y="806"/>
                      <a:pt x="142" y="0"/>
                    </a:cubicBezTo>
                    <a:cubicBezTo>
                      <a:pt x="142" y="0"/>
                      <a:pt x="968" y="186"/>
                      <a:pt x="671" y="957"/>
                    </a:cubicBezTo>
                    <a:cubicBezTo>
                      <a:pt x="671" y="957"/>
                      <a:pt x="434" y="615"/>
                      <a:pt x="395" y="432"/>
                    </a:cubicBezTo>
                    <a:cubicBezTo>
                      <a:pt x="395" y="432"/>
                      <a:pt x="449" y="854"/>
                      <a:pt x="593" y="1008"/>
                    </a:cubicBezTo>
                    <a:close/>
                  </a:path>
                </a:pathLst>
              </a:custGeom>
              <a:solidFill>
                <a:srgbClr val="F096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Freeform 23">
                <a:extLst>
                  <a:ext uri="{FF2B5EF4-FFF2-40B4-BE49-F238E27FC236}">
                    <a16:creationId xmlns:a16="http://schemas.microsoft.com/office/drawing/2014/main" id="{3092224A-D225-4072-A8E5-9CD902EBC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537" y="2341724"/>
                <a:ext cx="1487487" cy="1571625"/>
              </a:xfrm>
              <a:custGeom>
                <a:avLst/>
                <a:gdLst>
                  <a:gd name="T0" fmla="*/ 2147483647 w 969"/>
                  <a:gd name="T1" fmla="*/ 2147483647 h 1025"/>
                  <a:gd name="T2" fmla="*/ 0 w 969"/>
                  <a:gd name="T3" fmla="*/ 2147483647 h 1025"/>
                  <a:gd name="T4" fmla="*/ 2147483647 w 969"/>
                  <a:gd name="T5" fmla="*/ 2147483647 h 1025"/>
                  <a:gd name="T6" fmla="*/ 2147483647 w 969"/>
                  <a:gd name="T7" fmla="*/ 2147483647 h 1025"/>
                  <a:gd name="T8" fmla="*/ 2147483647 w 969"/>
                  <a:gd name="T9" fmla="*/ 2147483647 h 10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9" h="1025">
                    <a:moveTo>
                      <a:pt x="965" y="703"/>
                    </a:moveTo>
                    <a:cubicBezTo>
                      <a:pt x="965" y="703"/>
                      <a:pt x="507" y="1025"/>
                      <a:pt x="0" y="498"/>
                    </a:cubicBezTo>
                    <a:cubicBezTo>
                      <a:pt x="0" y="498"/>
                      <a:pt x="568" y="0"/>
                      <a:pt x="969" y="620"/>
                    </a:cubicBezTo>
                    <a:cubicBezTo>
                      <a:pt x="969" y="620"/>
                      <a:pt x="598" y="611"/>
                      <a:pt x="445" y="543"/>
                    </a:cubicBezTo>
                    <a:cubicBezTo>
                      <a:pt x="445" y="543"/>
                      <a:pt x="777" y="726"/>
                      <a:pt x="965" y="703"/>
                    </a:cubicBezTo>
                    <a:close/>
                  </a:path>
                </a:pathLst>
              </a:custGeom>
              <a:solidFill>
                <a:srgbClr val="F096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宋体" pitchFamily="2" charset="-122"/>
                  <a:cs typeface="+mn-cs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F662821-67DE-4CA9-991D-999F23E55D7C}"/>
                </a:ext>
              </a:extLst>
            </p:cNvPr>
            <p:cNvGrpSpPr/>
            <p:nvPr/>
          </p:nvGrpSpPr>
          <p:grpSpPr>
            <a:xfrm>
              <a:off x="3900988" y="1457325"/>
              <a:ext cx="2647450" cy="3793641"/>
              <a:chOff x="3900988" y="1457325"/>
              <a:chExt cx="2647450" cy="3793641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14C45DC8-43AF-4C5B-B5EE-F8F77946F6E4}"/>
                  </a:ext>
                </a:extLst>
              </p:cNvPr>
              <p:cNvGrpSpPr/>
              <p:nvPr/>
            </p:nvGrpSpPr>
            <p:grpSpPr>
              <a:xfrm>
                <a:off x="4117975" y="1457325"/>
                <a:ext cx="2430463" cy="2536825"/>
                <a:chOff x="4117975" y="1457325"/>
                <a:chExt cx="2430463" cy="2536825"/>
              </a:xfrm>
            </p:grpSpPr>
            <p:sp>
              <p:nvSpPr>
                <p:cNvPr id="13" name="Freeform 19">
                  <a:extLst>
                    <a:ext uri="{FF2B5EF4-FFF2-40B4-BE49-F238E27FC236}">
                      <a16:creationId xmlns:a16="http://schemas.microsoft.com/office/drawing/2014/main" id="{2A14F697-E2F4-4B1E-88CE-5E62DA4A60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7975" y="1457325"/>
                  <a:ext cx="1936750" cy="1828800"/>
                </a:xfrm>
                <a:custGeom>
                  <a:avLst/>
                  <a:gdLst>
                    <a:gd name="T0" fmla="*/ 2147483647 w 1261"/>
                    <a:gd name="T1" fmla="*/ 2147483647 h 1191"/>
                    <a:gd name="T2" fmla="*/ 2147483647 w 1261"/>
                    <a:gd name="T3" fmla="*/ 0 h 1191"/>
                    <a:gd name="T4" fmla="*/ 2147483647 w 1261"/>
                    <a:gd name="T5" fmla="*/ 2147483647 h 1191"/>
                    <a:gd name="T6" fmla="*/ 2147483647 w 1261"/>
                    <a:gd name="T7" fmla="*/ 2147483647 h 1191"/>
                    <a:gd name="T8" fmla="*/ 2147483647 w 1261"/>
                    <a:gd name="T9" fmla="*/ 2147483647 h 11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61" h="1191">
                      <a:moveTo>
                        <a:pt x="388" y="1185"/>
                      </a:moveTo>
                      <a:cubicBezTo>
                        <a:pt x="388" y="1185"/>
                        <a:pt x="0" y="614"/>
                        <a:pt x="659" y="0"/>
                      </a:cubicBezTo>
                      <a:cubicBezTo>
                        <a:pt x="659" y="0"/>
                        <a:pt x="1261" y="709"/>
                        <a:pt x="490" y="1191"/>
                      </a:cubicBezTo>
                      <a:cubicBezTo>
                        <a:pt x="490" y="1191"/>
                        <a:pt x="508" y="734"/>
                        <a:pt x="595" y="547"/>
                      </a:cubicBezTo>
                      <a:cubicBezTo>
                        <a:pt x="595" y="547"/>
                        <a:pt x="363" y="953"/>
                        <a:pt x="388" y="1185"/>
                      </a:cubicBezTo>
                      <a:close/>
                    </a:path>
                  </a:pathLst>
                </a:custGeom>
                <a:solidFill>
                  <a:srgbClr val="F096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endParaRPr kumimoji="0" lang="zh-CN" altLang="en-US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4" name="Freeform 21">
                  <a:extLst>
                    <a:ext uri="{FF2B5EF4-FFF2-40B4-BE49-F238E27FC236}">
                      <a16:creationId xmlns:a16="http://schemas.microsoft.com/office/drawing/2014/main" id="{050E4162-7BF4-4A67-A6A2-6A478F71BC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6513" y="2590800"/>
                  <a:ext cx="1431925" cy="1403350"/>
                </a:xfrm>
                <a:custGeom>
                  <a:avLst/>
                  <a:gdLst>
                    <a:gd name="T0" fmla="*/ 0 w 933"/>
                    <a:gd name="T1" fmla="*/ 2147483647 h 915"/>
                    <a:gd name="T2" fmla="*/ 2147483647 w 933"/>
                    <a:gd name="T3" fmla="*/ 2147483647 h 915"/>
                    <a:gd name="T4" fmla="*/ 2147483647 w 933"/>
                    <a:gd name="T5" fmla="*/ 2147483647 h 915"/>
                    <a:gd name="T6" fmla="*/ 2147483647 w 933"/>
                    <a:gd name="T7" fmla="*/ 2147483647 h 915"/>
                    <a:gd name="T8" fmla="*/ 0 w 933"/>
                    <a:gd name="T9" fmla="*/ 2147483647 h 9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33" h="915">
                      <a:moveTo>
                        <a:pt x="0" y="502"/>
                      </a:moveTo>
                      <a:cubicBezTo>
                        <a:pt x="0" y="502"/>
                        <a:pt x="238" y="0"/>
                        <a:pt x="933" y="207"/>
                      </a:cubicBezTo>
                      <a:cubicBezTo>
                        <a:pt x="933" y="207"/>
                        <a:pt x="686" y="915"/>
                        <a:pt x="37" y="575"/>
                      </a:cubicBezTo>
                      <a:cubicBezTo>
                        <a:pt x="37" y="575"/>
                        <a:pt x="362" y="402"/>
                        <a:pt x="527" y="386"/>
                      </a:cubicBezTo>
                      <a:cubicBezTo>
                        <a:pt x="527" y="386"/>
                        <a:pt x="151" y="390"/>
                        <a:pt x="0" y="502"/>
                      </a:cubicBezTo>
                      <a:close/>
                    </a:path>
                  </a:pathLst>
                </a:custGeom>
                <a:solidFill>
                  <a:srgbClr val="BCF6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endParaRPr kumimoji="0" lang="zh-CN" alt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7660D29-C2A9-494C-B877-D9E181597A57}"/>
                  </a:ext>
                </a:extLst>
              </p:cNvPr>
              <p:cNvSpPr txBox="1"/>
              <p:nvPr/>
            </p:nvSpPr>
            <p:spPr>
              <a:xfrm>
                <a:off x="3900988" y="4474968"/>
                <a:ext cx="696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儿童</a:t>
                </a: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36C659-E7CB-46FD-8023-6EECA22A6244}"/>
                  </a:ext>
                </a:extLst>
              </p:cNvPr>
              <p:cNvSpPr txBox="1"/>
              <p:nvPr/>
            </p:nvSpPr>
            <p:spPr>
              <a:xfrm>
                <a:off x="4891186" y="4498402"/>
                <a:ext cx="720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本位</a:t>
                </a: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A2189ED-8FF4-49D5-8757-1F4E433C033E}"/>
                  </a:ext>
                </a:extLst>
              </p:cNvPr>
              <p:cNvSpPr txBox="1"/>
              <p:nvPr/>
            </p:nvSpPr>
            <p:spPr>
              <a:xfrm>
                <a:off x="4351015" y="3527104"/>
                <a:ext cx="492443" cy="172386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92D05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阅读滋养</a:t>
                </a:r>
              </a:p>
            </p:txBody>
          </p:sp>
        </p:grp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731D4235-D894-4771-8592-9C6330AFE7D8}"/>
              </a:ext>
            </a:extLst>
          </p:cNvPr>
          <p:cNvSpPr txBox="1"/>
          <p:nvPr/>
        </p:nvSpPr>
        <p:spPr>
          <a:xfrm rot="1143064">
            <a:off x="362676" y="4468465"/>
            <a:ext cx="88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7030A0"/>
                </a:solidFill>
                <a:latin typeface="汉仪字研卡通W" panose="00020600040101010101" pitchFamily="18" charset="-122"/>
                <a:ea typeface="汉仪字研卡通W" panose="00020600040101010101" pitchFamily="18" charset="-122"/>
              </a:rPr>
              <a:t>内容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754F570-5636-4703-9AA7-893CD08A5D33}"/>
              </a:ext>
            </a:extLst>
          </p:cNvPr>
          <p:cNvSpPr txBox="1"/>
          <p:nvPr/>
        </p:nvSpPr>
        <p:spPr>
          <a:xfrm rot="20480386">
            <a:off x="1438401" y="3090294"/>
            <a:ext cx="412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汉仪字研卡通W" panose="00020600040101010101" pitchFamily="18" charset="-122"/>
                <a:ea typeface="汉仪字研卡通W" panose="00020600040101010101" pitchFamily="18" charset="-122"/>
              </a:rPr>
              <a:t>形式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626C6A3-CE81-4BE4-9CCB-F3F49AA65D35}"/>
              </a:ext>
            </a:extLst>
          </p:cNvPr>
          <p:cNvSpPr txBox="1"/>
          <p:nvPr/>
        </p:nvSpPr>
        <p:spPr>
          <a:xfrm rot="684888">
            <a:off x="2958151" y="2937775"/>
            <a:ext cx="1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汉仪字研卡通W" panose="00020600040101010101" pitchFamily="18" charset="-122"/>
                <a:ea typeface="汉仪字研卡通W" panose="00020600040101010101" pitchFamily="18" charset="-122"/>
              </a:rPr>
              <a:t>评价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443E6F6-A925-43CB-9FE8-0A6C7541EA2A}"/>
              </a:ext>
            </a:extLst>
          </p:cNvPr>
          <p:cNvSpPr txBox="1"/>
          <p:nvPr/>
        </p:nvSpPr>
        <p:spPr>
          <a:xfrm rot="20509070">
            <a:off x="3968957" y="4381109"/>
            <a:ext cx="85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50"/>
                </a:solidFill>
                <a:latin typeface="汉仪字研卡通W" panose="00020600040101010101" pitchFamily="18" charset="-122"/>
                <a:ea typeface="汉仪字研卡通W" panose="00020600040101010101" pitchFamily="18" charset="-122"/>
              </a:rPr>
              <a:t>交流</a:t>
            </a:r>
          </a:p>
        </p:txBody>
      </p:sp>
      <p:sp>
        <p:nvSpPr>
          <p:cNvPr id="23" name="矩形 34">
            <a:extLst>
              <a:ext uri="{FF2B5EF4-FFF2-40B4-BE49-F238E27FC236}">
                <a16:creationId xmlns:a16="http://schemas.microsoft.com/office/drawing/2014/main" id="{F83E022D-F161-4262-BF68-C13926C44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77" y="2463173"/>
            <a:ext cx="16542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2400" b="1" dirty="0">
                <a:solidFill>
                  <a:srgbClr val="00B050"/>
                </a:solidFill>
                <a:latin typeface="字体视界-美好体" panose="02010601030101010101" pitchFamily="2" charset="-122"/>
                <a:ea typeface="字体视界-美好体" panose="02010601030101010101" pitchFamily="2" charset="-122"/>
              </a:rPr>
              <a:t>绿色阅读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字体视界-美好体" panose="02010601030101010101" pitchFamily="2" charset="-122"/>
                <a:ea typeface="字体视界-美好体" panose="02010601030101010101" pitchFamily="2" charset="-122"/>
              </a:rPr>
              <a:t>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字体视界-美好体" panose="02010601030101010101" pitchFamily="2" charset="-122"/>
              <a:ea typeface="字体视界-美好体" panose="02010601030101010101" pitchFamily="2" charset="-122"/>
            </a:endParaRPr>
          </a:p>
        </p:txBody>
      </p:sp>
      <p:sp>
        <p:nvSpPr>
          <p:cNvPr id="24" name="矩形 38">
            <a:extLst>
              <a:ext uri="{FF2B5EF4-FFF2-40B4-BE49-F238E27FC236}">
                <a16:creationId xmlns:a16="http://schemas.microsoft.com/office/drawing/2014/main" id="{2365A760-85B9-4BA5-AA4F-3B1AE26B4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7220" y="4003912"/>
            <a:ext cx="1672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字体视界-美好体" panose="02010601030101010101" pitchFamily="2" charset="-122"/>
                <a:ea typeface="字体视界-美好体" panose="02010601030101010101" pitchFamily="2" charset="-122"/>
              </a:rPr>
              <a:t>红色阅读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体视界-美好体" panose="02010601030101010101" pitchFamily="2" charset="-122"/>
                <a:ea typeface="字体视界-美好体" panose="02010601030101010101" pitchFamily="2" charset="-122"/>
              </a:rPr>
              <a:t>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字体视界-美好体" panose="02010601030101010101" pitchFamily="2" charset="-122"/>
              <a:ea typeface="字体视界-美好体" panose="02010601030101010101" pitchFamily="2" charset="-122"/>
            </a:endParaRPr>
          </a:p>
        </p:txBody>
      </p:sp>
      <p:sp>
        <p:nvSpPr>
          <p:cNvPr id="25" name="矩形 39">
            <a:extLst>
              <a:ext uri="{FF2B5EF4-FFF2-40B4-BE49-F238E27FC236}">
                <a16:creationId xmlns:a16="http://schemas.microsoft.com/office/drawing/2014/main" id="{979EC443-84E5-4005-9D2B-DBAB2F75F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143" y="3978833"/>
            <a:ext cx="172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2400" b="1" noProof="0" dirty="0">
                <a:solidFill>
                  <a:srgbClr val="FF6600"/>
                </a:solidFill>
                <a:latin typeface="字体视界-美好体" panose="02010601030101010101" pitchFamily="2" charset="-122"/>
                <a:ea typeface="字体视界-美好体" panose="02010601030101010101" pitchFamily="2" charset="-122"/>
              </a:rPr>
              <a:t>橙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字体视界-美好体" panose="02010601030101010101" pitchFamily="2" charset="-122"/>
                <a:ea typeface="字体视界-美好体" panose="02010601030101010101" pitchFamily="2" charset="-122"/>
              </a:rPr>
              <a:t>色阅读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字体视界-美好体" panose="02010601030101010101" pitchFamily="2" charset="-122"/>
                <a:ea typeface="字体视界-美好体" panose="02010601030101010101" pitchFamily="2" charset="-122"/>
              </a:rPr>
              <a:t>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字体视界-美好体" panose="02010601030101010101" pitchFamily="2" charset="-122"/>
              <a:ea typeface="字体视界-美好体" panose="02010601030101010101" pitchFamily="2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E9F3489-3D4E-4582-B700-1BDB0D8DC679}"/>
              </a:ext>
            </a:extLst>
          </p:cNvPr>
          <p:cNvSpPr txBox="1"/>
          <p:nvPr/>
        </p:nvSpPr>
        <p:spPr>
          <a:xfrm>
            <a:off x="2583431" y="2345921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B0F0"/>
                </a:solidFill>
                <a:latin typeface="字体视界-美好体" panose="02010601030101010101" pitchFamily="2" charset="-122"/>
                <a:ea typeface="字体视界-美好体" panose="02010601030101010101" pitchFamily="2" charset="-122"/>
              </a:rPr>
              <a:t>蓝色阅读</a:t>
            </a: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7156B121-5C6B-4F68-9ABD-7934E3B45FAF}"/>
              </a:ext>
            </a:extLst>
          </p:cNvPr>
          <p:cNvGrpSpPr/>
          <p:nvPr/>
        </p:nvGrpSpPr>
        <p:grpSpPr>
          <a:xfrm>
            <a:off x="5989227" y="320548"/>
            <a:ext cx="5944566" cy="6550822"/>
            <a:chOff x="6023258" y="307178"/>
            <a:chExt cx="5944566" cy="6550822"/>
          </a:xfrm>
        </p:grpSpPr>
        <p:sp>
          <p:nvSpPr>
            <p:cNvPr id="27" name="任意多边形 21">
              <a:extLst>
                <a:ext uri="{FF2B5EF4-FFF2-40B4-BE49-F238E27FC236}">
                  <a16:creationId xmlns:a16="http://schemas.microsoft.com/office/drawing/2014/main" id="{5EFCC1DF-DA97-458C-9C25-DB56793E8185}"/>
                </a:ext>
              </a:extLst>
            </p:cNvPr>
            <p:cNvSpPr/>
            <p:nvPr/>
          </p:nvSpPr>
          <p:spPr>
            <a:xfrm>
              <a:off x="6818162" y="2498578"/>
              <a:ext cx="4195562" cy="4359422"/>
            </a:xfrm>
            <a:custGeom>
              <a:avLst/>
              <a:gdLst>
                <a:gd name="connsiteX0" fmla="*/ 1743740 w 3742661"/>
                <a:gd name="connsiteY0" fmla="*/ 4476307 h 4476307"/>
                <a:gd name="connsiteX1" fmla="*/ 1796903 w 3742661"/>
                <a:gd name="connsiteY1" fmla="*/ 3785190 h 4476307"/>
                <a:gd name="connsiteX2" fmla="*/ 1307805 w 3742661"/>
                <a:gd name="connsiteY2" fmla="*/ 3381153 h 4476307"/>
                <a:gd name="connsiteX3" fmla="*/ 31898 w 3742661"/>
                <a:gd name="connsiteY3" fmla="*/ 2945218 h 4476307"/>
                <a:gd name="connsiteX4" fmla="*/ 1127052 w 3742661"/>
                <a:gd name="connsiteY4" fmla="*/ 3242930 h 4476307"/>
                <a:gd name="connsiteX5" fmla="*/ 393405 w 3742661"/>
                <a:gd name="connsiteY5" fmla="*/ 2456121 h 4476307"/>
                <a:gd name="connsiteX6" fmla="*/ 1775638 w 3742661"/>
                <a:gd name="connsiteY6" fmla="*/ 3519376 h 4476307"/>
                <a:gd name="connsiteX7" fmla="*/ 1679945 w 3742661"/>
                <a:gd name="connsiteY7" fmla="*/ 2392325 h 4476307"/>
                <a:gd name="connsiteX8" fmla="*/ 0 w 3742661"/>
                <a:gd name="connsiteY8" fmla="*/ 754911 h 4476307"/>
                <a:gd name="connsiteX9" fmla="*/ 988828 w 3742661"/>
                <a:gd name="connsiteY9" fmla="*/ 1924493 h 4476307"/>
                <a:gd name="connsiteX10" fmla="*/ 1137684 w 3742661"/>
                <a:gd name="connsiteY10" fmla="*/ 861237 h 4476307"/>
                <a:gd name="connsiteX11" fmla="*/ 1222745 w 3742661"/>
                <a:gd name="connsiteY11" fmla="*/ 2062716 h 4476307"/>
                <a:gd name="connsiteX12" fmla="*/ 1690577 w 3742661"/>
                <a:gd name="connsiteY12" fmla="*/ 2190307 h 4476307"/>
                <a:gd name="connsiteX13" fmla="*/ 1956391 w 3742661"/>
                <a:gd name="connsiteY13" fmla="*/ 0 h 4476307"/>
                <a:gd name="connsiteX14" fmla="*/ 2083982 w 3742661"/>
                <a:gd name="connsiteY14" fmla="*/ 978195 h 4476307"/>
                <a:gd name="connsiteX15" fmla="*/ 1881963 w 3742661"/>
                <a:gd name="connsiteY15" fmla="*/ 2232837 h 4476307"/>
                <a:gd name="connsiteX16" fmla="*/ 2041452 w 3742661"/>
                <a:gd name="connsiteY16" fmla="*/ 3030279 h 4476307"/>
                <a:gd name="connsiteX17" fmla="*/ 2647507 w 3742661"/>
                <a:gd name="connsiteY17" fmla="*/ 2519916 h 4476307"/>
                <a:gd name="connsiteX18" fmla="*/ 2849526 w 3742661"/>
                <a:gd name="connsiteY18" fmla="*/ 1307804 h 4476307"/>
                <a:gd name="connsiteX19" fmla="*/ 2838893 w 3742661"/>
                <a:gd name="connsiteY19" fmla="*/ 2371060 h 4476307"/>
                <a:gd name="connsiteX20" fmla="*/ 3742661 w 3742661"/>
                <a:gd name="connsiteY20" fmla="*/ 1148316 h 4476307"/>
                <a:gd name="connsiteX21" fmla="*/ 2222205 w 3742661"/>
                <a:gd name="connsiteY21" fmla="*/ 3370521 h 4476307"/>
                <a:gd name="connsiteX22" fmla="*/ 2169042 w 3742661"/>
                <a:gd name="connsiteY22" fmla="*/ 3817088 h 4476307"/>
                <a:gd name="connsiteX23" fmla="*/ 3317358 w 3742661"/>
                <a:gd name="connsiteY23" fmla="*/ 3094074 h 4476307"/>
                <a:gd name="connsiteX24" fmla="*/ 2190307 w 3742661"/>
                <a:gd name="connsiteY24" fmla="*/ 4051004 h 4476307"/>
                <a:gd name="connsiteX25" fmla="*/ 2232838 w 3742661"/>
                <a:gd name="connsiteY25" fmla="*/ 4476307 h 4476307"/>
                <a:gd name="connsiteX26" fmla="*/ 1743740 w 3742661"/>
                <a:gd name="connsiteY26" fmla="*/ 4476307 h 4476307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1743740 w 3742661"/>
                <a:gd name="connsiteY26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2819 h 4522819"/>
                <a:gd name="connsiteX1" fmla="*/ 1796903 w 3694535"/>
                <a:gd name="connsiteY1" fmla="*/ 3815659 h 4522819"/>
                <a:gd name="connsiteX2" fmla="*/ 1307805 w 3694535"/>
                <a:gd name="connsiteY2" fmla="*/ 3411622 h 4522819"/>
                <a:gd name="connsiteX3" fmla="*/ 31898 w 3694535"/>
                <a:gd name="connsiteY3" fmla="*/ 2975687 h 4522819"/>
                <a:gd name="connsiteX4" fmla="*/ 1127052 w 3694535"/>
                <a:gd name="connsiteY4" fmla="*/ 3273399 h 4522819"/>
                <a:gd name="connsiteX5" fmla="*/ 393405 w 3694535"/>
                <a:gd name="connsiteY5" fmla="*/ 2486590 h 4522819"/>
                <a:gd name="connsiteX6" fmla="*/ 1775638 w 3694535"/>
                <a:gd name="connsiteY6" fmla="*/ 3549845 h 4522819"/>
                <a:gd name="connsiteX7" fmla="*/ 1679945 w 3694535"/>
                <a:gd name="connsiteY7" fmla="*/ 2422794 h 4522819"/>
                <a:gd name="connsiteX8" fmla="*/ 0 w 3694535"/>
                <a:gd name="connsiteY8" fmla="*/ 785380 h 4522819"/>
                <a:gd name="connsiteX9" fmla="*/ 988828 w 3694535"/>
                <a:gd name="connsiteY9" fmla="*/ 1954962 h 4522819"/>
                <a:gd name="connsiteX10" fmla="*/ 1137684 w 3694535"/>
                <a:gd name="connsiteY10" fmla="*/ 891706 h 4522819"/>
                <a:gd name="connsiteX11" fmla="*/ 1222745 w 3694535"/>
                <a:gd name="connsiteY11" fmla="*/ 2093185 h 4522819"/>
                <a:gd name="connsiteX12" fmla="*/ 1690577 w 3694535"/>
                <a:gd name="connsiteY12" fmla="*/ 2220776 h 4522819"/>
                <a:gd name="connsiteX13" fmla="*/ 1956391 w 3694535"/>
                <a:gd name="connsiteY13" fmla="*/ 30469 h 4522819"/>
                <a:gd name="connsiteX14" fmla="*/ 2027834 w 3694535"/>
                <a:gd name="connsiteY14" fmla="*/ 1016685 h 4522819"/>
                <a:gd name="connsiteX15" fmla="*/ 1881963 w 3694535"/>
                <a:gd name="connsiteY15" fmla="*/ 2090854 h 4522819"/>
                <a:gd name="connsiteX16" fmla="*/ 2057494 w 3694535"/>
                <a:gd name="connsiteY16" fmla="*/ 3076790 h 4522819"/>
                <a:gd name="connsiteX17" fmla="*/ 2647507 w 3694535"/>
                <a:gd name="connsiteY17" fmla="*/ 2550385 h 4522819"/>
                <a:gd name="connsiteX18" fmla="*/ 2913694 w 3694535"/>
                <a:gd name="connsiteY18" fmla="*/ 1322231 h 4522819"/>
                <a:gd name="connsiteX19" fmla="*/ 2806809 w 3694535"/>
                <a:gd name="connsiteY19" fmla="*/ 2413560 h 4522819"/>
                <a:gd name="connsiteX20" fmla="*/ 3694535 w 3694535"/>
                <a:gd name="connsiteY20" fmla="*/ 1154721 h 4522819"/>
                <a:gd name="connsiteX21" fmla="*/ 2222205 w 3694535"/>
                <a:gd name="connsiteY21" fmla="*/ 3400990 h 4522819"/>
                <a:gd name="connsiteX22" fmla="*/ 2169042 w 3694535"/>
                <a:gd name="connsiteY22" fmla="*/ 3847557 h 4522819"/>
                <a:gd name="connsiteX23" fmla="*/ 3317358 w 3694535"/>
                <a:gd name="connsiteY23" fmla="*/ 3124543 h 4522819"/>
                <a:gd name="connsiteX24" fmla="*/ 2194317 w 3694535"/>
                <a:gd name="connsiteY24" fmla="*/ 4061420 h 4522819"/>
                <a:gd name="connsiteX25" fmla="*/ 2232838 w 3694535"/>
                <a:gd name="connsiteY25" fmla="*/ 4506776 h 4522819"/>
                <a:gd name="connsiteX26" fmla="*/ 2218194 w 3694535"/>
                <a:gd name="connsiteY26" fmla="*/ 4521884 h 4522819"/>
                <a:gd name="connsiteX27" fmla="*/ 1743740 w 3694535"/>
                <a:gd name="connsiteY27" fmla="*/ 4522819 h 4522819"/>
                <a:gd name="connsiteX0" fmla="*/ 1743740 w 3694535"/>
                <a:gd name="connsiteY0" fmla="*/ 4522819 h 4522819"/>
                <a:gd name="connsiteX1" fmla="*/ 1796903 w 3694535"/>
                <a:gd name="connsiteY1" fmla="*/ 3815659 h 4522819"/>
                <a:gd name="connsiteX2" fmla="*/ 1307805 w 3694535"/>
                <a:gd name="connsiteY2" fmla="*/ 3411622 h 4522819"/>
                <a:gd name="connsiteX3" fmla="*/ 31898 w 3694535"/>
                <a:gd name="connsiteY3" fmla="*/ 2975687 h 4522819"/>
                <a:gd name="connsiteX4" fmla="*/ 1127052 w 3694535"/>
                <a:gd name="connsiteY4" fmla="*/ 3273399 h 4522819"/>
                <a:gd name="connsiteX5" fmla="*/ 393405 w 3694535"/>
                <a:gd name="connsiteY5" fmla="*/ 2486590 h 4522819"/>
                <a:gd name="connsiteX6" fmla="*/ 1775638 w 3694535"/>
                <a:gd name="connsiteY6" fmla="*/ 3549845 h 4522819"/>
                <a:gd name="connsiteX7" fmla="*/ 1679945 w 3694535"/>
                <a:gd name="connsiteY7" fmla="*/ 2422794 h 4522819"/>
                <a:gd name="connsiteX8" fmla="*/ 0 w 3694535"/>
                <a:gd name="connsiteY8" fmla="*/ 785380 h 4522819"/>
                <a:gd name="connsiteX9" fmla="*/ 988828 w 3694535"/>
                <a:gd name="connsiteY9" fmla="*/ 1954962 h 4522819"/>
                <a:gd name="connsiteX10" fmla="*/ 1137684 w 3694535"/>
                <a:gd name="connsiteY10" fmla="*/ 891706 h 4522819"/>
                <a:gd name="connsiteX11" fmla="*/ 1222745 w 3694535"/>
                <a:gd name="connsiteY11" fmla="*/ 2093185 h 4522819"/>
                <a:gd name="connsiteX12" fmla="*/ 1690577 w 3694535"/>
                <a:gd name="connsiteY12" fmla="*/ 2220776 h 4522819"/>
                <a:gd name="connsiteX13" fmla="*/ 1956391 w 3694535"/>
                <a:gd name="connsiteY13" fmla="*/ 30469 h 4522819"/>
                <a:gd name="connsiteX14" fmla="*/ 2027834 w 3694535"/>
                <a:gd name="connsiteY14" fmla="*/ 1016685 h 4522819"/>
                <a:gd name="connsiteX15" fmla="*/ 1881963 w 3694535"/>
                <a:gd name="connsiteY15" fmla="*/ 2090854 h 4522819"/>
                <a:gd name="connsiteX16" fmla="*/ 2057494 w 3694535"/>
                <a:gd name="connsiteY16" fmla="*/ 3076790 h 4522819"/>
                <a:gd name="connsiteX17" fmla="*/ 2647507 w 3694535"/>
                <a:gd name="connsiteY17" fmla="*/ 2550385 h 4522819"/>
                <a:gd name="connsiteX18" fmla="*/ 2913694 w 3694535"/>
                <a:gd name="connsiteY18" fmla="*/ 1322231 h 4522819"/>
                <a:gd name="connsiteX19" fmla="*/ 2806809 w 3694535"/>
                <a:gd name="connsiteY19" fmla="*/ 2413560 h 4522819"/>
                <a:gd name="connsiteX20" fmla="*/ 3694535 w 3694535"/>
                <a:gd name="connsiteY20" fmla="*/ 1154721 h 4522819"/>
                <a:gd name="connsiteX21" fmla="*/ 2222205 w 3694535"/>
                <a:gd name="connsiteY21" fmla="*/ 3400990 h 4522819"/>
                <a:gd name="connsiteX22" fmla="*/ 2169042 w 3694535"/>
                <a:gd name="connsiteY22" fmla="*/ 3847557 h 4522819"/>
                <a:gd name="connsiteX23" fmla="*/ 3317358 w 3694535"/>
                <a:gd name="connsiteY23" fmla="*/ 3124543 h 4522819"/>
                <a:gd name="connsiteX24" fmla="*/ 2194317 w 3694535"/>
                <a:gd name="connsiteY24" fmla="*/ 4061420 h 4522819"/>
                <a:gd name="connsiteX25" fmla="*/ 2232838 w 3694535"/>
                <a:gd name="connsiteY25" fmla="*/ 4506776 h 4522819"/>
                <a:gd name="connsiteX26" fmla="*/ 2218194 w 3694535"/>
                <a:gd name="connsiteY26" fmla="*/ 4521884 h 4522819"/>
                <a:gd name="connsiteX27" fmla="*/ 1743740 w 3694535"/>
                <a:gd name="connsiteY27" fmla="*/ 4522819 h 4522819"/>
                <a:gd name="connsiteX0" fmla="*/ 1743740 w 3694535"/>
                <a:gd name="connsiteY0" fmla="*/ 4522814 h 4522814"/>
                <a:gd name="connsiteX1" fmla="*/ 1796903 w 3694535"/>
                <a:gd name="connsiteY1" fmla="*/ 3815654 h 4522814"/>
                <a:gd name="connsiteX2" fmla="*/ 1307805 w 3694535"/>
                <a:gd name="connsiteY2" fmla="*/ 3411617 h 4522814"/>
                <a:gd name="connsiteX3" fmla="*/ 31898 w 3694535"/>
                <a:gd name="connsiteY3" fmla="*/ 2975682 h 4522814"/>
                <a:gd name="connsiteX4" fmla="*/ 1127052 w 3694535"/>
                <a:gd name="connsiteY4" fmla="*/ 3273394 h 4522814"/>
                <a:gd name="connsiteX5" fmla="*/ 393405 w 3694535"/>
                <a:gd name="connsiteY5" fmla="*/ 2486585 h 4522814"/>
                <a:gd name="connsiteX6" fmla="*/ 1775638 w 3694535"/>
                <a:gd name="connsiteY6" fmla="*/ 3549840 h 4522814"/>
                <a:gd name="connsiteX7" fmla="*/ 1679945 w 3694535"/>
                <a:gd name="connsiteY7" fmla="*/ 2422789 h 4522814"/>
                <a:gd name="connsiteX8" fmla="*/ 0 w 3694535"/>
                <a:gd name="connsiteY8" fmla="*/ 785375 h 4522814"/>
                <a:gd name="connsiteX9" fmla="*/ 988828 w 3694535"/>
                <a:gd name="connsiteY9" fmla="*/ 1954957 h 4522814"/>
                <a:gd name="connsiteX10" fmla="*/ 1137684 w 3694535"/>
                <a:gd name="connsiteY10" fmla="*/ 891701 h 4522814"/>
                <a:gd name="connsiteX11" fmla="*/ 1222745 w 3694535"/>
                <a:gd name="connsiteY11" fmla="*/ 2093180 h 4522814"/>
                <a:gd name="connsiteX12" fmla="*/ 1690577 w 3694535"/>
                <a:gd name="connsiteY12" fmla="*/ 2220771 h 4522814"/>
                <a:gd name="connsiteX13" fmla="*/ 1956391 w 3694535"/>
                <a:gd name="connsiteY13" fmla="*/ 30464 h 4522814"/>
                <a:gd name="connsiteX14" fmla="*/ 2027834 w 3694535"/>
                <a:gd name="connsiteY14" fmla="*/ 1016680 h 4522814"/>
                <a:gd name="connsiteX15" fmla="*/ 1881963 w 3694535"/>
                <a:gd name="connsiteY15" fmla="*/ 2090849 h 4522814"/>
                <a:gd name="connsiteX16" fmla="*/ 2057494 w 3694535"/>
                <a:gd name="connsiteY16" fmla="*/ 3076785 h 4522814"/>
                <a:gd name="connsiteX17" fmla="*/ 2647507 w 3694535"/>
                <a:gd name="connsiteY17" fmla="*/ 2550380 h 4522814"/>
                <a:gd name="connsiteX18" fmla="*/ 2913694 w 3694535"/>
                <a:gd name="connsiteY18" fmla="*/ 1322226 h 4522814"/>
                <a:gd name="connsiteX19" fmla="*/ 2806809 w 3694535"/>
                <a:gd name="connsiteY19" fmla="*/ 2413555 h 4522814"/>
                <a:gd name="connsiteX20" fmla="*/ 3694535 w 3694535"/>
                <a:gd name="connsiteY20" fmla="*/ 1154716 h 4522814"/>
                <a:gd name="connsiteX21" fmla="*/ 2222205 w 3694535"/>
                <a:gd name="connsiteY21" fmla="*/ 3400985 h 4522814"/>
                <a:gd name="connsiteX22" fmla="*/ 2169042 w 3694535"/>
                <a:gd name="connsiteY22" fmla="*/ 3847552 h 4522814"/>
                <a:gd name="connsiteX23" fmla="*/ 3317358 w 3694535"/>
                <a:gd name="connsiteY23" fmla="*/ 3124538 h 4522814"/>
                <a:gd name="connsiteX24" fmla="*/ 2194317 w 3694535"/>
                <a:gd name="connsiteY24" fmla="*/ 4061415 h 4522814"/>
                <a:gd name="connsiteX25" fmla="*/ 2232838 w 3694535"/>
                <a:gd name="connsiteY25" fmla="*/ 4506771 h 4522814"/>
                <a:gd name="connsiteX26" fmla="*/ 2218194 w 3694535"/>
                <a:gd name="connsiteY26" fmla="*/ 4521879 h 4522814"/>
                <a:gd name="connsiteX27" fmla="*/ 1743740 w 3694535"/>
                <a:gd name="connsiteY27" fmla="*/ 4522814 h 4522814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13621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13621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13621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093568 w 3694535"/>
                <a:gd name="connsiteY10" fmla="*/ 857226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093568 w 3694535"/>
                <a:gd name="connsiteY10" fmla="*/ 857226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51844 w 3638574"/>
                <a:gd name="connsiteY2" fmla="*/ 3381153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51844 w 3638574"/>
                <a:gd name="connsiteY2" fmla="*/ 3381153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51844 w 3638574"/>
                <a:gd name="connsiteY2" fmla="*/ 3381153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19873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03018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03018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21509 w 3638574"/>
                <a:gd name="connsiteY22" fmla="*/ 3808660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638574" h="4492350">
                  <a:moveTo>
                    <a:pt x="1687779" y="4492350"/>
                  </a:moveTo>
                  <a:cubicBezTo>
                    <a:pt x="1649353" y="4280693"/>
                    <a:pt x="1685297" y="4020910"/>
                    <a:pt x="1703018" y="3785190"/>
                  </a:cubicBezTo>
                  <a:lnTo>
                    <a:pt x="1239812" y="3369121"/>
                  </a:lnTo>
                  <a:cubicBezTo>
                    <a:pt x="710236" y="3436368"/>
                    <a:pt x="325039" y="3138656"/>
                    <a:pt x="0" y="2917145"/>
                  </a:cubicBezTo>
                  <a:cubicBezTo>
                    <a:pt x="370399" y="3119320"/>
                    <a:pt x="1037576" y="3333525"/>
                    <a:pt x="1087133" y="3238920"/>
                  </a:cubicBezTo>
                  <a:cubicBezTo>
                    <a:pt x="945521" y="3141082"/>
                    <a:pt x="539214" y="2730422"/>
                    <a:pt x="389581" y="2412005"/>
                  </a:cubicBezTo>
                  <a:cubicBezTo>
                    <a:pt x="859682" y="2946896"/>
                    <a:pt x="1430048" y="3277253"/>
                    <a:pt x="1719677" y="3519376"/>
                  </a:cubicBezTo>
                  <a:cubicBezTo>
                    <a:pt x="1735906" y="3304113"/>
                    <a:pt x="1659893" y="2776030"/>
                    <a:pt x="1627995" y="2400346"/>
                  </a:cubicBezTo>
                  <a:cubicBezTo>
                    <a:pt x="725782" y="2160678"/>
                    <a:pt x="172484" y="1536000"/>
                    <a:pt x="4198" y="742880"/>
                  </a:cubicBezTo>
                  <a:cubicBezTo>
                    <a:pt x="248250" y="1210277"/>
                    <a:pt x="456205" y="1649601"/>
                    <a:pt x="932867" y="1924493"/>
                  </a:cubicBezTo>
                  <a:cubicBezTo>
                    <a:pt x="1158949" y="1666327"/>
                    <a:pt x="1108304" y="1211645"/>
                    <a:pt x="1037607" y="857226"/>
                  </a:cubicBezTo>
                  <a:cubicBezTo>
                    <a:pt x="1222371" y="1153446"/>
                    <a:pt x="1266767" y="1586023"/>
                    <a:pt x="1138710" y="2026621"/>
                  </a:cubicBezTo>
                  <a:cubicBezTo>
                    <a:pt x="1250538" y="2109256"/>
                    <a:pt x="1570304" y="2252254"/>
                    <a:pt x="1646038" y="2198532"/>
                  </a:cubicBezTo>
                  <a:cubicBezTo>
                    <a:pt x="1690527" y="1476450"/>
                    <a:pt x="1904067" y="874481"/>
                    <a:pt x="1900430" y="0"/>
                  </a:cubicBezTo>
                  <a:cubicBezTo>
                    <a:pt x="1976693" y="192349"/>
                    <a:pt x="2015482" y="645373"/>
                    <a:pt x="1971873" y="986216"/>
                  </a:cubicBezTo>
                  <a:cubicBezTo>
                    <a:pt x="1947436" y="1177213"/>
                    <a:pt x="1846749" y="1657958"/>
                    <a:pt x="1826002" y="2060385"/>
                  </a:cubicBezTo>
                  <a:cubicBezTo>
                    <a:pt x="1811014" y="2351099"/>
                    <a:pt x="1951043" y="3007770"/>
                    <a:pt x="2001533" y="3046321"/>
                  </a:cubicBezTo>
                  <a:cubicBezTo>
                    <a:pt x="2041794" y="3055338"/>
                    <a:pt x="2575349" y="2567047"/>
                    <a:pt x="2591546" y="2519916"/>
                  </a:cubicBezTo>
                  <a:cubicBezTo>
                    <a:pt x="2482423" y="2107858"/>
                    <a:pt x="2569814" y="1503293"/>
                    <a:pt x="2857733" y="1291762"/>
                  </a:cubicBezTo>
                  <a:cubicBezTo>
                    <a:pt x="2648315" y="1639496"/>
                    <a:pt x="2663487" y="2195777"/>
                    <a:pt x="2750848" y="2383091"/>
                  </a:cubicBezTo>
                  <a:cubicBezTo>
                    <a:pt x="3066810" y="2282983"/>
                    <a:pt x="3503085" y="1513118"/>
                    <a:pt x="3638574" y="1124252"/>
                  </a:cubicBezTo>
                  <a:cubicBezTo>
                    <a:pt x="3492704" y="2254009"/>
                    <a:pt x="2460505" y="2814271"/>
                    <a:pt x="2166244" y="3370521"/>
                  </a:cubicBezTo>
                  <a:cubicBezTo>
                    <a:pt x="2148523" y="3519377"/>
                    <a:pt x="2147251" y="3667825"/>
                    <a:pt x="2121509" y="3808660"/>
                  </a:cubicBezTo>
                  <a:cubicBezTo>
                    <a:pt x="2452144" y="3808286"/>
                    <a:pt x="3159362" y="3298984"/>
                    <a:pt x="3261397" y="3094074"/>
                  </a:cubicBezTo>
                  <a:cubicBezTo>
                    <a:pt x="3262702" y="3429094"/>
                    <a:pt x="2493987" y="3820258"/>
                    <a:pt x="2138356" y="4030951"/>
                  </a:cubicBezTo>
                  <a:cubicBezTo>
                    <a:pt x="2116438" y="4040371"/>
                    <a:pt x="2182753" y="4334539"/>
                    <a:pt x="2176877" y="4476307"/>
                  </a:cubicBezTo>
                  <a:cubicBezTo>
                    <a:pt x="2170659" y="4477332"/>
                    <a:pt x="2168451" y="4490390"/>
                    <a:pt x="2162233" y="4491415"/>
                  </a:cubicBezTo>
                  <a:lnTo>
                    <a:pt x="1687779" y="449235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9D5227F7-B8DC-491D-AFEB-363F3D9B0EF7}"/>
                </a:ext>
              </a:extLst>
            </p:cNvPr>
            <p:cNvGrpSpPr/>
            <p:nvPr/>
          </p:nvGrpSpPr>
          <p:grpSpPr>
            <a:xfrm>
              <a:off x="6023258" y="307178"/>
              <a:ext cx="5944566" cy="4999016"/>
              <a:chOff x="5527231" y="954156"/>
              <a:chExt cx="5505205" cy="4753933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8DC85B45-AD50-4476-8A04-4EC6B6CD38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3551" y="954156"/>
                <a:ext cx="664202" cy="664199"/>
              </a:xfrm>
              <a:prstGeom prst="ellipse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F796F0F8-2D01-4FE2-AD29-32B171228A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01724" y="2303011"/>
                <a:ext cx="630712" cy="630709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4AD8030C-7724-43CA-BA54-388E814C60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4742" y="1618354"/>
                <a:ext cx="858517" cy="858513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F87C1387-25E8-4F01-A19C-B6B5C2DAF8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27231" y="4287192"/>
                <a:ext cx="998452" cy="998448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25A9D064-E7CE-4B02-86E4-1D6FA5D17C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60358" y="4554151"/>
                <a:ext cx="864619" cy="864616"/>
              </a:xfrm>
              <a:prstGeom prst="ellips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E88476B6-B877-42C6-84E5-D0B3AAFDD3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44057" y="2279362"/>
                <a:ext cx="899459" cy="899455"/>
              </a:xfrm>
              <a:prstGeom prst="ellips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E9AD5742-1AE0-4F9D-8593-5AF831C173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95723" y="1908312"/>
                <a:ext cx="749646" cy="749644"/>
              </a:xfrm>
              <a:prstGeom prst="ellipse">
                <a:avLst/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03C7A9EE-10BA-4817-B74D-1B0C00EE41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74548" y="3372396"/>
                <a:ext cx="332101" cy="332100"/>
              </a:xfrm>
              <a:prstGeom prst="ellipse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AB8FD757-AE2C-4FEF-95A1-E7B0194A24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08259" y="3278115"/>
                <a:ext cx="332101" cy="332100"/>
              </a:xfrm>
              <a:prstGeom prst="ellipse">
                <a:avLst/>
              </a:prstGeom>
              <a:solidFill>
                <a:srgbClr val="054487"/>
              </a:solid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46DF3A38-08D2-40A5-AC6D-6F3906C3DE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29639" y="2630392"/>
                <a:ext cx="332101" cy="332100"/>
              </a:xfrm>
              <a:prstGeom prst="ellipse">
                <a:avLst/>
              </a:pr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ACF1F445-7ABF-429D-9D40-D18C24403B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31436" y="3100478"/>
                <a:ext cx="332101" cy="332100"/>
              </a:xfrm>
              <a:prstGeom prst="ellipse">
                <a:avLst/>
              </a:pr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DDB86743-6DE1-4C77-8FC2-B2E19E5454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76161" y="4125811"/>
                <a:ext cx="332101" cy="332100"/>
              </a:xfrm>
              <a:prstGeom prst="ellipse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326DE4FA-21D0-480E-B18F-C09860C85B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01317" y="4868007"/>
                <a:ext cx="332101" cy="332100"/>
              </a:xfrm>
              <a:prstGeom prst="ellipse">
                <a:avLst/>
              </a:pr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659D71AA-0AC5-4A71-A00B-8105CA7363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72199" y="4482294"/>
                <a:ext cx="332101" cy="332100"/>
              </a:xfrm>
              <a:prstGeom prst="ellipse">
                <a:avLst/>
              </a:pr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294363D3-B271-4C0B-B44F-514D24B272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64903" y="5375989"/>
                <a:ext cx="332101" cy="332100"/>
              </a:xfrm>
              <a:prstGeom prst="ellipse">
                <a:avLst/>
              </a:pr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13B8911A-AED1-4F5E-835B-5F277DFC28A2}"/>
              </a:ext>
            </a:extLst>
          </p:cNvPr>
          <p:cNvSpPr txBox="1"/>
          <p:nvPr/>
        </p:nvSpPr>
        <p:spPr>
          <a:xfrm>
            <a:off x="8697629" y="5374757"/>
            <a:ext cx="492443" cy="22374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方法助长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B077079F-7A11-44A7-A0E7-A1FE93CFA835}"/>
              </a:ext>
            </a:extLst>
          </p:cNvPr>
          <p:cNvSpPr txBox="1"/>
          <p:nvPr/>
        </p:nvSpPr>
        <p:spPr>
          <a:xfrm rot="2126358">
            <a:off x="10222833" y="363133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</a:rPr>
              <a:t>对</a:t>
            </a:r>
            <a:endParaRPr lang="en-US" altLang="zh-CN" b="1" dirty="0">
              <a:solidFill>
                <a:srgbClr val="FFC000"/>
              </a:solidFill>
            </a:endParaRPr>
          </a:p>
          <a:p>
            <a:r>
              <a:rPr lang="zh-CN" altLang="en-US" b="1" dirty="0">
                <a:solidFill>
                  <a:srgbClr val="FFC000"/>
                </a:solidFill>
              </a:rPr>
              <a:t>比</a:t>
            </a:r>
            <a:endParaRPr lang="en-US" altLang="zh-CN" b="1" dirty="0">
              <a:solidFill>
                <a:srgbClr val="FFC000"/>
              </a:solidFill>
            </a:endParaRPr>
          </a:p>
          <a:p>
            <a:r>
              <a:rPr lang="zh-CN" altLang="en-US" b="1" dirty="0">
                <a:solidFill>
                  <a:srgbClr val="FFC000"/>
                </a:solidFill>
              </a:rPr>
              <a:t>阅</a:t>
            </a:r>
            <a:endParaRPr lang="en-US" altLang="zh-CN" b="1" dirty="0">
              <a:solidFill>
                <a:srgbClr val="FFC000"/>
              </a:solidFill>
            </a:endParaRPr>
          </a:p>
          <a:p>
            <a:r>
              <a:rPr lang="zh-CN" altLang="en-US" b="1" dirty="0">
                <a:solidFill>
                  <a:srgbClr val="FFC000"/>
                </a:solidFill>
              </a:rPr>
              <a:t>读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F6A8D2E9-93E6-43C7-97D0-56F75058FFA1}"/>
              </a:ext>
            </a:extLst>
          </p:cNvPr>
          <p:cNvSpPr txBox="1"/>
          <p:nvPr/>
        </p:nvSpPr>
        <p:spPr>
          <a:xfrm rot="18577680">
            <a:off x="7263838" y="327709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7030A0"/>
                </a:solidFill>
              </a:rPr>
              <a:t>专</a:t>
            </a:r>
            <a:endParaRPr lang="en-US" altLang="zh-CN" b="1" dirty="0">
              <a:solidFill>
                <a:srgbClr val="7030A0"/>
              </a:solidFill>
            </a:endParaRPr>
          </a:p>
          <a:p>
            <a:r>
              <a:rPr lang="zh-CN" altLang="en-US" b="1" dirty="0">
                <a:solidFill>
                  <a:srgbClr val="7030A0"/>
                </a:solidFill>
              </a:rPr>
              <a:t>题</a:t>
            </a:r>
            <a:endParaRPr lang="en-US" altLang="zh-CN" b="1" dirty="0">
              <a:solidFill>
                <a:srgbClr val="7030A0"/>
              </a:solidFill>
            </a:endParaRPr>
          </a:p>
          <a:p>
            <a:r>
              <a:rPr lang="zh-CN" altLang="en-US" b="1" dirty="0">
                <a:solidFill>
                  <a:srgbClr val="7030A0"/>
                </a:solidFill>
              </a:rPr>
              <a:t>阅</a:t>
            </a:r>
            <a:endParaRPr lang="en-US" altLang="zh-CN" b="1" dirty="0">
              <a:solidFill>
                <a:srgbClr val="7030A0"/>
              </a:solidFill>
            </a:endParaRPr>
          </a:p>
          <a:p>
            <a:r>
              <a:rPr lang="zh-CN" altLang="en-US" b="1" dirty="0">
                <a:solidFill>
                  <a:srgbClr val="7030A0"/>
                </a:solidFill>
              </a:rPr>
              <a:t>读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FFF19598-0EBB-459A-9E51-A36182FC89CD}"/>
              </a:ext>
            </a:extLst>
          </p:cNvPr>
          <p:cNvSpPr txBox="1"/>
          <p:nvPr/>
        </p:nvSpPr>
        <p:spPr>
          <a:xfrm rot="488354">
            <a:off x="8552568" y="2858293"/>
            <a:ext cx="697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启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发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阅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读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6BFB57C-9ADD-45ED-A588-A4FA42393FA6}"/>
              </a:ext>
            </a:extLst>
          </p:cNvPr>
          <p:cNvSpPr txBox="1"/>
          <p:nvPr/>
        </p:nvSpPr>
        <p:spPr>
          <a:xfrm rot="18364416">
            <a:off x="7842609" y="4654116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焦</a:t>
            </a:r>
            <a:endParaRPr lang="en-US" altLang="zh-CN" b="1" dirty="0">
              <a:solidFill>
                <a:schemeClr val="bg1"/>
              </a:solidFill>
            </a:endParaRPr>
          </a:p>
          <a:p>
            <a:r>
              <a:rPr lang="zh-CN" altLang="en-US" b="1" dirty="0">
                <a:solidFill>
                  <a:schemeClr val="bg1"/>
                </a:solidFill>
              </a:rPr>
              <a:t>点</a:t>
            </a:r>
            <a:endParaRPr lang="en-US" altLang="zh-CN" b="1" dirty="0">
              <a:solidFill>
                <a:schemeClr val="bg1"/>
              </a:solidFill>
            </a:endParaRPr>
          </a:p>
          <a:p>
            <a:r>
              <a:rPr lang="zh-CN" altLang="en-US" b="1" dirty="0">
                <a:solidFill>
                  <a:schemeClr val="bg1"/>
                </a:solidFill>
              </a:rPr>
              <a:t>阅</a:t>
            </a:r>
            <a:endParaRPr lang="en-US" altLang="zh-CN" b="1" dirty="0">
              <a:solidFill>
                <a:schemeClr val="bg1"/>
              </a:solidFill>
            </a:endParaRPr>
          </a:p>
          <a:p>
            <a:r>
              <a:rPr lang="zh-CN" altLang="en-US" b="1" dirty="0">
                <a:solidFill>
                  <a:schemeClr val="bg1"/>
                </a:solidFill>
              </a:rPr>
              <a:t>读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42556883-7BEB-4E17-93C9-E3B90054D670}"/>
              </a:ext>
            </a:extLst>
          </p:cNvPr>
          <p:cNvSpPr txBox="1"/>
          <p:nvPr/>
        </p:nvSpPr>
        <p:spPr>
          <a:xfrm>
            <a:off x="6197447" y="400679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紫色阅读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09864747-2C5F-48DE-B5EF-3C301112772C}"/>
              </a:ext>
            </a:extLst>
          </p:cNvPr>
          <p:cNvSpPr txBox="1"/>
          <p:nvPr/>
        </p:nvSpPr>
        <p:spPr>
          <a:xfrm>
            <a:off x="7885942" y="138303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青色阅读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C9FE00C5-F77F-4BE9-A1BA-38D922503899}"/>
              </a:ext>
            </a:extLst>
          </p:cNvPr>
          <p:cNvSpPr txBox="1"/>
          <p:nvPr/>
        </p:nvSpPr>
        <p:spPr>
          <a:xfrm>
            <a:off x="9962338" y="184009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金色阅读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444004B4-660B-43A6-B661-274AD8F92A5A}"/>
              </a:ext>
            </a:extLst>
          </p:cNvPr>
          <p:cNvSpPr txBox="1"/>
          <p:nvPr/>
        </p:nvSpPr>
        <p:spPr>
          <a:xfrm>
            <a:off x="10841139" y="425012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白色阅读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30ABF70C-CB3A-4F55-8B02-D6B56BC8F13A}"/>
              </a:ext>
            </a:extLst>
          </p:cNvPr>
          <p:cNvSpPr txBox="1"/>
          <p:nvPr/>
        </p:nvSpPr>
        <p:spPr>
          <a:xfrm>
            <a:off x="11303310" y="1747388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粉色阅读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7B6391-D296-4F7E-BAB5-0BC63721A6D6}"/>
              </a:ext>
            </a:extLst>
          </p:cNvPr>
          <p:cNvSpPr txBox="1"/>
          <p:nvPr/>
        </p:nvSpPr>
        <p:spPr>
          <a:xfrm>
            <a:off x="624864" y="1262330"/>
            <a:ext cx="4890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00B0F0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“</a:t>
            </a:r>
            <a:r>
              <a:rPr lang="zh-CN" altLang="en-US" sz="4000" dirty="0">
                <a:solidFill>
                  <a:srgbClr val="FF0000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七</a:t>
            </a:r>
            <a:r>
              <a:rPr lang="zh-CN" altLang="en-US" sz="4000" dirty="0">
                <a:solidFill>
                  <a:srgbClr val="FFFF00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彩</a:t>
            </a:r>
            <a:r>
              <a:rPr lang="zh-CN" altLang="en-US" sz="4000" dirty="0">
                <a:solidFill>
                  <a:srgbClr val="00B0F0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儿</a:t>
            </a:r>
            <a:r>
              <a:rPr lang="zh-CN" altLang="en-US" sz="4000" dirty="0">
                <a:solidFill>
                  <a:srgbClr val="92D050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童</a:t>
            </a:r>
            <a:r>
              <a:rPr lang="zh-CN" altLang="en-US" sz="4000" dirty="0">
                <a:solidFill>
                  <a:srgbClr val="7030A0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阅</a:t>
            </a:r>
            <a:r>
              <a:rPr lang="zh-CN" altLang="en-US" sz="4000" dirty="0">
                <a:solidFill>
                  <a:srgbClr val="00B050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读</a:t>
            </a:r>
            <a:r>
              <a:rPr lang="zh-CN" altLang="en-US" sz="4000" dirty="0">
                <a:solidFill>
                  <a:srgbClr val="00B0F0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”</a:t>
            </a:r>
            <a:r>
              <a:rPr lang="zh-CN" altLang="en-US" sz="4000" dirty="0">
                <a:solidFill>
                  <a:srgbClr val="FF66FF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体</a:t>
            </a:r>
            <a:r>
              <a:rPr lang="zh-CN" altLang="en-US" sz="4000" dirty="0">
                <a:solidFill>
                  <a:srgbClr val="86592D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系</a:t>
            </a:r>
          </a:p>
        </p:txBody>
      </p:sp>
    </p:spTree>
    <p:extLst>
      <p:ext uri="{BB962C8B-B14F-4D97-AF65-F5344CB8AC3E}">
        <p14:creationId xmlns:p14="http://schemas.microsoft.com/office/powerpoint/2010/main" val="404052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-图片 5">
            <a:extLst>
              <a:ext uri="{FF2B5EF4-FFF2-40B4-BE49-F238E27FC236}">
                <a16:creationId xmlns:a16="http://schemas.microsoft.com/office/drawing/2014/main" id="{396B1AC9-9891-4111-A0FB-947D39BBBA4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9" r="6563"/>
          <a:stretch/>
        </p:blipFill>
        <p:spPr>
          <a:xfrm>
            <a:off x="0" y="3203387"/>
            <a:ext cx="11391900" cy="3761785"/>
          </a:xfrm>
          <a:prstGeom prst="rect">
            <a:avLst/>
          </a:prstGeom>
        </p:spPr>
      </p:pic>
      <p:pic>
        <p:nvPicPr>
          <p:cNvPr id="4" name="PA-图片 11">
            <a:extLst>
              <a:ext uri="{FF2B5EF4-FFF2-40B4-BE49-F238E27FC236}">
                <a16:creationId xmlns:a16="http://schemas.microsoft.com/office/drawing/2014/main" id="{B1309F81-89E8-4A78-A87E-4405A8ECB5F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9" t="4996" r="4219" b="68196"/>
          <a:stretch/>
        </p:blipFill>
        <p:spPr>
          <a:xfrm>
            <a:off x="9705974" y="381000"/>
            <a:ext cx="1971675" cy="183832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36F7AE44-804D-471F-9362-FC6894246235}"/>
              </a:ext>
            </a:extLst>
          </p:cNvPr>
          <p:cNvGrpSpPr/>
          <p:nvPr/>
        </p:nvGrpSpPr>
        <p:grpSpPr>
          <a:xfrm>
            <a:off x="3114448" y="805560"/>
            <a:ext cx="5341257" cy="4052328"/>
            <a:chOff x="2166602" y="644493"/>
            <a:chExt cx="4005943" cy="3039247"/>
          </a:xfrm>
        </p:grpSpPr>
        <p:sp>
          <p:nvSpPr>
            <p:cNvPr id="8" name="文本框 7" descr="章节序号1">
              <a:extLst>
                <a:ext uri="{FF2B5EF4-FFF2-40B4-BE49-F238E27FC236}">
                  <a16:creationId xmlns:a16="http://schemas.microsoft.com/office/drawing/2014/main" id="{2A2F2E29-EB4C-4A85-BDB6-A67ED865377F}"/>
                </a:ext>
              </a:extLst>
            </p:cNvPr>
            <p:cNvSpPr txBox="1"/>
            <p:nvPr/>
          </p:nvSpPr>
          <p:spPr>
            <a:xfrm>
              <a:off x="2970616" y="644493"/>
              <a:ext cx="2264228" cy="68475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49F"/>
                  </a:solidFill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HYXingQiuTi"/>
                </a:rPr>
                <a:t>02</a:t>
              </a:r>
              <a:endParaRPr kumimoji="0" lang="zh-CN" altLang="en-US" sz="5333" b="1" i="0" u="none" strike="noStrike" kern="1200" cap="none" spc="0" normalizeH="0" baseline="0" noProof="0" dirty="0">
                <a:ln>
                  <a:noFill/>
                </a:ln>
                <a:solidFill>
                  <a:srgbClr val="FFF49F"/>
                </a:solidFill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HYXingQiuTi"/>
              </a:endParaRPr>
            </a:p>
          </p:txBody>
        </p:sp>
        <p:sp>
          <p:nvSpPr>
            <p:cNvPr id="9" name="文本框 8" descr="章节标题1">
              <a:extLst>
                <a:ext uri="{FF2B5EF4-FFF2-40B4-BE49-F238E27FC236}">
                  <a16:creationId xmlns:a16="http://schemas.microsoft.com/office/drawing/2014/main" id="{C042070A-5006-4F33-8985-C1E62F091873}"/>
                </a:ext>
              </a:extLst>
            </p:cNvPr>
            <p:cNvSpPr txBox="1"/>
            <p:nvPr/>
          </p:nvSpPr>
          <p:spPr>
            <a:xfrm>
              <a:off x="2166602" y="1329248"/>
              <a:ext cx="4005943" cy="235449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lvl="0" algn="ctr" defTabSz="1219170"/>
              <a:r>
                <a:rPr lang="zh-CN" altLang="en-US" sz="6600" b="1" spc="1067" dirty="0">
                  <a:solidFill>
                    <a:srgbClr val="FFF49F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HYXingQiuTi"/>
                </a:rPr>
                <a:t>发展目标</a:t>
              </a:r>
              <a:endParaRPr kumimoji="0" lang="en-US" altLang="zh-CN" sz="6600" b="1" i="0" u="none" strike="noStrike" kern="1200" cap="none" spc="1067" normalizeH="0" baseline="0" noProof="0" dirty="0">
                <a:ln>
                  <a:noFill/>
                </a:ln>
                <a:solidFill>
                  <a:srgbClr val="FFF49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HYXingQiuTi"/>
              </a:endParaRPr>
            </a:p>
            <a:p>
              <a:pPr lvl="0" algn="ctr" defTabSz="1219170"/>
              <a:endParaRPr kumimoji="0" lang="en-US" altLang="zh-CN" sz="6600" b="1" i="0" u="none" strike="noStrike" kern="1200" cap="none" spc="1067" normalizeH="0" baseline="0" noProof="0" dirty="0">
                <a:ln>
                  <a:noFill/>
                </a:ln>
                <a:solidFill>
                  <a:srgbClr val="FFF49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HYXingQiuTi"/>
              </a:endParaRPr>
            </a:p>
            <a:p>
              <a:pPr lvl="0" algn="ctr" defTabSz="1219170"/>
              <a:endParaRPr kumimoji="0" lang="zh-CN" altLang="en-US" sz="6600" b="1" i="0" u="none" strike="noStrike" kern="1200" cap="none" spc="1067" normalizeH="0" baseline="0" noProof="0" dirty="0">
                <a:ln>
                  <a:noFill/>
                </a:ln>
                <a:solidFill>
                  <a:srgbClr val="FFF49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HYXingQiuT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5097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origami"/>
      </p:transition>
    </mc:Choice>
    <mc:Fallback xmlns="">
      <p:transition spd="slow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6AB86779-522D-4D97-B70A-CF53BB47BDD8}"/>
              </a:ext>
            </a:extLst>
          </p:cNvPr>
          <p:cNvSpPr/>
          <p:nvPr/>
        </p:nvSpPr>
        <p:spPr>
          <a:xfrm>
            <a:off x="1900507" y="2159028"/>
            <a:ext cx="2590800" cy="244345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2B026207-B6D4-4A61-9790-78E238149622}"/>
              </a:ext>
            </a:extLst>
          </p:cNvPr>
          <p:cNvSpPr/>
          <p:nvPr/>
        </p:nvSpPr>
        <p:spPr>
          <a:xfrm>
            <a:off x="3895918" y="2235228"/>
            <a:ext cx="2535362" cy="236725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2E4ACFB2-BBB5-4E1A-952E-1DF0A7452A06}"/>
              </a:ext>
            </a:extLst>
          </p:cNvPr>
          <p:cNvSpPr/>
          <p:nvPr/>
        </p:nvSpPr>
        <p:spPr>
          <a:xfrm>
            <a:off x="5798820" y="2204748"/>
            <a:ext cx="2535362" cy="242820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6640D52D-DFD3-4188-AF9A-349B90A498EE}"/>
              </a:ext>
            </a:extLst>
          </p:cNvPr>
          <p:cNvSpPr/>
          <p:nvPr/>
        </p:nvSpPr>
        <p:spPr>
          <a:xfrm>
            <a:off x="7647354" y="2273328"/>
            <a:ext cx="2488226" cy="236724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A730D65-58FA-4642-984A-1B71D82F5E1E}"/>
              </a:ext>
            </a:extLst>
          </p:cNvPr>
          <p:cNvCxnSpPr/>
          <p:nvPr/>
        </p:nvCxnSpPr>
        <p:spPr>
          <a:xfrm>
            <a:off x="3219551" y="1456651"/>
            <a:ext cx="0" cy="7023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F84C379-9796-47EC-BBF5-5D2A6E878244}"/>
              </a:ext>
            </a:extLst>
          </p:cNvPr>
          <p:cNvCxnSpPr/>
          <p:nvPr/>
        </p:nvCxnSpPr>
        <p:spPr>
          <a:xfrm>
            <a:off x="1323700" y="1456651"/>
            <a:ext cx="1872207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0EB9E76-4016-46CE-9372-CDFDD91D6457}"/>
              </a:ext>
            </a:extLst>
          </p:cNvPr>
          <p:cNvCxnSpPr>
            <a:cxnSpLocks/>
          </p:cNvCxnSpPr>
          <p:nvPr/>
        </p:nvCxnSpPr>
        <p:spPr>
          <a:xfrm>
            <a:off x="7288722" y="987310"/>
            <a:ext cx="0" cy="121743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81878AF-04B0-4A91-8692-2B9353D25E1A}"/>
              </a:ext>
            </a:extLst>
          </p:cNvPr>
          <p:cNvCxnSpPr>
            <a:cxnSpLocks/>
          </p:cNvCxnSpPr>
          <p:nvPr/>
        </p:nvCxnSpPr>
        <p:spPr>
          <a:xfrm flipH="1">
            <a:off x="4043406" y="987310"/>
            <a:ext cx="507773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3C6A0D9-2651-46A3-8D36-48CE15A1409B}"/>
              </a:ext>
            </a:extLst>
          </p:cNvPr>
          <p:cNvCxnSpPr/>
          <p:nvPr/>
        </p:nvCxnSpPr>
        <p:spPr>
          <a:xfrm>
            <a:off x="3821790" y="1200713"/>
            <a:ext cx="0" cy="7023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6D182A3-AD96-4A16-8F42-66D5958151EB}"/>
              </a:ext>
            </a:extLst>
          </p:cNvPr>
          <p:cNvCxnSpPr>
            <a:cxnSpLocks/>
          </p:cNvCxnSpPr>
          <p:nvPr/>
        </p:nvCxnSpPr>
        <p:spPr>
          <a:xfrm flipH="1">
            <a:off x="3821790" y="1880230"/>
            <a:ext cx="1290560" cy="142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45">
            <a:extLst>
              <a:ext uri="{FF2B5EF4-FFF2-40B4-BE49-F238E27FC236}">
                <a16:creationId xmlns:a16="http://schemas.microsoft.com/office/drawing/2014/main" id="{9818AEF5-3BB9-47D2-8517-0D2F5EEF805A}"/>
              </a:ext>
            </a:extLst>
          </p:cNvPr>
          <p:cNvSpPr txBox="1"/>
          <p:nvPr/>
        </p:nvSpPr>
        <p:spPr>
          <a:xfrm>
            <a:off x="2259803" y="4850070"/>
            <a:ext cx="271721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素养提升  </a:t>
            </a:r>
            <a:endParaRPr lang="en-US" altLang="zh-CN" sz="3200" b="1" dirty="0">
              <a:solidFill>
                <a:schemeClr val="accent6">
                  <a:lumMod val="40000"/>
                  <a:lumOff val="60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  增实效</a:t>
            </a:r>
            <a:endParaRPr lang="en-US" altLang="zh-CN" sz="3200" b="1" dirty="0">
              <a:solidFill>
                <a:schemeClr val="accent6">
                  <a:lumMod val="40000"/>
                  <a:lumOff val="60000"/>
                </a:schemeClr>
              </a:solidFill>
              <a:latin typeface="+mj-ea"/>
              <a:ea typeface="+mj-ea"/>
            </a:endParaRPr>
          </a:p>
          <a:p>
            <a:endParaRPr lang="zh-CN" altLang="en-US" sz="1600" dirty="0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18" name="TextBox 28">
            <a:extLst>
              <a:ext uri="{FF2B5EF4-FFF2-40B4-BE49-F238E27FC236}">
                <a16:creationId xmlns:a16="http://schemas.microsoft.com/office/drawing/2014/main" id="{9405FCAF-466A-4DFE-99DC-620CB97E2BDA}"/>
              </a:ext>
            </a:extLst>
          </p:cNvPr>
          <p:cNvSpPr txBox="1"/>
          <p:nvPr/>
        </p:nvSpPr>
        <p:spPr>
          <a:xfrm>
            <a:off x="2679844" y="2618250"/>
            <a:ext cx="792088" cy="1569644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学生发展</a:t>
            </a:r>
            <a:endParaRPr lang="en-US" altLang="zh-CN" sz="2400" dirty="0">
              <a:solidFill>
                <a:schemeClr val="bg1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sp>
        <p:nvSpPr>
          <p:cNvPr id="19" name="TextBox 28">
            <a:extLst>
              <a:ext uri="{FF2B5EF4-FFF2-40B4-BE49-F238E27FC236}">
                <a16:creationId xmlns:a16="http://schemas.microsoft.com/office/drawing/2014/main" id="{98A9851D-3E2E-4006-ADF0-54E682B7779A}"/>
              </a:ext>
            </a:extLst>
          </p:cNvPr>
          <p:cNvSpPr txBox="1"/>
          <p:nvPr/>
        </p:nvSpPr>
        <p:spPr>
          <a:xfrm>
            <a:off x="4716306" y="2644178"/>
            <a:ext cx="792088" cy="1569644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教师发展</a:t>
            </a:r>
            <a:endParaRPr lang="en-US" altLang="zh-CN" sz="2400" dirty="0">
              <a:solidFill>
                <a:schemeClr val="bg1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sp>
        <p:nvSpPr>
          <p:cNvPr id="20" name="TextBox 28">
            <a:extLst>
              <a:ext uri="{FF2B5EF4-FFF2-40B4-BE49-F238E27FC236}">
                <a16:creationId xmlns:a16="http://schemas.microsoft.com/office/drawing/2014/main" id="{CD5969F3-7275-4A4E-A776-096E17E4FCF3}"/>
              </a:ext>
            </a:extLst>
          </p:cNvPr>
          <p:cNvSpPr txBox="1"/>
          <p:nvPr/>
        </p:nvSpPr>
        <p:spPr>
          <a:xfrm>
            <a:off x="6621315" y="2644178"/>
            <a:ext cx="792088" cy="1569644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课程建设</a:t>
            </a:r>
            <a:endParaRPr lang="en-US" altLang="zh-CN" sz="2400" dirty="0">
              <a:solidFill>
                <a:schemeClr val="bg1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sp>
        <p:nvSpPr>
          <p:cNvPr id="21" name="TextBox 28">
            <a:extLst>
              <a:ext uri="{FF2B5EF4-FFF2-40B4-BE49-F238E27FC236}">
                <a16:creationId xmlns:a16="http://schemas.microsoft.com/office/drawing/2014/main" id="{01C2C287-2DE4-49F2-BBD0-13D5EAABC673}"/>
              </a:ext>
            </a:extLst>
          </p:cNvPr>
          <p:cNvSpPr txBox="1"/>
          <p:nvPr/>
        </p:nvSpPr>
        <p:spPr>
          <a:xfrm>
            <a:off x="8624608" y="2664008"/>
            <a:ext cx="792088" cy="1569644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课题研究</a:t>
            </a:r>
            <a:endParaRPr lang="en-US" altLang="zh-CN" sz="2400" dirty="0">
              <a:solidFill>
                <a:schemeClr val="bg1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sp>
        <p:nvSpPr>
          <p:cNvPr id="25" name="文本框 24" descr="章节标题1">
            <a:extLst>
              <a:ext uri="{FF2B5EF4-FFF2-40B4-BE49-F238E27FC236}">
                <a16:creationId xmlns:a16="http://schemas.microsoft.com/office/drawing/2014/main" id="{FD70F8E7-B7A2-45DD-AFB6-C1A0E70CE13B}"/>
              </a:ext>
            </a:extLst>
          </p:cNvPr>
          <p:cNvSpPr txBox="1"/>
          <p:nvPr/>
        </p:nvSpPr>
        <p:spPr>
          <a:xfrm>
            <a:off x="-540143" y="219130"/>
            <a:ext cx="5341257" cy="31393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lvl="0" algn="ctr" defTabSz="1219170"/>
            <a:r>
              <a:rPr lang="zh-CN" altLang="en-US" sz="6600" b="1" spc="1067" dirty="0">
                <a:solidFill>
                  <a:srgbClr val="FFF49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HYXingQiuTi"/>
              </a:rPr>
              <a:t>发展目标</a:t>
            </a:r>
            <a:endParaRPr kumimoji="0" lang="en-US" altLang="zh-CN" sz="6600" b="1" i="0" u="none" strike="noStrike" kern="1200" cap="none" spc="1067" normalizeH="0" baseline="0" noProof="0" dirty="0">
              <a:ln>
                <a:noFill/>
              </a:ln>
              <a:solidFill>
                <a:srgbClr val="FFF49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HYXingQiuTi"/>
            </a:endParaRPr>
          </a:p>
          <a:p>
            <a:pPr lvl="0" algn="ctr" defTabSz="1219170"/>
            <a:endParaRPr kumimoji="0" lang="en-US" altLang="zh-CN" sz="6600" b="1" i="0" u="none" strike="noStrike" kern="1200" cap="none" spc="1067" normalizeH="0" baseline="0" noProof="0" dirty="0">
              <a:ln>
                <a:noFill/>
              </a:ln>
              <a:solidFill>
                <a:srgbClr val="FFF49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HYXingQiuTi"/>
            </a:endParaRPr>
          </a:p>
          <a:p>
            <a:pPr lvl="0" algn="ctr" defTabSz="1219170"/>
            <a:endParaRPr kumimoji="0" lang="zh-CN" altLang="en-US" sz="6600" b="1" i="0" u="none" strike="noStrike" kern="1200" cap="none" spc="1067" normalizeH="0" baseline="0" noProof="0" dirty="0">
              <a:ln>
                <a:noFill/>
              </a:ln>
              <a:solidFill>
                <a:srgbClr val="FFF49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HYXingQiuTi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46FF723D-ED52-42B5-9963-BB5CBD4E93D0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5163599" y="1894473"/>
            <a:ext cx="0" cy="34075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80719201-04F4-4975-AA7A-B195187C2793}"/>
              </a:ext>
            </a:extLst>
          </p:cNvPr>
          <p:cNvCxnSpPr>
            <a:cxnSpLocks/>
          </p:cNvCxnSpPr>
          <p:nvPr/>
        </p:nvCxnSpPr>
        <p:spPr>
          <a:xfrm>
            <a:off x="9132762" y="1055890"/>
            <a:ext cx="0" cy="121743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45">
            <a:extLst>
              <a:ext uri="{FF2B5EF4-FFF2-40B4-BE49-F238E27FC236}">
                <a16:creationId xmlns:a16="http://schemas.microsoft.com/office/drawing/2014/main" id="{00BE1160-5DFE-4107-A12C-2FBCE238F094}"/>
              </a:ext>
            </a:extLst>
          </p:cNvPr>
          <p:cNvSpPr txBox="1"/>
          <p:nvPr/>
        </p:nvSpPr>
        <p:spPr>
          <a:xfrm>
            <a:off x="4287049" y="4893257"/>
            <a:ext cx="271721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  <a:latin typeface="+mj-ea"/>
                <a:ea typeface="+mj-ea"/>
              </a:rPr>
              <a:t>助燃成长  </a:t>
            </a:r>
            <a:endParaRPr lang="en-US" altLang="zh-CN" sz="3200" b="1" dirty="0">
              <a:solidFill>
                <a:srgbClr val="FFC000"/>
              </a:solidFill>
              <a:latin typeface="+mj-ea"/>
              <a:ea typeface="+mj-ea"/>
            </a:endParaRPr>
          </a:p>
          <a:p>
            <a:r>
              <a:rPr lang="zh-CN" altLang="en-US" sz="3200" b="1" dirty="0">
                <a:solidFill>
                  <a:srgbClr val="FFC000"/>
                </a:solidFill>
                <a:latin typeface="+mj-ea"/>
                <a:ea typeface="+mj-ea"/>
              </a:rPr>
              <a:t>  提优质</a:t>
            </a:r>
            <a:endParaRPr lang="en-US" altLang="zh-CN" sz="3200" b="1" dirty="0">
              <a:solidFill>
                <a:srgbClr val="FFC000"/>
              </a:solidFill>
              <a:latin typeface="+mj-ea"/>
              <a:ea typeface="+mj-ea"/>
            </a:endParaRPr>
          </a:p>
          <a:p>
            <a:endParaRPr lang="zh-CN" altLang="en-US" sz="1600" dirty="0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38" name="TextBox 45">
            <a:extLst>
              <a:ext uri="{FF2B5EF4-FFF2-40B4-BE49-F238E27FC236}">
                <a16:creationId xmlns:a16="http://schemas.microsoft.com/office/drawing/2014/main" id="{03C8F400-C719-487E-B486-869152F29D6F}"/>
              </a:ext>
            </a:extLst>
          </p:cNvPr>
          <p:cNvSpPr txBox="1"/>
          <p:nvPr/>
        </p:nvSpPr>
        <p:spPr>
          <a:xfrm>
            <a:off x="6288748" y="4918648"/>
            <a:ext cx="271721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solidFill>
                  <a:srgbClr val="00B0F0"/>
                </a:solidFill>
                <a:latin typeface="+mj-ea"/>
                <a:ea typeface="+mj-ea"/>
              </a:rPr>
              <a:t>守正固本</a:t>
            </a:r>
            <a:endParaRPr lang="en-US" altLang="zh-CN" sz="3200" b="1" dirty="0">
              <a:solidFill>
                <a:srgbClr val="00B0F0"/>
              </a:solidFill>
              <a:latin typeface="+mj-ea"/>
              <a:ea typeface="+mj-ea"/>
            </a:endParaRPr>
          </a:p>
          <a:p>
            <a:r>
              <a:rPr lang="zh-CN" altLang="en-US" sz="3200" b="1" dirty="0">
                <a:solidFill>
                  <a:srgbClr val="00B0F0"/>
                </a:solidFill>
                <a:latin typeface="+mj-ea"/>
                <a:ea typeface="+mj-ea"/>
              </a:rPr>
              <a:t>  添新色</a:t>
            </a:r>
            <a:endParaRPr lang="en-US" altLang="zh-CN" sz="3200" b="1" dirty="0">
              <a:solidFill>
                <a:srgbClr val="00B0F0"/>
              </a:solidFill>
              <a:latin typeface="+mj-ea"/>
              <a:ea typeface="+mj-ea"/>
            </a:endParaRPr>
          </a:p>
          <a:p>
            <a:endParaRPr lang="zh-CN" altLang="en-US" sz="1600" dirty="0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39" name="TextBox 45">
            <a:extLst>
              <a:ext uri="{FF2B5EF4-FFF2-40B4-BE49-F238E27FC236}">
                <a16:creationId xmlns:a16="http://schemas.microsoft.com/office/drawing/2014/main" id="{BF5B719B-2979-4AAD-91DF-B0DEFC1051C0}"/>
              </a:ext>
            </a:extLst>
          </p:cNvPr>
          <p:cNvSpPr txBox="1"/>
          <p:nvPr/>
        </p:nvSpPr>
        <p:spPr>
          <a:xfrm>
            <a:off x="8343552" y="4893257"/>
            <a:ext cx="2717212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solidFill>
                  <a:srgbClr val="E7381B"/>
                </a:solidFill>
                <a:latin typeface="+mj-ea"/>
                <a:ea typeface="+mj-ea"/>
              </a:rPr>
              <a:t>深度思考</a:t>
            </a:r>
            <a:endParaRPr lang="en-US" altLang="zh-CN" sz="3200" b="1" dirty="0">
              <a:solidFill>
                <a:srgbClr val="E7381B"/>
              </a:solidFill>
              <a:latin typeface="+mj-ea"/>
              <a:ea typeface="+mj-ea"/>
            </a:endParaRPr>
          </a:p>
          <a:p>
            <a:r>
              <a:rPr lang="zh-CN" altLang="en-US" sz="3200" b="1" dirty="0">
                <a:solidFill>
                  <a:srgbClr val="E7381B"/>
                </a:solidFill>
                <a:latin typeface="+mj-ea"/>
                <a:ea typeface="+mj-ea"/>
              </a:rPr>
              <a:t>  寻突破</a:t>
            </a:r>
            <a:endParaRPr lang="en-US" altLang="zh-CN" sz="3200" b="1" dirty="0">
              <a:solidFill>
                <a:srgbClr val="E7381B"/>
              </a:solidFill>
              <a:latin typeface="+mj-ea"/>
              <a:ea typeface="+mj-ea"/>
            </a:endParaRPr>
          </a:p>
          <a:p>
            <a:endParaRPr lang="en-US" altLang="zh-CN" sz="3200" b="1" dirty="0">
              <a:solidFill>
                <a:srgbClr val="FFC000"/>
              </a:solidFill>
              <a:latin typeface="+mj-ea"/>
              <a:ea typeface="+mj-ea"/>
            </a:endParaRPr>
          </a:p>
          <a:p>
            <a:endParaRPr lang="zh-CN" altLang="en-US" sz="1600" dirty="0">
              <a:solidFill>
                <a:srgbClr val="FFC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265142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426115711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426115711"/>
  <p:tag name="MH_LIBRARY" val="GRAPHIC"/>
  <p:tag name="MH_ORDER" val="圆角矩形 195"/>
  <p:tag name="PA" val="v5.2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426115711"/>
  <p:tag name="MH_LIBRARY" val="GRAPHIC"/>
  <p:tag name="MH_ORDER" val="圆角矩形 195"/>
  <p:tag name="PA" val="v5.2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426115711"/>
  <p:tag name="MH_LIBRARY" val="GRAPHIC"/>
  <p:tag name="MH_ORDER" val="圆角矩形 195"/>
  <p:tag name="PA" val="v5.2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426115711"/>
  <p:tag name="MH_LIBRARY" val="GRAPHIC"/>
  <p:tag name="MH_ORDER" val="圆角矩形 195"/>
  <p:tag name="PA" val="v5.2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426115711"/>
  <p:tag name="MH_LIBRARY" val="GRAPHIC"/>
  <p:tag name="MH_ORDER" val="TextBox 1456"/>
  <p:tag name="PA" val="v5.2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426115711"/>
  <p:tag name="MH_LIBRARY" val="GRAPHIC"/>
  <p:tag name="MH_ORDER" val="TextBox 1457"/>
  <p:tag name="PA" val="v5.2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SubTitle"/>
  <p:tag name="MH_ORDER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SubTitle"/>
  <p:tag name="MH_ORDER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SubTitle"/>
  <p:tag name="MH_ORDER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SubTitle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3380</TotalTime>
  <Words>1277</Words>
  <Application>Microsoft Office PowerPoint</Application>
  <PresentationFormat>宽屏</PresentationFormat>
  <Paragraphs>403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4" baseType="lpstr">
      <vt:lpstr>Aa双鱼座</vt:lpstr>
      <vt:lpstr>Aa小星星拼音体 (非商业使用)</vt:lpstr>
      <vt:lpstr>HYXingQiuTi</vt:lpstr>
      <vt:lpstr>Open Sans</vt:lpstr>
      <vt:lpstr>等线</vt:lpstr>
      <vt:lpstr>等线 Light</vt:lpstr>
      <vt:lpstr>汉仪星球体W</vt:lpstr>
      <vt:lpstr>汉仪字研卡通W</vt:lpstr>
      <vt:lpstr>华文琥珀</vt:lpstr>
      <vt:lpstr>华文楷体</vt:lpstr>
      <vt:lpstr>华文新魏</vt:lpstr>
      <vt:lpstr>楷体</vt:lpstr>
      <vt:lpstr>宋体</vt:lpstr>
      <vt:lpstr>微软雅黑</vt:lpstr>
      <vt:lpstr>新蒂黑板报</vt:lpstr>
      <vt:lpstr>站酷快乐体2016修订版</vt:lpstr>
      <vt:lpstr>字体视界-单纯体</vt:lpstr>
      <vt:lpstr>字体视界-美好体</vt:lpstr>
      <vt:lpstr>Arial</vt:lpstr>
      <vt:lpstr>Calibri</vt:lpstr>
      <vt:lpstr>Lao UI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MLOONG</dc:creator>
  <cp:lastModifiedBy>黄 汝群</cp:lastModifiedBy>
  <cp:revision>144</cp:revision>
  <dcterms:created xsi:type="dcterms:W3CDTF">2019-04-17T07:43:02Z</dcterms:created>
  <dcterms:modified xsi:type="dcterms:W3CDTF">2020-03-04T05:16:28Z</dcterms:modified>
</cp:coreProperties>
</file>