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379" r:id="rId3"/>
    <p:sldId id="377" r:id="rId4"/>
    <p:sldId id="378" r:id="rId5"/>
    <p:sldId id="372" r:id="rId6"/>
    <p:sldId id="373" r:id="rId7"/>
    <p:sldId id="358" r:id="rId8"/>
    <p:sldId id="360" r:id="rId9"/>
    <p:sldId id="375" r:id="rId10"/>
    <p:sldId id="374" r:id="rId11"/>
    <p:sldId id="361" r:id="rId12"/>
    <p:sldId id="376" r:id="rId13"/>
    <p:sldId id="369" r:id="rId14"/>
  </p:sldIdLst>
  <p:sldSz cx="9144000" cy="6858000" type="screen4x3"/>
  <p:notesSz cx="6858000" cy="9144000"/>
  <p:defaultTextStyle>
    <a:defPPr>
      <a:defRPr lang="zh-CN"/>
    </a:defPPr>
    <a:lvl1pPr marL="0" lvl="0" indent="0" algn="ctr" defTabSz="914400" rtl="0" eaLnBrk="1" fontAlgn="base" latinLnBrk="0" hangingPunct="1">
      <a:lnSpc>
        <a:spcPct val="100000"/>
      </a:lnSpc>
      <a:spcBef>
        <a:spcPct val="0"/>
      </a:spcBef>
      <a:spcAft>
        <a:spcPct val="0"/>
      </a:spcAft>
      <a:buNone/>
      <a:defRPr sz="2000" b="1"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ctr" defTabSz="914400" rtl="0" eaLnBrk="1" fontAlgn="base" latinLnBrk="0" hangingPunct="1">
      <a:lnSpc>
        <a:spcPct val="100000"/>
      </a:lnSpc>
      <a:spcBef>
        <a:spcPct val="0"/>
      </a:spcBef>
      <a:spcAft>
        <a:spcPct val="0"/>
      </a:spcAft>
      <a:buNone/>
      <a:defRPr sz="2000" b="1"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2000" b="1"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2000" b="1"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2000" b="1"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2000" b="1"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2000" b="1"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2000" b="1"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2000" b="1" i="0" u="none" kern="1200" baseline="0">
        <a:solidFill>
          <a:schemeClr val="tx1"/>
        </a:solidFill>
        <a:latin typeface="Times New Roman" panose="02020603050405020304" pitchFamily="18"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F9933"/>
    <a:srgbClr val="FFFF00"/>
    <a:srgbClr val="008000"/>
    <a:srgbClr val="FF6600"/>
    <a:srgbClr val="000099"/>
    <a:srgbClr val="0000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899"/>
  </p:normalViewPr>
  <p:slideViewPr>
    <p:cSldViewPr snapToGrid="0" showGuides="1">
      <p:cViewPr>
        <p:scale>
          <a:sx n="75" d="100"/>
          <a:sy n="75" d="100"/>
        </p:scale>
        <p:origin x="-2664" y="-7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656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lgn="l">
              <a:defRPr sz="1200" b="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TW"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6563"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b="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TW"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340"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66565"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TW"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TW"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TW"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TW"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TW"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TW"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TW"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TW"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TW"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TW"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6566"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lgn="l">
              <a:defRPr sz="1200" b="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TW"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6567"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buNone/>
            </a:pPr>
            <a:fld id="{9A0DB2DC-4C9A-4742-B13C-FB6460FD3503}" type="slidenum">
              <a:rPr lang="zh-TW" altLang="en-US" sz="1200" b="0" dirty="0">
                <a:latin typeface="Arial" panose="020B0604020202020204" pitchFamily="34" charset="0"/>
              </a:rPr>
            </a:fld>
            <a:endParaRPr lang="zh-TW" altLang="en-US" sz="1200" b="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7572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7572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320800"/>
            <a:ext cx="4038600" cy="5287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20800"/>
            <a:ext cx="4038600" cy="5287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2050" name="Rectangle 2"/>
          <p:cNvSpPr>
            <a:spLocks noGrp="1"/>
          </p:cNvSpPr>
          <p:nvPr>
            <p:ph type="title"/>
          </p:nvPr>
        </p:nvSpPr>
        <p:spPr>
          <a:xfrm>
            <a:off x="457200" y="757238"/>
            <a:ext cx="8229600" cy="482600"/>
          </a:xfrm>
          <a:prstGeom prst="rect">
            <a:avLst/>
          </a:prstGeom>
          <a:noFill/>
          <a:ln w="9525">
            <a:noFill/>
          </a:ln>
        </p:spPr>
        <p:txBody>
          <a:bodyPr anchor="ctr"/>
          <a:p>
            <a:pPr lvl="0"/>
            <a:r>
              <a:rPr lang="zh-CN" altLang="en-US" dirty="0"/>
              <a:t>单击此处编辑母版标题样式</a:t>
            </a:r>
            <a:endParaRPr lang="zh-CN" altLang="en-US" dirty="0"/>
          </a:p>
        </p:txBody>
      </p:sp>
      <p:sp>
        <p:nvSpPr>
          <p:cNvPr id="2051" name="Rectangle 3"/>
          <p:cNvSpPr>
            <a:spLocks noGrp="1"/>
          </p:cNvSpPr>
          <p:nvPr>
            <p:ph type="body" idx="1"/>
          </p:nvPr>
        </p:nvSpPr>
        <p:spPr>
          <a:xfrm>
            <a:off x="457200" y="1320800"/>
            <a:ext cx="8229600" cy="5287963"/>
          </a:xfrm>
          <a:prstGeom prst="rect">
            <a:avLst/>
          </a:prstGeom>
          <a:noFill/>
          <a:ln w="9525">
            <a:noFill/>
          </a:ln>
        </p:spPr>
        <p:txBody>
          <a:bodyPr/>
          <a:p>
            <a:pPr lvl="0"/>
            <a:r>
              <a:rPr lang="zh-CN" altLang="en-US" dirty="0"/>
              <a:t>单击此处编辑母版文本样式</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30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Arial" panose="020B0604020202020204" pitchFamily="34" charset="0"/>
          <a:ea typeface="宋体" panose="02010600030101010101" pitchFamily="2" charset="-122"/>
        </a:defRPr>
      </a:lvl2pPr>
      <a:lvl3pPr algn="l" rtl="0" eaLnBrk="0" fontAlgn="base" hangingPunct="0">
        <a:spcBef>
          <a:spcPct val="0"/>
        </a:spcBef>
        <a:spcAft>
          <a:spcPct val="0"/>
        </a:spcAft>
        <a:defRPr sz="3000">
          <a:solidFill>
            <a:schemeClr val="tx2"/>
          </a:solidFill>
          <a:latin typeface="Arial" panose="020B0604020202020204" pitchFamily="34" charset="0"/>
          <a:ea typeface="宋体" panose="02010600030101010101" pitchFamily="2" charset="-122"/>
        </a:defRPr>
      </a:lvl3pPr>
      <a:lvl4pPr algn="l" rtl="0" eaLnBrk="0" fontAlgn="base" hangingPunct="0">
        <a:spcBef>
          <a:spcPct val="0"/>
        </a:spcBef>
        <a:spcAft>
          <a:spcPct val="0"/>
        </a:spcAft>
        <a:defRPr sz="3000">
          <a:solidFill>
            <a:schemeClr val="tx2"/>
          </a:solidFill>
          <a:latin typeface="Arial" panose="020B0604020202020204" pitchFamily="34" charset="0"/>
          <a:ea typeface="宋体" panose="02010600030101010101" pitchFamily="2" charset="-122"/>
        </a:defRPr>
      </a:lvl4pPr>
      <a:lvl5pPr algn="l" rtl="0" eaLnBrk="0" fontAlgn="base" hangingPunct="0">
        <a:spcBef>
          <a:spcPct val="0"/>
        </a:spcBef>
        <a:spcAft>
          <a:spcPct val="0"/>
        </a:spcAft>
        <a:defRPr sz="3000">
          <a:solidFill>
            <a:schemeClr val="tx2"/>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3000">
          <a:solidFill>
            <a:schemeClr val="tx2"/>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3000">
          <a:solidFill>
            <a:schemeClr val="tx2"/>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3000">
          <a:solidFill>
            <a:schemeClr val="tx2"/>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30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3.wmf"/><Relationship Id="rId1"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74" name="Picture 19" descr="di1"/>
          <p:cNvPicPr>
            <a:picLocks noChangeAspect="1"/>
          </p:cNvPicPr>
          <p:nvPr/>
        </p:nvPicPr>
        <p:blipFill>
          <a:blip r:embed="rId1"/>
          <a:stretch>
            <a:fillRect/>
          </a:stretch>
        </p:blipFill>
        <p:spPr>
          <a:xfrm>
            <a:off x="0" y="0"/>
            <a:ext cx="9144000" cy="6858000"/>
          </a:xfrm>
          <a:prstGeom prst="rect">
            <a:avLst/>
          </a:prstGeom>
          <a:noFill/>
          <a:ln w="9525">
            <a:noFill/>
          </a:ln>
        </p:spPr>
      </p:pic>
      <p:sp>
        <p:nvSpPr>
          <p:cNvPr id="50196" name="Text Box 20"/>
          <p:cNvSpPr txBox="1">
            <a:spLocks noChangeArrowheads="1"/>
          </p:cNvSpPr>
          <p:nvPr/>
        </p:nvSpPr>
        <p:spPr bwMode="auto">
          <a:xfrm>
            <a:off x="-569912" y="1168400"/>
            <a:ext cx="5508625" cy="473075"/>
          </a:xfrm>
          <a:prstGeom prst="rect">
            <a:avLst/>
          </a:prstGeom>
          <a:noFill/>
          <a:ln w="9525">
            <a:noFill/>
            <a:miter lim="800000"/>
          </a:ln>
          <a:effectLst>
            <a:outerShdw dist="45791" dir="3378596" algn="ctr" rotWithShape="0">
              <a:srgbClr val="000066">
                <a:alpha val="50000"/>
              </a:srgbClr>
            </a:outerShdw>
          </a:effectLst>
        </p:spPr>
        <p:txBody>
          <a:bodyPr>
            <a:spAutoFit/>
          </a:bodyPr>
          <a:lstStyle/>
          <a:p>
            <a:pPr marR="0" defTabSz="914400">
              <a:spcBef>
                <a:spcPct val="50000"/>
              </a:spcBef>
              <a:buClrTx/>
              <a:buSzTx/>
              <a:buFontTx/>
              <a:defRPr/>
            </a:pPr>
            <a:r>
              <a:rPr kumimoji="0" lang="zh-TW" altLang="en-US" sz="2500" kern="1200" cap="none" spc="0" normalizeH="0" baseline="0" noProof="0" dirty="0">
                <a:solidFill>
                  <a:schemeClr val="bg1"/>
                </a:solidFill>
                <a:effectLst>
                  <a:outerShdw blurRad="38100" dist="38100" dir="2700000" algn="tl">
                    <a:srgbClr val="C0C0C0"/>
                  </a:outerShdw>
                </a:effectLst>
                <a:latin typeface="黑体" panose="02010609060101010101" pitchFamily="2" charset="-122"/>
                <a:ea typeface="黑体" panose="02010609060101010101" pitchFamily="2" charset="-122"/>
                <a:cs typeface="+mn-cs"/>
              </a:rPr>
              <a:t>高中数学 必修</a:t>
            </a:r>
            <a:r>
              <a:rPr kumimoji="0" lang="en-US" altLang="zh-CN" sz="2500" kern="1200" cap="none" spc="0" normalizeH="0" baseline="0" noProof="0" dirty="0">
                <a:solidFill>
                  <a:schemeClr val="bg1"/>
                </a:solidFill>
                <a:effectLst>
                  <a:outerShdw blurRad="38100" dist="38100" dir="2700000" algn="tl">
                    <a:srgbClr val="C0C0C0"/>
                  </a:outerShdw>
                </a:effectLst>
                <a:latin typeface="黑体" panose="02010609060101010101" pitchFamily="2" charset="-122"/>
                <a:ea typeface="黑体" panose="02010609060101010101" pitchFamily="2" charset="-122"/>
                <a:cs typeface="+mn-cs"/>
              </a:rPr>
              <a:t>2</a:t>
            </a:r>
            <a:endParaRPr kumimoji="0" lang="en-US" altLang="zh-CN" sz="2500" kern="1200" cap="none" spc="0" normalizeH="0" baseline="0" noProof="0" dirty="0">
              <a:solidFill>
                <a:schemeClr val="bg1"/>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sp>
        <p:nvSpPr>
          <p:cNvPr id="2053" name="WordArt 22"/>
          <p:cNvSpPr>
            <a:spLocks noChangeArrowheads="1" noChangeShapeType="1" noTextEdit="1"/>
          </p:cNvSpPr>
          <p:nvPr/>
        </p:nvSpPr>
        <p:spPr bwMode="auto">
          <a:xfrm>
            <a:off x="1066800" y="1993900"/>
            <a:ext cx="6943725" cy="762000"/>
          </a:xfrm>
          <a:prstGeom prst="rect">
            <a:avLst/>
          </a:prstGeom>
        </p:spPr>
        <p:txBody>
          <a:bodyPr wrap="none" numCol="1" fromWordArt="1">
            <a:prstTxWarp prst="textPlain">
              <a:avLst>
                <a:gd name="adj" fmla="val 50000"/>
              </a:avLst>
            </a:prstTxWarp>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6000" b="1" i="0" u="none" strike="noStrike" kern="10" cap="none" spc="0" normalizeH="0" baseline="0" noProof="0" dirty="0">
                <a:ln w="19050">
                  <a:solidFill>
                    <a:schemeClr val="bg1"/>
                  </a:solidFill>
                  <a:round/>
                </a:ln>
                <a:solidFill>
                  <a:srgbClr val="FF6600"/>
                </a:solidFill>
                <a:effectLst>
                  <a:outerShdw dist="35921" dir="2700000" algn="ctr" rotWithShape="0">
                    <a:srgbClr val="808080">
                      <a:alpha val="79999"/>
                    </a:srgbClr>
                  </a:outerShdw>
                </a:effectLst>
                <a:uLnTx/>
                <a:uFillTx/>
                <a:latin typeface="Times New Roman" panose="02020603050405020304" pitchFamily="18" charset="0"/>
                <a:ea typeface="黑体" panose="02010609060101010101" pitchFamily="2" charset="-122"/>
                <a:cs typeface="Times New Roman" panose="02020603050405020304" pitchFamily="18" charset="0"/>
              </a:rPr>
              <a:t>2.1.3</a:t>
            </a:r>
            <a:r>
              <a:rPr kumimoji="0" lang="zh-CN" altLang="en-US" sz="6000" b="1" i="0" u="none" strike="noStrike" kern="10" cap="none" spc="0" normalizeH="0" baseline="0" noProof="0" dirty="0">
                <a:ln w="19050">
                  <a:solidFill>
                    <a:schemeClr val="bg1"/>
                  </a:solidFill>
                  <a:round/>
                </a:ln>
                <a:solidFill>
                  <a:srgbClr val="FF6600"/>
                </a:solidFill>
                <a:effectLst>
                  <a:outerShdw dist="35921" dir="2700000" algn="ctr" rotWithShape="0">
                    <a:srgbClr val="808080">
                      <a:alpha val="79999"/>
                    </a:srgbClr>
                  </a:outerShdw>
                </a:effectLst>
                <a:uLnTx/>
                <a:uFillTx/>
                <a:latin typeface="Times New Roman" panose="02020603050405020304" pitchFamily="18" charset="0"/>
                <a:ea typeface="黑体" panose="02010609060101010101" pitchFamily="2" charset="-122"/>
                <a:cs typeface="Times New Roman" panose="02020603050405020304" pitchFamily="18" charset="0"/>
              </a:rPr>
              <a:t>　两条直线的平行与垂直（</a:t>
            </a:r>
            <a:r>
              <a:rPr kumimoji="0" lang="en-US" altLang="zh-CN" sz="6000" b="1" i="0" u="none" strike="noStrike" kern="10" cap="none" spc="0" normalizeH="0" baseline="0" noProof="0" dirty="0">
                <a:ln w="19050">
                  <a:solidFill>
                    <a:schemeClr val="bg1"/>
                  </a:solidFill>
                  <a:round/>
                </a:ln>
                <a:solidFill>
                  <a:srgbClr val="FF6600"/>
                </a:solidFill>
                <a:effectLst>
                  <a:outerShdw dist="35921" dir="2700000" algn="ctr" rotWithShape="0">
                    <a:srgbClr val="808080">
                      <a:alpha val="79999"/>
                    </a:srgbClr>
                  </a:outerShdw>
                </a:effectLst>
                <a:uLnTx/>
                <a:uFillTx/>
                <a:latin typeface="Times New Roman" panose="02020603050405020304" pitchFamily="18" charset="0"/>
                <a:ea typeface="黑体" panose="02010609060101010101" pitchFamily="2" charset="-122"/>
                <a:cs typeface="Times New Roman" panose="02020603050405020304" pitchFamily="18" charset="0"/>
              </a:rPr>
              <a:t>2</a:t>
            </a:r>
            <a:r>
              <a:rPr kumimoji="0" lang="zh-CN" altLang="en-US" sz="6000" b="1" i="0" u="none" strike="noStrike" kern="10" cap="none" spc="0" normalizeH="0" baseline="0" noProof="0" dirty="0">
                <a:ln w="19050">
                  <a:solidFill>
                    <a:schemeClr val="bg1"/>
                  </a:solidFill>
                  <a:round/>
                </a:ln>
                <a:solidFill>
                  <a:srgbClr val="FF6600"/>
                </a:solidFill>
                <a:effectLst>
                  <a:outerShdw dist="35921" dir="2700000" algn="ctr" rotWithShape="0">
                    <a:srgbClr val="808080">
                      <a:alpha val="79999"/>
                    </a:srgbClr>
                  </a:outerShdw>
                </a:effectLst>
                <a:uLnTx/>
                <a:uFillTx/>
                <a:latin typeface="Times New Roman" panose="02020603050405020304" pitchFamily="18" charset="0"/>
                <a:ea typeface="黑体" panose="02010609060101010101" pitchFamily="2" charset="-122"/>
                <a:cs typeface="Times New Roman" panose="02020603050405020304" pitchFamily="18" charset="0"/>
              </a:rPr>
              <a:t>）</a:t>
            </a:r>
            <a:endParaRPr kumimoji="0" lang="zh-CN" altLang="en-US" sz="6000" b="1" i="0" u="none" strike="noStrike" kern="10" cap="none" spc="0" normalizeH="0" baseline="0" noProof="0" dirty="0">
              <a:ln w="19050">
                <a:solidFill>
                  <a:schemeClr val="bg1"/>
                </a:solidFill>
                <a:round/>
              </a:ln>
              <a:solidFill>
                <a:srgbClr val="FF6600"/>
              </a:solidFill>
              <a:effectLst>
                <a:outerShdw dist="35921" dir="2700000" algn="ctr" rotWithShape="0">
                  <a:srgbClr val="808080">
                    <a:alpha val="79999"/>
                  </a:srgbClr>
                </a:outerShdw>
              </a:effectLst>
              <a:uLnTx/>
              <a:uFillTx/>
              <a:latin typeface="黑体" panose="02010609060101010101" pitchFamily="2" charset="-122"/>
              <a:ea typeface="黑体" panose="02010609060101010101" pitchFamily="2" charset="-122"/>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ext Box 4"/>
          <p:cNvSpPr txBox="1"/>
          <p:nvPr/>
        </p:nvSpPr>
        <p:spPr>
          <a:xfrm>
            <a:off x="238125" y="569913"/>
            <a:ext cx="2663825" cy="519112"/>
          </a:xfrm>
          <a:prstGeom prst="rect">
            <a:avLst/>
          </a:prstGeom>
          <a:noFill/>
          <a:ln w="28575">
            <a:noFill/>
          </a:ln>
        </p:spPr>
        <p:txBody>
          <a:bodyPr>
            <a:spAutoFit/>
          </a:bodyPr>
          <a:p>
            <a:pPr algn="l">
              <a:spcBef>
                <a:spcPct val="50000"/>
              </a:spcBef>
            </a:pPr>
            <a:r>
              <a:rPr lang="zh-CN" altLang="en-US" sz="2800" dirty="0">
                <a:latin typeface="Arial" panose="020B0604020202020204" pitchFamily="34" charset="0"/>
                <a:ea typeface="黑体" panose="02010609060101010101" pitchFamily="2" charset="-122"/>
              </a:rPr>
              <a:t>数学应用</a:t>
            </a:r>
            <a:endParaRPr lang="zh-CN" altLang="en-US" sz="2800" dirty="0">
              <a:latin typeface="Arial" panose="020B0604020202020204" pitchFamily="34" charset="0"/>
              <a:ea typeface="黑体" panose="02010609060101010101" pitchFamily="2" charset="-122"/>
            </a:endParaRPr>
          </a:p>
        </p:txBody>
      </p:sp>
      <p:sp>
        <p:nvSpPr>
          <p:cNvPr id="11267" name="Text Box 5"/>
          <p:cNvSpPr txBox="1"/>
          <p:nvPr/>
        </p:nvSpPr>
        <p:spPr>
          <a:xfrm>
            <a:off x="379413" y="2705100"/>
            <a:ext cx="8351837" cy="701675"/>
          </a:xfrm>
          <a:prstGeom prst="rect">
            <a:avLst/>
          </a:prstGeom>
          <a:noFill/>
          <a:ln w="9525">
            <a:noFill/>
          </a:ln>
        </p:spPr>
        <p:txBody>
          <a:bodyPr>
            <a:spAutoFit/>
          </a:bodyPr>
          <a:p>
            <a:pPr algn="l">
              <a:spcBef>
                <a:spcPct val="50000"/>
              </a:spcBef>
            </a:pPr>
            <a:r>
              <a:rPr lang="en-US" altLang="zh-CN" dirty="0">
                <a:latin typeface="Times New Roman" panose="02020603050405020304" pitchFamily="18" charset="0"/>
              </a:rPr>
              <a:t>(5)</a:t>
            </a:r>
            <a:r>
              <a:rPr lang="zh-CN" altLang="en-US" dirty="0">
                <a:solidFill>
                  <a:srgbClr val="000000"/>
                </a:solidFill>
                <a:latin typeface="Times New Roman" panose="02020603050405020304" pitchFamily="18" charset="0"/>
              </a:rPr>
              <a:t>若直线</a:t>
            </a:r>
            <a:r>
              <a:rPr lang="en-US" altLang="zh-CN" dirty="0">
                <a:solidFill>
                  <a:srgbClr val="000000"/>
                </a:solidFill>
                <a:latin typeface="Times New Roman" panose="02020603050405020304" pitchFamily="18" charset="0"/>
              </a:rPr>
              <a:t>(</a:t>
            </a:r>
            <a:r>
              <a:rPr lang="en-US" altLang="zh-CN" i="1" dirty="0">
                <a:solidFill>
                  <a:srgbClr val="000000"/>
                </a:solidFill>
                <a:latin typeface="Times New Roman" panose="02020603050405020304" pitchFamily="18" charset="0"/>
              </a:rPr>
              <a:t>a</a:t>
            </a:r>
            <a:r>
              <a:rPr lang="zh-CN" altLang="en-US" dirty="0">
                <a:solidFill>
                  <a:srgbClr val="000000"/>
                </a:solidFill>
                <a:latin typeface="Times New Roman" panose="02020603050405020304" pitchFamily="18" charset="0"/>
              </a:rPr>
              <a:t>＋</a:t>
            </a:r>
            <a:r>
              <a:rPr lang="en-US" altLang="zh-CN" dirty="0">
                <a:solidFill>
                  <a:srgbClr val="000000"/>
                </a:solidFill>
                <a:latin typeface="Times New Roman" panose="02020603050405020304" pitchFamily="18" charset="0"/>
              </a:rPr>
              <a:t>2)</a:t>
            </a:r>
            <a:r>
              <a:rPr lang="en-US" altLang="zh-CN" i="1" dirty="0">
                <a:solidFill>
                  <a:srgbClr val="000000"/>
                </a:solidFill>
                <a:latin typeface="Times New Roman" panose="02020603050405020304" pitchFamily="18" charset="0"/>
              </a:rPr>
              <a:t>x</a:t>
            </a:r>
            <a:r>
              <a:rPr lang="zh-CN" altLang="en-US" dirty="0">
                <a:solidFill>
                  <a:srgbClr val="000000"/>
                </a:solidFill>
                <a:latin typeface="Times New Roman" panose="02020603050405020304" pitchFamily="18" charset="0"/>
              </a:rPr>
              <a:t>＋</a:t>
            </a:r>
            <a:r>
              <a:rPr lang="en-US" altLang="zh-CN" dirty="0">
                <a:solidFill>
                  <a:srgbClr val="000000"/>
                </a:solidFill>
                <a:latin typeface="Times New Roman" panose="02020603050405020304" pitchFamily="18" charset="0"/>
              </a:rPr>
              <a:t>(1</a:t>
            </a:r>
            <a:r>
              <a:rPr lang="zh-CN" altLang="en-US" dirty="0">
                <a:solidFill>
                  <a:srgbClr val="000000"/>
                </a:solidFill>
                <a:latin typeface="Times New Roman" panose="02020603050405020304" pitchFamily="18" charset="0"/>
              </a:rPr>
              <a:t>－</a:t>
            </a:r>
            <a:r>
              <a:rPr lang="en-US" altLang="zh-CN" i="1" dirty="0">
                <a:solidFill>
                  <a:srgbClr val="000000"/>
                </a:solidFill>
                <a:latin typeface="Times New Roman" panose="02020603050405020304" pitchFamily="18" charset="0"/>
              </a:rPr>
              <a:t>a</a:t>
            </a:r>
            <a:r>
              <a:rPr lang="en-US" altLang="zh-CN" dirty="0">
                <a:solidFill>
                  <a:srgbClr val="000000"/>
                </a:solidFill>
                <a:latin typeface="Times New Roman" panose="02020603050405020304" pitchFamily="18" charset="0"/>
              </a:rPr>
              <a:t>)</a:t>
            </a:r>
            <a:r>
              <a:rPr lang="en-US" altLang="zh-CN" i="1" dirty="0">
                <a:solidFill>
                  <a:srgbClr val="000000"/>
                </a:solidFill>
                <a:latin typeface="Times New Roman" panose="02020603050405020304" pitchFamily="18" charset="0"/>
              </a:rPr>
              <a:t>y</a:t>
            </a:r>
            <a:r>
              <a:rPr lang="zh-CN" altLang="en-US" dirty="0">
                <a:solidFill>
                  <a:srgbClr val="000000"/>
                </a:solidFill>
                <a:latin typeface="Times New Roman" panose="02020603050405020304" pitchFamily="18" charset="0"/>
              </a:rPr>
              <a:t>－</a:t>
            </a:r>
            <a:r>
              <a:rPr lang="en-US" altLang="zh-CN" dirty="0">
                <a:solidFill>
                  <a:srgbClr val="000000"/>
                </a:solidFill>
                <a:latin typeface="Times New Roman" panose="02020603050405020304" pitchFamily="18" charset="0"/>
              </a:rPr>
              <a:t>3</a:t>
            </a:r>
            <a:r>
              <a:rPr lang="zh-CN" altLang="en-US" dirty="0">
                <a:solidFill>
                  <a:srgbClr val="000000"/>
                </a:solidFill>
                <a:latin typeface="Times New Roman" panose="02020603050405020304" pitchFamily="18" charset="0"/>
              </a:rPr>
              <a:t>＝</a:t>
            </a:r>
            <a:r>
              <a:rPr lang="en-US" altLang="zh-CN" dirty="0">
                <a:solidFill>
                  <a:srgbClr val="000000"/>
                </a:solidFill>
                <a:latin typeface="Times New Roman" panose="02020603050405020304" pitchFamily="18" charset="0"/>
              </a:rPr>
              <a:t>0</a:t>
            </a:r>
            <a:r>
              <a:rPr lang="zh-CN" altLang="en-US" dirty="0">
                <a:solidFill>
                  <a:srgbClr val="000000"/>
                </a:solidFill>
                <a:latin typeface="Times New Roman" panose="02020603050405020304" pitchFamily="18" charset="0"/>
              </a:rPr>
              <a:t>与</a:t>
            </a:r>
            <a:r>
              <a:rPr lang="en-US" altLang="zh-CN" dirty="0">
                <a:solidFill>
                  <a:srgbClr val="000000"/>
                </a:solidFill>
                <a:latin typeface="Times New Roman" panose="02020603050405020304" pitchFamily="18" charset="0"/>
              </a:rPr>
              <a:t>(</a:t>
            </a:r>
            <a:r>
              <a:rPr lang="en-US" altLang="zh-CN" i="1" dirty="0">
                <a:solidFill>
                  <a:srgbClr val="000000"/>
                </a:solidFill>
                <a:latin typeface="Times New Roman" panose="02020603050405020304" pitchFamily="18" charset="0"/>
              </a:rPr>
              <a:t>a</a:t>
            </a:r>
            <a:r>
              <a:rPr lang="zh-CN" altLang="en-US" dirty="0">
                <a:solidFill>
                  <a:srgbClr val="000000"/>
                </a:solidFill>
                <a:latin typeface="Times New Roman" panose="02020603050405020304" pitchFamily="18" charset="0"/>
              </a:rPr>
              <a:t>－</a:t>
            </a:r>
            <a:r>
              <a:rPr lang="en-US" altLang="zh-CN" dirty="0">
                <a:solidFill>
                  <a:srgbClr val="000000"/>
                </a:solidFill>
                <a:latin typeface="Times New Roman" panose="02020603050405020304" pitchFamily="18" charset="0"/>
              </a:rPr>
              <a:t>1)</a:t>
            </a:r>
            <a:r>
              <a:rPr lang="en-US" altLang="zh-CN" i="1" dirty="0">
                <a:solidFill>
                  <a:srgbClr val="000000"/>
                </a:solidFill>
                <a:latin typeface="Times New Roman" panose="02020603050405020304" pitchFamily="18" charset="0"/>
              </a:rPr>
              <a:t>x</a:t>
            </a:r>
            <a:r>
              <a:rPr lang="zh-CN" altLang="en-US" dirty="0">
                <a:solidFill>
                  <a:srgbClr val="000000"/>
                </a:solidFill>
                <a:latin typeface="Times New Roman" panose="02020603050405020304" pitchFamily="18" charset="0"/>
              </a:rPr>
              <a:t>＋</a:t>
            </a:r>
            <a:r>
              <a:rPr lang="en-US" altLang="zh-CN" dirty="0">
                <a:solidFill>
                  <a:srgbClr val="000000"/>
                </a:solidFill>
                <a:latin typeface="Times New Roman" panose="02020603050405020304" pitchFamily="18" charset="0"/>
              </a:rPr>
              <a:t>(2</a:t>
            </a:r>
            <a:r>
              <a:rPr lang="en-US" altLang="zh-CN" i="1" dirty="0">
                <a:solidFill>
                  <a:srgbClr val="000000"/>
                </a:solidFill>
                <a:latin typeface="Times New Roman" panose="02020603050405020304" pitchFamily="18" charset="0"/>
              </a:rPr>
              <a:t>a</a:t>
            </a:r>
            <a:r>
              <a:rPr lang="zh-CN" altLang="en-US" dirty="0">
                <a:solidFill>
                  <a:srgbClr val="000000"/>
                </a:solidFill>
                <a:latin typeface="Times New Roman" panose="02020603050405020304" pitchFamily="18" charset="0"/>
              </a:rPr>
              <a:t>＋</a:t>
            </a:r>
            <a:r>
              <a:rPr lang="en-US" altLang="zh-CN" dirty="0">
                <a:solidFill>
                  <a:srgbClr val="000000"/>
                </a:solidFill>
                <a:latin typeface="Times New Roman" panose="02020603050405020304" pitchFamily="18" charset="0"/>
              </a:rPr>
              <a:t>3)</a:t>
            </a:r>
            <a:r>
              <a:rPr lang="en-US" altLang="zh-CN" i="1" dirty="0">
                <a:solidFill>
                  <a:srgbClr val="000000"/>
                </a:solidFill>
                <a:latin typeface="Times New Roman" panose="02020603050405020304" pitchFamily="18" charset="0"/>
              </a:rPr>
              <a:t>y</a:t>
            </a:r>
            <a:r>
              <a:rPr lang="zh-CN" altLang="en-US" dirty="0">
                <a:solidFill>
                  <a:srgbClr val="000000"/>
                </a:solidFill>
                <a:latin typeface="Times New Roman" panose="02020603050405020304" pitchFamily="18" charset="0"/>
              </a:rPr>
              <a:t>＋</a:t>
            </a:r>
            <a:r>
              <a:rPr lang="en-US" altLang="zh-CN" dirty="0">
                <a:solidFill>
                  <a:srgbClr val="000000"/>
                </a:solidFill>
                <a:latin typeface="Times New Roman" panose="02020603050405020304" pitchFamily="18" charset="0"/>
              </a:rPr>
              <a:t>2</a:t>
            </a:r>
            <a:r>
              <a:rPr lang="zh-CN" altLang="en-US" dirty="0">
                <a:solidFill>
                  <a:srgbClr val="000000"/>
                </a:solidFill>
                <a:latin typeface="Times New Roman" panose="02020603050405020304" pitchFamily="18" charset="0"/>
              </a:rPr>
              <a:t>＝</a:t>
            </a:r>
            <a:r>
              <a:rPr lang="en-US" altLang="zh-CN" dirty="0">
                <a:solidFill>
                  <a:srgbClr val="000000"/>
                </a:solidFill>
                <a:latin typeface="Times New Roman" panose="02020603050405020304" pitchFamily="18" charset="0"/>
              </a:rPr>
              <a:t>0</a:t>
            </a:r>
            <a:r>
              <a:rPr lang="zh-CN" altLang="en-US" dirty="0">
                <a:solidFill>
                  <a:srgbClr val="000000"/>
                </a:solidFill>
                <a:latin typeface="Times New Roman" panose="02020603050405020304" pitchFamily="18" charset="0"/>
              </a:rPr>
              <a:t>互相垂直，则实数</a:t>
            </a:r>
            <a:r>
              <a:rPr lang="en-US" altLang="zh-CN" i="1" dirty="0">
                <a:solidFill>
                  <a:srgbClr val="000000"/>
                </a:solidFill>
                <a:latin typeface="Times New Roman" panose="02020603050405020304" pitchFamily="18" charset="0"/>
              </a:rPr>
              <a:t>a</a:t>
            </a:r>
            <a:r>
              <a:rPr lang="zh-CN" altLang="en-US" dirty="0">
                <a:solidFill>
                  <a:srgbClr val="000000"/>
                </a:solidFill>
                <a:latin typeface="Times New Roman" panose="02020603050405020304" pitchFamily="18" charset="0"/>
              </a:rPr>
              <a:t>＝</a:t>
            </a:r>
            <a:r>
              <a:rPr lang="en-US" altLang="zh-CN" dirty="0">
                <a:latin typeface="Times New Roman" panose="02020603050405020304" pitchFamily="18" charset="0"/>
              </a:rPr>
              <a:t>______</a:t>
            </a:r>
            <a:r>
              <a:rPr lang="zh-CN" altLang="en-US" dirty="0">
                <a:solidFill>
                  <a:srgbClr val="000000"/>
                </a:solidFill>
                <a:latin typeface="Times New Roman" panose="02020603050405020304" pitchFamily="18" charset="0"/>
              </a:rPr>
              <a:t>．</a:t>
            </a:r>
            <a:r>
              <a:rPr lang="zh-CN" altLang="en-US" dirty="0">
                <a:solidFill>
                  <a:srgbClr val="000000"/>
                </a:solidFill>
                <a:latin typeface="Times New Roman" panose="02020603050405020304" pitchFamily="18" charset="0"/>
                <a:cs typeface="Times New Roman" panose="02020603050405020304" pitchFamily="18" charset="0"/>
              </a:rPr>
              <a:t>   </a:t>
            </a:r>
            <a:endParaRPr lang="zh-CN" altLang="en-US" dirty="0">
              <a:solidFill>
                <a:srgbClr val="000000"/>
              </a:solidFill>
              <a:latin typeface="Times New Roman" panose="02020603050405020304" pitchFamily="18" charset="0"/>
              <a:ea typeface="Times New Roman" panose="02020603050405020304" pitchFamily="18" charset="0"/>
            </a:endParaRPr>
          </a:p>
        </p:txBody>
      </p:sp>
      <p:sp>
        <p:nvSpPr>
          <p:cNvPr id="11268" name="Text Box 6"/>
          <p:cNvSpPr txBox="1"/>
          <p:nvPr/>
        </p:nvSpPr>
        <p:spPr>
          <a:xfrm>
            <a:off x="379413" y="1700213"/>
            <a:ext cx="8351837" cy="396875"/>
          </a:xfrm>
          <a:prstGeom prst="rect">
            <a:avLst/>
          </a:prstGeom>
          <a:noFill/>
          <a:ln w="9525">
            <a:noFill/>
          </a:ln>
        </p:spPr>
        <p:txBody>
          <a:bodyPr>
            <a:spAutoFit/>
          </a:bodyPr>
          <a:p>
            <a:pPr algn="l">
              <a:spcBef>
                <a:spcPct val="50000"/>
              </a:spcBef>
            </a:pPr>
            <a:r>
              <a:rPr lang="en-US" altLang="zh-CN" dirty="0">
                <a:latin typeface="Times New Roman" panose="02020603050405020304" pitchFamily="18" charset="0"/>
              </a:rPr>
              <a:t>(4)</a:t>
            </a:r>
            <a:r>
              <a:rPr lang="zh-CN" altLang="en-US" dirty="0">
                <a:latin typeface="Times New Roman" panose="02020603050405020304" pitchFamily="18" charset="0"/>
              </a:rPr>
              <a:t>已知直线</a:t>
            </a:r>
            <a:r>
              <a:rPr lang="en-US" altLang="zh-CN" i="1" dirty="0">
                <a:latin typeface="Times New Roman" panose="02020603050405020304" pitchFamily="18" charset="0"/>
              </a:rPr>
              <a:t>l</a:t>
            </a:r>
            <a:r>
              <a:rPr lang="en-US" altLang="zh-CN" baseline="-25000" dirty="0">
                <a:latin typeface="Times New Roman" panose="02020603050405020304" pitchFamily="18" charset="0"/>
              </a:rPr>
              <a:t>1</a:t>
            </a:r>
            <a:r>
              <a:rPr lang="en-US" altLang="zh-CN" dirty="0">
                <a:latin typeface="Times New Roman" panose="02020603050405020304" pitchFamily="18" charset="0"/>
              </a:rPr>
              <a:t>:</a:t>
            </a:r>
            <a:r>
              <a:rPr lang="en-US" altLang="zh-CN" i="1" dirty="0">
                <a:latin typeface="Times New Roman" panose="02020603050405020304" pitchFamily="18" charset="0"/>
              </a:rPr>
              <a:t>mx</a:t>
            </a:r>
            <a:r>
              <a:rPr lang="en-US" altLang="zh-CN" dirty="0">
                <a:latin typeface="Times New Roman" panose="02020603050405020304" pitchFamily="18" charset="0"/>
              </a:rPr>
              <a:t>+</a:t>
            </a:r>
            <a:r>
              <a:rPr lang="en-US" altLang="zh-CN" i="1" dirty="0">
                <a:latin typeface="Times New Roman" panose="02020603050405020304" pitchFamily="18" charset="0"/>
              </a:rPr>
              <a:t>y</a:t>
            </a:r>
            <a:r>
              <a:rPr lang="zh-CN" altLang="en-US" dirty="0">
                <a:latin typeface="Times New Roman" panose="02020603050405020304" pitchFamily="18" charset="0"/>
              </a:rPr>
              <a:t>－</a:t>
            </a:r>
            <a:r>
              <a:rPr lang="en-US" altLang="zh-CN" dirty="0">
                <a:latin typeface="Times New Roman" panose="02020603050405020304" pitchFamily="18" charset="0"/>
              </a:rPr>
              <a:t>(</a:t>
            </a:r>
            <a:r>
              <a:rPr lang="en-US" altLang="zh-CN" i="1" dirty="0">
                <a:latin typeface="Times New Roman" panose="02020603050405020304" pitchFamily="18" charset="0"/>
              </a:rPr>
              <a:t>m</a:t>
            </a:r>
            <a:r>
              <a:rPr lang="en-US" altLang="zh-CN" dirty="0">
                <a:latin typeface="Times New Roman" panose="02020603050405020304" pitchFamily="18" charset="0"/>
              </a:rPr>
              <a:t>+1)</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与</a:t>
            </a:r>
            <a:r>
              <a:rPr lang="en-US" altLang="zh-CN" i="1" dirty="0">
                <a:latin typeface="Times New Roman" panose="02020603050405020304" pitchFamily="18" charset="0"/>
              </a:rPr>
              <a:t>l</a:t>
            </a:r>
            <a:r>
              <a:rPr lang="en-US" altLang="zh-CN" baseline="-25000" dirty="0">
                <a:latin typeface="Times New Roman" panose="02020603050405020304" pitchFamily="18" charset="0"/>
              </a:rPr>
              <a:t>2</a:t>
            </a:r>
            <a:r>
              <a:rPr lang="en-US" altLang="zh-CN" dirty="0">
                <a:latin typeface="Times New Roman" panose="02020603050405020304" pitchFamily="18" charset="0"/>
              </a:rPr>
              <a:t>:</a:t>
            </a:r>
            <a:r>
              <a:rPr lang="en-US" altLang="zh-CN" i="1" dirty="0">
                <a:latin typeface="Times New Roman" panose="02020603050405020304" pitchFamily="18" charset="0"/>
              </a:rPr>
              <a:t>x</a:t>
            </a:r>
            <a:r>
              <a:rPr lang="en-US" altLang="zh-CN" dirty="0">
                <a:latin typeface="Times New Roman" panose="02020603050405020304" pitchFamily="18" charset="0"/>
              </a:rPr>
              <a:t>+</a:t>
            </a:r>
            <a:r>
              <a:rPr lang="en-US" altLang="zh-CN" i="1" dirty="0">
                <a:latin typeface="Times New Roman" panose="02020603050405020304" pitchFamily="18" charset="0"/>
              </a:rPr>
              <a:t>my</a:t>
            </a:r>
            <a:r>
              <a:rPr lang="zh-CN" altLang="en-US" dirty="0">
                <a:latin typeface="Times New Roman" panose="02020603050405020304" pitchFamily="18" charset="0"/>
              </a:rPr>
              <a:t>－</a:t>
            </a:r>
            <a:r>
              <a:rPr lang="en-US" altLang="zh-CN" dirty="0">
                <a:latin typeface="Times New Roman" panose="02020603050405020304" pitchFamily="18" charset="0"/>
              </a:rPr>
              <a:t>2</a:t>
            </a:r>
            <a:r>
              <a:rPr lang="en-US" altLang="zh-CN" i="1" dirty="0">
                <a:latin typeface="Times New Roman" panose="02020603050405020304" pitchFamily="18" charset="0"/>
              </a:rPr>
              <a:t>m</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垂直，求</a:t>
            </a:r>
            <a:r>
              <a:rPr lang="en-US" altLang="zh-CN" i="1" dirty="0">
                <a:latin typeface="Times New Roman" panose="02020603050405020304" pitchFamily="18" charset="0"/>
              </a:rPr>
              <a:t>m</a:t>
            </a:r>
            <a:r>
              <a:rPr lang="zh-CN" altLang="en-US" dirty="0">
                <a:latin typeface="Times New Roman" panose="02020603050405020304" pitchFamily="18" charset="0"/>
              </a:rPr>
              <a:t>的值 </a:t>
            </a:r>
            <a:r>
              <a:rPr lang="zh-CN" altLang="en-US" dirty="0">
                <a:solidFill>
                  <a:srgbClr val="000000"/>
                </a:solidFill>
                <a:latin typeface="Times New Roman" panose="02020603050405020304" pitchFamily="18" charset="0"/>
              </a:rPr>
              <a:t>．</a:t>
            </a:r>
            <a:r>
              <a:rPr lang="zh-CN" altLang="en-US" dirty="0">
                <a:solidFill>
                  <a:srgbClr val="000000"/>
                </a:solidFill>
                <a:latin typeface="Times New Roman" panose="02020603050405020304" pitchFamily="18" charset="0"/>
                <a:cs typeface="Times New Roman" panose="02020603050405020304" pitchFamily="18" charset="0"/>
              </a:rPr>
              <a:t>   </a:t>
            </a:r>
            <a:endParaRPr lang="zh-CN" altLang="en-US" dirty="0">
              <a:solidFill>
                <a:srgbClr val="000000"/>
              </a:solidFill>
              <a:latin typeface="Times New Roman" panose="02020603050405020304" pitchFamily="18" charset="0"/>
              <a:ea typeface="Times New Roman" panose="02020603050405020304" pitchFamily="18" charset="0"/>
            </a:endParaRPr>
          </a:p>
        </p:txBody>
      </p:sp>
      <p:sp>
        <p:nvSpPr>
          <p:cNvPr id="11269" name="Text Box 7"/>
          <p:cNvSpPr txBox="1"/>
          <p:nvPr/>
        </p:nvSpPr>
        <p:spPr>
          <a:xfrm>
            <a:off x="379413" y="4014788"/>
            <a:ext cx="8351837" cy="701675"/>
          </a:xfrm>
          <a:prstGeom prst="rect">
            <a:avLst/>
          </a:prstGeom>
          <a:noFill/>
          <a:ln w="9525">
            <a:noFill/>
          </a:ln>
        </p:spPr>
        <p:txBody>
          <a:bodyPr>
            <a:spAutoFit/>
          </a:bodyPr>
          <a:p>
            <a:pPr algn="l">
              <a:spcBef>
                <a:spcPct val="50000"/>
              </a:spcBef>
            </a:pPr>
            <a:r>
              <a:rPr lang="en-US" altLang="zh-CN" dirty="0">
                <a:latin typeface="Times New Roman" panose="02020603050405020304" pitchFamily="18" charset="0"/>
              </a:rPr>
              <a:t>(6)</a:t>
            </a:r>
            <a:r>
              <a:rPr lang="zh-CN" altLang="en-US" dirty="0">
                <a:latin typeface="Times New Roman" panose="02020603050405020304" pitchFamily="18" charset="0"/>
              </a:rPr>
              <a:t>已知三条直线的方程分别为：</a:t>
            </a:r>
            <a:r>
              <a:rPr lang="en-US" altLang="zh-CN" dirty="0">
                <a:latin typeface="Times New Roman" panose="02020603050405020304" pitchFamily="18" charset="0"/>
              </a:rPr>
              <a:t>2</a:t>
            </a:r>
            <a:r>
              <a:rPr lang="en-US" altLang="zh-CN" i="1" dirty="0">
                <a:latin typeface="Times New Roman" panose="02020603050405020304" pitchFamily="18" charset="0"/>
              </a:rPr>
              <a:t>x</a:t>
            </a:r>
            <a:r>
              <a:rPr lang="zh-CN" altLang="en-US" dirty="0">
                <a:latin typeface="Times New Roman" panose="02020603050405020304" pitchFamily="18" charset="0"/>
              </a:rPr>
              <a:t>－</a:t>
            </a:r>
            <a:r>
              <a:rPr lang="en-US" altLang="zh-CN" i="1" dirty="0">
                <a:latin typeface="Times New Roman" panose="02020603050405020304" pitchFamily="18" charset="0"/>
              </a:rPr>
              <a:t>y</a:t>
            </a:r>
            <a:r>
              <a:rPr lang="zh-CN" altLang="en-US" dirty="0">
                <a:latin typeface="Times New Roman" panose="02020603050405020304" pitchFamily="18" charset="0"/>
              </a:rPr>
              <a:t>＋</a:t>
            </a:r>
            <a:r>
              <a:rPr lang="en-US" altLang="zh-CN" dirty="0">
                <a:latin typeface="Times New Roman" panose="02020603050405020304" pitchFamily="18" charset="0"/>
              </a:rPr>
              <a:t>4</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a:t>
            </a:r>
            <a:r>
              <a:rPr lang="en-US" altLang="zh-CN" i="1" dirty="0">
                <a:latin typeface="Times New Roman" panose="02020603050405020304" pitchFamily="18" charset="0"/>
              </a:rPr>
              <a:t>x</a:t>
            </a:r>
            <a:r>
              <a:rPr lang="zh-CN" altLang="en-US" dirty="0">
                <a:latin typeface="Times New Roman" panose="02020603050405020304" pitchFamily="18" charset="0"/>
              </a:rPr>
              <a:t>－</a:t>
            </a:r>
            <a:r>
              <a:rPr lang="en-US" altLang="zh-CN" i="1" dirty="0">
                <a:latin typeface="Times New Roman" panose="02020603050405020304" pitchFamily="18" charset="0"/>
              </a:rPr>
              <a:t>y</a:t>
            </a:r>
            <a:r>
              <a:rPr lang="zh-CN" altLang="en-US" dirty="0">
                <a:latin typeface="Times New Roman" panose="02020603050405020304" pitchFamily="18" charset="0"/>
              </a:rPr>
              <a:t>＋</a:t>
            </a:r>
            <a:r>
              <a:rPr lang="en-US" altLang="zh-CN" dirty="0">
                <a:latin typeface="Times New Roman" panose="02020603050405020304" pitchFamily="18" charset="0"/>
              </a:rPr>
              <a:t>5</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与</a:t>
            </a:r>
            <a:r>
              <a:rPr lang="en-US" altLang="zh-CN" dirty="0">
                <a:latin typeface="Times New Roman" panose="02020603050405020304" pitchFamily="18" charset="0"/>
              </a:rPr>
              <a:t>2</a:t>
            </a:r>
            <a:r>
              <a:rPr lang="en-US" altLang="zh-CN" i="1" dirty="0">
                <a:latin typeface="Times New Roman" panose="02020603050405020304" pitchFamily="18" charset="0"/>
              </a:rPr>
              <a:t>mx</a:t>
            </a:r>
            <a:r>
              <a:rPr lang="zh-CN" altLang="en-US" dirty="0">
                <a:latin typeface="Times New Roman" panose="02020603050405020304" pitchFamily="18" charset="0"/>
              </a:rPr>
              <a:t>－</a:t>
            </a:r>
            <a:r>
              <a:rPr lang="en-US" altLang="zh-CN" dirty="0">
                <a:latin typeface="Times New Roman" panose="02020603050405020304" pitchFamily="18" charset="0"/>
              </a:rPr>
              <a:t>3</a:t>
            </a:r>
            <a:r>
              <a:rPr lang="en-US" altLang="zh-CN" i="1" dirty="0">
                <a:latin typeface="Times New Roman" panose="02020603050405020304" pitchFamily="18" charset="0"/>
              </a:rPr>
              <a:t>y</a:t>
            </a:r>
            <a:r>
              <a:rPr lang="zh-CN" altLang="en-US" dirty="0">
                <a:latin typeface="Times New Roman" panose="02020603050405020304" pitchFamily="18" charset="0"/>
              </a:rPr>
              <a:t>＋</a:t>
            </a:r>
            <a:r>
              <a:rPr lang="en-US" altLang="zh-CN" dirty="0">
                <a:latin typeface="Times New Roman" panose="02020603050405020304" pitchFamily="18" charset="0"/>
              </a:rPr>
              <a:t>12</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．若三条直线能围成一个直角三角形，求实数</a:t>
            </a:r>
            <a:r>
              <a:rPr lang="en-US" altLang="zh-CN" i="1" dirty="0">
                <a:latin typeface="Times New Roman" panose="02020603050405020304" pitchFamily="18" charset="0"/>
              </a:rPr>
              <a:t>m</a:t>
            </a:r>
            <a:r>
              <a:rPr lang="zh-CN" altLang="en-US" dirty="0">
                <a:latin typeface="Times New Roman" panose="02020603050405020304" pitchFamily="18" charset="0"/>
              </a:rPr>
              <a:t>的值． </a:t>
            </a:r>
            <a:endParaRPr lang="zh-CN" altLang="en-US" dirty="0">
              <a:latin typeface="Times New Roman" panose="02020603050405020304" pitchFamily="18" charset="0"/>
            </a:endParaRPr>
          </a:p>
        </p:txBody>
      </p:sp>
      <p:sp>
        <p:nvSpPr>
          <p:cNvPr id="11270" name="Text Box 8"/>
          <p:cNvSpPr txBox="1"/>
          <p:nvPr/>
        </p:nvSpPr>
        <p:spPr>
          <a:xfrm>
            <a:off x="379413" y="5326063"/>
            <a:ext cx="8351837" cy="701675"/>
          </a:xfrm>
          <a:prstGeom prst="rect">
            <a:avLst/>
          </a:prstGeom>
          <a:noFill/>
          <a:ln w="9525">
            <a:noFill/>
          </a:ln>
        </p:spPr>
        <p:txBody>
          <a:bodyPr>
            <a:spAutoFit/>
          </a:bodyPr>
          <a:p>
            <a:pPr algn="l">
              <a:spcBef>
                <a:spcPct val="50000"/>
              </a:spcBef>
            </a:pPr>
            <a:r>
              <a:rPr lang="en-US" altLang="zh-CN" dirty="0">
                <a:latin typeface="Times New Roman" panose="02020603050405020304" pitchFamily="18" charset="0"/>
              </a:rPr>
              <a:t>(6</a:t>
            </a:r>
            <a:r>
              <a:rPr lang="en-US" altLang="zh-CN" dirty="0">
                <a:latin typeface="Times New Roman" panose="02020603050405020304" pitchFamily="18" charset="0"/>
                <a:sym typeface="Symbol" panose="05050102010706020507" pitchFamily="18" charset="2"/>
              </a:rPr>
              <a:t></a:t>
            </a:r>
            <a:r>
              <a:rPr lang="en-US" altLang="zh-CN" dirty="0">
                <a:latin typeface="Times New Roman" panose="02020603050405020304" pitchFamily="18" charset="0"/>
              </a:rPr>
              <a:t>)</a:t>
            </a:r>
            <a:r>
              <a:rPr lang="zh-CN" altLang="en-US" dirty="0">
                <a:latin typeface="Times New Roman" panose="02020603050405020304" pitchFamily="18" charset="0"/>
              </a:rPr>
              <a:t>已知三条直线的方程分别为：</a:t>
            </a:r>
            <a:r>
              <a:rPr lang="en-US" altLang="zh-CN" dirty="0">
                <a:latin typeface="Times New Roman" panose="02020603050405020304" pitchFamily="18" charset="0"/>
              </a:rPr>
              <a:t>2</a:t>
            </a:r>
            <a:r>
              <a:rPr lang="en-US" altLang="zh-CN" i="1" dirty="0">
                <a:latin typeface="Times New Roman" panose="02020603050405020304" pitchFamily="18" charset="0"/>
              </a:rPr>
              <a:t>x</a:t>
            </a:r>
            <a:r>
              <a:rPr lang="zh-CN" altLang="en-US" dirty="0">
                <a:latin typeface="Times New Roman" panose="02020603050405020304" pitchFamily="18" charset="0"/>
              </a:rPr>
              <a:t>－</a:t>
            </a:r>
            <a:r>
              <a:rPr lang="en-US" altLang="zh-CN" i="1" dirty="0">
                <a:latin typeface="Times New Roman" panose="02020603050405020304" pitchFamily="18" charset="0"/>
              </a:rPr>
              <a:t>y</a:t>
            </a:r>
            <a:r>
              <a:rPr lang="zh-CN" altLang="en-US" dirty="0">
                <a:latin typeface="Times New Roman" panose="02020603050405020304" pitchFamily="18" charset="0"/>
              </a:rPr>
              <a:t>＋</a:t>
            </a:r>
            <a:r>
              <a:rPr lang="en-US" altLang="zh-CN" dirty="0">
                <a:latin typeface="Times New Roman" panose="02020603050405020304" pitchFamily="18" charset="0"/>
              </a:rPr>
              <a:t>4</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a:t>
            </a:r>
            <a:r>
              <a:rPr lang="en-US" altLang="zh-CN" i="1" dirty="0">
                <a:latin typeface="Times New Roman" panose="02020603050405020304" pitchFamily="18" charset="0"/>
              </a:rPr>
              <a:t>x</a:t>
            </a:r>
            <a:r>
              <a:rPr lang="zh-CN" altLang="en-US" dirty="0">
                <a:latin typeface="Times New Roman" panose="02020603050405020304" pitchFamily="18" charset="0"/>
              </a:rPr>
              <a:t>－</a:t>
            </a:r>
            <a:r>
              <a:rPr lang="en-US" altLang="zh-CN" i="1" dirty="0">
                <a:latin typeface="Times New Roman" panose="02020603050405020304" pitchFamily="18" charset="0"/>
              </a:rPr>
              <a:t>y</a:t>
            </a:r>
            <a:r>
              <a:rPr lang="zh-CN" altLang="en-US" dirty="0">
                <a:latin typeface="Times New Roman" panose="02020603050405020304" pitchFamily="18" charset="0"/>
              </a:rPr>
              <a:t>＋</a:t>
            </a:r>
            <a:r>
              <a:rPr lang="en-US" altLang="zh-CN" dirty="0">
                <a:latin typeface="Times New Roman" panose="02020603050405020304" pitchFamily="18" charset="0"/>
              </a:rPr>
              <a:t>5</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与</a:t>
            </a:r>
            <a:r>
              <a:rPr lang="en-US" altLang="zh-CN" dirty="0">
                <a:latin typeface="Times New Roman" panose="02020603050405020304" pitchFamily="18" charset="0"/>
              </a:rPr>
              <a:t>2</a:t>
            </a:r>
            <a:r>
              <a:rPr lang="en-US" altLang="zh-CN" i="1" dirty="0">
                <a:latin typeface="Times New Roman" panose="02020603050405020304" pitchFamily="18" charset="0"/>
              </a:rPr>
              <a:t>mx</a:t>
            </a:r>
            <a:r>
              <a:rPr lang="zh-CN" altLang="en-US" dirty="0">
                <a:latin typeface="Times New Roman" panose="02020603050405020304" pitchFamily="18" charset="0"/>
              </a:rPr>
              <a:t>－</a:t>
            </a:r>
            <a:r>
              <a:rPr lang="en-US" altLang="zh-CN" dirty="0">
                <a:latin typeface="Times New Roman" panose="02020603050405020304" pitchFamily="18" charset="0"/>
              </a:rPr>
              <a:t>3</a:t>
            </a:r>
            <a:r>
              <a:rPr lang="en-US" altLang="zh-CN" i="1" dirty="0">
                <a:latin typeface="Times New Roman" panose="02020603050405020304" pitchFamily="18" charset="0"/>
              </a:rPr>
              <a:t>y</a:t>
            </a:r>
            <a:r>
              <a:rPr lang="zh-CN" altLang="en-US" dirty="0">
                <a:latin typeface="Times New Roman" panose="02020603050405020304" pitchFamily="18" charset="0"/>
              </a:rPr>
              <a:t>＋</a:t>
            </a:r>
            <a:r>
              <a:rPr lang="en-US" altLang="zh-CN" dirty="0">
                <a:latin typeface="Times New Roman" panose="02020603050405020304" pitchFamily="18" charset="0"/>
              </a:rPr>
              <a:t>12</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．若三条直线能围成一个三角形，求实数</a:t>
            </a:r>
            <a:r>
              <a:rPr lang="en-US" altLang="zh-CN" i="1" dirty="0">
                <a:latin typeface="Times New Roman" panose="02020603050405020304" pitchFamily="18" charset="0"/>
              </a:rPr>
              <a:t>m</a:t>
            </a:r>
            <a:r>
              <a:rPr lang="zh-CN" altLang="en-US" dirty="0">
                <a:latin typeface="Times New Roman" panose="02020603050405020304" pitchFamily="18" charset="0"/>
              </a:rPr>
              <a:t>的取值范围． </a:t>
            </a:r>
            <a:endParaRPr lang="zh-CN" altLang="en-US"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Text Box 2"/>
          <p:cNvSpPr txBox="1"/>
          <p:nvPr/>
        </p:nvSpPr>
        <p:spPr>
          <a:xfrm>
            <a:off x="522288" y="1546225"/>
            <a:ext cx="7581900" cy="396875"/>
          </a:xfrm>
          <a:prstGeom prst="rect">
            <a:avLst/>
          </a:prstGeom>
          <a:noFill/>
          <a:ln w="28575">
            <a:noFill/>
          </a:ln>
        </p:spPr>
        <p:txBody>
          <a:bodyPr>
            <a:spAutoFit/>
          </a:bodyPr>
          <a:p>
            <a:pPr algn="l">
              <a:spcBef>
                <a:spcPct val="50000"/>
              </a:spcBef>
            </a:pPr>
            <a:r>
              <a:rPr lang="en-US" altLang="zh-CN" dirty="0">
                <a:latin typeface="Times New Roman" panose="02020603050405020304" pitchFamily="18" charset="0"/>
              </a:rPr>
              <a:t>1</a:t>
            </a:r>
            <a:r>
              <a:rPr lang="zh-CN" altLang="en-US" dirty="0">
                <a:latin typeface="Times New Roman" panose="02020603050405020304" pitchFamily="18" charset="0"/>
              </a:rPr>
              <a:t>．利用两直线的斜率关系判断两直线的垂直关系．</a:t>
            </a:r>
            <a:endParaRPr lang="zh-CN" altLang="en-US" dirty="0">
              <a:latin typeface="Times New Roman" panose="02020603050405020304" pitchFamily="18" charset="0"/>
            </a:endParaRPr>
          </a:p>
        </p:txBody>
      </p:sp>
      <p:sp>
        <p:nvSpPr>
          <p:cNvPr id="12291" name="Text Box 4"/>
          <p:cNvSpPr txBox="1"/>
          <p:nvPr/>
        </p:nvSpPr>
        <p:spPr>
          <a:xfrm>
            <a:off x="238125" y="569913"/>
            <a:ext cx="2663825" cy="519112"/>
          </a:xfrm>
          <a:prstGeom prst="rect">
            <a:avLst/>
          </a:prstGeom>
          <a:noFill/>
          <a:ln w="28575">
            <a:noFill/>
          </a:ln>
        </p:spPr>
        <p:txBody>
          <a:bodyPr>
            <a:spAutoFit/>
          </a:bodyPr>
          <a:p>
            <a:pPr algn="l">
              <a:spcBef>
                <a:spcPct val="50000"/>
              </a:spcBef>
            </a:pPr>
            <a:r>
              <a:rPr lang="zh-CN" altLang="en-US" sz="2800" dirty="0">
                <a:latin typeface="Arial" panose="020B0604020202020204" pitchFamily="34" charset="0"/>
                <a:ea typeface="黑体" panose="02010609060101010101" pitchFamily="2" charset="-122"/>
              </a:rPr>
              <a:t>小结</a:t>
            </a:r>
            <a:endParaRPr lang="zh-CN" altLang="en-US" sz="2800" dirty="0">
              <a:latin typeface="Arial" panose="020B0604020202020204" pitchFamily="34" charset="0"/>
              <a:ea typeface="黑体" panose="02010609060101010101" pitchFamily="2" charset="-122"/>
            </a:endParaRPr>
          </a:p>
        </p:txBody>
      </p:sp>
      <p:sp>
        <p:nvSpPr>
          <p:cNvPr id="139269" name="Text Box 5"/>
          <p:cNvSpPr txBox="1"/>
          <p:nvPr/>
        </p:nvSpPr>
        <p:spPr>
          <a:xfrm>
            <a:off x="522288" y="2162175"/>
            <a:ext cx="7581900" cy="1006475"/>
          </a:xfrm>
          <a:prstGeom prst="rect">
            <a:avLst/>
          </a:prstGeom>
          <a:noFill/>
          <a:ln w="28575">
            <a:noFill/>
          </a:ln>
        </p:spPr>
        <p:txBody>
          <a:bodyPr>
            <a:spAutoFit/>
          </a:bodyPr>
          <a:p>
            <a:pPr algn="l"/>
            <a:r>
              <a:rPr lang="en-US" altLang="zh-CN" dirty="0">
                <a:latin typeface="Times New Roman" panose="02020603050405020304" pitchFamily="18" charset="0"/>
              </a:rPr>
              <a:t>2</a:t>
            </a:r>
            <a:r>
              <a:rPr lang="zh-CN" altLang="en-US" dirty="0">
                <a:latin typeface="Times New Roman" panose="02020603050405020304" pitchFamily="18" charset="0"/>
              </a:rPr>
              <a:t>．利用直线的一般式方程判断两条直线的垂直关系．</a:t>
            </a:r>
            <a:endParaRPr lang="zh-CN" altLang="en-US" dirty="0">
              <a:latin typeface="Times New Roman" panose="02020603050405020304" pitchFamily="18" charset="0"/>
            </a:endParaRPr>
          </a:p>
          <a:p>
            <a:pPr algn="l"/>
            <a:r>
              <a:rPr lang="en-US" altLang="zh-CN" i="1" dirty="0">
                <a:latin typeface="Times New Roman" panose="02020603050405020304" pitchFamily="18" charset="0"/>
              </a:rPr>
              <a:t>l</a:t>
            </a:r>
            <a:r>
              <a:rPr lang="en-US" altLang="zh-CN" baseline="-25000" dirty="0">
                <a:latin typeface="Times New Roman" panose="02020603050405020304" pitchFamily="18" charset="0"/>
              </a:rPr>
              <a:t>1</a:t>
            </a:r>
            <a:r>
              <a:rPr lang="zh-CN" altLang="en-US" dirty="0">
                <a:latin typeface="Times New Roman" panose="02020603050405020304" pitchFamily="18" charset="0"/>
              </a:rPr>
              <a:t>：</a:t>
            </a:r>
            <a:r>
              <a:rPr lang="en-US" altLang="zh-CN" i="1" dirty="0">
                <a:latin typeface="Times New Roman" panose="02020603050405020304" pitchFamily="18" charset="0"/>
              </a:rPr>
              <a:t>A</a:t>
            </a:r>
            <a:r>
              <a:rPr lang="en-US" altLang="zh-CN" baseline="-25000" dirty="0">
                <a:latin typeface="Times New Roman" panose="02020603050405020304" pitchFamily="18" charset="0"/>
              </a:rPr>
              <a:t>1</a:t>
            </a:r>
            <a:r>
              <a:rPr lang="en-US" altLang="zh-CN" i="1" dirty="0">
                <a:latin typeface="Times New Roman" panose="02020603050405020304" pitchFamily="18" charset="0"/>
              </a:rPr>
              <a:t>x</a:t>
            </a:r>
            <a:r>
              <a:rPr lang="zh-CN" altLang="en-US" dirty="0">
                <a:latin typeface="Times New Roman" panose="02020603050405020304" pitchFamily="18" charset="0"/>
              </a:rPr>
              <a:t>＋</a:t>
            </a:r>
            <a:r>
              <a:rPr lang="en-US" altLang="zh-CN" i="1" dirty="0">
                <a:latin typeface="Times New Roman" panose="02020603050405020304" pitchFamily="18" charset="0"/>
              </a:rPr>
              <a:t>B</a:t>
            </a:r>
            <a:r>
              <a:rPr lang="en-US" altLang="zh-CN" baseline="-25000" dirty="0">
                <a:latin typeface="Times New Roman" panose="02020603050405020304" pitchFamily="18" charset="0"/>
              </a:rPr>
              <a:t>1</a:t>
            </a:r>
            <a:r>
              <a:rPr lang="en-US" altLang="zh-CN" i="1" dirty="0">
                <a:latin typeface="Times New Roman" panose="02020603050405020304" pitchFamily="18" charset="0"/>
              </a:rPr>
              <a:t>y</a:t>
            </a:r>
            <a:r>
              <a:rPr lang="zh-CN" altLang="en-US" dirty="0">
                <a:latin typeface="Times New Roman" panose="02020603050405020304" pitchFamily="18" charset="0"/>
              </a:rPr>
              <a:t>＋</a:t>
            </a:r>
            <a:r>
              <a:rPr lang="en-US" altLang="zh-CN" i="1" dirty="0">
                <a:latin typeface="Times New Roman" panose="02020603050405020304" pitchFamily="18" charset="0"/>
              </a:rPr>
              <a:t>C</a:t>
            </a:r>
            <a:r>
              <a:rPr lang="en-US" altLang="zh-CN" baseline="-25000" dirty="0">
                <a:latin typeface="Times New Roman" panose="02020603050405020304" pitchFamily="18" charset="0"/>
              </a:rPr>
              <a:t>1</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a:t>
            </a:r>
            <a:r>
              <a:rPr lang="en-US" altLang="zh-CN" i="1" dirty="0">
                <a:latin typeface="Times New Roman" panose="02020603050405020304" pitchFamily="18" charset="0"/>
              </a:rPr>
              <a:t>l</a:t>
            </a:r>
            <a:r>
              <a:rPr lang="en-US" altLang="zh-CN" baseline="-25000" dirty="0">
                <a:latin typeface="Times New Roman" panose="02020603050405020304" pitchFamily="18" charset="0"/>
              </a:rPr>
              <a:t>2</a:t>
            </a:r>
            <a:r>
              <a:rPr lang="zh-CN" altLang="en-US" dirty="0">
                <a:latin typeface="Times New Roman" panose="02020603050405020304" pitchFamily="18" charset="0"/>
              </a:rPr>
              <a:t>：</a:t>
            </a:r>
            <a:r>
              <a:rPr lang="en-US" altLang="zh-CN" i="1" dirty="0">
                <a:latin typeface="Times New Roman" panose="02020603050405020304" pitchFamily="18" charset="0"/>
              </a:rPr>
              <a:t>A</a:t>
            </a:r>
            <a:r>
              <a:rPr lang="en-US" altLang="zh-CN" baseline="-25000" dirty="0">
                <a:latin typeface="Times New Roman" panose="02020603050405020304" pitchFamily="18" charset="0"/>
              </a:rPr>
              <a:t>2</a:t>
            </a:r>
            <a:r>
              <a:rPr lang="en-US" altLang="zh-CN" i="1" dirty="0">
                <a:latin typeface="Times New Roman" panose="02020603050405020304" pitchFamily="18" charset="0"/>
              </a:rPr>
              <a:t>x</a:t>
            </a:r>
            <a:r>
              <a:rPr lang="zh-CN" altLang="en-US" dirty="0">
                <a:latin typeface="Times New Roman" panose="02020603050405020304" pitchFamily="18" charset="0"/>
              </a:rPr>
              <a:t>＋</a:t>
            </a:r>
            <a:r>
              <a:rPr lang="en-US" altLang="zh-CN" i="1" dirty="0">
                <a:latin typeface="Times New Roman" panose="02020603050405020304" pitchFamily="18" charset="0"/>
              </a:rPr>
              <a:t>B</a:t>
            </a:r>
            <a:r>
              <a:rPr lang="en-US" altLang="zh-CN" baseline="-25000" dirty="0">
                <a:latin typeface="Times New Roman" panose="02020603050405020304" pitchFamily="18" charset="0"/>
              </a:rPr>
              <a:t>2</a:t>
            </a:r>
            <a:r>
              <a:rPr lang="en-US" altLang="zh-CN" i="1" dirty="0">
                <a:latin typeface="Times New Roman" panose="02020603050405020304" pitchFamily="18" charset="0"/>
              </a:rPr>
              <a:t>y</a:t>
            </a:r>
            <a:r>
              <a:rPr lang="zh-CN" altLang="en-US" dirty="0">
                <a:latin typeface="Times New Roman" panose="02020603050405020304" pitchFamily="18" charset="0"/>
              </a:rPr>
              <a:t>＋</a:t>
            </a:r>
            <a:r>
              <a:rPr lang="en-US" altLang="zh-CN" i="1" dirty="0">
                <a:latin typeface="Times New Roman" panose="02020603050405020304" pitchFamily="18" charset="0"/>
              </a:rPr>
              <a:t>C</a:t>
            </a:r>
            <a:r>
              <a:rPr lang="en-US" altLang="zh-CN" baseline="-25000" dirty="0">
                <a:latin typeface="Times New Roman" panose="02020603050405020304" pitchFamily="18" charset="0"/>
              </a:rPr>
              <a:t>2</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a:t>
            </a:r>
            <a:endParaRPr lang="zh-CN" altLang="en-US" dirty="0">
              <a:latin typeface="Times New Roman" panose="02020603050405020304" pitchFamily="18" charset="0"/>
            </a:endParaRPr>
          </a:p>
          <a:p>
            <a:pPr algn="l"/>
            <a:r>
              <a:rPr lang="zh-CN" altLang="en-US" dirty="0">
                <a:latin typeface="Times New Roman" panose="02020603050405020304" pitchFamily="18" charset="0"/>
              </a:rPr>
              <a:t>则</a:t>
            </a:r>
            <a:r>
              <a:rPr lang="en-US" altLang="zh-CN" i="1" dirty="0">
                <a:solidFill>
                  <a:srgbClr val="FF0000"/>
                </a:solidFill>
                <a:latin typeface="Times New Roman" panose="02020603050405020304" pitchFamily="18" charset="0"/>
              </a:rPr>
              <a:t>l</a:t>
            </a:r>
            <a:r>
              <a:rPr lang="en-US" altLang="zh-CN" baseline="-25000" dirty="0">
                <a:solidFill>
                  <a:srgbClr val="FF0000"/>
                </a:solidFill>
                <a:latin typeface="Times New Roman" panose="02020603050405020304" pitchFamily="18" charset="0"/>
              </a:rPr>
              <a:t>1</a:t>
            </a:r>
            <a:r>
              <a:rPr lang="en-US" altLang="zh-CN" dirty="0">
                <a:solidFill>
                  <a:srgbClr val="FF0000"/>
                </a:solidFill>
                <a:latin typeface="Times New Roman" panose="02020603050405020304" pitchFamily="18" charset="0"/>
              </a:rPr>
              <a:t>⊥</a:t>
            </a:r>
            <a:r>
              <a:rPr lang="en-US" altLang="zh-CN" i="1" dirty="0">
                <a:solidFill>
                  <a:srgbClr val="FF0000"/>
                </a:solidFill>
                <a:latin typeface="Times New Roman" panose="02020603050405020304" pitchFamily="18" charset="0"/>
              </a:rPr>
              <a:t>l</a:t>
            </a:r>
            <a:r>
              <a:rPr lang="en-US" altLang="zh-CN" baseline="-25000" dirty="0">
                <a:solidFill>
                  <a:srgbClr val="FF0000"/>
                </a:solidFill>
                <a:latin typeface="Times New Roman" panose="02020603050405020304" pitchFamily="18" charset="0"/>
              </a:rPr>
              <a:t>2</a:t>
            </a:r>
            <a:r>
              <a:rPr lang="en-US" altLang="zh-CN" dirty="0">
                <a:solidFill>
                  <a:srgbClr val="FF0000"/>
                </a:solidFill>
                <a:latin typeface="Times New Roman" panose="02020603050405020304" pitchFamily="18" charset="0"/>
              </a:rPr>
              <a:t>  </a:t>
            </a:r>
            <a:r>
              <a:rPr lang="en-US" altLang="zh-CN" dirty="0">
                <a:solidFill>
                  <a:srgbClr val="FF0000"/>
                </a:solidFill>
                <a:latin typeface="Times New Roman" panose="02020603050405020304" pitchFamily="18" charset="0"/>
                <a:sym typeface="Symbol" panose="05050102010706020507" pitchFamily="18" charset="2"/>
              </a:rPr>
              <a:t></a:t>
            </a:r>
            <a:r>
              <a:rPr lang="en-US" altLang="zh-CN" dirty="0">
                <a:solidFill>
                  <a:srgbClr val="FF0000"/>
                </a:solidFill>
                <a:latin typeface="Times New Roman" panose="02020603050405020304" pitchFamily="18" charset="0"/>
              </a:rPr>
              <a:t>  </a:t>
            </a:r>
            <a:r>
              <a:rPr lang="en-US" altLang="zh-CN" i="1" dirty="0">
                <a:solidFill>
                  <a:srgbClr val="FF0000"/>
                </a:solidFill>
                <a:latin typeface="Times New Roman" panose="02020603050405020304" pitchFamily="18" charset="0"/>
                <a:sym typeface="Symbol" panose="05050102010706020507" pitchFamily="18" charset="2"/>
              </a:rPr>
              <a:t>A</a:t>
            </a:r>
            <a:r>
              <a:rPr lang="en-US" altLang="zh-CN" baseline="-25000" dirty="0">
                <a:solidFill>
                  <a:srgbClr val="FF0000"/>
                </a:solidFill>
                <a:latin typeface="Times New Roman" panose="02020603050405020304" pitchFamily="18" charset="0"/>
                <a:sym typeface="Symbol" panose="05050102010706020507" pitchFamily="18" charset="2"/>
              </a:rPr>
              <a:t>1</a:t>
            </a:r>
            <a:r>
              <a:rPr lang="en-US" altLang="zh-CN" i="1" dirty="0">
                <a:solidFill>
                  <a:srgbClr val="FF0000"/>
                </a:solidFill>
                <a:latin typeface="Times New Roman" panose="02020603050405020304" pitchFamily="18" charset="0"/>
                <a:sym typeface="Symbol" panose="05050102010706020507" pitchFamily="18" charset="2"/>
              </a:rPr>
              <a:t>A</a:t>
            </a:r>
            <a:r>
              <a:rPr lang="en-US" altLang="zh-CN" baseline="-25000" dirty="0">
                <a:solidFill>
                  <a:srgbClr val="FF0000"/>
                </a:solidFill>
                <a:latin typeface="Times New Roman" panose="02020603050405020304" pitchFamily="18" charset="0"/>
                <a:sym typeface="Symbol" panose="05050102010706020507" pitchFamily="18" charset="2"/>
              </a:rPr>
              <a:t>1</a:t>
            </a:r>
            <a:r>
              <a:rPr lang="zh-CN" altLang="en-US" dirty="0">
                <a:solidFill>
                  <a:srgbClr val="FF0000"/>
                </a:solidFill>
                <a:latin typeface="Times New Roman" panose="02020603050405020304" pitchFamily="18" charset="0"/>
                <a:sym typeface="Symbol" panose="05050102010706020507" pitchFamily="18" charset="2"/>
              </a:rPr>
              <a:t>＋</a:t>
            </a:r>
            <a:r>
              <a:rPr lang="en-US" altLang="zh-CN" i="1" dirty="0">
                <a:solidFill>
                  <a:srgbClr val="FF0000"/>
                </a:solidFill>
                <a:latin typeface="Times New Roman" panose="02020603050405020304" pitchFamily="18" charset="0"/>
                <a:sym typeface="Symbol" panose="05050102010706020507" pitchFamily="18" charset="2"/>
              </a:rPr>
              <a:t>B</a:t>
            </a:r>
            <a:r>
              <a:rPr lang="en-US" altLang="zh-CN" baseline="-25000" dirty="0">
                <a:solidFill>
                  <a:srgbClr val="FF0000"/>
                </a:solidFill>
                <a:latin typeface="Times New Roman" panose="02020603050405020304" pitchFamily="18" charset="0"/>
                <a:sym typeface="Symbol" panose="05050102010706020507" pitchFamily="18" charset="2"/>
              </a:rPr>
              <a:t>1</a:t>
            </a:r>
            <a:r>
              <a:rPr lang="en-US" altLang="zh-CN" i="1" dirty="0">
                <a:solidFill>
                  <a:srgbClr val="FF0000"/>
                </a:solidFill>
                <a:latin typeface="Times New Roman" panose="02020603050405020304" pitchFamily="18" charset="0"/>
                <a:sym typeface="Symbol" panose="05050102010706020507" pitchFamily="18" charset="2"/>
              </a:rPr>
              <a:t>B</a:t>
            </a:r>
            <a:r>
              <a:rPr lang="en-US" altLang="zh-CN" baseline="-25000" dirty="0">
                <a:solidFill>
                  <a:srgbClr val="FF0000"/>
                </a:solidFill>
                <a:latin typeface="Times New Roman" panose="02020603050405020304" pitchFamily="18" charset="0"/>
                <a:sym typeface="Symbol" panose="05050102010706020507" pitchFamily="18" charset="2"/>
              </a:rPr>
              <a:t>2</a:t>
            </a:r>
            <a:r>
              <a:rPr lang="zh-CN" altLang="en-US" dirty="0">
                <a:solidFill>
                  <a:srgbClr val="FF0000"/>
                </a:solidFill>
                <a:latin typeface="Times New Roman" panose="02020603050405020304" pitchFamily="18" charset="0"/>
                <a:sym typeface="Symbol" panose="05050102010706020507" pitchFamily="18" charset="2"/>
              </a:rPr>
              <a:t>＝</a:t>
            </a:r>
            <a:r>
              <a:rPr lang="en-US" altLang="zh-CN" dirty="0">
                <a:solidFill>
                  <a:srgbClr val="FF0000"/>
                </a:solidFill>
                <a:latin typeface="Times New Roman" panose="02020603050405020304" pitchFamily="18" charset="0"/>
                <a:sym typeface="Symbol" panose="05050102010706020507" pitchFamily="18" charset="2"/>
              </a:rPr>
              <a:t>0</a:t>
            </a:r>
            <a:r>
              <a:rPr lang="zh-CN" altLang="en-US" dirty="0">
                <a:latin typeface="Times New Roman" panose="02020603050405020304" pitchFamily="18" charset="0"/>
                <a:sym typeface="Symbol" panose="05050102010706020507" pitchFamily="18" charset="2"/>
              </a:rPr>
              <a:t>．</a:t>
            </a:r>
            <a:endParaRPr lang="zh-CN" altLang="en-US" dirty="0">
              <a:latin typeface="Times New Roman" panose="02020603050405020304" pitchFamily="18" charset="0"/>
            </a:endParaRPr>
          </a:p>
        </p:txBody>
      </p:sp>
      <p:sp>
        <p:nvSpPr>
          <p:cNvPr id="139270" name="Text Box 6"/>
          <p:cNvSpPr txBox="1"/>
          <p:nvPr/>
        </p:nvSpPr>
        <p:spPr>
          <a:xfrm>
            <a:off x="522288" y="3387725"/>
            <a:ext cx="7581900" cy="1006475"/>
          </a:xfrm>
          <a:prstGeom prst="rect">
            <a:avLst/>
          </a:prstGeom>
          <a:noFill/>
          <a:ln w="28575">
            <a:noFill/>
          </a:ln>
        </p:spPr>
        <p:txBody>
          <a:bodyPr>
            <a:spAutoFit/>
          </a:bodyPr>
          <a:p>
            <a:pPr algn="l"/>
            <a:r>
              <a:rPr lang="en-US" altLang="zh-CN" dirty="0">
                <a:latin typeface="Times New Roman" panose="02020603050405020304" pitchFamily="18" charset="0"/>
              </a:rPr>
              <a:t>3</a:t>
            </a:r>
            <a:r>
              <a:rPr lang="zh-CN" altLang="en-US" dirty="0">
                <a:latin typeface="Times New Roman" panose="02020603050405020304" pitchFamily="18" charset="0"/>
              </a:rPr>
              <a:t>．利用直线系解题</a:t>
            </a:r>
            <a:endParaRPr lang="zh-CN" altLang="en-US" dirty="0">
              <a:latin typeface="Times New Roman" panose="02020603050405020304" pitchFamily="18" charset="0"/>
            </a:endParaRPr>
          </a:p>
          <a:p>
            <a:pPr algn="l"/>
            <a:r>
              <a:rPr lang="zh-CN" altLang="en-US" dirty="0">
                <a:latin typeface="Times New Roman" panose="02020603050405020304" pitchFamily="18" charset="0"/>
              </a:rPr>
              <a:t>已知</a:t>
            </a:r>
            <a:r>
              <a:rPr lang="en-US" altLang="zh-CN" i="1" dirty="0">
                <a:solidFill>
                  <a:srgbClr val="FF0000"/>
                </a:solidFill>
                <a:latin typeface="Times New Roman" panose="02020603050405020304" pitchFamily="18" charset="0"/>
              </a:rPr>
              <a:t>l</a:t>
            </a:r>
            <a:r>
              <a:rPr lang="en-US" altLang="zh-CN" baseline="-25000" dirty="0">
                <a:solidFill>
                  <a:srgbClr val="FF0000"/>
                </a:solidFill>
                <a:latin typeface="Times New Roman" panose="02020603050405020304" pitchFamily="18" charset="0"/>
              </a:rPr>
              <a:t>1</a:t>
            </a:r>
            <a:r>
              <a:rPr lang="en-US" altLang="zh-CN" dirty="0">
                <a:solidFill>
                  <a:srgbClr val="FF0000"/>
                </a:solidFill>
                <a:latin typeface="Times New Roman" panose="02020603050405020304" pitchFamily="18" charset="0"/>
              </a:rPr>
              <a:t>⊥</a:t>
            </a:r>
            <a:r>
              <a:rPr lang="en-US" altLang="zh-CN" i="1" dirty="0">
                <a:solidFill>
                  <a:srgbClr val="FF0000"/>
                </a:solidFill>
                <a:latin typeface="Times New Roman" panose="02020603050405020304" pitchFamily="18" charset="0"/>
              </a:rPr>
              <a:t>l</a:t>
            </a:r>
            <a:r>
              <a:rPr lang="en-US" altLang="zh-CN" baseline="-25000" dirty="0">
                <a:solidFill>
                  <a:srgbClr val="FF0000"/>
                </a:solidFill>
                <a:latin typeface="Times New Roman" panose="02020603050405020304" pitchFamily="18" charset="0"/>
              </a:rPr>
              <a:t>2</a:t>
            </a:r>
            <a:r>
              <a:rPr lang="zh-CN" altLang="en-US" dirty="0">
                <a:latin typeface="Times New Roman" panose="02020603050405020304" pitchFamily="18" charset="0"/>
              </a:rPr>
              <a:t>，若</a:t>
            </a:r>
            <a:r>
              <a:rPr lang="en-US" altLang="zh-CN" i="1" dirty="0">
                <a:latin typeface="Times New Roman" panose="02020603050405020304" pitchFamily="18" charset="0"/>
              </a:rPr>
              <a:t>l</a:t>
            </a:r>
            <a:r>
              <a:rPr lang="en-US" altLang="zh-CN" baseline="-25000" dirty="0">
                <a:latin typeface="Times New Roman" panose="02020603050405020304" pitchFamily="18" charset="0"/>
              </a:rPr>
              <a:t>1</a:t>
            </a:r>
            <a:r>
              <a:rPr lang="zh-CN" altLang="en-US" dirty="0">
                <a:latin typeface="Times New Roman" panose="02020603050405020304" pitchFamily="18" charset="0"/>
              </a:rPr>
              <a:t>的方程为</a:t>
            </a:r>
            <a:r>
              <a:rPr lang="en-US" altLang="zh-CN" i="1" dirty="0">
                <a:latin typeface="Times New Roman" panose="02020603050405020304" pitchFamily="18" charset="0"/>
              </a:rPr>
              <a:t>Ax</a:t>
            </a:r>
            <a:r>
              <a:rPr lang="zh-CN" altLang="en-US" dirty="0">
                <a:latin typeface="Times New Roman" panose="02020603050405020304" pitchFamily="18" charset="0"/>
              </a:rPr>
              <a:t>＋</a:t>
            </a:r>
            <a:r>
              <a:rPr lang="en-US" altLang="zh-CN" i="1" dirty="0">
                <a:latin typeface="Times New Roman" panose="02020603050405020304" pitchFamily="18" charset="0"/>
              </a:rPr>
              <a:t>By</a:t>
            </a:r>
            <a:r>
              <a:rPr lang="zh-CN" altLang="en-US" dirty="0">
                <a:latin typeface="Times New Roman" panose="02020603050405020304" pitchFamily="18" charset="0"/>
              </a:rPr>
              <a:t>＋</a:t>
            </a:r>
            <a:r>
              <a:rPr lang="en-US" altLang="zh-CN" i="1" dirty="0">
                <a:latin typeface="Times New Roman" panose="02020603050405020304" pitchFamily="18" charset="0"/>
              </a:rPr>
              <a:t>C</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，则</a:t>
            </a:r>
            <a:r>
              <a:rPr lang="en-US" altLang="zh-CN" i="1" dirty="0">
                <a:latin typeface="Times New Roman" panose="02020603050405020304" pitchFamily="18" charset="0"/>
              </a:rPr>
              <a:t>l</a:t>
            </a:r>
            <a:r>
              <a:rPr lang="en-US" altLang="zh-CN" baseline="-25000" dirty="0">
                <a:latin typeface="Times New Roman" panose="02020603050405020304" pitchFamily="18" charset="0"/>
              </a:rPr>
              <a:t>2</a:t>
            </a:r>
            <a:r>
              <a:rPr lang="zh-CN" altLang="en-US" dirty="0">
                <a:latin typeface="Times New Roman" panose="02020603050405020304" pitchFamily="18" charset="0"/>
              </a:rPr>
              <a:t>的方程可设为</a:t>
            </a:r>
            <a:endParaRPr lang="zh-CN" altLang="en-US" dirty="0">
              <a:latin typeface="Times New Roman" panose="02020603050405020304" pitchFamily="18" charset="0"/>
            </a:endParaRPr>
          </a:p>
          <a:p>
            <a:pPr algn="l"/>
            <a:r>
              <a:rPr lang="en-US" altLang="zh-CN" i="1" dirty="0">
                <a:latin typeface="Times New Roman" panose="02020603050405020304" pitchFamily="18" charset="0"/>
              </a:rPr>
              <a:t>Bx</a:t>
            </a:r>
            <a:r>
              <a:rPr lang="zh-CN" altLang="en-US" dirty="0">
                <a:latin typeface="Times New Roman" panose="02020603050405020304" pitchFamily="18" charset="0"/>
              </a:rPr>
              <a:t>－</a:t>
            </a:r>
            <a:r>
              <a:rPr lang="en-US" altLang="zh-CN" i="1" dirty="0">
                <a:latin typeface="Times New Roman" panose="02020603050405020304" pitchFamily="18" charset="0"/>
              </a:rPr>
              <a:t>Ay</a:t>
            </a:r>
            <a:r>
              <a:rPr lang="zh-CN" altLang="en-US" dirty="0">
                <a:latin typeface="Times New Roman" panose="02020603050405020304" pitchFamily="18" charset="0"/>
              </a:rPr>
              <a:t>＋</a:t>
            </a:r>
            <a:r>
              <a:rPr lang="en-US" altLang="zh-CN" i="1" dirty="0">
                <a:latin typeface="Times New Roman" panose="02020603050405020304" pitchFamily="18" charset="0"/>
              </a:rPr>
              <a:t>C</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sym typeface="Symbol" panose="05050102010706020507" pitchFamily="18" charset="2"/>
              </a:rPr>
              <a:t>或</a:t>
            </a:r>
            <a:r>
              <a:rPr lang="en-US" altLang="en-US" dirty="0">
                <a:latin typeface="Times New Roman" panose="02020603050405020304" pitchFamily="18" charset="0"/>
                <a:sym typeface="Symbol" panose="05050102010706020507" pitchFamily="18" charset="2"/>
              </a:rPr>
              <a:t>－</a:t>
            </a:r>
            <a:r>
              <a:rPr lang="en-US" altLang="zh-CN" i="1" dirty="0">
                <a:latin typeface="Times New Roman" panose="02020603050405020304" pitchFamily="18" charset="0"/>
              </a:rPr>
              <a:t>Bx</a:t>
            </a:r>
            <a:r>
              <a:rPr lang="zh-CN" altLang="en-US" dirty="0">
                <a:latin typeface="Times New Roman" panose="02020603050405020304" pitchFamily="18" charset="0"/>
              </a:rPr>
              <a:t>＋</a:t>
            </a:r>
            <a:r>
              <a:rPr lang="en-US" altLang="zh-CN" i="1" dirty="0">
                <a:latin typeface="Times New Roman" panose="02020603050405020304" pitchFamily="18" charset="0"/>
              </a:rPr>
              <a:t>Ay</a:t>
            </a:r>
            <a:r>
              <a:rPr lang="zh-CN" altLang="en-US" dirty="0">
                <a:latin typeface="Times New Roman" panose="02020603050405020304" pitchFamily="18" charset="0"/>
              </a:rPr>
              <a:t>＋</a:t>
            </a:r>
            <a:r>
              <a:rPr lang="en-US" altLang="zh-CN" i="1" dirty="0">
                <a:latin typeface="Times New Roman" panose="02020603050405020304" pitchFamily="18" charset="0"/>
              </a:rPr>
              <a:t>C</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sym typeface="Symbol" panose="05050102010706020507" pitchFamily="18" charset="2"/>
              </a:rPr>
              <a:t>．</a:t>
            </a:r>
            <a:endParaRPr lang="zh-CN" altLang="en-US" dirty="0">
              <a:latin typeface="Times New Roman" panose="02020603050405020304" pitchFamily="18" charset="0"/>
              <a:sym typeface="Symbol" panose="05050102010706020507"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9269">
                                            <p:txEl>
                                              <p:charRg st="0" end="25"/>
                                            </p:txEl>
                                          </p:spTgt>
                                        </p:tgtEl>
                                        <p:attrNameLst>
                                          <p:attrName>style.visibility</p:attrName>
                                        </p:attrNameLst>
                                      </p:cBhvr>
                                      <p:to>
                                        <p:strVal val="visible"/>
                                      </p:to>
                                    </p:set>
                                    <p:animEffect transition="in" filter="wipe(left)">
                                      <p:cBhvr>
                                        <p:cTn id="7" dur="1000"/>
                                        <p:tgtEl>
                                          <p:spTgt spid="139269">
                                            <p:txEl>
                                              <p:charRg st="0" end="25"/>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39269">
                                            <p:txEl>
                                              <p:charRg st="25" end="58"/>
                                            </p:txEl>
                                          </p:spTgt>
                                        </p:tgtEl>
                                        <p:attrNameLst>
                                          <p:attrName>style.visibility</p:attrName>
                                        </p:attrNameLst>
                                      </p:cBhvr>
                                      <p:to>
                                        <p:strVal val="visible"/>
                                      </p:to>
                                    </p:set>
                                    <p:animEffect transition="in" filter="wipe(left)">
                                      <p:cBhvr>
                                        <p:cTn id="11" dur="1000"/>
                                        <p:tgtEl>
                                          <p:spTgt spid="139269">
                                            <p:txEl>
                                              <p:charRg st="25" end="58"/>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39269">
                                            <p:txEl>
                                              <p:charRg st="58" end="82"/>
                                            </p:txEl>
                                          </p:spTgt>
                                        </p:tgtEl>
                                        <p:attrNameLst>
                                          <p:attrName>style.visibility</p:attrName>
                                        </p:attrNameLst>
                                      </p:cBhvr>
                                      <p:to>
                                        <p:strVal val="visible"/>
                                      </p:to>
                                    </p:set>
                                    <p:animEffect transition="in" filter="wipe(left)">
                                      <p:cBhvr>
                                        <p:cTn id="15" dur="1000"/>
                                        <p:tgtEl>
                                          <p:spTgt spid="139269">
                                            <p:txEl>
                                              <p:charRg st="58" end="8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9270">
                                            <p:txEl>
                                              <p:charRg st="0" end="10"/>
                                            </p:txEl>
                                          </p:spTgt>
                                        </p:tgtEl>
                                        <p:attrNameLst>
                                          <p:attrName>style.visibility</p:attrName>
                                        </p:attrNameLst>
                                      </p:cBhvr>
                                      <p:to>
                                        <p:strVal val="visible"/>
                                      </p:to>
                                    </p:set>
                                    <p:animEffect transition="in" filter="wipe(left)">
                                      <p:cBhvr>
                                        <p:cTn id="20" dur="1000"/>
                                        <p:tgtEl>
                                          <p:spTgt spid="139270">
                                            <p:txEl>
                                              <p:charRg st="0" end="10"/>
                                            </p:txEl>
                                          </p:spTgt>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139270">
                                            <p:txEl>
                                              <p:charRg st="10" end="45"/>
                                            </p:txEl>
                                          </p:spTgt>
                                        </p:tgtEl>
                                        <p:attrNameLst>
                                          <p:attrName>style.visibility</p:attrName>
                                        </p:attrNameLst>
                                      </p:cBhvr>
                                      <p:to>
                                        <p:strVal val="visible"/>
                                      </p:to>
                                    </p:set>
                                    <p:animEffect transition="in" filter="wipe(left)">
                                      <p:cBhvr>
                                        <p:cTn id="24" dur="1000"/>
                                        <p:tgtEl>
                                          <p:spTgt spid="139270">
                                            <p:txEl>
                                              <p:charRg st="10" end="45"/>
                                            </p:txEl>
                                          </p:spTgt>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39270">
                                            <p:txEl>
                                              <p:charRg st="45" end="67"/>
                                            </p:txEl>
                                          </p:spTgt>
                                        </p:tgtEl>
                                        <p:attrNameLst>
                                          <p:attrName>style.visibility</p:attrName>
                                        </p:attrNameLst>
                                      </p:cBhvr>
                                      <p:to>
                                        <p:strVal val="visible"/>
                                      </p:to>
                                    </p:set>
                                    <p:animEffect transition="in" filter="wipe(left)">
                                      <p:cBhvr>
                                        <p:cTn id="28" dur="1000"/>
                                        <p:tgtEl>
                                          <p:spTgt spid="139270">
                                            <p:txEl>
                                              <p:charRg st="45" end="6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9" grpId="0" build="allAtOnce"/>
      <p:bldP spid="139270"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Text Box 3"/>
          <p:cNvSpPr txBox="1"/>
          <p:nvPr/>
        </p:nvSpPr>
        <p:spPr>
          <a:xfrm>
            <a:off x="0" y="1852613"/>
            <a:ext cx="4375150" cy="396875"/>
          </a:xfrm>
          <a:prstGeom prst="rect">
            <a:avLst/>
          </a:prstGeom>
          <a:noFill/>
          <a:ln w="28575">
            <a:noFill/>
          </a:ln>
        </p:spPr>
        <p:txBody>
          <a:bodyPr>
            <a:spAutoFit/>
          </a:bodyPr>
          <a:p>
            <a:pPr>
              <a:spcBef>
                <a:spcPct val="50000"/>
              </a:spcBef>
            </a:pPr>
            <a:r>
              <a:rPr lang="en-US" altLang="zh-CN" dirty="0">
                <a:latin typeface="Times New Roman" panose="02020603050405020304" pitchFamily="18" charset="0"/>
              </a:rPr>
              <a:t>P96</a:t>
            </a:r>
            <a:r>
              <a:rPr lang="zh-CN" altLang="en-US" dirty="0">
                <a:latin typeface="Times New Roman" panose="02020603050405020304" pitchFamily="18" charset="0"/>
              </a:rPr>
              <a:t>习题第</a:t>
            </a:r>
            <a:r>
              <a:rPr lang="en-US" altLang="zh-CN" dirty="0">
                <a:latin typeface="Times New Roman" panose="02020603050405020304" pitchFamily="18" charset="0"/>
              </a:rPr>
              <a:t>5</a:t>
            </a:r>
            <a:r>
              <a:rPr lang="zh-CN" altLang="en-US" dirty="0">
                <a:latin typeface="Times New Roman" panose="02020603050405020304" pitchFamily="18" charset="0"/>
              </a:rPr>
              <a:t>，</a:t>
            </a:r>
            <a:r>
              <a:rPr lang="en-US" altLang="zh-CN" dirty="0">
                <a:latin typeface="Times New Roman" panose="02020603050405020304" pitchFamily="18" charset="0"/>
              </a:rPr>
              <a:t>7</a:t>
            </a:r>
            <a:r>
              <a:rPr lang="zh-CN" altLang="en-US" dirty="0">
                <a:latin typeface="Times New Roman" panose="02020603050405020304" pitchFamily="18" charset="0"/>
              </a:rPr>
              <a:t>题．</a:t>
            </a:r>
            <a:endParaRPr lang="zh-CN" altLang="en-US" dirty="0">
              <a:latin typeface="Times New Roman" panose="02020603050405020304" pitchFamily="18" charset="0"/>
            </a:endParaRPr>
          </a:p>
        </p:txBody>
      </p:sp>
      <p:sp>
        <p:nvSpPr>
          <p:cNvPr id="13315" name="Text Box 4"/>
          <p:cNvSpPr txBox="1"/>
          <p:nvPr/>
        </p:nvSpPr>
        <p:spPr>
          <a:xfrm>
            <a:off x="238125" y="569913"/>
            <a:ext cx="2663825" cy="519112"/>
          </a:xfrm>
          <a:prstGeom prst="rect">
            <a:avLst/>
          </a:prstGeom>
          <a:noFill/>
          <a:ln w="28575">
            <a:noFill/>
          </a:ln>
        </p:spPr>
        <p:txBody>
          <a:bodyPr>
            <a:spAutoFit/>
          </a:bodyPr>
          <a:p>
            <a:pPr algn="l">
              <a:spcBef>
                <a:spcPct val="50000"/>
              </a:spcBef>
            </a:pPr>
            <a:r>
              <a:rPr lang="zh-CN" altLang="en-US" sz="2800" dirty="0">
                <a:latin typeface="Arial" panose="020B0604020202020204" pitchFamily="34" charset="0"/>
                <a:ea typeface="黑体" panose="02010609060101010101" pitchFamily="2" charset="-122"/>
              </a:rPr>
              <a:t>作业</a:t>
            </a:r>
            <a:endParaRPr lang="zh-CN" altLang="en-US" sz="2800" dirty="0">
              <a:latin typeface="Arial" panose="020B0604020202020204" pitchFamily="34" charset="0"/>
              <a:ea typeface="黑体" panose="0201060906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Text Box 2"/>
          <p:cNvSpPr txBox="1"/>
          <p:nvPr/>
        </p:nvSpPr>
        <p:spPr>
          <a:xfrm>
            <a:off x="238125" y="569913"/>
            <a:ext cx="2663825" cy="519112"/>
          </a:xfrm>
          <a:prstGeom prst="rect">
            <a:avLst/>
          </a:prstGeom>
          <a:noFill/>
          <a:ln w="28575">
            <a:noFill/>
          </a:ln>
        </p:spPr>
        <p:txBody>
          <a:bodyPr>
            <a:spAutoFit/>
          </a:bodyPr>
          <a:p>
            <a:pPr algn="l">
              <a:spcBef>
                <a:spcPct val="50000"/>
              </a:spcBef>
            </a:pPr>
            <a:r>
              <a:rPr lang="zh-CN" altLang="en-US" sz="2800" dirty="0">
                <a:latin typeface="Arial" panose="020B0604020202020204" pitchFamily="34" charset="0"/>
                <a:ea typeface="黑体" panose="02010609060101010101" pitchFamily="2" charset="-122"/>
              </a:rPr>
              <a:t>复习回顾</a:t>
            </a:r>
            <a:endParaRPr lang="zh-CN" altLang="en-US" sz="2800" dirty="0">
              <a:latin typeface="Arial" panose="020B0604020202020204" pitchFamily="34" charset="0"/>
              <a:ea typeface="黑体" panose="02010609060101010101" pitchFamily="2" charset="-122"/>
            </a:endParaRPr>
          </a:p>
        </p:txBody>
      </p:sp>
      <p:sp>
        <p:nvSpPr>
          <p:cNvPr id="140291" name="Text Box 3"/>
          <p:cNvSpPr txBox="1"/>
          <p:nvPr/>
        </p:nvSpPr>
        <p:spPr>
          <a:xfrm>
            <a:off x="534988" y="2778125"/>
            <a:ext cx="7581900" cy="1006475"/>
          </a:xfrm>
          <a:prstGeom prst="rect">
            <a:avLst/>
          </a:prstGeom>
          <a:noFill/>
          <a:ln w="28575">
            <a:noFill/>
          </a:ln>
        </p:spPr>
        <p:txBody>
          <a:bodyPr>
            <a:spAutoFit/>
          </a:bodyPr>
          <a:p>
            <a:pPr algn="l"/>
            <a:r>
              <a:rPr lang="en-US" altLang="zh-CN" dirty="0">
                <a:latin typeface="Times New Roman" panose="02020603050405020304" pitchFamily="18" charset="0"/>
              </a:rPr>
              <a:t>2</a:t>
            </a:r>
            <a:r>
              <a:rPr lang="zh-CN" altLang="en-US" dirty="0">
                <a:latin typeface="Times New Roman" panose="02020603050405020304" pitchFamily="18" charset="0"/>
              </a:rPr>
              <a:t>．利用两直线的一般式方程判断两直线的平行关系</a:t>
            </a:r>
            <a:endParaRPr lang="zh-CN" altLang="en-US" dirty="0">
              <a:latin typeface="Times New Roman" panose="02020603050405020304" pitchFamily="18" charset="0"/>
            </a:endParaRPr>
          </a:p>
          <a:p>
            <a:pPr algn="l"/>
            <a:r>
              <a:rPr lang="en-US" altLang="zh-CN" i="1" dirty="0">
                <a:latin typeface="Times New Roman" panose="02020603050405020304" pitchFamily="18" charset="0"/>
              </a:rPr>
              <a:t>l</a:t>
            </a:r>
            <a:r>
              <a:rPr lang="en-US" altLang="zh-CN" baseline="-25000" dirty="0">
                <a:latin typeface="Times New Roman" panose="02020603050405020304" pitchFamily="18" charset="0"/>
              </a:rPr>
              <a:t>1</a:t>
            </a:r>
            <a:r>
              <a:rPr lang="zh-CN" altLang="en-US" dirty="0">
                <a:latin typeface="Times New Roman" panose="02020603050405020304" pitchFamily="18" charset="0"/>
              </a:rPr>
              <a:t>：</a:t>
            </a:r>
            <a:r>
              <a:rPr lang="en-US" altLang="zh-CN" i="1" dirty="0">
                <a:latin typeface="Times New Roman" panose="02020603050405020304" pitchFamily="18" charset="0"/>
              </a:rPr>
              <a:t>A</a:t>
            </a:r>
            <a:r>
              <a:rPr lang="en-US" altLang="zh-CN" baseline="-25000" dirty="0">
                <a:latin typeface="Times New Roman" panose="02020603050405020304" pitchFamily="18" charset="0"/>
              </a:rPr>
              <a:t>1</a:t>
            </a:r>
            <a:r>
              <a:rPr lang="en-US" altLang="zh-CN" i="1" dirty="0">
                <a:latin typeface="Times New Roman" panose="02020603050405020304" pitchFamily="18" charset="0"/>
              </a:rPr>
              <a:t>x</a:t>
            </a:r>
            <a:r>
              <a:rPr lang="zh-CN" altLang="en-US" dirty="0">
                <a:latin typeface="Times New Roman" panose="02020603050405020304" pitchFamily="18" charset="0"/>
              </a:rPr>
              <a:t>＋</a:t>
            </a:r>
            <a:r>
              <a:rPr lang="en-US" altLang="zh-CN" i="1" dirty="0">
                <a:latin typeface="Times New Roman" panose="02020603050405020304" pitchFamily="18" charset="0"/>
              </a:rPr>
              <a:t>B</a:t>
            </a:r>
            <a:r>
              <a:rPr lang="en-US" altLang="zh-CN" baseline="-25000" dirty="0">
                <a:latin typeface="Times New Roman" panose="02020603050405020304" pitchFamily="18" charset="0"/>
              </a:rPr>
              <a:t>1</a:t>
            </a:r>
            <a:r>
              <a:rPr lang="en-US" altLang="zh-CN" i="1" dirty="0">
                <a:latin typeface="Times New Roman" panose="02020603050405020304" pitchFamily="18" charset="0"/>
              </a:rPr>
              <a:t>y</a:t>
            </a:r>
            <a:r>
              <a:rPr lang="zh-CN" altLang="en-US" dirty="0">
                <a:latin typeface="Times New Roman" panose="02020603050405020304" pitchFamily="18" charset="0"/>
              </a:rPr>
              <a:t>＋</a:t>
            </a:r>
            <a:r>
              <a:rPr lang="en-US" altLang="zh-CN" i="1" dirty="0">
                <a:latin typeface="Times New Roman" panose="02020603050405020304" pitchFamily="18" charset="0"/>
              </a:rPr>
              <a:t>C</a:t>
            </a:r>
            <a:r>
              <a:rPr lang="en-US" altLang="zh-CN" baseline="-25000" dirty="0">
                <a:latin typeface="Times New Roman" panose="02020603050405020304" pitchFamily="18" charset="0"/>
              </a:rPr>
              <a:t>1</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a:t>
            </a:r>
            <a:r>
              <a:rPr lang="en-US" altLang="zh-CN" i="1" dirty="0">
                <a:latin typeface="Times New Roman" panose="02020603050405020304" pitchFamily="18" charset="0"/>
              </a:rPr>
              <a:t>l</a:t>
            </a:r>
            <a:r>
              <a:rPr lang="en-US" altLang="zh-CN" baseline="-25000" dirty="0">
                <a:latin typeface="Times New Roman" panose="02020603050405020304" pitchFamily="18" charset="0"/>
              </a:rPr>
              <a:t>2</a:t>
            </a:r>
            <a:r>
              <a:rPr lang="zh-CN" altLang="en-US" dirty="0">
                <a:latin typeface="Times New Roman" panose="02020603050405020304" pitchFamily="18" charset="0"/>
              </a:rPr>
              <a:t>：</a:t>
            </a:r>
            <a:r>
              <a:rPr lang="en-US" altLang="zh-CN" i="1" dirty="0">
                <a:latin typeface="Times New Roman" panose="02020603050405020304" pitchFamily="18" charset="0"/>
              </a:rPr>
              <a:t>A</a:t>
            </a:r>
            <a:r>
              <a:rPr lang="en-US" altLang="zh-CN" baseline="-25000" dirty="0">
                <a:latin typeface="Times New Roman" panose="02020603050405020304" pitchFamily="18" charset="0"/>
              </a:rPr>
              <a:t>2</a:t>
            </a:r>
            <a:r>
              <a:rPr lang="en-US" altLang="zh-CN" i="1" dirty="0">
                <a:latin typeface="Times New Roman" panose="02020603050405020304" pitchFamily="18" charset="0"/>
              </a:rPr>
              <a:t>x</a:t>
            </a:r>
            <a:r>
              <a:rPr lang="zh-CN" altLang="en-US" dirty="0">
                <a:latin typeface="Times New Roman" panose="02020603050405020304" pitchFamily="18" charset="0"/>
              </a:rPr>
              <a:t>＋</a:t>
            </a:r>
            <a:r>
              <a:rPr lang="en-US" altLang="zh-CN" i="1" dirty="0">
                <a:latin typeface="Times New Roman" panose="02020603050405020304" pitchFamily="18" charset="0"/>
              </a:rPr>
              <a:t>B</a:t>
            </a:r>
            <a:r>
              <a:rPr lang="en-US" altLang="zh-CN" baseline="-25000" dirty="0">
                <a:latin typeface="Times New Roman" panose="02020603050405020304" pitchFamily="18" charset="0"/>
              </a:rPr>
              <a:t>2</a:t>
            </a:r>
            <a:r>
              <a:rPr lang="en-US" altLang="zh-CN" i="1" dirty="0">
                <a:latin typeface="Times New Roman" panose="02020603050405020304" pitchFamily="18" charset="0"/>
              </a:rPr>
              <a:t>y</a:t>
            </a:r>
            <a:r>
              <a:rPr lang="zh-CN" altLang="en-US" dirty="0">
                <a:latin typeface="Times New Roman" panose="02020603050405020304" pitchFamily="18" charset="0"/>
              </a:rPr>
              <a:t>＋</a:t>
            </a:r>
            <a:r>
              <a:rPr lang="en-US" altLang="zh-CN" i="1" dirty="0">
                <a:latin typeface="Times New Roman" panose="02020603050405020304" pitchFamily="18" charset="0"/>
              </a:rPr>
              <a:t>C</a:t>
            </a:r>
            <a:r>
              <a:rPr lang="en-US" altLang="zh-CN" baseline="-25000" dirty="0">
                <a:latin typeface="Times New Roman" panose="02020603050405020304" pitchFamily="18" charset="0"/>
              </a:rPr>
              <a:t>2</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a:t>
            </a:r>
            <a:endParaRPr lang="zh-CN" altLang="en-US" dirty="0">
              <a:latin typeface="Times New Roman" panose="02020603050405020304" pitchFamily="18" charset="0"/>
            </a:endParaRPr>
          </a:p>
          <a:p>
            <a:pPr algn="l"/>
            <a:r>
              <a:rPr lang="zh-CN" altLang="en-US" dirty="0">
                <a:latin typeface="Times New Roman" panose="02020603050405020304" pitchFamily="18" charset="0"/>
              </a:rPr>
              <a:t>则</a:t>
            </a:r>
            <a:r>
              <a:rPr lang="en-US" altLang="zh-CN" i="1" dirty="0">
                <a:solidFill>
                  <a:srgbClr val="FF0000"/>
                </a:solidFill>
                <a:latin typeface="Times New Roman" panose="02020603050405020304" pitchFamily="18" charset="0"/>
              </a:rPr>
              <a:t>l</a:t>
            </a:r>
            <a:r>
              <a:rPr lang="en-US" altLang="zh-CN" baseline="-25000" dirty="0">
                <a:solidFill>
                  <a:srgbClr val="FF0000"/>
                </a:solidFill>
                <a:latin typeface="Times New Roman" panose="02020603050405020304" pitchFamily="18" charset="0"/>
              </a:rPr>
              <a:t>1</a:t>
            </a:r>
            <a:r>
              <a:rPr lang="en-US" altLang="zh-CN" dirty="0">
                <a:solidFill>
                  <a:srgbClr val="FF0000"/>
                </a:solidFill>
                <a:latin typeface="Times New Roman" panose="02020603050405020304" pitchFamily="18" charset="0"/>
              </a:rPr>
              <a:t>∥</a:t>
            </a:r>
            <a:r>
              <a:rPr lang="en-US" altLang="zh-CN" i="1" dirty="0">
                <a:solidFill>
                  <a:srgbClr val="FF0000"/>
                </a:solidFill>
                <a:latin typeface="Times New Roman" panose="02020603050405020304" pitchFamily="18" charset="0"/>
              </a:rPr>
              <a:t>l</a:t>
            </a:r>
            <a:r>
              <a:rPr lang="en-US" altLang="zh-CN" baseline="-25000" dirty="0">
                <a:solidFill>
                  <a:srgbClr val="FF0000"/>
                </a:solidFill>
                <a:latin typeface="Times New Roman" panose="02020603050405020304" pitchFamily="18" charset="0"/>
              </a:rPr>
              <a:t>2</a:t>
            </a:r>
            <a:r>
              <a:rPr lang="en-US" altLang="zh-CN" dirty="0">
                <a:solidFill>
                  <a:srgbClr val="FF0000"/>
                </a:solidFill>
                <a:latin typeface="Times New Roman" panose="02020603050405020304" pitchFamily="18" charset="0"/>
              </a:rPr>
              <a:t>  </a:t>
            </a:r>
            <a:r>
              <a:rPr lang="en-US" altLang="zh-CN" dirty="0">
                <a:solidFill>
                  <a:srgbClr val="FF0000"/>
                </a:solidFill>
                <a:latin typeface="Times New Roman" panose="02020603050405020304" pitchFamily="18" charset="0"/>
                <a:sym typeface="Symbol" panose="05050102010706020507" pitchFamily="18" charset="2"/>
              </a:rPr>
              <a:t></a:t>
            </a:r>
            <a:r>
              <a:rPr lang="en-US" altLang="zh-CN" dirty="0">
                <a:solidFill>
                  <a:srgbClr val="FF0000"/>
                </a:solidFill>
                <a:latin typeface="Times New Roman" panose="02020603050405020304" pitchFamily="18" charset="0"/>
              </a:rPr>
              <a:t>  </a:t>
            </a:r>
            <a:r>
              <a:rPr lang="en-US" altLang="zh-CN" i="1" dirty="0">
                <a:solidFill>
                  <a:srgbClr val="FF0000"/>
                </a:solidFill>
                <a:latin typeface="Times New Roman" panose="02020603050405020304" pitchFamily="18" charset="0"/>
                <a:sym typeface="Symbol" panose="05050102010706020507" pitchFamily="18" charset="2"/>
              </a:rPr>
              <a:t>A</a:t>
            </a:r>
            <a:r>
              <a:rPr lang="en-US" altLang="zh-CN" baseline="-25000" dirty="0">
                <a:solidFill>
                  <a:srgbClr val="FF0000"/>
                </a:solidFill>
                <a:latin typeface="Times New Roman" panose="02020603050405020304" pitchFamily="18" charset="0"/>
                <a:sym typeface="Symbol" panose="05050102010706020507" pitchFamily="18" charset="2"/>
              </a:rPr>
              <a:t>1</a:t>
            </a:r>
            <a:r>
              <a:rPr lang="en-US" altLang="zh-CN" i="1" dirty="0">
                <a:solidFill>
                  <a:srgbClr val="FF0000"/>
                </a:solidFill>
                <a:latin typeface="Times New Roman" panose="02020603050405020304" pitchFamily="18" charset="0"/>
                <a:sym typeface="Symbol" panose="05050102010706020507" pitchFamily="18" charset="2"/>
              </a:rPr>
              <a:t>B</a:t>
            </a:r>
            <a:r>
              <a:rPr lang="en-US" altLang="zh-CN" baseline="-25000" dirty="0">
                <a:solidFill>
                  <a:srgbClr val="FF0000"/>
                </a:solidFill>
                <a:latin typeface="Times New Roman" panose="02020603050405020304" pitchFamily="18" charset="0"/>
                <a:sym typeface="Symbol" panose="05050102010706020507" pitchFamily="18" charset="2"/>
              </a:rPr>
              <a:t>2</a:t>
            </a:r>
            <a:r>
              <a:rPr lang="zh-CN" altLang="en-US" dirty="0">
                <a:solidFill>
                  <a:srgbClr val="FF3300"/>
                </a:solidFill>
                <a:latin typeface="Times New Roman" panose="02020603050405020304" pitchFamily="18" charset="0"/>
                <a:sym typeface="Symbol" panose="05050102010706020507" pitchFamily="18" charset="2"/>
              </a:rPr>
              <a:t>－</a:t>
            </a:r>
            <a:r>
              <a:rPr lang="en-US" altLang="zh-CN" i="1" dirty="0">
                <a:solidFill>
                  <a:srgbClr val="FF0000"/>
                </a:solidFill>
                <a:latin typeface="Times New Roman" panose="02020603050405020304" pitchFamily="18" charset="0"/>
                <a:sym typeface="Symbol" panose="05050102010706020507" pitchFamily="18" charset="2"/>
              </a:rPr>
              <a:t>B</a:t>
            </a:r>
            <a:r>
              <a:rPr lang="en-US" altLang="zh-CN" baseline="-25000" dirty="0">
                <a:solidFill>
                  <a:srgbClr val="FF0000"/>
                </a:solidFill>
                <a:latin typeface="Times New Roman" panose="02020603050405020304" pitchFamily="18" charset="0"/>
                <a:sym typeface="Symbol" panose="05050102010706020507" pitchFamily="18" charset="2"/>
              </a:rPr>
              <a:t>1</a:t>
            </a:r>
            <a:r>
              <a:rPr lang="en-US" altLang="zh-CN" i="1" dirty="0">
                <a:solidFill>
                  <a:srgbClr val="FF0000"/>
                </a:solidFill>
                <a:latin typeface="Times New Roman" panose="02020603050405020304" pitchFamily="18" charset="0"/>
                <a:sym typeface="Symbol" panose="05050102010706020507" pitchFamily="18" charset="2"/>
              </a:rPr>
              <a:t>A</a:t>
            </a:r>
            <a:r>
              <a:rPr lang="en-US" altLang="zh-CN" baseline="-25000" dirty="0">
                <a:solidFill>
                  <a:srgbClr val="FF0000"/>
                </a:solidFill>
                <a:latin typeface="Times New Roman" panose="02020603050405020304" pitchFamily="18" charset="0"/>
                <a:sym typeface="Symbol" panose="05050102010706020507" pitchFamily="18" charset="2"/>
              </a:rPr>
              <a:t>2</a:t>
            </a:r>
            <a:r>
              <a:rPr lang="zh-CN" altLang="en-US" dirty="0">
                <a:solidFill>
                  <a:srgbClr val="FF0000"/>
                </a:solidFill>
                <a:latin typeface="Times New Roman" panose="02020603050405020304" pitchFamily="18" charset="0"/>
                <a:sym typeface="Symbol" panose="05050102010706020507" pitchFamily="18" charset="2"/>
              </a:rPr>
              <a:t>＝</a:t>
            </a:r>
            <a:r>
              <a:rPr lang="en-US" altLang="zh-CN" dirty="0">
                <a:solidFill>
                  <a:srgbClr val="FF0000"/>
                </a:solidFill>
                <a:latin typeface="Times New Roman" panose="02020603050405020304" pitchFamily="18" charset="0"/>
                <a:sym typeface="Symbol" panose="05050102010706020507" pitchFamily="18" charset="2"/>
              </a:rPr>
              <a:t>0</a:t>
            </a:r>
            <a:r>
              <a:rPr lang="zh-CN" altLang="en-US" dirty="0">
                <a:solidFill>
                  <a:srgbClr val="FF0000"/>
                </a:solidFill>
                <a:latin typeface="Times New Roman" panose="02020603050405020304" pitchFamily="18" charset="0"/>
                <a:sym typeface="Symbol" panose="05050102010706020507" pitchFamily="18" charset="2"/>
              </a:rPr>
              <a:t>，且</a:t>
            </a:r>
            <a:r>
              <a:rPr lang="en-US" altLang="zh-CN" i="1" dirty="0">
                <a:solidFill>
                  <a:srgbClr val="FF0000"/>
                </a:solidFill>
                <a:latin typeface="Times New Roman" panose="02020603050405020304" pitchFamily="18" charset="0"/>
                <a:sym typeface="Symbol" panose="05050102010706020507" pitchFamily="18" charset="2"/>
              </a:rPr>
              <a:t>A</a:t>
            </a:r>
            <a:r>
              <a:rPr lang="en-US" altLang="zh-CN" baseline="-25000" dirty="0">
                <a:solidFill>
                  <a:srgbClr val="FF0000"/>
                </a:solidFill>
                <a:latin typeface="Times New Roman" panose="02020603050405020304" pitchFamily="18" charset="0"/>
                <a:sym typeface="Symbol" panose="05050102010706020507" pitchFamily="18" charset="2"/>
              </a:rPr>
              <a:t>1</a:t>
            </a:r>
            <a:r>
              <a:rPr lang="en-US" altLang="zh-CN" i="1" dirty="0">
                <a:solidFill>
                  <a:srgbClr val="FF0000"/>
                </a:solidFill>
                <a:latin typeface="Times New Roman" panose="02020603050405020304" pitchFamily="18" charset="0"/>
                <a:sym typeface="Symbol" panose="05050102010706020507" pitchFamily="18" charset="2"/>
              </a:rPr>
              <a:t>C</a:t>
            </a:r>
            <a:r>
              <a:rPr lang="en-US" altLang="zh-CN" baseline="-25000" dirty="0">
                <a:solidFill>
                  <a:srgbClr val="FF0000"/>
                </a:solidFill>
                <a:latin typeface="Times New Roman" panose="02020603050405020304" pitchFamily="18" charset="0"/>
                <a:sym typeface="Symbol" panose="05050102010706020507" pitchFamily="18" charset="2"/>
              </a:rPr>
              <a:t>2</a:t>
            </a:r>
            <a:r>
              <a:rPr lang="zh-CN" altLang="en-US" dirty="0">
                <a:solidFill>
                  <a:srgbClr val="FF3300"/>
                </a:solidFill>
                <a:latin typeface="Times New Roman" panose="02020603050405020304" pitchFamily="18" charset="0"/>
                <a:sym typeface="Symbol" panose="05050102010706020507" pitchFamily="18" charset="2"/>
              </a:rPr>
              <a:t>－</a:t>
            </a:r>
            <a:r>
              <a:rPr lang="en-US" altLang="zh-CN" i="1" dirty="0">
                <a:solidFill>
                  <a:srgbClr val="FF0000"/>
                </a:solidFill>
                <a:latin typeface="Times New Roman" panose="02020603050405020304" pitchFamily="18" charset="0"/>
                <a:sym typeface="Symbol" panose="05050102010706020507" pitchFamily="18" charset="2"/>
              </a:rPr>
              <a:t>C</a:t>
            </a:r>
            <a:r>
              <a:rPr lang="en-US" altLang="zh-CN" baseline="-25000" dirty="0">
                <a:solidFill>
                  <a:srgbClr val="FF0000"/>
                </a:solidFill>
                <a:latin typeface="Times New Roman" panose="02020603050405020304" pitchFamily="18" charset="0"/>
                <a:sym typeface="Symbol" panose="05050102010706020507" pitchFamily="18" charset="2"/>
              </a:rPr>
              <a:t>1</a:t>
            </a:r>
            <a:r>
              <a:rPr lang="en-US" altLang="zh-CN" i="1" dirty="0">
                <a:solidFill>
                  <a:srgbClr val="FF0000"/>
                </a:solidFill>
                <a:latin typeface="Times New Roman" panose="02020603050405020304" pitchFamily="18" charset="0"/>
                <a:sym typeface="Symbol" panose="05050102010706020507" pitchFamily="18" charset="2"/>
              </a:rPr>
              <a:t>A</a:t>
            </a:r>
            <a:r>
              <a:rPr lang="en-US" altLang="zh-CN" baseline="-25000" dirty="0">
                <a:solidFill>
                  <a:srgbClr val="FF0000"/>
                </a:solidFill>
                <a:latin typeface="Times New Roman" panose="02020603050405020304" pitchFamily="18" charset="0"/>
                <a:sym typeface="Symbol" panose="05050102010706020507" pitchFamily="18" charset="2"/>
              </a:rPr>
              <a:t>2</a:t>
            </a:r>
            <a:r>
              <a:rPr lang="en-US" altLang="zh-CN" dirty="0">
                <a:solidFill>
                  <a:srgbClr val="FF0000"/>
                </a:solidFill>
                <a:latin typeface="Times New Roman" panose="02020603050405020304" pitchFamily="18" charset="0"/>
                <a:sym typeface="Symbol" panose="05050102010706020507" pitchFamily="18" charset="2"/>
              </a:rPr>
              <a:t>≠0</a:t>
            </a:r>
            <a:r>
              <a:rPr lang="zh-CN" altLang="en-US" dirty="0">
                <a:solidFill>
                  <a:srgbClr val="FF0000"/>
                </a:solidFill>
                <a:latin typeface="Times New Roman" panose="02020603050405020304" pitchFamily="18" charset="0"/>
                <a:sym typeface="Symbol" panose="05050102010706020507" pitchFamily="18" charset="2"/>
              </a:rPr>
              <a:t>或</a:t>
            </a:r>
            <a:r>
              <a:rPr lang="en-US" altLang="zh-CN" i="1" dirty="0">
                <a:solidFill>
                  <a:srgbClr val="FF0000"/>
                </a:solidFill>
                <a:latin typeface="Times New Roman" panose="02020603050405020304" pitchFamily="18" charset="0"/>
                <a:sym typeface="Symbol" panose="05050102010706020507" pitchFamily="18" charset="2"/>
              </a:rPr>
              <a:t>B</a:t>
            </a:r>
            <a:r>
              <a:rPr lang="en-US" altLang="zh-CN" baseline="-25000" dirty="0">
                <a:solidFill>
                  <a:srgbClr val="FF0000"/>
                </a:solidFill>
                <a:latin typeface="Times New Roman" panose="02020603050405020304" pitchFamily="18" charset="0"/>
                <a:sym typeface="Symbol" panose="05050102010706020507" pitchFamily="18" charset="2"/>
              </a:rPr>
              <a:t>1</a:t>
            </a:r>
            <a:r>
              <a:rPr lang="en-US" altLang="zh-CN" i="1" dirty="0">
                <a:solidFill>
                  <a:srgbClr val="FF0000"/>
                </a:solidFill>
                <a:latin typeface="Times New Roman" panose="02020603050405020304" pitchFamily="18" charset="0"/>
                <a:sym typeface="Symbol" panose="05050102010706020507" pitchFamily="18" charset="2"/>
              </a:rPr>
              <a:t>C</a:t>
            </a:r>
            <a:r>
              <a:rPr lang="en-US" altLang="zh-CN" baseline="-25000" dirty="0">
                <a:solidFill>
                  <a:srgbClr val="FF0000"/>
                </a:solidFill>
                <a:latin typeface="Times New Roman" panose="02020603050405020304" pitchFamily="18" charset="0"/>
                <a:sym typeface="Symbol" panose="05050102010706020507" pitchFamily="18" charset="2"/>
              </a:rPr>
              <a:t>2</a:t>
            </a:r>
            <a:r>
              <a:rPr lang="zh-CN" altLang="en-US" dirty="0">
                <a:solidFill>
                  <a:srgbClr val="FF3300"/>
                </a:solidFill>
                <a:latin typeface="Times New Roman" panose="02020603050405020304" pitchFamily="18" charset="0"/>
                <a:sym typeface="Symbol" panose="05050102010706020507" pitchFamily="18" charset="2"/>
              </a:rPr>
              <a:t>－</a:t>
            </a:r>
            <a:r>
              <a:rPr lang="en-US" altLang="zh-CN" i="1" dirty="0">
                <a:solidFill>
                  <a:srgbClr val="FF0000"/>
                </a:solidFill>
                <a:latin typeface="Times New Roman" panose="02020603050405020304" pitchFamily="18" charset="0"/>
                <a:sym typeface="Symbol" panose="05050102010706020507" pitchFamily="18" charset="2"/>
              </a:rPr>
              <a:t>B</a:t>
            </a:r>
            <a:r>
              <a:rPr lang="en-US" altLang="zh-CN" baseline="-25000" dirty="0">
                <a:solidFill>
                  <a:srgbClr val="FF0000"/>
                </a:solidFill>
                <a:latin typeface="Times New Roman" panose="02020603050405020304" pitchFamily="18" charset="0"/>
                <a:sym typeface="Symbol" panose="05050102010706020507" pitchFamily="18" charset="2"/>
              </a:rPr>
              <a:t>2</a:t>
            </a:r>
            <a:r>
              <a:rPr lang="en-US" altLang="zh-CN" i="1" dirty="0">
                <a:solidFill>
                  <a:srgbClr val="FF0000"/>
                </a:solidFill>
                <a:latin typeface="Times New Roman" panose="02020603050405020304" pitchFamily="18" charset="0"/>
                <a:sym typeface="Symbol" panose="05050102010706020507" pitchFamily="18" charset="2"/>
              </a:rPr>
              <a:t>C</a:t>
            </a:r>
            <a:r>
              <a:rPr lang="en-US" altLang="zh-CN" baseline="-25000" dirty="0">
                <a:solidFill>
                  <a:srgbClr val="FF0000"/>
                </a:solidFill>
                <a:latin typeface="Times New Roman" panose="02020603050405020304" pitchFamily="18" charset="0"/>
                <a:sym typeface="Symbol" panose="05050102010706020507" pitchFamily="18" charset="2"/>
              </a:rPr>
              <a:t>1</a:t>
            </a:r>
            <a:r>
              <a:rPr lang="en-US" altLang="zh-CN" dirty="0">
                <a:solidFill>
                  <a:srgbClr val="FF0000"/>
                </a:solidFill>
                <a:latin typeface="Times New Roman" panose="02020603050405020304" pitchFamily="18" charset="0"/>
                <a:sym typeface="Symbol" panose="05050102010706020507" pitchFamily="18" charset="2"/>
              </a:rPr>
              <a:t>≠0</a:t>
            </a:r>
            <a:r>
              <a:rPr lang="zh-CN" altLang="en-US" dirty="0">
                <a:solidFill>
                  <a:srgbClr val="FF0000"/>
                </a:solidFill>
                <a:latin typeface="Times New Roman" panose="02020603050405020304" pitchFamily="18" charset="0"/>
                <a:sym typeface="Symbol" panose="05050102010706020507" pitchFamily="18" charset="2"/>
              </a:rPr>
              <a:t> </a:t>
            </a:r>
            <a:r>
              <a:rPr lang="zh-CN" altLang="en-US" dirty="0">
                <a:latin typeface="Times New Roman" panose="02020603050405020304" pitchFamily="18" charset="0"/>
                <a:sym typeface="Symbol" panose="05050102010706020507" pitchFamily="18" charset="2"/>
              </a:rPr>
              <a:t>．</a:t>
            </a:r>
            <a:endParaRPr lang="zh-CN" altLang="en-US" dirty="0">
              <a:latin typeface="Times New Roman" panose="02020603050405020304" pitchFamily="18" charset="0"/>
              <a:sym typeface="Symbol" panose="05050102010706020507" pitchFamily="18" charset="2"/>
            </a:endParaRPr>
          </a:p>
        </p:txBody>
      </p:sp>
      <p:sp>
        <p:nvSpPr>
          <p:cNvPr id="140292" name="Text Box 4"/>
          <p:cNvSpPr txBox="1"/>
          <p:nvPr/>
        </p:nvSpPr>
        <p:spPr>
          <a:xfrm>
            <a:off x="534988" y="1406525"/>
            <a:ext cx="7581900" cy="1311275"/>
          </a:xfrm>
          <a:prstGeom prst="rect">
            <a:avLst/>
          </a:prstGeom>
          <a:noFill/>
          <a:ln w="28575">
            <a:noFill/>
          </a:ln>
        </p:spPr>
        <p:txBody>
          <a:bodyPr>
            <a:spAutoFit/>
          </a:bodyPr>
          <a:p>
            <a:pPr algn="l"/>
            <a:r>
              <a:rPr lang="en-US" altLang="zh-CN" dirty="0">
                <a:latin typeface="Times New Roman" panose="02020603050405020304" pitchFamily="18" charset="0"/>
              </a:rPr>
              <a:t>1</a:t>
            </a:r>
            <a:r>
              <a:rPr lang="zh-CN" altLang="en-US" dirty="0">
                <a:latin typeface="Times New Roman" panose="02020603050405020304" pitchFamily="18" charset="0"/>
              </a:rPr>
              <a:t>．利用两直线的斜率关系判断两直线的平行关系</a:t>
            </a:r>
            <a:endParaRPr lang="zh-CN" altLang="en-US" dirty="0">
              <a:latin typeface="Times New Roman" panose="02020603050405020304" pitchFamily="18" charset="0"/>
            </a:endParaRPr>
          </a:p>
          <a:p>
            <a:pPr algn="l"/>
            <a:r>
              <a:rPr lang="zh-CN" altLang="en-US" dirty="0">
                <a:latin typeface="Times New Roman" panose="02020603050405020304" pitchFamily="18" charset="0"/>
              </a:rPr>
              <a:t>①斜率存在， </a:t>
            </a:r>
            <a:r>
              <a:rPr lang="en-US" altLang="zh-CN" i="1" dirty="0">
                <a:solidFill>
                  <a:srgbClr val="FF0000"/>
                </a:solidFill>
                <a:latin typeface="Times New Roman" panose="02020603050405020304" pitchFamily="18" charset="0"/>
              </a:rPr>
              <a:t>l</a:t>
            </a:r>
            <a:r>
              <a:rPr lang="en-US" altLang="zh-CN" baseline="-25000" dirty="0">
                <a:solidFill>
                  <a:srgbClr val="FF0000"/>
                </a:solidFill>
                <a:latin typeface="Times New Roman" panose="02020603050405020304" pitchFamily="18" charset="0"/>
              </a:rPr>
              <a:t>1</a:t>
            </a:r>
            <a:r>
              <a:rPr lang="en-US" altLang="zh-CN" dirty="0">
                <a:solidFill>
                  <a:srgbClr val="FF0000"/>
                </a:solidFill>
                <a:latin typeface="Times New Roman" panose="02020603050405020304" pitchFamily="18" charset="0"/>
              </a:rPr>
              <a:t>∥</a:t>
            </a:r>
            <a:r>
              <a:rPr lang="en-US" altLang="zh-CN" i="1" dirty="0">
                <a:solidFill>
                  <a:srgbClr val="FF0000"/>
                </a:solidFill>
                <a:latin typeface="Times New Roman" panose="02020603050405020304" pitchFamily="18" charset="0"/>
              </a:rPr>
              <a:t>l</a:t>
            </a:r>
            <a:r>
              <a:rPr lang="en-US" altLang="zh-CN" baseline="-25000" dirty="0">
                <a:solidFill>
                  <a:srgbClr val="FF0000"/>
                </a:solidFill>
                <a:latin typeface="Times New Roman" panose="02020603050405020304" pitchFamily="18" charset="0"/>
              </a:rPr>
              <a:t>2</a:t>
            </a:r>
            <a:r>
              <a:rPr lang="en-US" altLang="zh-CN" dirty="0">
                <a:solidFill>
                  <a:srgbClr val="FF0000"/>
                </a:solidFill>
                <a:latin typeface="Times New Roman" panose="02020603050405020304" pitchFamily="18" charset="0"/>
              </a:rPr>
              <a:t> </a:t>
            </a:r>
            <a:r>
              <a:rPr lang="en-US" altLang="zh-CN" dirty="0">
                <a:solidFill>
                  <a:srgbClr val="FF0000"/>
                </a:solidFill>
                <a:latin typeface="Times New Roman" panose="02020603050405020304" pitchFamily="18" charset="0"/>
                <a:sym typeface="Symbol" panose="05050102010706020507" pitchFamily="18" charset="2"/>
              </a:rPr>
              <a:t></a:t>
            </a:r>
            <a:r>
              <a:rPr lang="en-US" altLang="zh-CN" dirty="0">
                <a:solidFill>
                  <a:srgbClr val="FF0000"/>
                </a:solidFill>
                <a:latin typeface="Times New Roman" panose="02020603050405020304" pitchFamily="18" charset="0"/>
              </a:rPr>
              <a:t> </a:t>
            </a:r>
            <a:r>
              <a:rPr lang="en-US" altLang="zh-CN" i="1" dirty="0">
                <a:solidFill>
                  <a:srgbClr val="FF0000"/>
                </a:solidFill>
                <a:latin typeface="Times New Roman" panose="02020603050405020304" pitchFamily="18" charset="0"/>
                <a:sym typeface="Symbol" panose="05050102010706020507" pitchFamily="18" charset="2"/>
              </a:rPr>
              <a:t>k</a:t>
            </a:r>
            <a:r>
              <a:rPr lang="en-US" altLang="zh-CN" baseline="-25000" dirty="0">
                <a:solidFill>
                  <a:srgbClr val="FF0000"/>
                </a:solidFill>
                <a:latin typeface="Times New Roman" panose="02020603050405020304" pitchFamily="18" charset="0"/>
                <a:sym typeface="Symbol" panose="05050102010706020507" pitchFamily="18" charset="2"/>
              </a:rPr>
              <a:t>1</a:t>
            </a:r>
            <a:r>
              <a:rPr lang="zh-CN" altLang="en-US" dirty="0">
                <a:solidFill>
                  <a:srgbClr val="FF0000"/>
                </a:solidFill>
                <a:latin typeface="Times New Roman" panose="02020603050405020304" pitchFamily="18" charset="0"/>
                <a:sym typeface="Symbol" panose="05050102010706020507" pitchFamily="18" charset="2"/>
              </a:rPr>
              <a:t>＝</a:t>
            </a:r>
            <a:r>
              <a:rPr lang="en-US" altLang="zh-CN" i="1" dirty="0">
                <a:solidFill>
                  <a:srgbClr val="FF0000"/>
                </a:solidFill>
                <a:latin typeface="Times New Roman" panose="02020603050405020304" pitchFamily="18" charset="0"/>
                <a:sym typeface="Symbol" panose="05050102010706020507" pitchFamily="18" charset="2"/>
              </a:rPr>
              <a:t>k</a:t>
            </a:r>
            <a:r>
              <a:rPr lang="en-US" altLang="zh-CN" baseline="-25000" dirty="0">
                <a:solidFill>
                  <a:srgbClr val="FF0000"/>
                </a:solidFill>
                <a:latin typeface="Times New Roman" panose="02020603050405020304" pitchFamily="18" charset="0"/>
                <a:sym typeface="Symbol" panose="05050102010706020507" pitchFamily="18" charset="2"/>
              </a:rPr>
              <a:t>2</a:t>
            </a:r>
            <a:r>
              <a:rPr lang="zh-CN" altLang="en-US" dirty="0">
                <a:solidFill>
                  <a:srgbClr val="FF0000"/>
                </a:solidFill>
                <a:latin typeface="Times New Roman" panose="02020603050405020304" pitchFamily="18" charset="0"/>
                <a:sym typeface="Symbol" panose="05050102010706020507" pitchFamily="18" charset="2"/>
              </a:rPr>
              <a:t>，且截距不等；</a:t>
            </a:r>
            <a:endParaRPr lang="zh-CN" altLang="en-US" dirty="0">
              <a:latin typeface="Times New Roman" panose="02020603050405020304" pitchFamily="18" charset="0"/>
            </a:endParaRPr>
          </a:p>
          <a:p>
            <a:pPr algn="l"/>
            <a:r>
              <a:rPr lang="zh-CN" altLang="en-US" dirty="0">
                <a:latin typeface="Times New Roman" panose="02020603050405020304" pitchFamily="18" charset="0"/>
              </a:rPr>
              <a:t>②斜率都不存在</a:t>
            </a:r>
            <a:r>
              <a:rPr lang="zh-CN" altLang="en-US" dirty="0">
                <a:latin typeface="Times New Roman" panose="02020603050405020304" pitchFamily="18" charset="0"/>
                <a:sym typeface="Symbol" panose="05050102010706020507" pitchFamily="18" charset="2"/>
              </a:rPr>
              <a:t>．</a:t>
            </a:r>
            <a:endParaRPr lang="zh-CN" altLang="en-US" dirty="0">
              <a:latin typeface="Times New Roman" panose="02020603050405020304" pitchFamily="18" charset="0"/>
              <a:sym typeface="Symbol" panose="05050102010706020507" pitchFamily="18" charset="2"/>
            </a:endParaRPr>
          </a:p>
          <a:p>
            <a:pPr algn="l"/>
            <a:r>
              <a:rPr lang="zh-CN" altLang="en-US" dirty="0">
                <a:latin typeface="Times New Roman" panose="02020603050405020304" pitchFamily="18" charset="0"/>
              </a:rPr>
              <a:t>注：若用斜率判断，须对斜率的存在性加以分类讨论</a:t>
            </a:r>
            <a:r>
              <a:rPr lang="zh-CN" altLang="en-US" dirty="0">
                <a:latin typeface="Times New Roman" panose="02020603050405020304" pitchFamily="18" charset="0"/>
                <a:sym typeface="Symbol" panose="05050102010706020507" pitchFamily="18" charset="2"/>
              </a:rPr>
              <a:t>．</a:t>
            </a:r>
            <a:endParaRPr lang="zh-CN" altLang="en-US" dirty="0">
              <a:latin typeface="Times New Roman" panose="02020603050405020304" pitchFamily="18" charset="0"/>
              <a:sym typeface="Symbol" panose="05050102010706020507" pitchFamily="18" charset="2"/>
            </a:endParaRPr>
          </a:p>
        </p:txBody>
      </p:sp>
      <p:sp>
        <p:nvSpPr>
          <p:cNvPr id="140293" name="Text Box 5"/>
          <p:cNvSpPr txBox="1"/>
          <p:nvPr/>
        </p:nvSpPr>
        <p:spPr>
          <a:xfrm>
            <a:off x="534988" y="3933825"/>
            <a:ext cx="7581900" cy="1006475"/>
          </a:xfrm>
          <a:prstGeom prst="rect">
            <a:avLst/>
          </a:prstGeom>
          <a:noFill/>
          <a:ln w="28575">
            <a:noFill/>
          </a:ln>
        </p:spPr>
        <p:txBody>
          <a:bodyPr>
            <a:spAutoFit/>
          </a:bodyPr>
          <a:p>
            <a:pPr algn="l"/>
            <a:r>
              <a:rPr lang="en-US" altLang="zh-CN" dirty="0">
                <a:latin typeface="Times New Roman" panose="02020603050405020304" pitchFamily="18" charset="0"/>
              </a:rPr>
              <a:t>3</a:t>
            </a:r>
            <a:r>
              <a:rPr lang="zh-CN" altLang="en-US" dirty="0">
                <a:latin typeface="Times New Roman" panose="02020603050405020304" pitchFamily="18" charset="0"/>
              </a:rPr>
              <a:t>．利用直线系解题</a:t>
            </a:r>
            <a:endParaRPr lang="zh-CN" altLang="en-US" dirty="0">
              <a:latin typeface="Times New Roman" panose="02020603050405020304" pitchFamily="18" charset="0"/>
            </a:endParaRPr>
          </a:p>
          <a:p>
            <a:pPr algn="l"/>
            <a:r>
              <a:rPr lang="zh-CN" altLang="en-US" dirty="0">
                <a:latin typeface="Times New Roman" panose="02020603050405020304" pitchFamily="18" charset="0"/>
              </a:rPr>
              <a:t>已知</a:t>
            </a:r>
            <a:r>
              <a:rPr lang="en-US" altLang="zh-CN" i="1" dirty="0">
                <a:latin typeface="Times New Roman" panose="02020603050405020304" pitchFamily="18" charset="0"/>
              </a:rPr>
              <a:t>l</a:t>
            </a:r>
            <a:r>
              <a:rPr lang="en-US" altLang="zh-CN" baseline="-25000" dirty="0">
                <a:latin typeface="Times New Roman" panose="02020603050405020304" pitchFamily="18" charset="0"/>
              </a:rPr>
              <a:t>1</a:t>
            </a:r>
            <a:r>
              <a:rPr lang="en-US" altLang="zh-CN" dirty="0">
                <a:latin typeface="Times New Roman" panose="02020603050405020304" pitchFamily="18" charset="0"/>
              </a:rPr>
              <a:t>∥</a:t>
            </a:r>
            <a:r>
              <a:rPr lang="en-US" altLang="zh-CN" i="1" dirty="0">
                <a:latin typeface="Times New Roman" panose="02020603050405020304" pitchFamily="18" charset="0"/>
              </a:rPr>
              <a:t>l</a:t>
            </a:r>
            <a:r>
              <a:rPr lang="en-US" altLang="zh-CN" baseline="-25000" dirty="0">
                <a:latin typeface="Times New Roman" panose="02020603050405020304" pitchFamily="18" charset="0"/>
              </a:rPr>
              <a:t>2</a:t>
            </a:r>
            <a:r>
              <a:rPr lang="zh-CN" altLang="en-US" dirty="0">
                <a:latin typeface="Times New Roman" panose="02020603050405020304" pitchFamily="18" charset="0"/>
              </a:rPr>
              <a:t>，且</a:t>
            </a:r>
            <a:r>
              <a:rPr lang="en-US" altLang="zh-CN" i="1" dirty="0">
                <a:latin typeface="Times New Roman" panose="02020603050405020304" pitchFamily="18" charset="0"/>
              </a:rPr>
              <a:t>l</a:t>
            </a:r>
            <a:r>
              <a:rPr lang="en-US" altLang="zh-CN" baseline="-25000" dirty="0">
                <a:latin typeface="Times New Roman" panose="02020603050405020304" pitchFamily="18" charset="0"/>
              </a:rPr>
              <a:t>1</a:t>
            </a:r>
            <a:r>
              <a:rPr lang="zh-CN" altLang="en-US" dirty="0">
                <a:latin typeface="Times New Roman" panose="02020603050405020304" pitchFamily="18" charset="0"/>
              </a:rPr>
              <a:t>的方程为</a:t>
            </a:r>
            <a:r>
              <a:rPr lang="en-US" altLang="zh-CN" i="1" dirty="0">
                <a:latin typeface="Times New Roman" panose="02020603050405020304" pitchFamily="18" charset="0"/>
              </a:rPr>
              <a:t>Ax</a:t>
            </a:r>
            <a:r>
              <a:rPr lang="zh-CN" altLang="en-US" dirty="0">
                <a:latin typeface="Times New Roman" panose="02020603050405020304" pitchFamily="18" charset="0"/>
              </a:rPr>
              <a:t>＋</a:t>
            </a:r>
            <a:r>
              <a:rPr lang="en-US" altLang="zh-CN" i="1" dirty="0">
                <a:latin typeface="Times New Roman" panose="02020603050405020304" pitchFamily="18" charset="0"/>
              </a:rPr>
              <a:t>By</a:t>
            </a:r>
            <a:r>
              <a:rPr lang="zh-CN" altLang="en-US" dirty="0">
                <a:latin typeface="Times New Roman" panose="02020603050405020304" pitchFamily="18" charset="0"/>
              </a:rPr>
              <a:t>＋</a:t>
            </a:r>
            <a:r>
              <a:rPr lang="en-US" altLang="zh-CN" i="1" dirty="0">
                <a:latin typeface="Times New Roman" panose="02020603050405020304" pitchFamily="18" charset="0"/>
              </a:rPr>
              <a:t>C</a:t>
            </a:r>
            <a:r>
              <a:rPr lang="en-US" altLang="zh-CN" baseline="-25000" dirty="0">
                <a:latin typeface="Times New Roman" panose="02020603050405020304" pitchFamily="18" charset="0"/>
              </a:rPr>
              <a:t>1</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，则设</a:t>
            </a:r>
            <a:r>
              <a:rPr lang="en-US" altLang="zh-CN" i="1" dirty="0">
                <a:latin typeface="Times New Roman" panose="02020603050405020304" pitchFamily="18" charset="0"/>
              </a:rPr>
              <a:t>l</a:t>
            </a:r>
            <a:r>
              <a:rPr lang="en-US" altLang="zh-CN" baseline="-25000" dirty="0">
                <a:latin typeface="Times New Roman" panose="02020603050405020304" pitchFamily="18" charset="0"/>
              </a:rPr>
              <a:t>2</a:t>
            </a:r>
            <a:r>
              <a:rPr lang="zh-CN" altLang="en-US" dirty="0">
                <a:latin typeface="Times New Roman" panose="02020603050405020304" pitchFamily="18" charset="0"/>
              </a:rPr>
              <a:t>的方程为</a:t>
            </a:r>
            <a:r>
              <a:rPr lang="en-US" altLang="zh-CN" i="1" dirty="0">
                <a:latin typeface="Times New Roman" panose="02020603050405020304" pitchFamily="18" charset="0"/>
              </a:rPr>
              <a:t>Ax</a:t>
            </a:r>
            <a:r>
              <a:rPr lang="zh-CN" altLang="en-US" dirty="0">
                <a:latin typeface="Times New Roman" panose="02020603050405020304" pitchFamily="18" charset="0"/>
              </a:rPr>
              <a:t>＋</a:t>
            </a:r>
            <a:r>
              <a:rPr lang="en-US" altLang="zh-CN" i="1" dirty="0">
                <a:latin typeface="Times New Roman" panose="02020603050405020304" pitchFamily="18" charset="0"/>
              </a:rPr>
              <a:t>By</a:t>
            </a:r>
            <a:endParaRPr lang="zh-CN" altLang="en-US" dirty="0">
              <a:latin typeface="Times New Roman" panose="02020603050405020304" pitchFamily="18" charset="0"/>
            </a:endParaRPr>
          </a:p>
          <a:p>
            <a:pPr algn="l"/>
            <a:r>
              <a:rPr lang="zh-CN" altLang="en-US" dirty="0">
                <a:latin typeface="Times New Roman" panose="02020603050405020304" pitchFamily="18" charset="0"/>
              </a:rPr>
              <a:t>＋</a:t>
            </a:r>
            <a:r>
              <a:rPr lang="en-US" altLang="zh-CN" i="1" dirty="0">
                <a:latin typeface="Times New Roman" panose="02020603050405020304" pitchFamily="18" charset="0"/>
              </a:rPr>
              <a:t>C</a:t>
            </a:r>
            <a:r>
              <a:rPr lang="en-US" altLang="zh-CN" dirty="0">
                <a:latin typeface="Times New Roman" panose="02020603050405020304" pitchFamily="18" charset="0"/>
                <a:sym typeface="Symbol" panose="05050102010706020507" pitchFamily="18" charset="2"/>
              </a:rPr>
              <a:t></a:t>
            </a:r>
            <a:r>
              <a:rPr lang="zh-CN" altLang="en-US" dirty="0">
                <a:latin typeface="Times New Roman" panose="02020603050405020304" pitchFamily="18" charset="0"/>
              </a:rPr>
              <a:t>＝</a:t>
            </a:r>
            <a:r>
              <a:rPr lang="en-US" altLang="zh-CN" dirty="0">
                <a:latin typeface="Times New Roman" panose="02020603050405020304" pitchFamily="18" charset="0"/>
              </a:rPr>
              <a:t>0(</a:t>
            </a:r>
            <a:r>
              <a:rPr lang="en-US" altLang="zh-CN" i="1" dirty="0">
                <a:latin typeface="Times New Roman" panose="02020603050405020304" pitchFamily="18" charset="0"/>
              </a:rPr>
              <a:t>C</a:t>
            </a:r>
            <a:r>
              <a:rPr lang="en-US" altLang="zh-CN" dirty="0">
                <a:latin typeface="Times New Roman" panose="02020603050405020304" pitchFamily="18" charset="0"/>
              </a:rPr>
              <a:t> </a:t>
            </a:r>
            <a:r>
              <a:rPr lang="en-US" altLang="zh-CN" dirty="0">
                <a:latin typeface="Times New Roman" panose="02020603050405020304" pitchFamily="18" charset="0"/>
                <a:sym typeface="Symbol" panose="05050102010706020507" pitchFamily="18" charset="2"/>
              </a:rPr>
              <a:t></a:t>
            </a:r>
            <a:r>
              <a:rPr lang="en-US" altLang="zh-CN" dirty="0">
                <a:latin typeface="Times New Roman" panose="02020603050405020304" pitchFamily="18" charset="0"/>
              </a:rPr>
              <a:t>≠</a:t>
            </a:r>
            <a:r>
              <a:rPr lang="en-US" altLang="zh-CN" i="1" dirty="0">
                <a:latin typeface="Times New Roman" panose="02020603050405020304" pitchFamily="18" charset="0"/>
              </a:rPr>
              <a:t>C</a:t>
            </a:r>
            <a:r>
              <a:rPr lang="en-US" altLang="zh-CN" dirty="0">
                <a:latin typeface="Times New Roman" panose="02020603050405020304" pitchFamily="18" charset="0"/>
              </a:rPr>
              <a:t>)</a:t>
            </a:r>
            <a:r>
              <a:rPr lang="zh-CN" altLang="en-US" dirty="0">
                <a:latin typeface="Times New Roman" panose="02020603050405020304" pitchFamily="18" charset="0"/>
              </a:rPr>
              <a:t> ，</a:t>
            </a:r>
            <a:endParaRPr lang="zh-CN" altLang="en-US"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292">
                                            <p:txEl>
                                              <p:charRg st="0" end="23"/>
                                            </p:txEl>
                                          </p:spTgt>
                                        </p:tgtEl>
                                        <p:attrNameLst>
                                          <p:attrName>style.visibility</p:attrName>
                                        </p:attrNameLst>
                                      </p:cBhvr>
                                      <p:to>
                                        <p:strVal val="visible"/>
                                      </p:to>
                                    </p:set>
                                    <p:animEffect transition="in" filter="wipe(left)">
                                      <p:cBhvr>
                                        <p:cTn id="7" dur="1000"/>
                                        <p:tgtEl>
                                          <p:spTgt spid="140292">
                                            <p:txEl>
                                              <p:charRg st="0" end="23"/>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40292">
                                            <p:txEl>
                                              <p:charRg st="23" end="51"/>
                                            </p:txEl>
                                          </p:spTgt>
                                        </p:tgtEl>
                                        <p:attrNameLst>
                                          <p:attrName>style.visibility</p:attrName>
                                        </p:attrNameLst>
                                      </p:cBhvr>
                                      <p:to>
                                        <p:strVal val="visible"/>
                                      </p:to>
                                    </p:set>
                                    <p:animEffect transition="in" filter="wipe(left)">
                                      <p:cBhvr>
                                        <p:cTn id="11" dur="1000"/>
                                        <p:tgtEl>
                                          <p:spTgt spid="140292">
                                            <p:txEl>
                                              <p:charRg st="23" end="5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40292">
                                            <p:txEl>
                                              <p:charRg st="51" end="60"/>
                                            </p:txEl>
                                          </p:spTgt>
                                        </p:tgtEl>
                                        <p:attrNameLst>
                                          <p:attrName>style.visibility</p:attrName>
                                        </p:attrNameLst>
                                      </p:cBhvr>
                                      <p:to>
                                        <p:strVal val="visible"/>
                                      </p:to>
                                    </p:set>
                                    <p:animEffect transition="in" filter="wipe(left)">
                                      <p:cBhvr>
                                        <p:cTn id="15" dur="1000"/>
                                        <p:tgtEl>
                                          <p:spTgt spid="140292">
                                            <p:txEl>
                                              <p:charRg st="51" end="60"/>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140292">
                                            <p:txEl>
                                              <p:charRg st="60" end="85"/>
                                            </p:txEl>
                                          </p:spTgt>
                                        </p:tgtEl>
                                        <p:attrNameLst>
                                          <p:attrName>style.visibility</p:attrName>
                                        </p:attrNameLst>
                                      </p:cBhvr>
                                      <p:to>
                                        <p:strVal val="visible"/>
                                      </p:to>
                                    </p:set>
                                    <p:animEffect transition="in" filter="wipe(left)">
                                      <p:cBhvr>
                                        <p:cTn id="19" dur="1000"/>
                                        <p:tgtEl>
                                          <p:spTgt spid="140292">
                                            <p:txEl>
                                              <p:charRg st="60" end="8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40291">
                                            <p:txEl>
                                              <p:charRg st="0" end="24"/>
                                            </p:txEl>
                                          </p:spTgt>
                                        </p:tgtEl>
                                        <p:attrNameLst>
                                          <p:attrName>style.visibility</p:attrName>
                                        </p:attrNameLst>
                                      </p:cBhvr>
                                      <p:to>
                                        <p:strVal val="visible"/>
                                      </p:to>
                                    </p:set>
                                    <p:animEffect transition="in" filter="wipe(left)">
                                      <p:cBhvr>
                                        <p:cTn id="24" dur="1000"/>
                                        <p:tgtEl>
                                          <p:spTgt spid="140291">
                                            <p:txEl>
                                              <p:charRg st="0" end="24"/>
                                            </p:txEl>
                                          </p:spTgt>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140291">
                                            <p:txEl>
                                              <p:charRg st="24" end="57"/>
                                            </p:txEl>
                                          </p:spTgt>
                                        </p:tgtEl>
                                        <p:attrNameLst>
                                          <p:attrName>style.visibility</p:attrName>
                                        </p:attrNameLst>
                                      </p:cBhvr>
                                      <p:to>
                                        <p:strVal val="visible"/>
                                      </p:to>
                                    </p:set>
                                    <p:animEffect transition="in" filter="wipe(left)">
                                      <p:cBhvr>
                                        <p:cTn id="28" dur="1000"/>
                                        <p:tgtEl>
                                          <p:spTgt spid="140291">
                                            <p:txEl>
                                              <p:charRg st="24" end="57"/>
                                            </p:txEl>
                                          </p:spTgt>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140291">
                                            <p:txEl>
                                              <p:charRg st="57" end="107"/>
                                            </p:txEl>
                                          </p:spTgt>
                                        </p:tgtEl>
                                        <p:attrNameLst>
                                          <p:attrName>style.visibility</p:attrName>
                                        </p:attrNameLst>
                                      </p:cBhvr>
                                      <p:to>
                                        <p:strVal val="visible"/>
                                      </p:to>
                                    </p:set>
                                    <p:animEffect transition="in" filter="wipe(left)">
                                      <p:cBhvr>
                                        <p:cTn id="32" dur="1000"/>
                                        <p:tgtEl>
                                          <p:spTgt spid="140291">
                                            <p:txEl>
                                              <p:charRg st="57" end="10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40293">
                                            <p:txEl>
                                              <p:charRg st="0" end="10"/>
                                            </p:txEl>
                                          </p:spTgt>
                                        </p:tgtEl>
                                        <p:attrNameLst>
                                          <p:attrName>style.visibility</p:attrName>
                                        </p:attrNameLst>
                                      </p:cBhvr>
                                      <p:to>
                                        <p:strVal val="visible"/>
                                      </p:to>
                                    </p:set>
                                    <p:animEffect transition="in" filter="wipe(left)">
                                      <p:cBhvr>
                                        <p:cTn id="37" dur="1000"/>
                                        <p:tgtEl>
                                          <p:spTgt spid="140293">
                                            <p:txEl>
                                              <p:charRg st="0" end="10"/>
                                            </p:txEl>
                                          </p:spTgt>
                                        </p:tgtEl>
                                      </p:cBhvr>
                                    </p:animEffect>
                                  </p:childTnLst>
                                </p:cTn>
                              </p:par>
                            </p:childTnLst>
                          </p:cTn>
                        </p:par>
                        <p:par>
                          <p:cTn id="38" fill="hold">
                            <p:stCondLst>
                              <p:cond delay="1000"/>
                            </p:stCondLst>
                            <p:childTnLst>
                              <p:par>
                                <p:cTn id="39" presetID="22" presetClass="entr" presetSubtype="8" fill="hold" grpId="0" nodeType="afterEffect">
                                  <p:stCondLst>
                                    <p:cond delay="0"/>
                                  </p:stCondLst>
                                  <p:childTnLst>
                                    <p:set>
                                      <p:cBhvr>
                                        <p:cTn id="40" dur="1" fill="hold">
                                          <p:stCondLst>
                                            <p:cond delay="0"/>
                                          </p:stCondLst>
                                        </p:cTn>
                                        <p:tgtEl>
                                          <p:spTgt spid="140293">
                                            <p:txEl>
                                              <p:charRg st="10" end="50"/>
                                            </p:txEl>
                                          </p:spTgt>
                                        </p:tgtEl>
                                        <p:attrNameLst>
                                          <p:attrName>style.visibility</p:attrName>
                                        </p:attrNameLst>
                                      </p:cBhvr>
                                      <p:to>
                                        <p:strVal val="visible"/>
                                      </p:to>
                                    </p:set>
                                    <p:animEffect transition="in" filter="wipe(left)">
                                      <p:cBhvr>
                                        <p:cTn id="41" dur="1000"/>
                                        <p:tgtEl>
                                          <p:spTgt spid="140293">
                                            <p:txEl>
                                              <p:charRg st="10" end="50"/>
                                            </p:txEl>
                                          </p:spTgt>
                                        </p:tgtEl>
                                      </p:cBhvr>
                                    </p:animEffect>
                                  </p:childTnLst>
                                </p:cTn>
                              </p:par>
                            </p:childTnLst>
                          </p:cTn>
                        </p:par>
                        <p:par>
                          <p:cTn id="42" fill="hold">
                            <p:stCondLst>
                              <p:cond delay="2000"/>
                            </p:stCondLst>
                            <p:childTnLst>
                              <p:par>
                                <p:cTn id="43" presetID="22" presetClass="entr" presetSubtype="8" fill="hold" grpId="0" nodeType="afterEffect">
                                  <p:stCondLst>
                                    <p:cond delay="0"/>
                                  </p:stCondLst>
                                  <p:childTnLst>
                                    <p:set>
                                      <p:cBhvr>
                                        <p:cTn id="44" dur="1" fill="hold">
                                          <p:stCondLst>
                                            <p:cond delay="0"/>
                                          </p:stCondLst>
                                        </p:cTn>
                                        <p:tgtEl>
                                          <p:spTgt spid="140293">
                                            <p:txEl>
                                              <p:charRg st="50" end="65"/>
                                            </p:txEl>
                                          </p:spTgt>
                                        </p:tgtEl>
                                        <p:attrNameLst>
                                          <p:attrName>style.visibility</p:attrName>
                                        </p:attrNameLst>
                                      </p:cBhvr>
                                      <p:to>
                                        <p:strVal val="visible"/>
                                      </p:to>
                                    </p:set>
                                    <p:animEffect transition="in" filter="wipe(left)">
                                      <p:cBhvr>
                                        <p:cTn id="45" dur="1000"/>
                                        <p:tgtEl>
                                          <p:spTgt spid="140293">
                                            <p:txEl>
                                              <p:charRg st="50" end="6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1" grpId="0" build="allAtOnce"/>
      <p:bldP spid="140292" grpId="0" build="allAtOnce"/>
      <p:bldP spid="14029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Text Box 2"/>
          <p:cNvSpPr txBox="1"/>
          <p:nvPr/>
        </p:nvSpPr>
        <p:spPr>
          <a:xfrm>
            <a:off x="238125" y="569913"/>
            <a:ext cx="2663825" cy="519112"/>
          </a:xfrm>
          <a:prstGeom prst="rect">
            <a:avLst/>
          </a:prstGeom>
          <a:noFill/>
          <a:ln w="28575">
            <a:noFill/>
          </a:ln>
        </p:spPr>
        <p:txBody>
          <a:bodyPr>
            <a:spAutoFit/>
          </a:bodyPr>
          <a:p>
            <a:pPr algn="l">
              <a:spcBef>
                <a:spcPct val="50000"/>
              </a:spcBef>
            </a:pPr>
            <a:r>
              <a:rPr lang="zh-CN" altLang="en-US" sz="2800" dirty="0">
                <a:latin typeface="Arial" panose="020B0604020202020204" pitchFamily="34" charset="0"/>
                <a:ea typeface="黑体" panose="02010609060101010101" pitchFamily="2" charset="-122"/>
              </a:rPr>
              <a:t>情境问题</a:t>
            </a:r>
            <a:endParaRPr lang="zh-CN" altLang="en-US" sz="2800" dirty="0">
              <a:latin typeface="Arial" panose="020B0604020202020204" pitchFamily="34" charset="0"/>
              <a:ea typeface="黑体" panose="02010609060101010101" pitchFamily="2" charset="-122"/>
            </a:endParaRPr>
          </a:p>
        </p:txBody>
      </p:sp>
      <p:sp>
        <p:nvSpPr>
          <p:cNvPr id="141316" name="Text Box 4"/>
          <p:cNvSpPr txBox="1"/>
          <p:nvPr/>
        </p:nvSpPr>
        <p:spPr>
          <a:xfrm>
            <a:off x="534988" y="1406525"/>
            <a:ext cx="7581900" cy="701675"/>
          </a:xfrm>
          <a:prstGeom prst="rect">
            <a:avLst/>
          </a:prstGeom>
          <a:noFill/>
          <a:ln w="28575">
            <a:noFill/>
          </a:ln>
        </p:spPr>
        <p:txBody>
          <a:bodyPr>
            <a:spAutoFit/>
          </a:bodyPr>
          <a:p>
            <a:pPr algn="l"/>
            <a:r>
              <a:rPr lang="zh-CN" altLang="en-US" dirty="0">
                <a:latin typeface="Times New Roman" panose="02020603050405020304" pitchFamily="18" charset="0"/>
              </a:rPr>
              <a:t>　　能否利用两直线的斜率关系或直接利用直线的一般式方程来判断两直线的垂直关系呢？如何判断，又如何利用这一关系解题呢？</a:t>
            </a:r>
            <a:endParaRPr lang="zh-CN" altLang="en-US" dirty="0">
              <a:latin typeface="Times New Roman" panose="02020603050405020304" pitchFamily="18" charset="0"/>
              <a:sym typeface="Symbol" panose="05050102010706020507"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1316">
                                            <p:txEl>
                                              <p:charRg st="0" end="59"/>
                                            </p:txEl>
                                          </p:spTgt>
                                        </p:tgtEl>
                                        <p:attrNameLst>
                                          <p:attrName>style.visibility</p:attrName>
                                        </p:attrNameLst>
                                      </p:cBhvr>
                                      <p:to>
                                        <p:strVal val="visible"/>
                                      </p:to>
                                    </p:set>
                                    <p:animEffect transition="in" filter="wipe(left)">
                                      <p:cBhvr>
                                        <p:cTn id="7" dur="1000"/>
                                        <p:tgtEl>
                                          <p:spTgt spid="141316">
                                            <p:txEl>
                                              <p:charRg st="0" end="5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6"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5170" name="Text Box 2"/>
          <p:cNvSpPr txBox="1"/>
          <p:nvPr/>
        </p:nvSpPr>
        <p:spPr>
          <a:xfrm>
            <a:off x="309563" y="1892300"/>
            <a:ext cx="7518400" cy="2193925"/>
          </a:xfrm>
          <a:prstGeom prst="rect">
            <a:avLst/>
          </a:prstGeom>
          <a:noFill/>
          <a:ln w="9525">
            <a:noFill/>
          </a:ln>
        </p:spPr>
        <p:txBody>
          <a:bodyPr lIns="0" tIns="0" rIns="0" bIns="0">
            <a:spAutoFit/>
          </a:bodyPr>
          <a:p>
            <a:pPr algn="l">
              <a:spcBef>
                <a:spcPct val="90000"/>
              </a:spcBef>
            </a:pPr>
            <a:r>
              <a:rPr lang="zh-CN" altLang="en-US" b="0" dirty="0">
                <a:solidFill>
                  <a:srgbClr val="FF0000"/>
                </a:solidFill>
                <a:latin typeface="Times New Roman" panose="02020603050405020304" pitchFamily="18" charset="0"/>
                <a:sym typeface="Wingdings 2" pitchFamily="18" charset="2"/>
              </a:rPr>
              <a:t>    </a:t>
            </a:r>
            <a:r>
              <a:rPr lang="zh-CN" altLang="en-US" dirty="0">
                <a:latin typeface="Times New Roman" panose="02020603050405020304" pitchFamily="18" charset="0"/>
                <a:sym typeface="Wingdings 2" pitchFamily="18" charset="2"/>
              </a:rPr>
              <a:t>已知</a:t>
            </a:r>
            <a:r>
              <a:rPr lang="zh-CN" altLang="en-US" dirty="0">
                <a:latin typeface="Times New Roman" panose="02020603050405020304" pitchFamily="18" charset="0"/>
              </a:rPr>
              <a:t>直线</a:t>
            </a:r>
            <a:r>
              <a:rPr lang="en-US" altLang="zh-CN" i="1" dirty="0">
                <a:latin typeface="Times New Roman" panose="02020603050405020304" pitchFamily="18" charset="0"/>
              </a:rPr>
              <a:t>l</a:t>
            </a:r>
            <a:r>
              <a:rPr lang="en-US" altLang="zh-CN" baseline="-25000" dirty="0">
                <a:latin typeface="Times New Roman" panose="02020603050405020304" pitchFamily="18" charset="0"/>
              </a:rPr>
              <a:t>1</a:t>
            </a:r>
            <a:r>
              <a:rPr lang="zh-CN" altLang="en-US" dirty="0">
                <a:latin typeface="Times New Roman" panose="02020603050405020304" pitchFamily="18" charset="0"/>
              </a:rPr>
              <a:t>⊥</a:t>
            </a:r>
            <a:r>
              <a:rPr lang="en-US" altLang="zh-CN" i="1" dirty="0">
                <a:latin typeface="Times New Roman" panose="02020603050405020304" pitchFamily="18" charset="0"/>
              </a:rPr>
              <a:t>l</a:t>
            </a:r>
            <a:r>
              <a:rPr lang="en-US" altLang="zh-CN" baseline="-25000" dirty="0">
                <a:latin typeface="Times New Roman" panose="02020603050405020304" pitchFamily="18" charset="0"/>
              </a:rPr>
              <a:t>2</a:t>
            </a:r>
            <a:r>
              <a:rPr lang="zh-CN" altLang="en-US" dirty="0">
                <a:latin typeface="Times New Roman" panose="02020603050405020304" pitchFamily="18" charset="0"/>
              </a:rPr>
              <a:t>，</a:t>
            </a:r>
            <a:endParaRPr lang="zh-CN" altLang="en-US" dirty="0">
              <a:latin typeface="Times New Roman" panose="02020603050405020304" pitchFamily="18" charset="0"/>
            </a:endParaRPr>
          </a:p>
          <a:p>
            <a:pPr algn="l">
              <a:spcBef>
                <a:spcPct val="50000"/>
              </a:spcBef>
            </a:pPr>
            <a:r>
              <a:rPr lang="zh-CN" altLang="en-US" dirty="0">
                <a:solidFill>
                  <a:srgbClr val="000066"/>
                </a:solidFill>
                <a:latin typeface="Times New Roman" panose="02020603050405020304" pitchFamily="18" charset="0"/>
              </a:rPr>
              <a:t>    </a:t>
            </a:r>
            <a:r>
              <a:rPr lang="zh-CN" altLang="en-US" dirty="0">
                <a:latin typeface="Times New Roman" panose="02020603050405020304" pitchFamily="18" charset="0"/>
              </a:rPr>
              <a:t>①若</a:t>
            </a:r>
            <a:r>
              <a:rPr lang="en-US" altLang="zh-CN" i="1" dirty="0">
                <a:latin typeface="Times New Roman" panose="02020603050405020304" pitchFamily="18" charset="0"/>
              </a:rPr>
              <a:t>l</a:t>
            </a:r>
            <a:r>
              <a:rPr lang="en-US" altLang="zh-CN" baseline="-25000" dirty="0">
                <a:latin typeface="Times New Roman" panose="02020603050405020304" pitchFamily="18" charset="0"/>
              </a:rPr>
              <a:t>1</a:t>
            </a:r>
            <a:r>
              <a:rPr lang="zh-CN" altLang="en-US" dirty="0">
                <a:latin typeface="Times New Roman" panose="02020603050405020304" pitchFamily="18" charset="0"/>
              </a:rPr>
              <a:t>，</a:t>
            </a:r>
            <a:r>
              <a:rPr lang="en-US" altLang="zh-CN" i="1" dirty="0">
                <a:latin typeface="Times New Roman" panose="02020603050405020304" pitchFamily="18" charset="0"/>
              </a:rPr>
              <a:t>l</a:t>
            </a:r>
            <a:r>
              <a:rPr lang="en-US" altLang="zh-CN" baseline="-25000" dirty="0">
                <a:latin typeface="Times New Roman" panose="02020603050405020304" pitchFamily="18" charset="0"/>
              </a:rPr>
              <a:t>2</a:t>
            </a:r>
            <a:r>
              <a:rPr lang="zh-CN" altLang="en-US" dirty="0">
                <a:latin typeface="Times New Roman" panose="02020603050405020304" pitchFamily="18" charset="0"/>
              </a:rPr>
              <a:t>的</a:t>
            </a:r>
            <a:r>
              <a:rPr lang="zh-CN" altLang="en-US" dirty="0">
                <a:solidFill>
                  <a:srgbClr val="FF0000"/>
                </a:solidFill>
                <a:latin typeface="Times New Roman" panose="02020603050405020304" pitchFamily="18" charset="0"/>
              </a:rPr>
              <a:t>斜率均存在</a:t>
            </a:r>
            <a:r>
              <a:rPr lang="zh-CN" altLang="en-US" dirty="0">
                <a:latin typeface="Times New Roman" panose="02020603050405020304" pitchFamily="18" charset="0"/>
              </a:rPr>
              <a:t>，</a:t>
            </a:r>
            <a:r>
              <a:rPr lang="zh-CN" altLang="en-US" dirty="0">
                <a:solidFill>
                  <a:srgbClr val="000066"/>
                </a:solidFill>
                <a:latin typeface="Times New Roman" panose="02020603050405020304" pitchFamily="18" charset="0"/>
              </a:rPr>
              <a:t>设</a:t>
            </a:r>
            <a:r>
              <a:rPr lang="en-US" altLang="zh-CN" i="1" dirty="0">
                <a:solidFill>
                  <a:srgbClr val="000066"/>
                </a:solidFill>
                <a:latin typeface="Times New Roman" panose="02020603050405020304" pitchFamily="18" charset="0"/>
              </a:rPr>
              <a:t>l</a:t>
            </a:r>
            <a:r>
              <a:rPr lang="en-US" altLang="zh-CN" baseline="-25000" dirty="0">
                <a:solidFill>
                  <a:srgbClr val="000066"/>
                </a:solidFill>
                <a:latin typeface="Times New Roman" panose="02020603050405020304" pitchFamily="18" charset="0"/>
              </a:rPr>
              <a:t>1</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y</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k</a:t>
            </a:r>
            <a:r>
              <a:rPr lang="en-US" altLang="zh-CN" baseline="-25000" dirty="0">
                <a:solidFill>
                  <a:srgbClr val="000066"/>
                </a:solidFill>
                <a:latin typeface="Times New Roman" panose="02020603050405020304" pitchFamily="18" charset="0"/>
              </a:rPr>
              <a:t>1</a:t>
            </a:r>
            <a:r>
              <a:rPr lang="en-US" altLang="zh-CN" i="1" dirty="0">
                <a:solidFill>
                  <a:srgbClr val="000066"/>
                </a:solidFill>
                <a:latin typeface="Times New Roman" panose="02020603050405020304" pitchFamily="18" charset="0"/>
              </a:rPr>
              <a:t>x</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b</a:t>
            </a:r>
            <a:r>
              <a:rPr lang="en-US" altLang="zh-CN" baseline="-25000" dirty="0">
                <a:solidFill>
                  <a:srgbClr val="000066"/>
                </a:solidFill>
                <a:latin typeface="Times New Roman" panose="02020603050405020304" pitchFamily="18" charset="0"/>
              </a:rPr>
              <a:t>1</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l</a:t>
            </a:r>
            <a:r>
              <a:rPr lang="en-US" altLang="zh-CN" baseline="-25000" dirty="0">
                <a:solidFill>
                  <a:srgbClr val="000066"/>
                </a:solidFill>
                <a:latin typeface="Times New Roman" panose="02020603050405020304" pitchFamily="18" charset="0"/>
              </a:rPr>
              <a:t>2</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y</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k</a:t>
            </a:r>
            <a:r>
              <a:rPr lang="en-US" altLang="zh-CN" baseline="-25000" dirty="0">
                <a:solidFill>
                  <a:srgbClr val="000066"/>
                </a:solidFill>
                <a:latin typeface="Times New Roman" panose="02020603050405020304" pitchFamily="18" charset="0"/>
              </a:rPr>
              <a:t>2</a:t>
            </a:r>
            <a:r>
              <a:rPr lang="en-US" altLang="zh-CN" i="1" dirty="0">
                <a:solidFill>
                  <a:srgbClr val="000066"/>
                </a:solidFill>
                <a:latin typeface="Times New Roman" panose="02020603050405020304" pitchFamily="18" charset="0"/>
              </a:rPr>
              <a:t>x</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b</a:t>
            </a:r>
            <a:r>
              <a:rPr lang="en-US" altLang="zh-CN" baseline="-25000" dirty="0">
                <a:solidFill>
                  <a:srgbClr val="000066"/>
                </a:solidFill>
                <a:latin typeface="Times New Roman" panose="02020603050405020304" pitchFamily="18" charset="0"/>
              </a:rPr>
              <a:t>2</a:t>
            </a:r>
            <a:endParaRPr lang="en-US" altLang="zh-CN" dirty="0">
              <a:solidFill>
                <a:srgbClr val="000066"/>
              </a:solidFill>
              <a:latin typeface="Times New Roman" panose="02020603050405020304" pitchFamily="18" charset="0"/>
            </a:endParaRPr>
          </a:p>
          <a:p>
            <a:pPr algn="l">
              <a:spcBef>
                <a:spcPct val="50000"/>
              </a:spcBef>
            </a:pPr>
            <a:r>
              <a:rPr lang="en-US" altLang="zh-CN" dirty="0">
                <a:solidFill>
                  <a:srgbClr val="000066"/>
                </a:solidFill>
                <a:latin typeface="Times New Roman" panose="02020603050405020304" pitchFamily="18" charset="0"/>
              </a:rPr>
              <a:t>        </a:t>
            </a:r>
            <a:r>
              <a:rPr lang="zh-CN" altLang="en-US" dirty="0">
                <a:latin typeface="Times New Roman" panose="02020603050405020304" pitchFamily="18" charset="0"/>
              </a:rPr>
              <a:t>则</a:t>
            </a:r>
            <a:r>
              <a:rPr lang="en-US" altLang="zh-CN" i="1" dirty="0">
                <a:solidFill>
                  <a:srgbClr val="FF0000"/>
                </a:solidFill>
                <a:latin typeface="Times New Roman" panose="02020603050405020304" pitchFamily="18" charset="0"/>
              </a:rPr>
              <a:t>k</a:t>
            </a:r>
            <a:r>
              <a:rPr lang="en-US" altLang="zh-CN" baseline="-25000" dirty="0">
                <a:solidFill>
                  <a:srgbClr val="FF0000"/>
                </a:solidFill>
                <a:latin typeface="Times New Roman" panose="02020603050405020304" pitchFamily="18" charset="0"/>
              </a:rPr>
              <a:t>1</a:t>
            </a:r>
            <a:r>
              <a:rPr lang="en-US" altLang="zh-CN" dirty="0">
                <a:solidFill>
                  <a:srgbClr val="FF0000"/>
                </a:solidFill>
                <a:latin typeface="Times New Roman" panose="02020603050405020304" pitchFamily="18" charset="0"/>
              </a:rPr>
              <a:t>·</a:t>
            </a:r>
            <a:r>
              <a:rPr lang="en-US" altLang="zh-CN" i="1" dirty="0">
                <a:solidFill>
                  <a:srgbClr val="FF0000"/>
                </a:solidFill>
                <a:latin typeface="Times New Roman" panose="02020603050405020304" pitchFamily="18" charset="0"/>
              </a:rPr>
              <a:t>k</a:t>
            </a:r>
            <a:r>
              <a:rPr lang="en-US" altLang="zh-CN" baseline="-25000" dirty="0">
                <a:solidFill>
                  <a:srgbClr val="FF0000"/>
                </a:solidFill>
                <a:latin typeface="Times New Roman" panose="02020603050405020304" pitchFamily="18" charset="0"/>
              </a:rPr>
              <a:t>2</a:t>
            </a:r>
            <a:r>
              <a:rPr lang="zh-CN" altLang="en-US" dirty="0">
                <a:solidFill>
                  <a:srgbClr val="FF0000"/>
                </a:solidFill>
                <a:latin typeface="Times New Roman" panose="02020603050405020304" pitchFamily="18" charset="0"/>
              </a:rPr>
              <a:t>＝－</a:t>
            </a:r>
            <a:r>
              <a:rPr lang="en-US" altLang="zh-CN" dirty="0">
                <a:solidFill>
                  <a:srgbClr val="FF0000"/>
                </a:solidFill>
                <a:latin typeface="Times New Roman" panose="02020603050405020304" pitchFamily="18" charset="0"/>
              </a:rPr>
              <a:t>1</a:t>
            </a:r>
            <a:r>
              <a:rPr lang="zh-CN" altLang="en-US" dirty="0">
                <a:solidFill>
                  <a:srgbClr val="000066"/>
                </a:solidFill>
                <a:latin typeface="Times New Roman" panose="02020603050405020304" pitchFamily="18" charset="0"/>
              </a:rPr>
              <a:t>；</a:t>
            </a:r>
            <a:endParaRPr lang="zh-CN" altLang="en-US" dirty="0">
              <a:solidFill>
                <a:srgbClr val="000066"/>
              </a:solidFill>
              <a:latin typeface="Times New Roman" panose="02020603050405020304" pitchFamily="18" charset="0"/>
            </a:endParaRPr>
          </a:p>
          <a:p>
            <a:pPr algn="l">
              <a:spcBef>
                <a:spcPct val="70000"/>
              </a:spcBef>
            </a:pPr>
            <a:r>
              <a:rPr lang="zh-CN" altLang="en-US" dirty="0">
                <a:solidFill>
                  <a:srgbClr val="000066"/>
                </a:solidFill>
                <a:latin typeface="Times New Roman" panose="02020603050405020304" pitchFamily="18" charset="0"/>
              </a:rPr>
              <a:t>    </a:t>
            </a:r>
            <a:r>
              <a:rPr lang="zh-CN" altLang="en-US" dirty="0">
                <a:latin typeface="Times New Roman" panose="02020603050405020304" pitchFamily="18" charset="0"/>
              </a:rPr>
              <a:t>②</a:t>
            </a:r>
            <a:r>
              <a:rPr lang="en-US" altLang="zh-CN" i="1" dirty="0">
                <a:latin typeface="Times New Roman" panose="02020603050405020304" pitchFamily="18" charset="0"/>
              </a:rPr>
              <a:t>l</a:t>
            </a:r>
            <a:r>
              <a:rPr lang="en-US" altLang="zh-CN" baseline="-25000" dirty="0">
                <a:latin typeface="Times New Roman" panose="02020603050405020304" pitchFamily="18" charset="0"/>
              </a:rPr>
              <a:t>1</a:t>
            </a:r>
            <a:r>
              <a:rPr lang="zh-CN" altLang="en-US" dirty="0">
                <a:latin typeface="Times New Roman" panose="02020603050405020304" pitchFamily="18" charset="0"/>
              </a:rPr>
              <a:t>，</a:t>
            </a:r>
            <a:r>
              <a:rPr lang="en-US" altLang="zh-CN" i="1" dirty="0">
                <a:latin typeface="Times New Roman" panose="02020603050405020304" pitchFamily="18" charset="0"/>
              </a:rPr>
              <a:t>l</a:t>
            </a:r>
            <a:r>
              <a:rPr lang="en-US" altLang="zh-CN" baseline="-25000" dirty="0">
                <a:latin typeface="Times New Roman" panose="02020603050405020304" pitchFamily="18" charset="0"/>
              </a:rPr>
              <a:t>2</a:t>
            </a:r>
            <a:r>
              <a:rPr lang="zh-CN" altLang="en-US" dirty="0">
                <a:latin typeface="Times New Roman" panose="02020603050405020304" pitchFamily="18" charset="0"/>
              </a:rPr>
              <a:t>中有一条直线</a:t>
            </a:r>
            <a:r>
              <a:rPr lang="zh-CN" altLang="en-US" dirty="0">
                <a:solidFill>
                  <a:srgbClr val="FF0000"/>
                </a:solidFill>
                <a:latin typeface="Times New Roman" panose="02020603050405020304" pitchFamily="18" charset="0"/>
              </a:rPr>
              <a:t>斜率不存在</a:t>
            </a:r>
            <a:r>
              <a:rPr lang="zh-CN" altLang="en-US" dirty="0">
                <a:solidFill>
                  <a:srgbClr val="000066"/>
                </a:solidFill>
                <a:latin typeface="Times New Roman" panose="02020603050405020304" pitchFamily="18" charset="0"/>
              </a:rPr>
              <a:t>，</a:t>
            </a:r>
            <a:endParaRPr lang="zh-CN" altLang="en-US" dirty="0">
              <a:solidFill>
                <a:srgbClr val="000066"/>
              </a:solidFill>
              <a:latin typeface="Times New Roman" panose="02020603050405020304" pitchFamily="18" charset="0"/>
            </a:endParaRPr>
          </a:p>
          <a:p>
            <a:pPr algn="l">
              <a:spcBef>
                <a:spcPct val="50000"/>
              </a:spcBef>
            </a:pPr>
            <a:r>
              <a:rPr lang="zh-CN" altLang="en-US" dirty="0">
                <a:solidFill>
                  <a:srgbClr val="000066"/>
                </a:solidFill>
                <a:latin typeface="Times New Roman" panose="02020603050405020304" pitchFamily="18" charset="0"/>
              </a:rPr>
              <a:t>        </a:t>
            </a:r>
            <a:r>
              <a:rPr lang="zh-CN" altLang="en-US" dirty="0">
                <a:latin typeface="Times New Roman" panose="02020603050405020304" pitchFamily="18" charset="0"/>
              </a:rPr>
              <a:t>则另一条</a:t>
            </a:r>
            <a:r>
              <a:rPr lang="zh-CN" altLang="en-US" dirty="0">
                <a:solidFill>
                  <a:srgbClr val="FF0000"/>
                </a:solidFill>
                <a:latin typeface="Times New Roman" panose="02020603050405020304" pitchFamily="18" charset="0"/>
              </a:rPr>
              <a:t>斜率为</a:t>
            </a:r>
            <a:r>
              <a:rPr lang="en-US" altLang="zh-CN" dirty="0">
                <a:solidFill>
                  <a:srgbClr val="FF0000"/>
                </a:solidFill>
                <a:latin typeface="Times New Roman" panose="02020603050405020304" pitchFamily="18" charset="0"/>
              </a:rPr>
              <a:t>0</a:t>
            </a:r>
            <a:r>
              <a:rPr lang="zh-CN" altLang="en-US" dirty="0">
                <a:solidFill>
                  <a:srgbClr val="000066"/>
                </a:solidFill>
                <a:latin typeface="Times New Roman" panose="02020603050405020304" pitchFamily="18" charset="0"/>
              </a:rPr>
              <a:t>．</a:t>
            </a:r>
            <a:endParaRPr lang="zh-CN" altLang="en-US" dirty="0">
              <a:solidFill>
                <a:srgbClr val="FF0000"/>
              </a:solidFill>
              <a:latin typeface="Times New Roman" panose="02020603050405020304" pitchFamily="18" charset="0"/>
            </a:endParaRPr>
          </a:p>
        </p:txBody>
      </p:sp>
      <p:sp>
        <p:nvSpPr>
          <p:cNvPr id="6147" name="Line 3"/>
          <p:cNvSpPr/>
          <p:nvPr/>
        </p:nvSpPr>
        <p:spPr>
          <a:xfrm>
            <a:off x="2994025" y="5564188"/>
            <a:ext cx="2341563" cy="0"/>
          </a:xfrm>
          <a:prstGeom prst="line">
            <a:avLst/>
          </a:prstGeom>
          <a:ln w="28575" cap="flat" cmpd="sng">
            <a:solidFill>
              <a:schemeClr val="tx1"/>
            </a:solidFill>
            <a:prstDash val="solid"/>
            <a:headEnd type="none" w="med" len="med"/>
            <a:tailEnd type="stealth" w="med" len="lg"/>
          </a:ln>
        </p:spPr>
      </p:sp>
      <p:sp>
        <p:nvSpPr>
          <p:cNvPr id="6148" name="Line 4"/>
          <p:cNvSpPr/>
          <p:nvPr/>
        </p:nvSpPr>
        <p:spPr>
          <a:xfrm rot="-5400000">
            <a:off x="2962275" y="5430838"/>
            <a:ext cx="1927225" cy="0"/>
          </a:xfrm>
          <a:prstGeom prst="line">
            <a:avLst/>
          </a:prstGeom>
          <a:ln w="28575" cap="flat" cmpd="sng">
            <a:solidFill>
              <a:schemeClr val="tx1"/>
            </a:solidFill>
            <a:prstDash val="solid"/>
            <a:headEnd type="none" w="med" len="med"/>
            <a:tailEnd type="stealth" w="med" len="lg"/>
          </a:ln>
        </p:spPr>
      </p:sp>
      <p:sp>
        <p:nvSpPr>
          <p:cNvPr id="6149" name="Rectangle 5"/>
          <p:cNvSpPr/>
          <p:nvPr/>
        </p:nvSpPr>
        <p:spPr>
          <a:xfrm>
            <a:off x="3621088" y="4465638"/>
            <a:ext cx="341312" cy="519112"/>
          </a:xfrm>
          <a:prstGeom prst="rect">
            <a:avLst/>
          </a:prstGeom>
          <a:noFill/>
          <a:ln w="28575">
            <a:noFill/>
          </a:ln>
        </p:spPr>
        <p:txBody>
          <a:bodyPr>
            <a:spAutoFit/>
          </a:bodyPr>
          <a:p>
            <a:pPr>
              <a:spcBef>
                <a:spcPct val="50000"/>
              </a:spcBef>
            </a:pPr>
            <a:r>
              <a:rPr lang="en-US" altLang="zh-CN" sz="2800" i="1" dirty="0">
                <a:latin typeface="Times New Roman" panose="02020603050405020304" pitchFamily="18" charset="0"/>
                <a:ea typeface="隶书" pitchFamily="49" charset="-122"/>
              </a:rPr>
              <a:t>y</a:t>
            </a:r>
            <a:endParaRPr lang="en-US" altLang="zh-CN" sz="2800" i="1" dirty="0">
              <a:latin typeface="Times New Roman" panose="02020603050405020304" pitchFamily="18" charset="0"/>
              <a:ea typeface="隶书" pitchFamily="49" charset="-122"/>
            </a:endParaRPr>
          </a:p>
        </p:txBody>
      </p:sp>
      <p:sp>
        <p:nvSpPr>
          <p:cNvPr id="6150" name="Rectangle 6"/>
          <p:cNvSpPr/>
          <p:nvPr/>
        </p:nvSpPr>
        <p:spPr>
          <a:xfrm>
            <a:off x="5070475" y="5545138"/>
            <a:ext cx="361950" cy="519112"/>
          </a:xfrm>
          <a:prstGeom prst="rect">
            <a:avLst/>
          </a:prstGeom>
          <a:noFill/>
          <a:ln w="28575">
            <a:noFill/>
          </a:ln>
        </p:spPr>
        <p:txBody>
          <a:bodyPr wrap="none">
            <a:spAutoFit/>
          </a:bodyPr>
          <a:p>
            <a:pPr>
              <a:spcBef>
                <a:spcPct val="50000"/>
              </a:spcBef>
            </a:pPr>
            <a:r>
              <a:rPr lang="en-US" altLang="zh-CN" sz="2800" i="1" dirty="0">
                <a:latin typeface="Times New Roman" panose="02020603050405020304" pitchFamily="18" charset="0"/>
                <a:ea typeface="隶书" pitchFamily="49" charset="-122"/>
              </a:rPr>
              <a:t>x</a:t>
            </a:r>
            <a:endParaRPr lang="en-US" altLang="zh-CN" sz="2800" i="1" dirty="0">
              <a:latin typeface="Times New Roman" panose="02020603050405020304" pitchFamily="18" charset="0"/>
              <a:ea typeface="隶书" pitchFamily="49" charset="-122"/>
            </a:endParaRPr>
          </a:p>
        </p:txBody>
      </p:sp>
      <p:sp>
        <p:nvSpPr>
          <p:cNvPr id="6151" name="Rectangle 7"/>
          <p:cNvSpPr/>
          <p:nvPr/>
        </p:nvSpPr>
        <p:spPr>
          <a:xfrm>
            <a:off x="3541713" y="5516563"/>
            <a:ext cx="441325" cy="519112"/>
          </a:xfrm>
          <a:prstGeom prst="rect">
            <a:avLst/>
          </a:prstGeom>
          <a:noFill/>
          <a:ln w="28575">
            <a:noFill/>
          </a:ln>
        </p:spPr>
        <p:txBody>
          <a:bodyPr wrap="none">
            <a:spAutoFit/>
          </a:bodyPr>
          <a:p>
            <a:pPr>
              <a:spcBef>
                <a:spcPct val="50000"/>
              </a:spcBef>
            </a:pPr>
            <a:r>
              <a:rPr lang="en-US" altLang="zh-CN" sz="2800" i="1" dirty="0">
                <a:latin typeface="Times New Roman" panose="02020603050405020304" pitchFamily="18" charset="0"/>
                <a:ea typeface="隶书" pitchFamily="49" charset="-122"/>
              </a:rPr>
              <a:t>O</a:t>
            </a:r>
            <a:endParaRPr lang="en-US" altLang="zh-CN" sz="2800" i="1" dirty="0">
              <a:latin typeface="Times New Roman" panose="02020603050405020304" pitchFamily="18" charset="0"/>
              <a:ea typeface="隶书" pitchFamily="49" charset="-122"/>
            </a:endParaRPr>
          </a:p>
        </p:txBody>
      </p:sp>
      <p:sp>
        <p:nvSpPr>
          <p:cNvPr id="135176" name="Line 8"/>
          <p:cNvSpPr/>
          <p:nvPr/>
        </p:nvSpPr>
        <p:spPr>
          <a:xfrm rot="-5400000" flipV="1">
            <a:off x="3503613" y="4770438"/>
            <a:ext cx="1801812" cy="1233487"/>
          </a:xfrm>
          <a:prstGeom prst="line">
            <a:avLst/>
          </a:prstGeom>
          <a:ln w="28575" cap="flat" cmpd="sng">
            <a:solidFill>
              <a:schemeClr val="tx1"/>
            </a:solidFill>
            <a:prstDash val="solid"/>
            <a:headEnd type="none" w="med" len="med"/>
            <a:tailEnd type="none" w="med" len="med"/>
          </a:ln>
        </p:spPr>
      </p:sp>
      <p:sp>
        <p:nvSpPr>
          <p:cNvPr id="135177" name="Line 9"/>
          <p:cNvSpPr/>
          <p:nvPr/>
        </p:nvSpPr>
        <p:spPr>
          <a:xfrm flipV="1">
            <a:off x="3021013" y="4643438"/>
            <a:ext cx="1801812" cy="1233487"/>
          </a:xfrm>
          <a:prstGeom prst="line">
            <a:avLst/>
          </a:prstGeom>
          <a:ln w="28575" cap="flat" cmpd="sng">
            <a:solidFill>
              <a:schemeClr val="tx1"/>
            </a:solidFill>
            <a:prstDash val="solid"/>
            <a:headEnd type="none" w="med" len="med"/>
            <a:tailEnd type="none" w="med" len="med"/>
          </a:ln>
        </p:spPr>
      </p:sp>
      <p:sp>
        <p:nvSpPr>
          <p:cNvPr id="135178" name="Rectangle 10"/>
          <p:cNvSpPr/>
          <p:nvPr/>
        </p:nvSpPr>
        <p:spPr>
          <a:xfrm>
            <a:off x="5143500" y="5932488"/>
            <a:ext cx="403225" cy="519112"/>
          </a:xfrm>
          <a:prstGeom prst="rect">
            <a:avLst/>
          </a:prstGeom>
          <a:noFill/>
          <a:ln w="28575">
            <a:noFill/>
          </a:ln>
        </p:spPr>
        <p:txBody>
          <a:bodyPr wrap="none">
            <a:spAutoFit/>
          </a:bodyPr>
          <a:p>
            <a:pPr>
              <a:spcBef>
                <a:spcPct val="50000"/>
              </a:spcBef>
            </a:pPr>
            <a:r>
              <a:rPr lang="en-US" altLang="zh-CN" sz="2800" i="1" dirty="0">
                <a:latin typeface="Times New Roman" panose="02020603050405020304" pitchFamily="18" charset="0"/>
                <a:ea typeface="隶书" pitchFamily="49" charset="-122"/>
              </a:rPr>
              <a:t>l</a:t>
            </a:r>
            <a:r>
              <a:rPr lang="en-US" altLang="zh-CN" sz="2800" baseline="-25000" dirty="0">
                <a:latin typeface="Times New Roman" panose="02020603050405020304" pitchFamily="18" charset="0"/>
                <a:ea typeface="隶书" pitchFamily="49" charset="-122"/>
              </a:rPr>
              <a:t>1</a:t>
            </a:r>
            <a:endParaRPr lang="en-US" altLang="zh-CN" sz="2800" baseline="-25000" dirty="0">
              <a:latin typeface="Times New Roman" panose="02020603050405020304" pitchFamily="18" charset="0"/>
              <a:ea typeface="隶书" pitchFamily="49" charset="-122"/>
            </a:endParaRPr>
          </a:p>
        </p:txBody>
      </p:sp>
      <p:sp>
        <p:nvSpPr>
          <p:cNvPr id="135179" name="Rectangle 11"/>
          <p:cNvSpPr/>
          <p:nvPr/>
        </p:nvSpPr>
        <p:spPr>
          <a:xfrm>
            <a:off x="4783138" y="4462463"/>
            <a:ext cx="403225" cy="519112"/>
          </a:xfrm>
          <a:prstGeom prst="rect">
            <a:avLst/>
          </a:prstGeom>
          <a:noFill/>
          <a:ln w="28575">
            <a:noFill/>
          </a:ln>
        </p:spPr>
        <p:txBody>
          <a:bodyPr wrap="none">
            <a:spAutoFit/>
          </a:bodyPr>
          <a:p>
            <a:pPr>
              <a:spcBef>
                <a:spcPct val="50000"/>
              </a:spcBef>
            </a:pPr>
            <a:r>
              <a:rPr lang="en-US" altLang="zh-CN" sz="2800" i="1" dirty="0">
                <a:latin typeface="Times New Roman" panose="02020603050405020304" pitchFamily="18" charset="0"/>
                <a:ea typeface="隶书" pitchFamily="49" charset="-122"/>
              </a:rPr>
              <a:t>l</a:t>
            </a:r>
            <a:r>
              <a:rPr lang="en-US" altLang="zh-CN" sz="2800" baseline="-25000" dirty="0">
                <a:latin typeface="Times New Roman" panose="02020603050405020304" pitchFamily="18" charset="0"/>
                <a:ea typeface="隶书" pitchFamily="49" charset="-122"/>
              </a:rPr>
              <a:t>2</a:t>
            </a:r>
            <a:endParaRPr lang="en-US" altLang="zh-CN" sz="2800" baseline="-25000" dirty="0">
              <a:latin typeface="Times New Roman" panose="02020603050405020304" pitchFamily="18" charset="0"/>
              <a:ea typeface="隶书" pitchFamily="49" charset="-122"/>
            </a:endParaRPr>
          </a:p>
        </p:txBody>
      </p:sp>
      <p:grpSp>
        <p:nvGrpSpPr>
          <p:cNvPr id="2" name="Group 12"/>
          <p:cNvGrpSpPr/>
          <p:nvPr/>
        </p:nvGrpSpPr>
        <p:grpSpPr>
          <a:xfrm>
            <a:off x="6316663" y="4424363"/>
            <a:ext cx="2438400" cy="1928812"/>
            <a:chOff x="2286" y="2750"/>
            <a:chExt cx="1536" cy="1215"/>
          </a:xfrm>
        </p:grpSpPr>
        <p:sp>
          <p:nvSpPr>
            <p:cNvPr id="6163" name="Line 13"/>
            <p:cNvSpPr/>
            <p:nvPr/>
          </p:nvSpPr>
          <p:spPr>
            <a:xfrm>
              <a:off x="2286" y="3442"/>
              <a:ext cx="1475" cy="0"/>
            </a:xfrm>
            <a:prstGeom prst="line">
              <a:avLst/>
            </a:prstGeom>
            <a:ln w="28575" cap="flat" cmpd="sng">
              <a:solidFill>
                <a:schemeClr val="tx1"/>
              </a:solidFill>
              <a:prstDash val="solid"/>
              <a:headEnd type="none" w="med" len="med"/>
              <a:tailEnd type="stealth" w="med" len="lg"/>
            </a:ln>
          </p:spPr>
        </p:sp>
        <p:sp>
          <p:nvSpPr>
            <p:cNvPr id="6164" name="Line 14"/>
            <p:cNvSpPr/>
            <p:nvPr/>
          </p:nvSpPr>
          <p:spPr>
            <a:xfrm rot="-5400000">
              <a:off x="2266" y="3358"/>
              <a:ext cx="1214" cy="0"/>
            </a:xfrm>
            <a:prstGeom prst="line">
              <a:avLst/>
            </a:prstGeom>
            <a:ln w="28575" cap="flat" cmpd="sng">
              <a:solidFill>
                <a:schemeClr val="tx1"/>
              </a:solidFill>
              <a:prstDash val="solid"/>
              <a:headEnd type="none" w="med" len="med"/>
              <a:tailEnd type="stealth" w="med" len="lg"/>
            </a:ln>
          </p:spPr>
        </p:sp>
        <p:sp>
          <p:nvSpPr>
            <p:cNvPr id="6165" name="Rectangle 15"/>
            <p:cNvSpPr/>
            <p:nvPr/>
          </p:nvSpPr>
          <p:spPr>
            <a:xfrm>
              <a:off x="2681" y="2750"/>
              <a:ext cx="215" cy="327"/>
            </a:xfrm>
            <a:prstGeom prst="rect">
              <a:avLst/>
            </a:prstGeom>
            <a:noFill/>
            <a:ln w="28575">
              <a:noFill/>
            </a:ln>
          </p:spPr>
          <p:txBody>
            <a:bodyPr>
              <a:spAutoFit/>
            </a:bodyPr>
            <a:p>
              <a:pPr>
                <a:spcBef>
                  <a:spcPct val="50000"/>
                </a:spcBef>
              </a:pPr>
              <a:r>
                <a:rPr lang="en-US" altLang="zh-CN" sz="2800" i="1" dirty="0">
                  <a:latin typeface="Times New Roman" panose="02020603050405020304" pitchFamily="18" charset="0"/>
                  <a:ea typeface="隶书" pitchFamily="49" charset="-122"/>
                </a:rPr>
                <a:t>y</a:t>
              </a:r>
              <a:endParaRPr lang="en-US" altLang="zh-CN" sz="2800" i="1" dirty="0">
                <a:latin typeface="Times New Roman" panose="02020603050405020304" pitchFamily="18" charset="0"/>
                <a:ea typeface="隶书" pitchFamily="49" charset="-122"/>
              </a:endParaRPr>
            </a:p>
          </p:txBody>
        </p:sp>
        <p:sp>
          <p:nvSpPr>
            <p:cNvPr id="6166" name="Rectangle 16"/>
            <p:cNvSpPr/>
            <p:nvPr/>
          </p:nvSpPr>
          <p:spPr>
            <a:xfrm>
              <a:off x="3594" y="3430"/>
              <a:ext cx="228" cy="327"/>
            </a:xfrm>
            <a:prstGeom prst="rect">
              <a:avLst/>
            </a:prstGeom>
            <a:noFill/>
            <a:ln w="28575">
              <a:noFill/>
            </a:ln>
          </p:spPr>
          <p:txBody>
            <a:bodyPr wrap="none">
              <a:spAutoFit/>
            </a:bodyPr>
            <a:p>
              <a:pPr>
                <a:spcBef>
                  <a:spcPct val="50000"/>
                </a:spcBef>
              </a:pPr>
              <a:r>
                <a:rPr lang="en-US" altLang="zh-CN" sz="2800" i="1" dirty="0">
                  <a:latin typeface="Times New Roman" panose="02020603050405020304" pitchFamily="18" charset="0"/>
                  <a:ea typeface="隶书" pitchFamily="49" charset="-122"/>
                </a:rPr>
                <a:t>x</a:t>
              </a:r>
              <a:endParaRPr lang="en-US" altLang="zh-CN" sz="2800" i="1" dirty="0">
                <a:latin typeface="Times New Roman" panose="02020603050405020304" pitchFamily="18" charset="0"/>
                <a:ea typeface="隶书" pitchFamily="49" charset="-122"/>
              </a:endParaRPr>
            </a:p>
          </p:txBody>
        </p:sp>
        <p:sp>
          <p:nvSpPr>
            <p:cNvPr id="6167" name="Rectangle 17"/>
            <p:cNvSpPr/>
            <p:nvPr/>
          </p:nvSpPr>
          <p:spPr>
            <a:xfrm>
              <a:off x="2631" y="3412"/>
              <a:ext cx="278" cy="327"/>
            </a:xfrm>
            <a:prstGeom prst="rect">
              <a:avLst/>
            </a:prstGeom>
            <a:noFill/>
            <a:ln w="28575">
              <a:noFill/>
            </a:ln>
          </p:spPr>
          <p:txBody>
            <a:bodyPr wrap="none">
              <a:spAutoFit/>
            </a:bodyPr>
            <a:p>
              <a:pPr>
                <a:spcBef>
                  <a:spcPct val="50000"/>
                </a:spcBef>
              </a:pPr>
              <a:r>
                <a:rPr lang="en-US" altLang="zh-CN" sz="2800" i="1" dirty="0">
                  <a:latin typeface="Times New Roman" panose="02020603050405020304" pitchFamily="18" charset="0"/>
                  <a:ea typeface="隶书" pitchFamily="49" charset="-122"/>
                </a:rPr>
                <a:t>O</a:t>
              </a:r>
              <a:endParaRPr lang="en-US" altLang="zh-CN" sz="2800" i="1" dirty="0">
                <a:latin typeface="Times New Roman" panose="02020603050405020304" pitchFamily="18" charset="0"/>
                <a:ea typeface="隶书" pitchFamily="49" charset="-122"/>
              </a:endParaRPr>
            </a:p>
          </p:txBody>
        </p:sp>
      </p:grpSp>
      <p:sp>
        <p:nvSpPr>
          <p:cNvPr id="135186" name="Line 18"/>
          <p:cNvSpPr/>
          <p:nvPr/>
        </p:nvSpPr>
        <p:spPr>
          <a:xfrm rot="-5400000" flipV="1">
            <a:off x="7115175" y="5461000"/>
            <a:ext cx="1803400" cy="0"/>
          </a:xfrm>
          <a:prstGeom prst="line">
            <a:avLst/>
          </a:prstGeom>
          <a:ln w="28575" cap="flat" cmpd="sng">
            <a:solidFill>
              <a:schemeClr val="tx1"/>
            </a:solidFill>
            <a:prstDash val="solid"/>
            <a:headEnd type="none" w="med" len="med"/>
            <a:tailEnd type="none" w="med" len="med"/>
          </a:ln>
        </p:spPr>
      </p:sp>
      <p:sp>
        <p:nvSpPr>
          <p:cNvPr id="135187" name="Line 19"/>
          <p:cNvSpPr/>
          <p:nvPr/>
        </p:nvSpPr>
        <p:spPr>
          <a:xfrm flipV="1">
            <a:off x="6432550" y="5076825"/>
            <a:ext cx="1803400" cy="0"/>
          </a:xfrm>
          <a:prstGeom prst="line">
            <a:avLst/>
          </a:prstGeom>
          <a:ln w="28575" cap="flat" cmpd="sng">
            <a:solidFill>
              <a:schemeClr val="tx1"/>
            </a:solidFill>
            <a:prstDash val="solid"/>
            <a:headEnd type="none" w="med" len="med"/>
            <a:tailEnd type="none" w="med" len="med"/>
          </a:ln>
        </p:spPr>
      </p:sp>
      <p:sp>
        <p:nvSpPr>
          <p:cNvPr id="135188" name="Rectangle 20"/>
          <p:cNvSpPr/>
          <p:nvPr/>
        </p:nvSpPr>
        <p:spPr>
          <a:xfrm>
            <a:off x="7967663" y="5862638"/>
            <a:ext cx="403225" cy="519112"/>
          </a:xfrm>
          <a:prstGeom prst="rect">
            <a:avLst/>
          </a:prstGeom>
          <a:noFill/>
          <a:ln w="28575">
            <a:noFill/>
          </a:ln>
        </p:spPr>
        <p:txBody>
          <a:bodyPr wrap="none">
            <a:spAutoFit/>
          </a:bodyPr>
          <a:p>
            <a:pPr>
              <a:spcBef>
                <a:spcPct val="50000"/>
              </a:spcBef>
            </a:pPr>
            <a:r>
              <a:rPr lang="en-US" altLang="zh-CN" sz="2800" i="1" dirty="0">
                <a:latin typeface="Times New Roman" panose="02020603050405020304" pitchFamily="18" charset="0"/>
                <a:ea typeface="隶书" pitchFamily="49" charset="-122"/>
              </a:rPr>
              <a:t>l</a:t>
            </a:r>
            <a:r>
              <a:rPr lang="en-US" altLang="zh-CN" sz="2800" baseline="-25000" dirty="0">
                <a:latin typeface="Times New Roman" panose="02020603050405020304" pitchFamily="18" charset="0"/>
                <a:ea typeface="隶书" pitchFamily="49" charset="-122"/>
              </a:rPr>
              <a:t>1</a:t>
            </a:r>
            <a:endParaRPr lang="en-US" altLang="zh-CN" sz="2800" baseline="-25000" dirty="0">
              <a:latin typeface="Times New Roman" panose="02020603050405020304" pitchFamily="18" charset="0"/>
              <a:ea typeface="隶书" pitchFamily="49" charset="-122"/>
            </a:endParaRPr>
          </a:p>
        </p:txBody>
      </p:sp>
      <p:sp>
        <p:nvSpPr>
          <p:cNvPr id="135189" name="Rectangle 21"/>
          <p:cNvSpPr/>
          <p:nvPr/>
        </p:nvSpPr>
        <p:spPr>
          <a:xfrm>
            <a:off x="6235700" y="4491038"/>
            <a:ext cx="403225" cy="519112"/>
          </a:xfrm>
          <a:prstGeom prst="rect">
            <a:avLst/>
          </a:prstGeom>
          <a:noFill/>
          <a:ln w="28575">
            <a:noFill/>
          </a:ln>
        </p:spPr>
        <p:txBody>
          <a:bodyPr wrap="none">
            <a:spAutoFit/>
          </a:bodyPr>
          <a:p>
            <a:pPr>
              <a:spcBef>
                <a:spcPct val="50000"/>
              </a:spcBef>
            </a:pPr>
            <a:r>
              <a:rPr lang="en-US" altLang="zh-CN" sz="2800" i="1" dirty="0">
                <a:latin typeface="Times New Roman" panose="02020603050405020304" pitchFamily="18" charset="0"/>
                <a:ea typeface="隶书" pitchFamily="49" charset="-122"/>
              </a:rPr>
              <a:t>l</a:t>
            </a:r>
            <a:r>
              <a:rPr lang="en-US" altLang="zh-CN" sz="2800" baseline="-25000" dirty="0">
                <a:latin typeface="Times New Roman" panose="02020603050405020304" pitchFamily="18" charset="0"/>
                <a:ea typeface="隶书" pitchFamily="49" charset="-122"/>
              </a:rPr>
              <a:t>2</a:t>
            </a:r>
            <a:endParaRPr lang="en-US" altLang="zh-CN" sz="2800" baseline="-25000" dirty="0">
              <a:latin typeface="Times New Roman" panose="02020603050405020304" pitchFamily="18" charset="0"/>
              <a:ea typeface="隶书" pitchFamily="49" charset="-122"/>
            </a:endParaRPr>
          </a:p>
        </p:txBody>
      </p:sp>
      <p:sp>
        <p:nvSpPr>
          <p:cNvPr id="6161" name="Text Box 22"/>
          <p:cNvSpPr txBox="1"/>
          <p:nvPr/>
        </p:nvSpPr>
        <p:spPr>
          <a:xfrm>
            <a:off x="238125" y="569913"/>
            <a:ext cx="2663825" cy="519112"/>
          </a:xfrm>
          <a:prstGeom prst="rect">
            <a:avLst/>
          </a:prstGeom>
          <a:noFill/>
          <a:ln w="28575">
            <a:noFill/>
          </a:ln>
        </p:spPr>
        <p:txBody>
          <a:bodyPr>
            <a:spAutoFit/>
          </a:bodyPr>
          <a:p>
            <a:pPr algn="l">
              <a:spcBef>
                <a:spcPct val="50000"/>
              </a:spcBef>
            </a:pPr>
            <a:r>
              <a:rPr lang="zh-CN" altLang="en-US" sz="2800" dirty="0">
                <a:latin typeface="Arial" panose="020B0604020202020204" pitchFamily="34" charset="0"/>
                <a:ea typeface="黑体" panose="02010609060101010101" pitchFamily="2" charset="-122"/>
              </a:rPr>
              <a:t>数学建构</a:t>
            </a:r>
            <a:endParaRPr lang="zh-CN" altLang="en-US" sz="2800" dirty="0">
              <a:latin typeface="Arial" panose="020B0604020202020204" pitchFamily="34" charset="0"/>
              <a:ea typeface="黑体" panose="02010609060101010101" pitchFamily="2" charset="-122"/>
            </a:endParaRPr>
          </a:p>
        </p:txBody>
      </p:sp>
      <p:sp>
        <p:nvSpPr>
          <p:cNvPr id="6162" name="Rectangle 23"/>
          <p:cNvSpPr/>
          <p:nvPr/>
        </p:nvSpPr>
        <p:spPr>
          <a:xfrm>
            <a:off x="419100" y="1227138"/>
            <a:ext cx="1708150" cy="396875"/>
          </a:xfrm>
          <a:prstGeom prst="rect">
            <a:avLst/>
          </a:prstGeom>
          <a:noFill/>
          <a:ln w="28575">
            <a:noFill/>
          </a:ln>
        </p:spPr>
        <p:txBody>
          <a:bodyPr wrap="none">
            <a:spAutoFit/>
          </a:bodyPr>
          <a:p>
            <a:pPr algn="l"/>
            <a:r>
              <a:rPr lang="zh-CN" altLang="en-US" dirty="0">
                <a:latin typeface="Times New Roman" panose="02020603050405020304" pitchFamily="18" charset="0"/>
              </a:rPr>
              <a:t>两直线垂直．</a:t>
            </a:r>
            <a:endParaRPr lang="zh-CN" altLang="en-US"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5170">
                                            <p:txEl>
                                              <p:charRg st="15" end="58"/>
                                            </p:txEl>
                                          </p:spTgt>
                                        </p:tgtEl>
                                        <p:attrNameLst>
                                          <p:attrName>style.visibility</p:attrName>
                                        </p:attrNameLst>
                                      </p:cBhvr>
                                      <p:to>
                                        <p:strVal val="visible"/>
                                      </p:to>
                                    </p:set>
                                    <p:animEffect transition="in" filter="wipe(left)">
                                      <p:cBhvr>
                                        <p:cTn id="7" dur="1000"/>
                                        <p:tgtEl>
                                          <p:spTgt spid="135170">
                                            <p:txEl>
                                              <p:charRg st="15" end="58"/>
                                            </p:txEl>
                                          </p:spTgt>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35176"/>
                                        </p:tgtEl>
                                        <p:attrNameLst>
                                          <p:attrName>style.visibility</p:attrName>
                                        </p:attrNameLst>
                                      </p:cBhvr>
                                      <p:to>
                                        <p:strVal val="visible"/>
                                      </p:to>
                                    </p:set>
                                    <p:animEffect transition="in" filter="wipe(left)">
                                      <p:cBhvr>
                                        <p:cTn id="11" dur="1000"/>
                                        <p:tgtEl>
                                          <p:spTgt spid="135176"/>
                                        </p:tgtEl>
                                      </p:cBhvr>
                                    </p:animEffect>
                                  </p:childTnLst>
                                </p:cTn>
                              </p:par>
                            </p:childTnLst>
                          </p:cTn>
                        </p:par>
                        <p:par>
                          <p:cTn id="12" fill="hold">
                            <p:stCondLst>
                              <p:cond delay="2000"/>
                            </p:stCondLst>
                            <p:childTnLst>
                              <p:par>
                                <p:cTn id="13" presetID="1" presetClass="entr" presetSubtype="0" fill="hold" grpId="0" nodeType="afterEffect">
                                  <p:stCondLst>
                                    <p:cond delay="0"/>
                                  </p:stCondLst>
                                  <p:childTnLst>
                                    <p:set>
                                      <p:cBhvr>
                                        <p:cTn id="14" dur="1" fill="hold">
                                          <p:stCondLst>
                                            <p:cond delay="0"/>
                                          </p:stCondLst>
                                        </p:cTn>
                                        <p:tgtEl>
                                          <p:spTgt spid="135178"/>
                                        </p:tgtEl>
                                        <p:attrNameLst>
                                          <p:attrName>style.visibility</p:attrName>
                                        </p:attrNameLst>
                                      </p:cBhvr>
                                      <p:to>
                                        <p:strVal val="visible"/>
                                      </p:to>
                                    </p:set>
                                  </p:childTnLst>
                                </p:cTn>
                              </p:par>
                            </p:childTnLst>
                          </p:cTn>
                        </p:par>
                        <p:par>
                          <p:cTn id="15" fill="hold">
                            <p:stCondLst>
                              <p:cond delay="2000"/>
                            </p:stCondLst>
                            <p:childTnLst>
                              <p:par>
                                <p:cTn id="16" presetID="22" presetClass="entr" presetSubtype="8" fill="hold" nodeType="afterEffect">
                                  <p:stCondLst>
                                    <p:cond delay="0"/>
                                  </p:stCondLst>
                                  <p:childTnLst>
                                    <p:set>
                                      <p:cBhvr>
                                        <p:cTn id="17" dur="1" fill="hold">
                                          <p:stCondLst>
                                            <p:cond delay="0"/>
                                          </p:stCondLst>
                                        </p:cTn>
                                        <p:tgtEl>
                                          <p:spTgt spid="135177"/>
                                        </p:tgtEl>
                                        <p:attrNameLst>
                                          <p:attrName>style.visibility</p:attrName>
                                        </p:attrNameLst>
                                      </p:cBhvr>
                                      <p:to>
                                        <p:strVal val="visible"/>
                                      </p:to>
                                    </p:set>
                                    <p:animEffect transition="in" filter="wipe(left)">
                                      <p:cBhvr>
                                        <p:cTn id="18" dur="1000"/>
                                        <p:tgtEl>
                                          <p:spTgt spid="135177"/>
                                        </p:tgtEl>
                                      </p:cBhvr>
                                    </p:animEffect>
                                  </p:childTnLst>
                                </p:cTn>
                              </p:par>
                            </p:childTnLst>
                          </p:cTn>
                        </p:par>
                        <p:par>
                          <p:cTn id="19" fill="hold">
                            <p:stCondLst>
                              <p:cond delay="3000"/>
                            </p:stCondLst>
                            <p:childTnLst>
                              <p:par>
                                <p:cTn id="20" presetID="1" presetClass="entr" presetSubtype="0" fill="hold" grpId="0" nodeType="afterEffect">
                                  <p:stCondLst>
                                    <p:cond delay="0"/>
                                  </p:stCondLst>
                                  <p:childTnLst>
                                    <p:set>
                                      <p:cBhvr>
                                        <p:cTn id="21" dur="1" fill="hold">
                                          <p:stCondLst>
                                            <p:cond delay="0"/>
                                          </p:stCondLst>
                                        </p:cTn>
                                        <p:tgtEl>
                                          <p:spTgt spid="13517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35170">
                                            <p:txEl>
                                              <p:charRg st="58" end="77"/>
                                            </p:txEl>
                                          </p:spTgt>
                                        </p:tgtEl>
                                        <p:attrNameLst>
                                          <p:attrName>style.visibility</p:attrName>
                                        </p:attrNameLst>
                                      </p:cBhvr>
                                      <p:to>
                                        <p:strVal val="visible"/>
                                      </p:to>
                                    </p:set>
                                    <p:animEffect transition="in" filter="wipe(left)">
                                      <p:cBhvr>
                                        <p:cTn id="26" dur="1000"/>
                                        <p:tgtEl>
                                          <p:spTgt spid="135170">
                                            <p:txEl>
                                              <p:charRg st="58" end="77"/>
                                            </p:txEl>
                                          </p:spTgt>
                                        </p:tgtEl>
                                      </p:cBhvr>
                                    </p:animEffect>
                                  </p:childTnLst>
                                </p:cTn>
                              </p:par>
                            </p:childTnLst>
                          </p:cTn>
                        </p:par>
                        <p:par>
                          <p:cTn id="27" fill="hold">
                            <p:stCondLst>
                              <p:cond delay="1000"/>
                            </p:stCondLst>
                            <p:childTnLst>
                              <p:par>
                                <p:cTn id="28" presetID="22" presetClass="entr" presetSubtype="8" fill="hold" nodeType="afterEffect">
                                  <p:stCondLst>
                                    <p:cond delay="0"/>
                                  </p:stCondLst>
                                  <p:childTnLst>
                                    <p:set>
                                      <p:cBhvr>
                                        <p:cTn id="29" dur="1" fill="hold">
                                          <p:stCondLst>
                                            <p:cond delay="0"/>
                                          </p:stCondLst>
                                        </p:cTn>
                                        <p:tgtEl>
                                          <p:spTgt spid="135170">
                                            <p:txEl>
                                              <p:charRg st="77" end="100"/>
                                            </p:txEl>
                                          </p:spTgt>
                                        </p:tgtEl>
                                        <p:attrNameLst>
                                          <p:attrName>style.visibility</p:attrName>
                                        </p:attrNameLst>
                                      </p:cBhvr>
                                      <p:to>
                                        <p:strVal val="visible"/>
                                      </p:to>
                                    </p:set>
                                    <p:animEffect transition="in" filter="wipe(left)">
                                      <p:cBhvr>
                                        <p:cTn id="30" dur="1000"/>
                                        <p:tgtEl>
                                          <p:spTgt spid="135170">
                                            <p:txEl>
                                              <p:charRg st="77" end="100"/>
                                            </p:txEl>
                                          </p:spTgt>
                                        </p:tgtEl>
                                      </p:cBhvr>
                                    </p:animEffect>
                                  </p:childTnLst>
                                </p:cTn>
                              </p:par>
                            </p:childTnLst>
                          </p:cTn>
                        </p:par>
                        <p:par>
                          <p:cTn id="31" fill="hold">
                            <p:stCondLst>
                              <p:cond delay="2000"/>
                            </p:stCondLst>
                            <p:childTnLst>
                              <p:par>
                                <p:cTn id="32" presetID="1" presetClass="entr" presetSubtype="0" fill="hold" nodeType="after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par>
                          <p:cTn id="34" fill="hold">
                            <p:stCondLst>
                              <p:cond delay="2000"/>
                            </p:stCondLst>
                            <p:childTnLst>
                              <p:par>
                                <p:cTn id="35" presetID="22" presetClass="entr" presetSubtype="4" fill="hold" nodeType="afterEffect">
                                  <p:stCondLst>
                                    <p:cond delay="0"/>
                                  </p:stCondLst>
                                  <p:childTnLst>
                                    <p:set>
                                      <p:cBhvr>
                                        <p:cTn id="36" dur="1" fill="hold">
                                          <p:stCondLst>
                                            <p:cond delay="0"/>
                                          </p:stCondLst>
                                        </p:cTn>
                                        <p:tgtEl>
                                          <p:spTgt spid="135186"/>
                                        </p:tgtEl>
                                        <p:attrNameLst>
                                          <p:attrName>style.visibility</p:attrName>
                                        </p:attrNameLst>
                                      </p:cBhvr>
                                      <p:to>
                                        <p:strVal val="visible"/>
                                      </p:to>
                                    </p:set>
                                    <p:animEffect transition="in" filter="wipe(down)">
                                      <p:cBhvr>
                                        <p:cTn id="37" dur="1000"/>
                                        <p:tgtEl>
                                          <p:spTgt spid="135186"/>
                                        </p:tgtEl>
                                      </p:cBhvr>
                                    </p:animEffect>
                                  </p:childTnLst>
                                </p:cTn>
                              </p:par>
                            </p:childTnLst>
                          </p:cTn>
                        </p:par>
                        <p:par>
                          <p:cTn id="38" fill="hold">
                            <p:stCondLst>
                              <p:cond delay="3000"/>
                            </p:stCondLst>
                            <p:childTnLst>
                              <p:par>
                                <p:cTn id="39" presetID="1" presetClass="entr" presetSubtype="0" fill="hold" grpId="0" nodeType="afterEffect">
                                  <p:stCondLst>
                                    <p:cond delay="0"/>
                                  </p:stCondLst>
                                  <p:childTnLst>
                                    <p:set>
                                      <p:cBhvr>
                                        <p:cTn id="40" dur="1" fill="hold">
                                          <p:stCondLst>
                                            <p:cond delay="0"/>
                                          </p:stCondLst>
                                        </p:cTn>
                                        <p:tgtEl>
                                          <p:spTgt spid="135188"/>
                                        </p:tgtEl>
                                        <p:attrNameLst>
                                          <p:attrName>style.visibility</p:attrName>
                                        </p:attrNameLst>
                                      </p:cBhvr>
                                      <p:to>
                                        <p:strVal val="visible"/>
                                      </p:to>
                                    </p:set>
                                  </p:childTnLst>
                                </p:cTn>
                              </p:par>
                            </p:childTnLst>
                          </p:cTn>
                        </p:par>
                        <p:par>
                          <p:cTn id="41" fill="hold">
                            <p:stCondLst>
                              <p:cond delay="3000"/>
                            </p:stCondLst>
                            <p:childTnLst>
                              <p:par>
                                <p:cTn id="42" presetID="22" presetClass="entr" presetSubtype="8" fill="hold" nodeType="afterEffect">
                                  <p:stCondLst>
                                    <p:cond delay="0"/>
                                  </p:stCondLst>
                                  <p:childTnLst>
                                    <p:set>
                                      <p:cBhvr>
                                        <p:cTn id="43" dur="1" fill="hold">
                                          <p:stCondLst>
                                            <p:cond delay="0"/>
                                          </p:stCondLst>
                                        </p:cTn>
                                        <p:tgtEl>
                                          <p:spTgt spid="135187"/>
                                        </p:tgtEl>
                                        <p:attrNameLst>
                                          <p:attrName>style.visibility</p:attrName>
                                        </p:attrNameLst>
                                      </p:cBhvr>
                                      <p:to>
                                        <p:strVal val="visible"/>
                                      </p:to>
                                    </p:set>
                                    <p:animEffect transition="in" filter="wipe(left)">
                                      <p:cBhvr>
                                        <p:cTn id="44" dur="1000"/>
                                        <p:tgtEl>
                                          <p:spTgt spid="135187"/>
                                        </p:tgtEl>
                                      </p:cBhvr>
                                    </p:animEffect>
                                  </p:childTnLst>
                                </p:cTn>
                              </p:par>
                            </p:childTnLst>
                          </p:cTn>
                        </p:par>
                        <p:par>
                          <p:cTn id="45" fill="hold">
                            <p:stCondLst>
                              <p:cond delay="4000"/>
                            </p:stCondLst>
                            <p:childTnLst>
                              <p:par>
                                <p:cTn id="46" presetID="1" presetClass="entr" presetSubtype="0" fill="hold" grpId="0" nodeType="afterEffect">
                                  <p:stCondLst>
                                    <p:cond delay="0"/>
                                  </p:stCondLst>
                                  <p:childTnLst>
                                    <p:set>
                                      <p:cBhvr>
                                        <p:cTn id="47" dur="1" fill="hold">
                                          <p:stCondLst>
                                            <p:cond delay="0"/>
                                          </p:stCondLst>
                                        </p:cTn>
                                        <p:tgtEl>
                                          <p:spTgt spid="135189"/>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35170">
                                            <p:txEl>
                                              <p:charRg st="100" end="118"/>
                                            </p:txEl>
                                          </p:spTgt>
                                        </p:tgtEl>
                                        <p:attrNameLst>
                                          <p:attrName>style.visibility</p:attrName>
                                        </p:attrNameLst>
                                      </p:cBhvr>
                                      <p:to>
                                        <p:strVal val="visible"/>
                                      </p:to>
                                    </p:set>
                                    <p:animEffect transition="in" filter="wipe(left)">
                                      <p:cBhvr>
                                        <p:cTn id="52" dur="1000"/>
                                        <p:tgtEl>
                                          <p:spTgt spid="135170">
                                            <p:txEl>
                                              <p:charRg st="100" end="1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8" grpId="0"/>
      <p:bldP spid="135179" grpId="0"/>
      <p:bldP spid="135188" grpId="0"/>
      <p:bldP spid="13518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7" name="Text Box 2"/>
          <p:cNvSpPr txBox="1"/>
          <p:nvPr/>
        </p:nvSpPr>
        <p:spPr>
          <a:xfrm>
            <a:off x="331788" y="1770063"/>
            <a:ext cx="8640762" cy="854075"/>
          </a:xfrm>
          <a:prstGeom prst="rect">
            <a:avLst/>
          </a:prstGeom>
          <a:noFill/>
          <a:ln w="9525">
            <a:noFill/>
          </a:ln>
        </p:spPr>
        <p:txBody>
          <a:bodyPr>
            <a:spAutoFit/>
          </a:bodyPr>
          <a:p>
            <a:pPr algn="l">
              <a:spcBef>
                <a:spcPct val="50000"/>
              </a:spcBef>
            </a:pPr>
            <a:r>
              <a:rPr lang="zh-CN" altLang="en-US" dirty="0">
                <a:latin typeface="Times New Roman" panose="02020603050405020304" pitchFamily="18" charset="0"/>
              </a:rPr>
              <a:t>例</a:t>
            </a:r>
            <a:r>
              <a:rPr lang="en-US" altLang="zh-CN" dirty="0">
                <a:latin typeface="Times New Roman" panose="02020603050405020304" pitchFamily="18" charset="0"/>
              </a:rPr>
              <a:t>1</a:t>
            </a:r>
            <a:r>
              <a:rPr lang="zh-CN" altLang="en-US" dirty="0">
                <a:latin typeface="Times New Roman" panose="02020603050405020304" pitchFamily="18" charset="0"/>
              </a:rPr>
              <a:t>．已知四点</a:t>
            </a:r>
            <a:r>
              <a:rPr lang="en-US" altLang="zh-CN" i="1" dirty="0">
                <a:latin typeface="Times New Roman" panose="02020603050405020304" pitchFamily="18" charset="0"/>
              </a:rPr>
              <a:t>A</a:t>
            </a:r>
            <a:r>
              <a:rPr lang="en-US" altLang="zh-CN" dirty="0">
                <a:latin typeface="Times New Roman" panose="02020603050405020304" pitchFamily="18" charset="0"/>
              </a:rPr>
              <a:t>(5</a:t>
            </a:r>
            <a:r>
              <a:rPr lang="zh-CN" altLang="en-US" dirty="0">
                <a:latin typeface="Times New Roman" panose="02020603050405020304" pitchFamily="18" charset="0"/>
              </a:rPr>
              <a:t>，</a:t>
            </a:r>
            <a:r>
              <a:rPr lang="en-US" altLang="zh-CN" dirty="0">
                <a:latin typeface="Times New Roman" panose="02020603050405020304" pitchFamily="18" charset="0"/>
              </a:rPr>
              <a:t>3)</a:t>
            </a:r>
            <a:r>
              <a:rPr lang="zh-CN" altLang="en-US" dirty="0">
                <a:latin typeface="Times New Roman" panose="02020603050405020304" pitchFamily="18" charset="0"/>
              </a:rPr>
              <a:t>，</a:t>
            </a:r>
            <a:r>
              <a:rPr lang="en-US" altLang="zh-CN" i="1" dirty="0">
                <a:latin typeface="Times New Roman" panose="02020603050405020304" pitchFamily="18" charset="0"/>
              </a:rPr>
              <a:t>B</a:t>
            </a:r>
            <a:r>
              <a:rPr lang="en-US" altLang="zh-CN" dirty="0">
                <a:latin typeface="Times New Roman" panose="02020603050405020304" pitchFamily="18" charset="0"/>
              </a:rPr>
              <a:t>(10</a:t>
            </a:r>
            <a:r>
              <a:rPr lang="zh-CN" altLang="en-US" dirty="0">
                <a:latin typeface="Times New Roman" panose="02020603050405020304" pitchFamily="18" charset="0"/>
              </a:rPr>
              <a:t>，</a:t>
            </a:r>
            <a:r>
              <a:rPr lang="en-US" altLang="zh-CN" dirty="0">
                <a:latin typeface="Times New Roman" panose="02020603050405020304" pitchFamily="18" charset="0"/>
              </a:rPr>
              <a:t>6)</a:t>
            </a:r>
            <a:r>
              <a:rPr lang="zh-CN" altLang="en-US" dirty="0">
                <a:latin typeface="Times New Roman" panose="02020603050405020304" pitchFamily="18" charset="0"/>
              </a:rPr>
              <a:t>，</a:t>
            </a:r>
            <a:r>
              <a:rPr lang="en-US" altLang="zh-CN" i="1" dirty="0">
                <a:latin typeface="Times New Roman" panose="02020603050405020304" pitchFamily="18" charset="0"/>
              </a:rPr>
              <a:t>C</a:t>
            </a:r>
            <a:r>
              <a:rPr lang="en-US" altLang="zh-CN" dirty="0">
                <a:latin typeface="Times New Roman" panose="02020603050405020304" pitchFamily="18" charset="0"/>
              </a:rPr>
              <a:t>(3</a:t>
            </a:r>
            <a:r>
              <a:rPr lang="zh-CN" altLang="en-US" dirty="0">
                <a:latin typeface="Times New Roman" panose="02020603050405020304" pitchFamily="18" charset="0"/>
              </a:rPr>
              <a:t>，－</a:t>
            </a:r>
            <a:r>
              <a:rPr lang="en-US" altLang="zh-CN" dirty="0">
                <a:latin typeface="Times New Roman" panose="02020603050405020304" pitchFamily="18" charset="0"/>
              </a:rPr>
              <a:t>4)</a:t>
            </a:r>
            <a:r>
              <a:rPr lang="zh-CN" altLang="en-US" dirty="0">
                <a:latin typeface="Times New Roman" panose="02020603050405020304" pitchFamily="18" charset="0"/>
              </a:rPr>
              <a:t>，</a:t>
            </a:r>
            <a:r>
              <a:rPr lang="en-US" altLang="zh-CN" i="1" dirty="0">
                <a:latin typeface="Times New Roman" panose="02020603050405020304" pitchFamily="18" charset="0"/>
              </a:rPr>
              <a:t>D</a:t>
            </a:r>
            <a:r>
              <a:rPr lang="en-US" altLang="zh-CN" dirty="0">
                <a:latin typeface="Times New Roman" panose="02020603050405020304" pitchFamily="18" charset="0"/>
              </a:rPr>
              <a:t>(</a:t>
            </a:r>
            <a:r>
              <a:rPr lang="zh-CN" altLang="en-US" dirty="0">
                <a:latin typeface="Times New Roman" panose="02020603050405020304" pitchFamily="18" charset="0"/>
              </a:rPr>
              <a:t>－</a:t>
            </a:r>
            <a:r>
              <a:rPr lang="en-US" altLang="zh-CN" dirty="0">
                <a:latin typeface="Times New Roman" panose="02020603050405020304" pitchFamily="18" charset="0"/>
              </a:rPr>
              <a:t>6</a:t>
            </a:r>
            <a:r>
              <a:rPr lang="zh-CN" altLang="en-US" dirty="0">
                <a:latin typeface="Times New Roman" panose="02020603050405020304" pitchFamily="18" charset="0"/>
              </a:rPr>
              <a:t>，</a:t>
            </a:r>
            <a:r>
              <a:rPr lang="en-US" altLang="zh-CN" dirty="0">
                <a:latin typeface="Times New Roman" panose="02020603050405020304" pitchFamily="18" charset="0"/>
              </a:rPr>
              <a:t>11).</a:t>
            </a:r>
            <a:endParaRPr lang="en-US" altLang="zh-CN" dirty="0">
              <a:latin typeface="Times New Roman" panose="02020603050405020304" pitchFamily="18" charset="0"/>
            </a:endParaRPr>
          </a:p>
          <a:p>
            <a:pPr algn="l">
              <a:spcBef>
                <a:spcPct val="50000"/>
              </a:spcBef>
            </a:pPr>
            <a:r>
              <a:rPr lang="zh-CN" altLang="en-US" dirty="0">
                <a:latin typeface="Times New Roman" panose="02020603050405020304" pitchFamily="18" charset="0"/>
              </a:rPr>
              <a:t>求证：</a:t>
            </a:r>
            <a:r>
              <a:rPr lang="en-US" altLang="zh-CN" i="1" dirty="0">
                <a:latin typeface="Times New Roman" panose="02020603050405020304" pitchFamily="18" charset="0"/>
              </a:rPr>
              <a:t>AB</a:t>
            </a:r>
            <a:r>
              <a:rPr lang="en-US" altLang="en-US" dirty="0">
                <a:latin typeface="Times New Roman" panose="02020603050405020304" pitchFamily="18" charset="0"/>
              </a:rPr>
              <a:t>⊥</a:t>
            </a:r>
            <a:r>
              <a:rPr lang="en-US" altLang="zh-CN" i="1" dirty="0">
                <a:latin typeface="Times New Roman" panose="02020603050405020304" pitchFamily="18" charset="0"/>
              </a:rPr>
              <a:t>CD</a:t>
            </a:r>
            <a:r>
              <a:rPr lang="en-US" altLang="zh-CN" dirty="0">
                <a:latin typeface="Times New Roman" panose="02020603050405020304" pitchFamily="18" charset="0"/>
              </a:rPr>
              <a:t>.</a:t>
            </a:r>
            <a:endParaRPr lang="en-US" altLang="zh-CN" dirty="0">
              <a:latin typeface="Times New Roman" panose="02020603050405020304" pitchFamily="18" charset="0"/>
            </a:endParaRPr>
          </a:p>
        </p:txBody>
      </p:sp>
      <p:sp>
        <p:nvSpPr>
          <p:cNvPr id="1028" name="Text Box 3"/>
          <p:cNvSpPr txBox="1"/>
          <p:nvPr/>
        </p:nvSpPr>
        <p:spPr>
          <a:xfrm>
            <a:off x="238125" y="569913"/>
            <a:ext cx="2663825" cy="519112"/>
          </a:xfrm>
          <a:prstGeom prst="rect">
            <a:avLst/>
          </a:prstGeom>
          <a:noFill/>
          <a:ln w="28575">
            <a:noFill/>
          </a:ln>
        </p:spPr>
        <p:txBody>
          <a:bodyPr>
            <a:spAutoFit/>
          </a:bodyPr>
          <a:p>
            <a:pPr algn="l">
              <a:spcBef>
                <a:spcPct val="50000"/>
              </a:spcBef>
            </a:pPr>
            <a:r>
              <a:rPr lang="zh-CN" altLang="en-US" sz="2800" dirty="0">
                <a:latin typeface="Arial" panose="020B0604020202020204" pitchFamily="34" charset="0"/>
                <a:ea typeface="黑体" panose="02010609060101010101" pitchFamily="2" charset="-122"/>
              </a:rPr>
              <a:t>数学应用</a:t>
            </a:r>
            <a:endParaRPr lang="zh-CN" altLang="en-US" sz="2800" dirty="0">
              <a:latin typeface="Arial" panose="020B0604020202020204" pitchFamily="34" charset="0"/>
              <a:ea typeface="黑体" panose="02010609060101010101" pitchFamily="2" charset="-122"/>
            </a:endParaRPr>
          </a:p>
        </p:txBody>
      </p:sp>
      <p:sp>
        <p:nvSpPr>
          <p:cNvPr id="136196" name="Rectangle 4"/>
          <p:cNvSpPr/>
          <p:nvPr/>
        </p:nvSpPr>
        <p:spPr>
          <a:xfrm>
            <a:off x="323850" y="3121025"/>
            <a:ext cx="8820150" cy="1006475"/>
          </a:xfrm>
          <a:prstGeom prst="rect">
            <a:avLst/>
          </a:prstGeom>
          <a:noFill/>
          <a:ln w="9525">
            <a:noFill/>
          </a:ln>
        </p:spPr>
        <p:txBody>
          <a:bodyPr>
            <a:spAutoFit/>
          </a:bodyPr>
          <a:p>
            <a:pPr algn="l"/>
            <a:r>
              <a:rPr lang="zh-CN" altLang="en-US" dirty="0">
                <a:latin typeface="Times New Roman" panose="02020603050405020304" pitchFamily="18" charset="0"/>
              </a:rPr>
              <a:t>变式练习：</a:t>
            </a:r>
            <a:endParaRPr lang="zh-CN" altLang="en-US" dirty="0">
              <a:latin typeface="Times New Roman" panose="02020603050405020304" pitchFamily="18" charset="0"/>
            </a:endParaRPr>
          </a:p>
          <a:p>
            <a:pPr algn="l"/>
            <a:r>
              <a:rPr lang="en-US" altLang="zh-CN" dirty="0">
                <a:latin typeface="Times New Roman" panose="02020603050405020304" pitchFamily="18" charset="0"/>
              </a:rPr>
              <a:t>(1)</a:t>
            </a:r>
            <a:r>
              <a:rPr lang="zh-CN" altLang="en-US" dirty="0">
                <a:latin typeface="Times New Roman" panose="02020603050405020304" pitchFamily="18" charset="0"/>
              </a:rPr>
              <a:t>已知直线</a:t>
            </a:r>
            <a:r>
              <a:rPr lang="en-US" altLang="zh-CN" i="1" dirty="0">
                <a:latin typeface="Times New Roman" panose="02020603050405020304" pitchFamily="18" charset="0"/>
              </a:rPr>
              <a:t>l</a:t>
            </a:r>
            <a:r>
              <a:rPr lang="en-US" altLang="zh-CN" baseline="-25000" dirty="0">
                <a:latin typeface="Times New Roman" panose="02020603050405020304" pitchFamily="18" charset="0"/>
              </a:rPr>
              <a:t>1</a:t>
            </a:r>
            <a:r>
              <a:rPr lang="zh-CN" altLang="en-US" dirty="0">
                <a:latin typeface="Times New Roman" panose="02020603050405020304" pitchFamily="18" charset="0"/>
              </a:rPr>
              <a:t>的斜率</a:t>
            </a:r>
            <a:r>
              <a:rPr lang="en-US" altLang="zh-CN" i="1" dirty="0">
                <a:latin typeface="Times New Roman" panose="02020603050405020304" pitchFamily="18" charset="0"/>
              </a:rPr>
              <a:t>k</a:t>
            </a:r>
            <a:r>
              <a:rPr lang="en-US" altLang="zh-CN" baseline="-25000" dirty="0">
                <a:latin typeface="Times New Roman" panose="02020603050405020304" pitchFamily="18" charset="0"/>
              </a:rPr>
              <a:t>1</a:t>
            </a:r>
            <a:r>
              <a:rPr lang="zh-CN" altLang="en-US" dirty="0">
                <a:latin typeface="Times New Roman" panose="02020603050405020304" pitchFamily="18" charset="0"/>
              </a:rPr>
              <a:t>＝    ，直线</a:t>
            </a:r>
            <a:r>
              <a:rPr lang="en-US" altLang="zh-CN" i="1" dirty="0">
                <a:latin typeface="Times New Roman" panose="02020603050405020304" pitchFamily="18" charset="0"/>
              </a:rPr>
              <a:t>l</a:t>
            </a:r>
            <a:r>
              <a:rPr lang="en-US" altLang="zh-CN" baseline="-25000" dirty="0">
                <a:latin typeface="Times New Roman" panose="02020603050405020304" pitchFamily="18" charset="0"/>
              </a:rPr>
              <a:t>2</a:t>
            </a:r>
            <a:r>
              <a:rPr lang="zh-CN" altLang="en-US" dirty="0">
                <a:latin typeface="Times New Roman" panose="02020603050405020304" pitchFamily="18" charset="0"/>
              </a:rPr>
              <a:t>经过点</a:t>
            </a:r>
            <a:r>
              <a:rPr lang="en-US" altLang="zh-CN" i="1" dirty="0">
                <a:latin typeface="Times New Roman" panose="02020603050405020304" pitchFamily="18" charset="0"/>
              </a:rPr>
              <a:t>A</a:t>
            </a:r>
            <a:r>
              <a:rPr lang="en-US" altLang="zh-CN" dirty="0">
                <a:latin typeface="Times New Roman" panose="02020603050405020304" pitchFamily="18" charset="0"/>
              </a:rPr>
              <a:t>(3</a:t>
            </a:r>
            <a:r>
              <a:rPr lang="en-US" altLang="zh-CN" i="1" dirty="0">
                <a:latin typeface="Times New Roman" panose="02020603050405020304" pitchFamily="18" charset="0"/>
              </a:rPr>
              <a:t>a</a:t>
            </a:r>
            <a:r>
              <a:rPr lang="zh-CN" altLang="en-US" dirty="0">
                <a:latin typeface="Times New Roman" panose="02020603050405020304" pitchFamily="18" charset="0"/>
              </a:rPr>
              <a:t>，－</a:t>
            </a:r>
            <a:r>
              <a:rPr lang="en-US" altLang="zh-CN" dirty="0">
                <a:latin typeface="Times New Roman" panose="02020603050405020304" pitchFamily="18" charset="0"/>
              </a:rPr>
              <a:t>2)</a:t>
            </a:r>
            <a:r>
              <a:rPr lang="zh-CN" altLang="en-US" dirty="0">
                <a:latin typeface="Times New Roman" panose="02020603050405020304" pitchFamily="18" charset="0"/>
              </a:rPr>
              <a:t>，</a:t>
            </a:r>
            <a:r>
              <a:rPr lang="en-US" altLang="zh-CN" i="1" dirty="0">
                <a:latin typeface="Times New Roman" panose="02020603050405020304" pitchFamily="18" charset="0"/>
              </a:rPr>
              <a:t>B</a:t>
            </a:r>
            <a:r>
              <a:rPr lang="en-US" altLang="zh-CN" dirty="0">
                <a:latin typeface="Times New Roman" panose="02020603050405020304" pitchFamily="18" charset="0"/>
              </a:rPr>
              <a:t>(0</a:t>
            </a:r>
            <a:r>
              <a:rPr lang="zh-CN" altLang="en-US" dirty="0">
                <a:latin typeface="Times New Roman" panose="02020603050405020304" pitchFamily="18" charset="0"/>
              </a:rPr>
              <a:t>，</a:t>
            </a:r>
            <a:r>
              <a:rPr lang="en-US" altLang="zh-CN" i="1" dirty="0">
                <a:latin typeface="Times New Roman" panose="02020603050405020304" pitchFamily="18" charset="0"/>
              </a:rPr>
              <a:t>a</a:t>
            </a:r>
            <a:r>
              <a:rPr lang="en-US" altLang="zh-CN" baseline="30000" dirty="0">
                <a:latin typeface="Times New Roman" panose="02020603050405020304" pitchFamily="18" charset="0"/>
              </a:rPr>
              <a:t>2</a:t>
            </a:r>
            <a:r>
              <a:rPr lang="zh-CN" altLang="en-US" dirty="0">
                <a:latin typeface="Times New Roman" panose="02020603050405020304" pitchFamily="18" charset="0"/>
              </a:rPr>
              <a:t>＋</a:t>
            </a:r>
            <a:r>
              <a:rPr lang="en-US" altLang="zh-CN" dirty="0">
                <a:latin typeface="Times New Roman" panose="02020603050405020304" pitchFamily="18" charset="0"/>
              </a:rPr>
              <a:t>1)</a:t>
            </a:r>
            <a:r>
              <a:rPr lang="zh-CN" altLang="en-US" dirty="0">
                <a:latin typeface="Times New Roman" panose="02020603050405020304" pitchFamily="18" charset="0"/>
              </a:rPr>
              <a:t>，且</a:t>
            </a:r>
            <a:r>
              <a:rPr lang="en-US" altLang="zh-CN" i="1" dirty="0">
                <a:latin typeface="Times New Roman" panose="02020603050405020304" pitchFamily="18" charset="0"/>
              </a:rPr>
              <a:t>l</a:t>
            </a:r>
            <a:r>
              <a:rPr lang="en-US" altLang="zh-CN" baseline="-25000" dirty="0">
                <a:latin typeface="Times New Roman" panose="02020603050405020304" pitchFamily="18" charset="0"/>
              </a:rPr>
              <a:t>1</a:t>
            </a:r>
            <a:r>
              <a:rPr lang="en-US" altLang="zh-CN" dirty="0">
                <a:latin typeface="Times New Roman" panose="02020603050405020304" pitchFamily="18" charset="0"/>
              </a:rPr>
              <a:t>⊥</a:t>
            </a:r>
            <a:r>
              <a:rPr lang="en-US" altLang="zh-CN" i="1" dirty="0">
                <a:latin typeface="Times New Roman" panose="02020603050405020304" pitchFamily="18" charset="0"/>
              </a:rPr>
              <a:t>l</a:t>
            </a:r>
            <a:r>
              <a:rPr lang="en-US" altLang="zh-CN" baseline="-25000" dirty="0">
                <a:latin typeface="Times New Roman" panose="02020603050405020304" pitchFamily="18" charset="0"/>
              </a:rPr>
              <a:t>2</a:t>
            </a:r>
            <a:r>
              <a:rPr lang="zh-CN" altLang="en-US" dirty="0">
                <a:latin typeface="Times New Roman" panose="02020603050405020304" pitchFamily="18" charset="0"/>
              </a:rPr>
              <a:t>，求实数</a:t>
            </a:r>
            <a:r>
              <a:rPr lang="en-US" altLang="zh-CN" i="1" dirty="0">
                <a:latin typeface="Times New Roman" panose="02020603050405020304" pitchFamily="18" charset="0"/>
              </a:rPr>
              <a:t>a</a:t>
            </a:r>
            <a:r>
              <a:rPr lang="zh-CN" altLang="en-US" dirty="0">
                <a:latin typeface="Times New Roman" panose="02020603050405020304" pitchFamily="18" charset="0"/>
              </a:rPr>
              <a:t>的值．</a:t>
            </a:r>
            <a:endParaRPr lang="zh-CN" altLang="en-US" dirty="0">
              <a:latin typeface="Times New Roman" panose="02020603050405020304" pitchFamily="18" charset="0"/>
            </a:endParaRPr>
          </a:p>
        </p:txBody>
      </p:sp>
      <p:sp>
        <p:nvSpPr>
          <p:cNvPr id="136197" name="Rectangle 5"/>
          <p:cNvSpPr/>
          <p:nvPr/>
        </p:nvSpPr>
        <p:spPr>
          <a:xfrm>
            <a:off x="273050" y="4352925"/>
            <a:ext cx="7777163" cy="396875"/>
          </a:xfrm>
          <a:prstGeom prst="rect">
            <a:avLst/>
          </a:prstGeom>
          <a:noFill/>
          <a:ln w="9525">
            <a:noFill/>
          </a:ln>
        </p:spPr>
        <p:txBody>
          <a:bodyPr>
            <a:spAutoFit/>
          </a:bodyPr>
          <a:p>
            <a:pPr algn="l"/>
            <a:r>
              <a:rPr lang="en-US" altLang="zh-CN" dirty="0">
                <a:latin typeface="Times New Roman" panose="02020603050405020304" pitchFamily="18" charset="0"/>
              </a:rPr>
              <a:t>(2)</a:t>
            </a:r>
            <a:r>
              <a:rPr lang="zh-CN" altLang="en-US" dirty="0">
                <a:latin typeface="Times New Roman" panose="02020603050405020304" pitchFamily="18" charset="0"/>
              </a:rPr>
              <a:t>求过点</a:t>
            </a:r>
            <a:r>
              <a:rPr lang="en-US" altLang="zh-CN" i="1" dirty="0">
                <a:latin typeface="Times New Roman" panose="02020603050405020304" pitchFamily="18" charset="0"/>
              </a:rPr>
              <a:t>A</a:t>
            </a:r>
            <a:r>
              <a:rPr lang="en-US" altLang="zh-CN" dirty="0">
                <a:latin typeface="Times New Roman" panose="02020603050405020304" pitchFamily="18" charset="0"/>
              </a:rPr>
              <a:t>(0</a:t>
            </a:r>
            <a:r>
              <a:rPr lang="zh-CN" altLang="en-US" dirty="0">
                <a:latin typeface="Times New Roman" panose="02020603050405020304" pitchFamily="18" charset="0"/>
              </a:rPr>
              <a:t>，－</a:t>
            </a:r>
            <a:r>
              <a:rPr lang="en-US" altLang="zh-CN" dirty="0">
                <a:latin typeface="Times New Roman" panose="02020603050405020304" pitchFamily="18" charset="0"/>
              </a:rPr>
              <a:t>3)</a:t>
            </a:r>
            <a:r>
              <a:rPr lang="zh-CN" altLang="en-US" dirty="0">
                <a:latin typeface="Times New Roman" panose="02020603050405020304" pitchFamily="18" charset="0"/>
              </a:rPr>
              <a:t>，且与直线</a:t>
            </a:r>
            <a:r>
              <a:rPr lang="en-US" altLang="zh-CN" dirty="0">
                <a:solidFill>
                  <a:srgbClr val="000000"/>
                </a:solidFill>
                <a:latin typeface="Times New Roman" panose="02020603050405020304" pitchFamily="18" charset="0"/>
              </a:rPr>
              <a:t>2</a:t>
            </a:r>
            <a:r>
              <a:rPr lang="en-US" altLang="zh-CN" i="1" dirty="0">
                <a:solidFill>
                  <a:srgbClr val="000000"/>
                </a:solidFill>
                <a:latin typeface="Times New Roman" panose="02020603050405020304" pitchFamily="18" charset="0"/>
              </a:rPr>
              <a:t>x</a:t>
            </a:r>
            <a:r>
              <a:rPr lang="zh-CN" altLang="en-US" dirty="0">
                <a:solidFill>
                  <a:srgbClr val="000000"/>
                </a:solidFill>
                <a:latin typeface="Times New Roman" panose="02020603050405020304" pitchFamily="18" charset="0"/>
              </a:rPr>
              <a:t>＋</a:t>
            </a:r>
            <a:r>
              <a:rPr lang="en-US" altLang="zh-CN" i="1" dirty="0">
                <a:solidFill>
                  <a:srgbClr val="000000"/>
                </a:solidFill>
                <a:latin typeface="Times New Roman" panose="02020603050405020304" pitchFamily="18" charset="0"/>
              </a:rPr>
              <a:t>y</a:t>
            </a:r>
            <a:r>
              <a:rPr lang="zh-CN" altLang="en-US" dirty="0">
                <a:solidFill>
                  <a:srgbClr val="000000"/>
                </a:solidFill>
                <a:latin typeface="Times New Roman" panose="02020603050405020304" pitchFamily="18" charset="0"/>
              </a:rPr>
              <a:t>－</a:t>
            </a:r>
            <a:r>
              <a:rPr lang="en-US" altLang="zh-CN" dirty="0">
                <a:solidFill>
                  <a:srgbClr val="000000"/>
                </a:solidFill>
                <a:latin typeface="Times New Roman" panose="02020603050405020304" pitchFamily="18" charset="0"/>
              </a:rPr>
              <a:t>5</a:t>
            </a:r>
            <a:r>
              <a:rPr lang="zh-CN" altLang="en-US" dirty="0">
                <a:solidFill>
                  <a:srgbClr val="000000"/>
                </a:solidFill>
                <a:latin typeface="Times New Roman" panose="02020603050405020304" pitchFamily="18" charset="0"/>
              </a:rPr>
              <a:t>＝</a:t>
            </a:r>
            <a:r>
              <a:rPr lang="en-US" altLang="zh-CN" dirty="0">
                <a:solidFill>
                  <a:srgbClr val="000000"/>
                </a:solidFill>
                <a:latin typeface="Times New Roman" panose="02020603050405020304" pitchFamily="18" charset="0"/>
              </a:rPr>
              <a:t>0</a:t>
            </a:r>
            <a:r>
              <a:rPr lang="zh-CN" altLang="en-US" dirty="0">
                <a:latin typeface="Times New Roman" panose="02020603050405020304" pitchFamily="18" charset="0"/>
              </a:rPr>
              <a:t>垂直的直线的方程．</a:t>
            </a:r>
            <a:endParaRPr lang="zh-CN" altLang="en-US" dirty="0">
              <a:latin typeface="Times New Roman" panose="02020603050405020304" pitchFamily="18" charset="0"/>
            </a:endParaRPr>
          </a:p>
        </p:txBody>
      </p:sp>
      <p:graphicFrame>
        <p:nvGraphicFramePr>
          <p:cNvPr id="136198" name="Object 6"/>
          <p:cNvGraphicFramePr/>
          <p:nvPr/>
        </p:nvGraphicFramePr>
        <p:xfrm>
          <a:off x="3149600" y="3308350"/>
          <a:ext cx="241300" cy="623888"/>
        </p:xfrm>
        <a:graphic>
          <a:graphicData uri="http://schemas.openxmlformats.org/presentationml/2006/ole">
            <mc:AlternateContent xmlns:mc="http://schemas.openxmlformats.org/markup-compatibility/2006">
              <mc:Choice xmlns:v="urn:schemas-microsoft-com:vml" Requires="v">
                <p:oleObj spid="_x0000_s3076" name="" r:id="rId1" imgW="152400" imgH="393065" progId="Equation.3">
                  <p:embed/>
                </p:oleObj>
              </mc:Choice>
              <mc:Fallback>
                <p:oleObj name="" r:id="rId1" imgW="152400" imgH="393065" progId="Equation.3">
                  <p:embed/>
                  <p:pic>
                    <p:nvPicPr>
                      <p:cNvPr id="0" name="图片 3075"/>
                      <p:cNvPicPr/>
                      <p:nvPr/>
                    </p:nvPicPr>
                    <p:blipFill>
                      <a:blip r:embed="rId2"/>
                      <a:stretch>
                        <a:fillRect/>
                      </a:stretch>
                    </p:blipFill>
                    <p:spPr>
                      <a:xfrm>
                        <a:off x="3149600" y="3308350"/>
                        <a:ext cx="241300" cy="623888"/>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6196">
                                            <p:txEl>
                                              <p:charRg st="0" end="6"/>
                                            </p:txEl>
                                          </p:spTgt>
                                        </p:tgtEl>
                                        <p:attrNameLst>
                                          <p:attrName>style.visibility</p:attrName>
                                        </p:attrNameLst>
                                      </p:cBhvr>
                                      <p:to>
                                        <p:strVal val="visible"/>
                                      </p:to>
                                    </p:set>
                                    <p:animEffect transition="in" filter="wipe(left)">
                                      <p:cBhvr>
                                        <p:cTn id="7" dur="1000"/>
                                        <p:tgtEl>
                                          <p:spTgt spid="136196">
                                            <p:txEl>
                                              <p:charRg st="0" end="6"/>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36196">
                                            <p:txEl>
                                              <p:charRg st="6" end="67"/>
                                            </p:txEl>
                                          </p:spTgt>
                                        </p:tgtEl>
                                        <p:attrNameLst>
                                          <p:attrName>style.visibility</p:attrName>
                                        </p:attrNameLst>
                                      </p:cBhvr>
                                      <p:to>
                                        <p:strVal val="visible"/>
                                      </p:to>
                                    </p:set>
                                    <p:animEffect transition="in" filter="wipe(left)">
                                      <p:cBhvr>
                                        <p:cTn id="11" dur="1000"/>
                                        <p:tgtEl>
                                          <p:spTgt spid="136196">
                                            <p:txEl>
                                              <p:charRg st="6" end="67"/>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6197"/>
                                        </p:tgtEl>
                                        <p:attrNameLst>
                                          <p:attrName>style.visibility</p:attrName>
                                        </p:attrNameLst>
                                      </p:cBhvr>
                                      <p:to>
                                        <p:strVal val="visible"/>
                                      </p:to>
                                    </p:set>
                                    <p:animEffect transition="in" filter="wipe(left)">
                                      <p:cBhvr>
                                        <p:cTn id="16" dur="1000"/>
                                        <p:tgtEl>
                                          <p:spTgt spid="136197"/>
                                        </p:tgtEl>
                                      </p:cBhvr>
                                    </p:animEffect>
                                  </p:childTnLst>
                                </p:cTn>
                              </p:par>
                              <p:par>
                                <p:cTn id="17" presetID="1" presetClass="entr" presetSubtype="0" fill="hold" nodeType="withEffect">
                                  <p:stCondLst>
                                    <p:cond delay="0"/>
                                  </p:stCondLst>
                                  <p:childTnLst>
                                    <p:set>
                                      <p:cBhvr>
                                        <p:cTn id="18" dur="1" fill="hold">
                                          <p:stCondLst>
                                            <p:cond delay="0"/>
                                          </p:stCondLst>
                                        </p:cTn>
                                        <p:tgtEl>
                                          <p:spTgt spid="1361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6" grpId="0" build="allAtOnce"/>
      <p:bldP spid="13619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0835" name="Text Box 3"/>
          <p:cNvSpPr txBox="1"/>
          <p:nvPr/>
        </p:nvSpPr>
        <p:spPr>
          <a:xfrm>
            <a:off x="684213" y="4392613"/>
            <a:ext cx="7972425" cy="304800"/>
          </a:xfrm>
          <a:prstGeom prst="rect">
            <a:avLst/>
          </a:prstGeom>
          <a:noFill/>
          <a:ln w="9525">
            <a:noFill/>
          </a:ln>
        </p:spPr>
        <p:txBody>
          <a:bodyPr lIns="0" tIns="0" rIns="0" bIns="0">
            <a:spAutoFit/>
          </a:bodyPr>
          <a:p>
            <a:pPr algn="l">
              <a:spcBef>
                <a:spcPct val="70000"/>
              </a:spcBef>
            </a:pPr>
            <a:r>
              <a:rPr lang="zh-CN" altLang="en-US" dirty="0">
                <a:latin typeface="Times New Roman" panose="02020603050405020304" pitchFamily="18" charset="0"/>
              </a:rPr>
              <a:t>注：设</a:t>
            </a:r>
            <a:r>
              <a:rPr lang="en-US" altLang="zh-CN" i="1" dirty="0">
                <a:latin typeface="Times New Roman" panose="02020603050405020304" pitchFamily="18" charset="0"/>
              </a:rPr>
              <a:t>l</a:t>
            </a:r>
            <a:r>
              <a:rPr lang="zh-CN" altLang="en-US" dirty="0">
                <a:latin typeface="Times New Roman" panose="02020603050405020304" pitchFamily="18" charset="0"/>
              </a:rPr>
              <a:t>：</a:t>
            </a:r>
            <a:r>
              <a:rPr lang="en-US" altLang="zh-CN" i="1" dirty="0">
                <a:latin typeface="Times New Roman" panose="02020603050405020304" pitchFamily="18" charset="0"/>
              </a:rPr>
              <a:t>Ax</a:t>
            </a:r>
            <a:r>
              <a:rPr lang="zh-CN" altLang="en-US" dirty="0">
                <a:latin typeface="Times New Roman" panose="02020603050405020304" pitchFamily="18" charset="0"/>
              </a:rPr>
              <a:t>＋</a:t>
            </a:r>
            <a:r>
              <a:rPr lang="en-US" altLang="zh-CN" i="1" dirty="0">
                <a:latin typeface="Times New Roman" panose="02020603050405020304" pitchFamily="18" charset="0"/>
              </a:rPr>
              <a:t>By</a:t>
            </a:r>
            <a:r>
              <a:rPr lang="zh-CN" altLang="en-US" dirty="0">
                <a:latin typeface="Times New Roman" panose="02020603050405020304" pitchFamily="18" charset="0"/>
              </a:rPr>
              <a:t>＋</a:t>
            </a:r>
            <a:r>
              <a:rPr lang="en-US" altLang="zh-CN" i="1" dirty="0">
                <a:latin typeface="Times New Roman" panose="02020603050405020304" pitchFamily="18" charset="0"/>
              </a:rPr>
              <a:t>C</a:t>
            </a:r>
            <a:r>
              <a:rPr lang="zh-CN" altLang="en-US" dirty="0">
                <a:latin typeface="Times New Roman" panose="02020603050405020304" pitchFamily="18" charset="0"/>
              </a:rPr>
              <a:t>＝</a:t>
            </a:r>
            <a:r>
              <a:rPr lang="en-US" altLang="zh-CN" dirty="0">
                <a:latin typeface="Times New Roman" panose="02020603050405020304" pitchFamily="18" charset="0"/>
              </a:rPr>
              <a:t>0</a:t>
            </a:r>
            <a:r>
              <a:rPr lang="zh-CN" altLang="en-US" dirty="0">
                <a:latin typeface="Times New Roman" panose="02020603050405020304" pitchFamily="18" charset="0"/>
              </a:rPr>
              <a:t>，与直线</a:t>
            </a:r>
            <a:r>
              <a:rPr lang="en-US" altLang="zh-CN" i="1" dirty="0">
                <a:latin typeface="Times New Roman" panose="02020603050405020304" pitchFamily="18" charset="0"/>
              </a:rPr>
              <a:t>l</a:t>
            </a:r>
            <a:r>
              <a:rPr lang="zh-CN" altLang="en-US" dirty="0">
                <a:latin typeface="Times New Roman" panose="02020603050405020304" pitchFamily="18" charset="0"/>
              </a:rPr>
              <a:t>垂直的直线可设为：</a:t>
            </a:r>
            <a:r>
              <a:rPr lang="en-US" altLang="zh-CN" i="1" dirty="0">
                <a:solidFill>
                  <a:srgbClr val="FF3300"/>
                </a:solidFill>
                <a:latin typeface="Times New Roman" panose="02020603050405020304" pitchFamily="18" charset="0"/>
              </a:rPr>
              <a:t>B</a:t>
            </a:r>
            <a:r>
              <a:rPr lang="en-US" altLang="zh-CN" i="1" dirty="0">
                <a:latin typeface="Times New Roman" panose="02020603050405020304" pitchFamily="18" charset="0"/>
              </a:rPr>
              <a:t>x</a:t>
            </a:r>
            <a:r>
              <a:rPr lang="zh-CN" altLang="en-US" dirty="0">
                <a:solidFill>
                  <a:srgbClr val="FF3300"/>
                </a:solidFill>
                <a:latin typeface="Times New Roman" panose="02020603050405020304" pitchFamily="18" charset="0"/>
              </a:rPr>
              <a:t>－</a:t>
            </a:r>
            <a:r>
              <a:rPr lang="en-US" altLang="zh-CN" i="1" dirty="0">
                <a:solidFill>
                  <a:srgbClr val="FF3300"/>
                </a:solidFill>
                <a:latin typeface="Times New Roman" panose="02020603050405020304" pitchFamily="18" charset="0"/>
              </a:rPr>
              <a:t>A</a:t>
            </a:r>
            <a:r>
              <a:rPr lang="en-US" altLang="zh-CN" i="1" dirty="0">
                <a:latin typeface="Times New Roman" panose="02020603050405020304" pitchFamily="18" charset="0"/>
              </a:rPr>
              <a:t>y</a:t>
            </a:r>
            <a:r>
              <a:rPr lang="zh-CN" altLang="en-US" dirty="0">
                <a:latin typeface="Times New Roman" panose="02020603050405020304" pitchFamily="18" charset="0"/>
              </a:rPr>
              <a:t>＋</a:t>
            </a:r>
            <a:r>
              <a:rPr lang="en-US" altLang="zh-CN" i="1" dirty="0">
                <a:latin typeface="Times New Roman" panose="02020603050405020304" pitchFamily="18" charset="0"/>
              </a:rPr>
              <a:t>n</a:t>
            </a:r>
            <a:r>
              <a:rPr lang="zh-CN" altLang="en-US" dirty="0">
                <a:latin typeface="Times New Roman" panose="02020603050405020304" pitchFamily="18" charset="0"/>
              </a:rPr>
              <a:t>＝</a:t>
            </a:r>
            <a:r>
              <a:rPr lang="en-US" altLang="zh-CN" dirty="0">
                <a:latin typeface="Times New Roman" panose="02020603050405020304" pitchFamily="18" charset="0"/>
              </a:rPr>
              <a:t>0</a:t>
            </a:r>
            <a:endParaRPr lang="zh-CN" altLang="en-US" dirty="0">
              <a:latin typeface="Times New Roman" panose="02020603050405020304" pitchFamily="18" charset="0"/>
            </a:endParaRPr>
          </a:p>
        </p:txBody>
      </p:sp>
      <p:sp>
        <p:nvSpPr>
          <p:cNvPr id="7171" name="Text Box 6"/>
          <p:cNvSpPr txBox="1"/>
          <p:nvPr/>
        </p:nvSpPr>
        <p:spPr>
          <a:xfrm>
            <a:off x="238125" y="569913"/>
            <a:ext cx="2663825" cy="519112"/>
          </a:xfrm>
          <a:prstGeom prst="rect">
            <a:avLst/>
          </a:prstGeom>
          <a:noFill/>
          <a:ln w="28575">
            <a:noFill/>
          </a:ln>
        </p:spPr>
        <p:txBody>
          <a:bodyPr>
            <a:spAutoFit/>
          </a:bodyPr>
          <a:p>
            <a:pPr algn="l">
              <a:spcBef>
                <a:spcPct val="50000"/>
              </a:spcBef>
            </a:pPr>
            <a:r>
              <a:rPr lang="zh-CN" altLang="en-US" sz="2800" dirty="0">
                <a:latin typeface="Arial" panose="020B0604020202020204" pitchFamily="34" charset="0"/>
                <a:ea typeface="黑体" panose="02010609060101010101" pitchFamily="2" charset="-122"/>
              </a:rPr>
              <a:t>数学建构</a:t>
            </a:r>
            <a:endParaRPr lang="zh-CN" altLang="en-US" sz="2800" dirty="0">
              <a:latin typeface="Arial" panose="020B0604020202020204" pitchFamily="34" charset="0"/>
              <a:ea typeface="黑体" panose="02010609060101010101" pitchFamily="2" charset="-122"/>
            </a:endParaRPr>
          </a:p>
        </p:txBody>
      </p:sp>
      <p:sp>
        <p:nvSpPr>
          <p:cNvPr id="120839" name="Text Box 7"/>
          <p:cNvSpPr txBox="1"/>
          <p:nvPr/>
        </p:nvSpPr>
        <p:spPr>
          <a:xfrm>
            <a:off x="449263" y="1892300"/>
            <a:ext cx="6845300" cy="884238"/>
          </a:xfrm>
          <a:prstGeom prst="rect">
            <a:avLst/>
          </a:prstGeom>
          <a:noFill/>
          <a:ln w="9525">
            <a:noFill/>
          </a:ln>
        </p:spPr>
        <p:txBody>
          <a:bodyPr lIns="0" tIns="0" rIns="0" bIns="0">
            <a:spAutoFit/>
          </a:bodyPr>
          <a:p>
            <a:pPr algn="l">
              <a:spcBef>
                <a:spcPct val="90000"/>
              </a:spcBef>
            </a:pPr>
            <a:r>
              <a:rPr lang="zh-CN" altLang="en-US" b="0" dirty="0">
                <a:solidFill>
                  <a:srgbClr val="FF0000"/>
                </a:solidFill>
                <a:latin typeface="Times New Roman" panose="02020603050405020304" pitchFamily="18" charset="0"/>
                <a:sym typeface="Wingdings 2" pitchFamily="18" charset="2"/>
              </a:rPr>
              <a:t> </a:t>
            </a:r>
            <a:r>
              <a:rPr lang="zh-CN" altLang="en-US" dirty="0">
                <a:latin typeface="Times New Roman" panose="02020603050405020304" pitchFamily="18" charset="0"/>
              </a:rPr>
              <a:t>③</a:t>
            </a:r>
            <a:r>
              <a:rPr lang="zh-CN" altLang="en-US" dirty="0">
                <a:latin typeface="Times New Roman" panose="02020603050405020304" pitchFamily="18" charset="0"/>
                <a:sym typeface="Wingdings 2" pitchFamily="18" charset="2"/>
              </a:rPr>
              <a:t>已知</a:t>
            </a:r>
            <a:r>
              <a:rPr lang="en-US" altLang="zh-CN" i="1" dirty="0">
                <a:solidFill>
                  <a:srgbClr val="000066"/>
                </a:solidFill>
                <a:latin typeface="Times New Roman" panose="02020603050405020304" pitchFamily="18" charset="0"/>
              </a:rPr>
              <a:t>l</a:t>
            </a:r>
            <a:r>
              <a:rPr lang="en-US" altLang="zh-CN" baseline="-25000" dirty="0">
                <a:solidFill>
                  <a:srgbClr val="000066"/>
                </a:solidFill>
                <a:latin typeface="Times New Roman" panose="02020603050405020304" pitchFamily="18" charset="0"/>
              </a:rPr>
              <a:t>1</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A</a:t>
            </a:r>
            <a:r>
              <a:rPr lang="en-US" altLang="zh-CN" baseline="-25000" dirty="0">
                <a:solidFill>
                  <a:srgbClr val="000066"/>
                </a:solidFill>
                <a:latin typeface="Times New Roman" panose="02020603050405020304" pitchFamily="18" charset="0"/>
              </a:rPr>
              <a:t>1</a:t>
            </a:r>
            <a:r>
              <a:rPr lang="en-US" altLang="zh-CN" i="1" dirty="0">
                <a:solidFill>
                  <a:srgbClr val="000066"/>
                </a:solidFill>
                <a:latin typeface="Times New Roman" panose="02020603050405020304" pitchFamily="18" charset="0"/>
              </a:rPr>
              <a:t>x</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B</a:t>
            </a:r>
            <a:r>
              <a:rPr lang="en-US" altLang="zh-CN" baseline="-25000" dirty="0">
                <a:solidFill>
                  <a:srgbClr val="000066"/>
                </a:solidFill>
                <a:latin typeface="Times New Roman" panose="02020603050405020304" pitchFamily="18" charset="0"/>
              </a:rPr>
              <a:t>1</a:t>
            </a:r>
            <a:r>
              <a:rPr lang="en-US" altLang="zh-CN" i="1" dirty="0">
                <a:solidFill>
                  <a:srgbClr val="000066"/>
                </a:solidFill>
                <a:latin typeface="Times New Roman" panose="02020603050405020304" pitchFamily="18" charset="0"/>
              </a:rPr>
              <a:t>y</a:t>
            </a:r>
            <a:r>
              <a:rPr lang="zh-CN" altLang="en-US" dirty="0">
                <a:latin typeface="Times New Roman" panose="02020603050405020304" pitchFamily="18" charset="0"/>
              </a:rPr>
              <a:t>＋</a:t>
            </a:r>
            <a:r>
              <a:rPr lang="en-US" altLang="zh-CN" i="1" dirty="0">
                <a:solidFill>
                  <a:srgbClr val="000066"/>
                </a:solidFill>
                <a:latin typeface="Times New Roman" panose="02020603050405020304" pitchFamily="18" charset="0"/>
              </a:rPr>
              <a:t>C</a:t>
            </a:r>
            <a:r>
              <a:rPr lang="en-US" altLang="zh-CN" baseline="-25000" dirty="0">
                <a:solidFill>
                  <a:srgbClr val="000066"/>
                </a:solidFill>
                <a:latin typeface="Times New Roman" panose="02020603050405020304" pitchFamily="18" charset="0"/>
              </a:rPr>
              <a:t>1 </a:t>
            </a:r>
            <a:r>
              <a:rPr lang="zh-CN" altLang="en-US" dirty="0">
                <a:solidFill>
                  <a:srgbClr val="000066"/>
                </a:solidFill>
                <a:latin typeface="Times New Roman" panose="02020603050405020304" pitchFamily="18" charset="0"/>
              </a:rPr>
              <a:t>＝</a:t>
            </a:r>
            <a:r>
              <a:rPr lang="en-US" altLang="zh-CN" dirty="0">
                <a:solidFill>
                  <a:srgbClr val="000066"/>
                </a:solidFill>
                <a:latin typeface="Times New Roman" panose="02020603050405020304" pitchFamily="18" charset="0"/>
              </a:rPr>
              <a:t>0</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l</a:t>
            </a:r>
            <a:r>
              <a:rPr lang="en-US" altLang="zh-CN" baseline="-25000" dirty="0">
                <a:solidFill>
                  <a:srgbClr val="000066"/>
                </a:solidFill>
                <a:latin typeface="Times New Roman" panose="02020603050405020304" pitchFamily="18" charset="0"/>
              </a:rPr>
              <a:t>2</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A</a:t>
            </a:r>
            <a:r>
              <a:rPr lang="en-US" altLang="zh-CN" baseline="-25000" dirty="0">
                <a:solidFill>
                  <a:srgbClr val="000066"/>
                </a:solidFill>
                <a:latin typeface="Times New Roman" panose="02020603050405020304" pitchFamily="18" charset="0"/>
              </a:rPr>
              <a:t>2</a:t>
            </a:r>
            <a:r>
              <a:rPr lang="en-US" altLang="zh-CN" i="1" dirty="0">
                <a:solidFill>
                  <a:srgbClr val="000066"/>
                </a:solidFill>
                <a:latin typeface="Times New Roman" panose="02020603050405020304" pitchFamily="18" charset="0"/>
              </a:rPr>
              <a:t>x</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B</a:t>
            </a:r>
            <a:r>
              <a:rPr lang="en-US" altLang="zh-CN" baseline="-25000" dirty="0">
                <a:solidFill>
                  <a:srgbClr val="000066"/>
                </a:solidFill>
                <a:latin typeface="Times New Roman" panose="02020603050405020304" pitchFamily="18" charset="0"/>
              </a:rPr>
              <a:t>2</a:t>
            </a:r>
            <a:r>
              <a:rPr lang="en-US" altLang="zh-CN" i="1" dirty="0">
                <a:solidFill>
                  <a:srgbClr val="000066"/>
                </a:solidFill>
                <a:latin typeface="Times New Roman" panose="02020603050405020304" pitchFamily="18" charset="0"/>
              </a:rPr>
              <a:t>y</a:t>
            </a:r>
            <a:r>
              <a:rPr lang="zh-CN" altLang="en-US" dirty="0">
                <a:latin typeface="Times New Roman" panose="02020603050405020304" pitchFamily="18" charset="0"/>
              </a:rPr>
              <a:t>＋</a:t>
            </a:r>
            <a:r>
              <a:rPr lang="en-US" altLang="zh-CN" i="1" dirty="0">
                <a:solidFill>
                  <a:srgbClr val="000066"/>
                </a:solidFill>
                <a:latin typeface="Times New Roman" panose="02020603050405020304" pitchFamily="18" charset="0"/>
              </a:rPr>
              <a:t>C</a:t>
            </a:r>
            <a:r>
              <a:rPr lang="en-US" altLang="zh-CN" baseline="-25000" dirty="0">
                <a:solidFill>
                  <a:srgbClr val="000066"/>
                </a:solidFill>
                <a:latin typeface="Times New Roman" panose="02020603050405020304" pitchFamily="18" charset="0"/>
              </a:rPr>
              <a:t>2</a:t>
            </a:r>
            <a:r>
              <a:rPr lang="zh-CN" altLang="en-US" dirty="0">
                <a:solidFill>
                  <a:srgbClr val="000066"/>
                </a:solidFill>
                <a:latin typeface="Times New Roman" panose="02020603050405020304" pitchFamily="18" charset="0"/>
              </a:rPr>
              <a:t>＝</a:t>
            </a:r>
            <a:r>
              <a:rPr lang="en-US" altLang="zh-CN" dirty="0">
                <a:solidFill>
                  <a:srgbClr val="000066"/>
                </a:solidFill>
                <a:latin typeface="Times New Roman" panose="02020603050405020304" pitchFamily="18" charset="0"/>
              </a:rPr>
              <a:t>0</a:t>
            </a:r>
            <a:r>
              <a:rPr lang="zh-CN" altLang="en-US" dirty="0">
                <a:solidFill>
                  <a:srgbClr val="000066"/>
                </a:solidFill>
                <a:latin typeface="Times New Roman" panose="02020603050405020304" pitchFamily="18" charset="0"/>
              </a:rPr>
              <a:t>，</a:t>
            </a:r>
            <a:endParaRPr lang="zh-CN" altLang="en-US" dirty="0">
              <a:solidFill>
                <a:srgbClr val="000066"/>
              </a:solidFill>
              <a:latin typeface="Times New Roman" panose="02020603050405020304" pitchFamily="18" charset="0"/>
            </a:endParaRPr>
          </a:p>
          <a:p>
            <a:pPr algn="l">
              <a:spcBef>
                <a:spcPct val="90000"/>
              </a:spcBef>
            </a:pPr>
            <a:r>
              <a:rPr lang="zh-CN" altLang="en-US" dirty="0">
                <a:latin typeface="Times New Roman" panose="02020603050405020304" pitchFamily="18" charset="0"/>
              </a:rPr>
              <a:t>则</a:t>
            </a:r>
            <a:r>
              <a:rPr lang="en-US" altLang="zh-CN" i="1" dirty="0">
                <a:latin typeface="Times New Roman" panose="02020603050405020304" pitchFamily="18" charset="0"/>
              </a:rPr>
              <a:t>l</a:t>
            </a:r>
            <a:r>
              <a:rPr lang="en-US" altLang="zh-CN" baseline="-25000" dirty="0">
                <a:latin typeface="Times New Roman" panose="02020603050405020304" pitchFamily="18" charset="0"/>
              </a:rPr>
              <a:t>1</a:t>
            </a:r>
            <a:r>
              <a:rPr lang="zh-CN" altLang="en-US" dirty="0">
                <a:latin typeface="Times New Roman" panose="02020603050405020304" pitchFamily="18" charset="0"/>
              </a:rPr>
              <a:t>⊥</a:t>
            </a:r>
            <a:r>
              <a:rPr lang="en-US" altLang="zh-CN" i="1" dirty="0">
                <a:latin typeface="Times New Roman" panose="02020603050405020304" pitchFamily="18" charset="0"/>
              </a:rPr>
              <a:t>l</a:t>
            </a:r>
            <a:r>
              <a:rPr lang="en-US" altLang="zh-CN" baseline="-25000" dirty="0">
                <a:latin typeface="Times New Roman" panose="02020603050405020304" pitchFamily="18" charset="0"/>
              </a:rPr>
              <a:t>2</a:t>
            </a:r>
            <a:r>
              <a:rPr lang="zh-CN" altLang="en-US" dirty="0">
                <a:latin typeface="Times New Roman" panose="02020603050405020304" pitchFamily="18" charset="0"/>
                <a:sym typeface="Symbol" panose="05050102010706020507" pitchFamily="18" charset="2"/>
              </a:rPr>
              <a:t></a:t>
            </a:r>
            <a:r>
              <a:rPr lang="en-US" altLang="zh-CN" i="1" dirty="0">
                <a:solidFill>
                  <a:srgbClr val="000066"/>
                </a:solidFill>
                <a:latin typeface="Times New Roman" panose="02020603050405020304" pitchFamily="18" charset="0"/>
              </a:rPr>
              <a:t>A</a:t>
            </a:r>
            <a:r>
              <a:rPr lang="en-US" altLang="zh-CN" baseline="-25000" dirty="0">
                <a:solidFill>
                  <a:srgbClr val="000066"/>
                </a:solidFill>
                <a:latin typeface="Times New Roman" panose="02020603050405020304" pitchFamily="18" charset="0"/>
              </a:rPr>
              <a:t>1</a:t>
            </a:r>
            <a:r>
              <a:rPr lang="en-US" altLang="zh-CN" i="1" dirty="0">
                <a:solidFill>
                  <a:srgbClr val="000066"/>
                </a:solidFill>
                <a:latin typeface="Times New Roman" panose="02020603050405020304" pitchFamily="18" charset="0"/>
              </a:rPr>
              <a:t>A</a:t>
            </a:r>
            <a:r>
              <a:rPr lang="en-US" altLang="zh-CN" baseline="-25000" dirty="0">
                <a:solidFill>
                  <a:srgbClr val="000066"/>
                </a:solidFill>
                <a:latin typeface="Times New Roman" panose="02020603050405020304" pitchFamily="18" charset="0"/>
              </a:rPr>
              <a:t>2</a:t>
            </a:r>
            <a:r>
              <a:rPr lang="zh-CN" altLang="en-US" dirty="0">
                <a:solidFill>
                  <a:srgbClr val="000066"/>
                </a:solidFill>
                <a:latin typeface="Times New Roman" panose="02020603050405020304" pitchFamily="18" charset="0"/>
              </a:rPr>
              <a:t>＋</a:t>
            </a:r>
            <a:r>
              <a:rPr lang="en-US" altLang="zh-CN" i="1" dirty="0">
                <a:solidFill>
                  <a:srgbClr val="000066"/>
                </a:solidFill>
                <a:latin typeface="Times New Roman" panose="02020603050405020304" pitchFamily="18" charset="0"/>
              </a:rPr>
              <a:t>B</a:t>
            </a:r>
            <a:r>
              <a:rPr lang="en-US" altLang="zh-CN" baseline="-25000" dirty="0">
                <a:solidFill>
                  <a:srgbClr val="000066"/>
                </a:solidFill>
                <a:latin typeface="Times New Roman" panose="02020603050405020304" pitchFamily="18" charset="0"/>
              </a:rPr>
              <a:t>1</a:t>
            </a:r>
            <a:r>
              <a:rPr lang="en-US" altLang="zh-CN" i="1" dirty="0">
                <a:solidFill>
                  <a:srgbClr val="000066"/>
                </a:solidFill>
                <a:latin typeface="Times New Roman" panose="02020603050405020304" pitchFamily="18" charset="0"/>
              </a:rPr>
              <a:t>B</a:t>
            </a:r>
            <a:r>
              <a:rPr lang="en-US" altLang="zh-CN" baseline="-25000" dirty="0">
                <a:solidFill>
                  <a:srgbClr val="000066"/>
                </a:solidFill>
                <a:latin typeface="Times New Roman" panose="02020603050405020304" pitchFamily="18" charset="0"/>
              </a:rPr>
              <a:t>2</a:t>
            </a:r>
            <a:r>
              <a:rPr lang="zh-CN" altLang="en-US" dirty="0">
                <a:solidFill>
                  <a:srgbClr val="000066"/>
                </a:solidFill>
                <a:latin typeface="Times New Roman" panose="02020603050405020304" pitchFamily="18" charset="0"/>
              </a:rPr>
              <a:t>＝</a:t>
            </a:r>
            <a:r>
              <a:rPr lang="en-US" altLang="zh-CN" dirty="0">
                <a:solidFill>
                  <a:srgbClr val="000066"/>
                </a:solidFill>
                <a:latin typeface="Times New Roman" panose="02020603050405020304" pitchFamily="18" charset="0"/>
              </a:rPr>
              <a:t>0</a:t>
            </a:r>
            <a:r>
              <a:rPr lang="zh-CN" altLang="en-US" dirty="0">
                <a:latin typeface="Times New Roman" panose="02020603050405020304" pitchFamily="18" charset="0"/>
              </a:rPr>
              <a:t> </a:t>
            </a:r>
            <a:r>
              <a:rPr lang="zh-CN" altLang="en-US" dirty="0">
                <a:solidFill>
                  <a:srgbClr val="000066"/>
                </a:solidFill>
                <a:latin typeface="Times New Roman" panose="02020603050405020304" pitchFamily="18" charset="0"/>
              </a:rPr>
              <a:t>．</a:t>
            </a:r>
            <a:endParaRPr lang="zh-CN" altLang="en-US" dirty="0">
              <a:solidFill>
                <a:srgbClr val="000066"/>
              </a:solidFill>
              <a:latin typeface="Times New Roman" panose="02020603050405020304" pitchFamily="18" charset="0"/>
            </a:endParaRPr>
          </a:p>
        </p:txBody>
      </p:sp>
      <p:sp>
        <p:nvSpPr>
          <p:cNvPr id="7173" name="Rectangle 8"/>
          <p:cNvSpPr/>
          <p:nvPr/>
        </p:nvSpPr>
        <p:spPr>
          <a:xfrm>
            <a:off x="419100" y="1227138"/>
            <a:ext cx="1708150" cy="396875"/>
          </a:xfrm>
          <a:prstGeom prst="rect">
            <a:avLst/>
          </a:prstGeom>
          <a:noFill/>
          <a:ln w="28575">
            <a:noFill/>
          </a:ln>
        </p:spPr>
        <p:txBody>
          <a:bodyPr wrap="none">
            <a:spAutoFit/>
          </a:bodyPr>
          <a:p>
            <a:pPr algn="l"/>
            <a:r>
              <a:rPr lang="zh-CN" altLang="en-US" dirty="0">
                <a:latin typeface="Times New Roman" panose="02020603050405020304" pitchFamily="18" charset="0"/>
              </a:rPr>
              <a:t>两直线垂直．</a:t>
            </a:r>
            <a:endParaRPr lang="zh-CN" altLang="en-US"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0839">
                                            <p:txEl>
                                              <p:charRg st="38" end="59"/>
                                            </p:txEl>
                                          </p:spTgt>
                                        </p:tgtEl>
                                        <p:attrNameLst>
                                          <p:attrName>style.visibility</p:attrName>
                                        </p:attrNameLst>
                                      </p:cBhvr>
                                      <p:to>
                                        <p:strVal val="visible"/>
                                      </p:to>
                                    </p:set>
                                    <p:animEffect transition="in" filter="wipe(left)">
                                      <p:cBhvr>
                                        <p:cTn id="7" dur="1000"/>
                                        <p:tgtEl>
                                          <p:spTgt spid="120839">
                                            <p:txEl>
                                              <p:charRg st="38" end="59"/>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0835"/>
                                        </p:tgtEl>
                                        <p:attrNameLst>
                                          <p:attrName>style.visibility</p:attrName>
                                        </p:attrNameLst>
                                      </p:cBhvr>
                                      <p:to>
                                        <p:strVal val="visible"/>
                                      </p:to>
                                    </p:set>
                                    <p:animEffect transition="in" filter="wipe(left)">
                                      <p:cBhvr>
                                        <p:cTn id="12" dur="1000"/>
                                        <p:tgtEl>
                                          <p:spTgt spid="1208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Text Box 2"/>
          <p:cNvSpPr txBox="1"/>
          <p:nvPr/>
        </p:nvSpPr>
        <p:spPr>
          <a:xfrm>
            <a:off x="250825" y="1125538"/>
            <a:ext cx="8642350" cy="914400"/>
          </a:xfrm>
          <a:prstGeom prst="rect">
            <a:avLst/>
          </a:prstGeom>
          <a:noFill/>
          <a:ln w="9525">
            <a:noFill/>
          </a:ln>
        </p:spPr>
        <p:txBody>
          <a:bodyPr>
            <a:spAutoFit/>
          </a:bodyPr>
          <a:p>
            <a:pPr algn="l">
              <a:lnSpc>
                <a:spcPct val="135000"/>
              </a:lnSpc>
              <a:spcBef>
                <a:spcPct val="50000"/>
              </a:spcBef>
            </a:pPr>
            <a:r>
              <a:rPr lang="en-US" altLang="zh-CN" dirty="0">
                <a:latin typeface="Times New Roman" panose="02020603050405020304" pitchFamily="18" charset="0"/>
              </a:rPr>
              <a:t>(3)</a:t>
            </a:r>
            <a:r>
              <a:rPr lang="zh-CN" altLang="en-US" dirty="0">
                <a:solidFill>
                  <a:srgbClr val="000000"/>
                </a:solidFill>
                <a:latin typeface="Times New Roman" panose="02020603050405020304" pitchFamily="18" charset="0"/>
                <a:cs typeface="Times New Roman" panose="02020603050405020304" pitchFamily="18" charset="0"/>
              </a:rPr>
              <a:t>已知直线</a:t>
            </a:r>
            <a:r>
              <a:rPr lang="en-US" altLang="zh-CN" i="1" dirty="0">
                <a:solidFill>
                  <a:srgbClr val="000000"/>
                </a:solidFill>
                <a:latin typeface="Times New Roman" panose="02020603050405020304" pitchFamily="18" charset="0"/>
                <a:cs typeface="Times New Roman" panose="02020603050405020304" pitchFamily="18" charset="0"/>
              </a:rPr>
              <a:t>l </a:t>
            </a:r>
            <a:r>
              <a:rPr lang="en-US" altLang="zh-CN" dirty="0">
                <a:solidFill>
                  <a:srgbClr val="000000"/>
                </a:solidFill>
                <a:latin typeface="Times New Roman" panose="02020603050405020304" pitchFamily="18" charset="0"/>
                <a:cs typeface="Times New Roman" panose="02020603050405020304" pitchFamily="18" charset="0"/>
                <a:sym typeface="Symbol" panose="05050102010706020507" pitchFamily="18" charset="2"/>
              </a:rPr>
              <a:t></a:t>
            </a:r>
            <a:r>
              <a:rPr lang="zh-CN" altLang="en-US" dirty="0">
                <a:solidFill>
                  <a:srgbClr val="000000"/>
                </a:solidFill>
                <a:latin typeface="Times New Roman" panose="02020603050405020304" pitchFamily="18" charset="0"/>
                <a:cs typeface="Times New Roman" panose="02020603050405020304" pitchFamily="18" charset="0"/>
              </a:rPr>
              <a:t>与直线</a:t>
            </a:r>
            <a:r>
              <a:rPr lang="en-US" altLang="zh-CN" i="1" dirty="0">
                <a:solidFill>
                  <a:srgbClr val="000000"/>
                </a:solidFill>
                <a:latin typeface="Times New Roman" panose="02020603050405020304" pitchFamily="18" charset="0"/>
                <a:cs typeface="Times New Roman" panose="02020603050405020304" pitchFamily="18" charset="0"/>
              </a:rPr>
              <a:t>l</a:t>
            </a:r>
            <a:r>
              <a:rPr lang="zh-CN" altLang="en-US" dirty="0">
                <a:solidFill>
                  <a:srgbClr val="000000"/>
                </a:solidFill>
                <a:latin typeface="Times New Roman" panose="02020603050405020304" pitchFamily="18" charset="0"/>
                <a:cs typeface="Times New Roman" panose="02020603050405020304" pitchFamily="18" charset="0"/>
              </a:rPr>
              <a:t>：</a:t>
            </a:r>
            <a:r>
              <a:rPr lang="en-US" altLang="zh-CN" dirty="0">
                <a:solidFill>
                  <a:srgbClr val="000000"/>
                </a:solidFill>
                <a:latin typeface="Times New Roman" panose="02020603050405020304" pitchFamily="18" charset="0"/>
                <a:cs typeface="Times New Roman" panose="02020603050405020304" pitchFamily="18" charset="0"/>
              </a:rPr>
              <a:t>3</a:t>
            </a:r>
            <a:r>
              <a:rPr lang="en-US" altLang="zh-CN" i="1" dirty="0">
                <a:solidFill>
                  <a:srgbClr val="000000"/>
                </a:solidFill>
                <a:latin typeface="Times New Roman" panose="02020603050405020304" pitchFamily="18" charset="0"/>
                <a:cs typeface="Times New Roman" panose="02020603050405020304" pitchFamily="18" charset="0"/>
              </a:rPr>
              <a:t>x</a:t>
            </a:r>
            <a:r>
              <a:rPr lang="zh-CN" altLang="en-US" dirty="0">
                <a:solidFill>
                  <a:srgbClr val="000000"/>
                </a:solidFill>
                <a:latin typeface="Times New Roman" panose="02020603050405020304" pitchFamily="18" charset="0"/>
                <a:cs typeface="Times New Roman" panose="02020603050405020304" pitchFamily="18" charset="0"/>
              </a:rPr>
              <a:t>＋</a:t>
            </a:r>
            <a:r>
              <a:rPr lang="en-US" altLang="zh-CN" dirty="0">
                <a:solidFill>
                  <a:srgbClr val="000000"/>
                </a:solidFill>
                <a:latin typeface="Times New Roman" panose="02020603050405020304" pitchFamily="18" charset="0"/>
                <a:cs typeface="Times New Roman" panose="02020603050405020304" pitchFamily="18" charset="0"/>
              </a:rPr>
              <a:t>4</a:t>
            </a:r>
            <a:r>
              <a:rPr lang="en-US" altLang="zh-CN" i="1" dirty="0">
                <a:solidFill>
                  <a:srgbClr val="000000"/>
                </a:solidFill>
                <a:latin typeface="Times New Roman" panose="02020603050405020304" pitchFamily="18" charset="0"/>
                <a:cs typeface="Times New Roman" panose="02020603050405020304" pitchFamily="18" charset="0"/>
              </a:rPr>
              <a:t>y</a:t>
            </a:r>
            <a:r>
              <a:rPr lang="zh-CN" altLang="en-US" dirty="0">
                <a:solidFill>
                  <a:srgbClr val="000000"/>
                </a:solidFill>
                <a:latin typeface="Times New Roman" panose="02020603050405020304" pitchFamily="18" charset="0"/>
                <a:cs typeface="Times New Roman" panose="02020603050405020304" pitchFamily="18" charset="0"/>
              </a:rPr>
              <a:t>－</a:t>
            </a:r>
            <a:r>
              <a:rPr lang="en-US" altLang="zh-CN" dirty="0">
                <a:solidFill>
                  <a:srgbClr val="000000"/>
                </a:solidFill>
                <a:latin typeface="Times New Roman" panose="02020603050405020304" pitchFamily="18" charset="0"/>
                <a:cs typeface="Times New Roman" panose="02020603050405020304" pitchFamily="18" charset="0"/>
              </a:rPr>
              <a:t>12</a:t>
            </a:r>
            <a:r>
              <a:rPr lang="zh-CN" altLang="en-US" dirty="0">
                <a:solidFill>
                  <a:srgbClr val="000000"/>
                </a:solidFill>
                <a:latin typeface="Times New Roman" panose="02020603050405020304" pitchFamily="18" charset="0"/>
                <a:cs typeface="Times New Roman" panose="02020603050405020304" pitchFamily="18" charset="0"/>
              </a:rPr>
              <a:t>＝</a:t>
            </a:r>
            <a:r>
              <a:rPr lang="en-US" altLang="zh-CN" dirty="0">
                <a:solidFill>
                  <a:srgbClr val="000000"/>
                </a:solidFill>
                <a:latin typeface="Times New Roman" panose="02020603050405020304" pitchFamily="18" charset="0"/>
                <a:cs typeface="Times New Roman" panose="02020603050405020304" pitchFamily="18" charset="0"/>
              </a:rPr>
              <a:t>0</a:t>
            </a:r>
            <a:r>
              <a:rPr lang="zh-CN" altLang="en-US" dirty="0">
                <a:solidFill>
                  <a:srgbClr val="000000"/>
                </a:solidFill>
                <a:latin typeface="Times New Roman" panose="02020603050405020304" pitchFamily="18" charset="0"/>
                <a:cs typeface="Times New Roman" panose="02020603050405020304" pitchFamily="18" charset="0"/>
              </a:rPr>
              <a:t>互相垂直，且与坐标轴围成的三角形面积为</a:t>
            </a:r>
            <a:r>
              <a:rPr lang="en-US" altLang="zh-CN" dirty="0">
                <a:solidFill>
                  <a:srgbClr val="000000"/>
                </a:solidFill>
                <a:latin typeface="Times New Roman" panose="02020603050405020304" pitchFamily="18" charset="0"/>
                <a:cs typeface="Times New Roman" panose="02020603050405020304" pitchFamily="18" charset="0"/>
              </a:rPr>
              <a:t>6</a:t>
            </a:r>
            <a:r>
              <a:rPr lang="zh-CN" altLang="en-US" dirty="0">
                <a:solidFill>
                  <a:srgbClr val="000000"/>
                </a:solidFill>
                <a:latin typeface="Times New Roman" panose="02020603050405020304" pitchFamily="18" charset="0"/>
                <a:cs typeface="Times New Roman" panose="02020603050405020304" pitchFamily="18" charset="0"/>
              </a:rPr>
              <a:t>，求直线</a:t>
            </a:r>
            <a:r>
              <a:rPr lang="en-US" altLang="zh-CN" i="1" dirty="0">
                <a:solidFill>
                  <a:srgbClr val="000000"/>
                </a:solidFill>
                <a:latin typeface="Times New Roman" panose="02020603050405020304" pitchFamily="18" charset="0"/>
                <a:cs typeface="Times New Roman" panose="02020603050405020304" pitchFamily="18" charset="0"/>
              </a:rPr>
              <a:t>l</a:t>
            </a:r>
            <a:r>
              <a:rPr lang="en-US" altLang="zh-CN" b="0" dirty="0">
                <a:latin typeface="Times New Roman" panose="02020603050405020304" pitchFamily="18" charset="0"/>
                <a:cs typeface="Times New Roman" panose="02020603050405020304" pitchFamily="18" charset="0"/>
              </a:rPr>
              <a:t> </a:t>
            </a:r>
            <a:r>
              <a:rPr lang="en-US" altLang="zh-CN" dirty="0">
                <a:solidFill>
                  <a:srgbClr val="000000"/>
                </a:solidFill>
                <a:latin typeface="Times New Roman" panose="02020603050405020304" pitchFamily="18" charset="0"/>
                <a:cs typeface="Times New Roman" panose="02020603050405020304" pitchFamily="18" charset="0"/>
                <a:sym typeface="Symbol" panose="05050102010706020507" pitchFamily="18" charset="2"/>
              </a:rPr>
              <a:t></a:t>
            </a:r>
            <a:r>
              <a:rPr lang="zh-CN" altLang="en-US" dirty="0">
                <a:solidFill>
                  <a:srgbClr val="000000"/>
                </a:solidFill>
                <a:latin typeface="Times New Roman" panose="02020603050405020304" pitchFamily="18" charset="0"/>
                <a:cs typeface="Times New Roman" panose="02020603050405020304" pitchFamily="18" charset="0"/>
              </a:rPr>
              <a:t>的方程．</a:t>
            </a:r>
            <a:endParaRPr lang="zh-CN" altLang="en-US" dirty="0">
              <a:solidFill>
                <a:srgbClr val="000000"/>
              </a:solidFill>
              <a:latin typeface="Times New Roman" panose="02020603050405020304" pitchFamily="18" charset="0"/>
              <a:ea typeface="Times New Roman" panose="02020603050405020304" pitchFamily="18" charset="0"/>
            </a:endParaRPr>
          </a:p>
        </p:txBody>
      </p:sp>
      <p:sp>
        <p:nvSpPr>
          <p:cNvPr id="8195" name="Text Box 3"/>
          <p:cNvSpPr txBox="1"/>
          <p:nvPr/>
        </p:nvSpPr>
        <p:spPr>
          <a:xfrm>
            <a:off x="238125" y="569913"/>
            <a:ext cx="2663825" cy="519112"/>
          </a:xfrm>
          <a:prstGeom prst="rect">
            <a:avLst/>
          </a:prstGeom>
          <a:noFill/>
          <a:ln w="28575">
            <a:noFill/>
          </a:ln>
        </p:spPr>
        <p:txBody>
          <a:bodyPr>
            <a:spAutoFit/>
          </a:bodyPr>
          <a:p>
            <a:pPr algn="l">
              <a:spcBef>
                <a:spcPct val="50000"/>
              </a:spcBef>
            </a:pPr>
            <a:r>
              <a:rPr lang="zh-CN" altLang="en-US" sz="2800" dirty="0">
                <a:latin typeface="Arial" panose="020B0604020202020204" pitchFamily="34" charset="0"/>
                <a:ea typeface="黑体" panose="02010609060101010101" pitchFamily="2" charset="-122"/>
              </a:rPr>
              <a:t>数学应用</a:t>
            </a:r>
            <a:endParaRPr lang="zh-CN" altLang="en-US" sz="2800" dirty="0">
              <a:latin typeface="Arial" panose="020B0604020202020204" pitchFamily="34" charset="0"/>
              <a:ea typeface="黑体" panose="0201060906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Text Box 2"/>
          <p:cNvSpPr txBox="1"/>
          <p:nvPr/>
        </p:nvSpPr>
        <p:spPr>
          <a:xfrm>
            <a:off x="538163" y="1328738"/>
            <a:ext cx="7921625" cy="701675"/>
          </a:xfrm>
          <a:prstGeom prst="rect">
            <a:avLst/>
          </a:prstGeom>
          <a:noFill/>
          <a:ln w="9525">
            <a:noFill/>
          </a:ln>
        </p:spPr>
        <p:txBody>
          <a:bodyPr>
            <a:spAutoFit/>
          </a:bodyPr>
          <a:p>
            <a:pPr algn="just">
              <a:spcBef>
                <a:spcPct val="50000"/>
              </a:spcBef>
            </a:pPr>
            <a:r>
              <a:rPr lang="zh-CN" altLang="en-US" dirty="0">
                <a:latin typeface="Times New Roman" panose="02020603050405020304" pitchFamily="18" charset="0"/>
              </a:rPr>
              <a:t>例</a:t>
            </a:r>
            <a:r>
              <a:rPr lang="en-US" altLang="zh-CN" dirty="0">
                <a:latin typeface="Times New Roman" panose="02020603050405020304" pitchFamily="18" charset="0"/>
              </a:rPr>
              <a:t>2</a:t>
            </a:r>
            <a:r>
              <a:rPr lang="zh-CN" altLang="en-US" dirty="0">
                <a:latin typeface="Times New Roman" panose="02020603050405020304" pitchFamily="18" charset="0"/>
              </a:rPr>
              <a:t>．</a:t>
            </a:r>
            <a:r>
              <a:rPr lang="zh-CN" altLang="en-US" dirty="0">
                <a:solidFill>
                  <a:srgbClr val="000000"/>
                </a:solidFill>
                <a:latin typeface="Times New Roman" panose="02020603050405020304" pitchFamily="18" charset="0"/>
                <a:cs typeface="Times New Roman" panose="02020603050405020304" pitchFamily="18" charset="0"/>
              </a:rPr>
              <a:t>已知三角形的三个顶点分别为</a:t>
            </a:r>
            <a:r>
              <a:rPr lang="en-US" altLang="zh-CN" i="1" dirty="0">
                <a:solidFill>
                  <a:srgbClr val="000000"/>
                </a:solidFill>
                <a:latin typeface="Times New Roman" panose="02020603050405020304" pitchFamily="18" charset="0"/>
                <a:cs typeface="Times New Roman" panose="02020603050405020304" pitchFamily="18" charset="0"/>
              </a:rPr>
              <a:t>A</a:t>
            </a:r>
            <a:r>
              <a:rPr lang="en-US" altLang="zh-CN" dirty="0">
                <a:solidFill>
                  <a:srgbClr val="000000"/>
                </a:solidFill>
                <a:latin typeface="Times New Roman" panose="02020603050405020304" pitchFamily="18" charset="0"/>
                <a:cs typeface="Times New Roman" panose="02020603050405020304" pitchFamily="18" charset="0"/>
              </a:rPr>
              <a:t>(2</a:t>
            </a:r>
            <a:r>
              <a:rPr lang="zh-CN" altLang="en-US" dirty="0">
                <a:solidFill>
                  <a:srgbClr val="000000"/>
                </a:solidFill>
                <a:latin typeface="Times New Roman" panose="02020603050405020304" pitchFamily="18" charset="0"/>
                <a:cs typeface="Times New Roman" panose="02020603050405020304" pitchFamily="18" charset="0"/>
              </a:rPr>
              <a:t>，</a:t>
            </a:r>
            <a:r>
              <a:rPr lang="en-US" altLang="zh-CN" dirty="0">
                <a:solidFill>
                  <a:srgbClr val="000000"/>
                </a:solidFill>
                <a:latin typeface="Times New Roman" panose="02020603050405020304" pitchFamily="18" charset="0"/>
                <a:cs typeface="Times New Roman" panose="02020603050405020304" pitchFamily="18" charset="0"/>
              </a:rPr>
              <a:t>4)</a:t>
            </a:r>
            <a:r>
              <a:rPr lang="zh-CN" altLang="en-US" dirty="0">
                <a:solidFill>
                  <a:srgbClr val="000000"/>
                </a:solidFill>
                <a:latin typeface="Times New Roman" panose="02020603050405020304" pitchFamily="18" charset="0"/>
                <a:cs typeface="Times New Roman" panose="02020603050405020304" pitchFamily="18" charset="0"/>
              </a:rPr>
              <a:t>，</a:t>
            </a:r>
            <a:r>
              <a:rPr lang="en-US" altLang="zh-CN" i="1" dirty="0">
                <a:solidFill>
                  <a:srgbClr val="000000"/>
                </a:solidFill>
                <a:latin typeface="Times New Roman" panose="02020603050405020304" pitchFamily="18" charset="0"/>
                <a:cs typeface="Times New Roman" panose="02020603050405020304" pitchFamily="18" charset="0"/>
              </a:rPr>
              <a:t>B</a:t>
            </a:r>
            <a:r>
              <a:rPr lang="en-US" altLang="zh-CN" dirty="0">
                <a:solidFill>
                  <a:srgbClr val="000000"/>
                </a:solidFill>
                <a:latin typeface="Times New Roman" panose="02020603050405020304" pitchFamily="18" charset="0"/>
                <a:cs typeface="Times New Roman" panose="02020603050405020304" pitchFamily="18" charset="0"/>
              </a:rPr>
              <a:t>(1</a:t>
            </a:r>
            <a:r>
              <a:rPr lang="zh-CN" altLang="en-US" dirty="0">
                <a:solidFill>
                  <a:srgbClr val="000000"/>
                </a:solidFill>
                <a:latin typeface="Times New Roman" panose="02020603050405020304" pitchFamily="18" charset="0"/>
                <a:cs typeface="Times New Roman" panose="02020603050405020304" pitchFamily="18" charset="0"/>
              </a:rPr>
              <a:t>，－</a:t>
            </a:r>
            <a:r>
              <a:rPr lang="en-US" altLang="zh-CN" dirty="0">
                <a:solidFill>
                  <a:srgbClr val="000000"/>
                </a:solidFill>
                <a:latin typeface="Times New Roman" panose="02020603050405020304" pitchFamily="18" charset="0"/>
                <a:cs typeface="Times New Roman" panose="02020603050405020304" pitchFamily="18" charset="0"/>
              </a:rPr>
              <a:t>2)</a:t>
            </a:r>
            <a:r>
              <a:rPr lang="zh-CN" altLang="en-US" dirty="0">
                <a:solidFill>
                  <a:srgbClr val="000000"/>
                </a:solidFill>
                <a:latin typeface="Times New Roman" panose="02020603050405020304" pitchFamily="18" charset="0"/>
                <a:cs typeface="Times New Roman" panose="02020603050405020304" pitchFamily="18" charset="0"/>
              </a:rPr>
              <a:t>，</a:t>
            </a:r>
            <a:r>
              <a:rPr lang="en-US" altLang="zh-CN" i="1" dirty="0">
                <a:solidFill>
                  <a:srgbClr val="000000"/>
                </a:solidFill>
                <a:latin typeface="Times New Roman" panose="02020603050405020304" pitchFamily="18" charset="0"/>
                <a:cs typeface="Times New Roman" panose="02020603050405020304" pitchFamily="18" charset="0"/>
              </a:rPr>
              <a:t>C</a:t>
            </a:r>
            <a:r>
              <a:rPr lang="en-US" altLang="zh-CN" dirty="0">
                <a:solidFill>
                  <a:srgbClr val="000000"/>
                </a:solidFill>
                <a:latin typeface="Times New Roman" panose="02020603050405020304" pitchFamily="18" charset="0"/>
                <a:cs typeface="Times New Roman" panose="02020603050405020304" pitchFamily="18" charset="0"/>
              </a:rPr>
              <a:t>(</a:t>
            </a:r>
            <a:r>
              <a:rPr lang="zh-CN" altLang="en-US" dirty="0">
                <a:solidFill>
                  <a:srgbClr val="000000"/>
                </a:solidFill>
                <a:latin typeface="Times New Roman" panose="02020603050405020304" pitchFamily="18" charset="0"/>
                <a:cs typeface="Times New Roman" panose="02020603050405020304" pitchFamily="18" charset="0"/>
              </a:rPr>
              <a:t>－</a:t>
            </a:r>
            <a:r>
              <a:rPr lang="en-US" altLang="zh-CN" dirty="0">
                <a:solidFill>
                  <a:srgbClr val="000000"/>
                </a:solidFill>
                <a:latin typeface="Times New Roman" panose="02020603050405020304" pitchFamily="18" charset="0"/>
                <a:cs typeface="Times New Roman" panose="02020603050405020304" pitchFamily="18" charset="0"/>
              </a:rPr>
              <a:t>2</a:t>
            </a:r>
            <a:r>
              <a:rPr lang="zh-CN" altLang="en-US" dirty="0">
                <a:solidFill>
                  <a:srgbClr val="000000"/>
                </a:solidFill>
                <a:latin typeface="Times New Roman" panose="02020603050405020304" pitchFamily="18" charset="0"/>
                <a:cs typeface="Times New Roman" panose="02020603050405020304" pitchFamily="18" charset="0"/>
              </a:rPr>
              <a:t>，</a:t>
            </a:r>
            <a:r>
              <a:rPr lang="en-US" altLang="zh-CN" dirty="0">
                <a:solidFill>
                  <a:srgbClr val="000000"/>
                </a:solidFill>
                <a:latin typeface="Times New Roman" panose="02020603050405020304" pitchFamily="18" charset="0"/>
                <a:cs typeface="Times New Roman" panose="02020603050405020304" pitchFamily="18" charset="0"/>
              </a:rPr>
              <a:t>3)</a:t>
            </a:r>
            <a:r>
              <a:rPr lang="zh-CN" altLang="en-US" dirty="0">
                <a:solidFill>
                  <a:srgbClr val="000000"/>
                </a:solidFill>
                <a:latin typeface="Times New Roman" panose="02020603050405020304" pitchFamily="18" charset="0"/>
                <a:cs typeface="Times New Roman" panose="02020603050405020304" pitchFamily="18" charset="0"/>
              </a:rPr>
              <a:t>，求：</a:t>
            </a:r>
            <a:r>
              <a:rPr lang="en-US" altLang="zh-CN" i="1" dirty="0">
                <a:solidFill>
                  <a:srgbClr val="000000"/>
                </a:solidFill>
                <a:latin typeface="Times New Roman" panose="02020603050405020304" pitchFamily="18" charset="0"/>
                <a:cs typeface="Times New Roman" panose="02020603050405020304" pitchFamily="18" charset="0"/>
              </a:rPr>
              <a:t>AC</a:t>
            </a:r>
            <a:r>
              <a:rPr lang="zh-CN" altLang="en-US" dirty="0">
                <a:solidFill>
                  <a:srgbClr val="000000"/>
                </a:solidFill>
                <a:latin typeface="Times New Roman" panose="02020603050405020304" pitchFamily="18" charset="0"/>
                <a:cs typeface="Times New Roman" panose="02020603050405020304" pitchFamily="18" charset="0"/>
              </a:rPr>
              <a:t>边上的高</a:t>
            </a:r>
            <a:r>
              <a:rPr lang="en-US" altLang="zh-CN" i="1" dirty="0">
                <a:solidFill>
                  <a:srgbClr val="000000"/>
                </a:solidFill>
                <a:latin typeface="Times New Roman" panose="02020603050405020304" pitchFamily="18" charset="0"/>
                <a:cs typeface="Times New Roman" panose="02020603050405020304" pitchFamily="18" charset="0"/>
              </a:rPr>
              <a:t>BE</a:t>
            </a:r>
            <a:r>
              <a:rPr lang="zh-CN" altLang="en-US" dirty="0">
                <a:solidFill>
                  <a:srgbClr val="000000"/>
                </a:solidFill>
                <a:latin typeface="Times New Roman" panose="02020603050405020304" pitchFamily="18" charset="0"/>
                <a:cs typeface="Times New Roman" panose="02020603050405020304" pitchFamily="18" charset="0"/>
              </a:rPr>
              <a:t>所在直线的方程</a:t>
            </a:r>
            <a:r>
              <a:rPr lang="en-US" altLang="zh-CN" dirty="0">
                <a:solidFill>
                  <a:srgbClr val="000000"/>
                </a:solidFill>
                <a:latin typeface="Times New Roman" panose="02020603050405020304" pitchFamily="18" charset="0"/>
                <a:cs typeface="Times New Roman" panose="02020603050405020304" pitchFamily="18" charset="0"/>
              </a:rPr>
              <a:t>.</a:t>
            </a:r>
            <a:endParaRPr lang="en-US" altLang="zh-CN" dirty="0">
              <a:solidFill>
                <a:srgbClr val="000000"/>
              </a:solidFill>
              <a:latin typeface="Times New Roman" panose="02020603050405020304" pitchFamily="18" charset="0"/>
              <a:ea typeface="Times New Roman" panose="02020603050405020304" pitchFamily="18" charset="0"/>
            </a:endParaRPr>
          </a:p>
        </p:txBody>
      </p:sp>
      <p:sp>
        <p:nvSpPr>
          <p:cNvPr id="9219" name="Text Box 3"/>
          <p:cNvSpPr txBox="1"/>
          <p:nvPr/>
        </p:nvSpPr>
        <p:spPr>
          <a:xfrm>
            <a:off x="238125" y="569913"/>
            <a:ext cx="2663825" cy="519112"/>
          </a:xfrm>
          <a:prstGeom prst="rect">
            <a:avLst/>
          </a:prstGeom>
          <a:noFill/>
          <a:ln w="28575">
            <a:noFill/>
          </a:ln>
        </p:spPr>
        <p:txBody>
          <a:bodyPr>
            <a:spAutoFit/>
          </a:bodyPr>
          <a:p>
            <a:pPr algn="l">
              <a:spcBef>
                <a:spcPct val="50000"/>
              </a:spcBef>
            </a:pPr>
            <a:r>
              <a:rPr lang="zh-CN" altLang="en-US" sz="2800" dirty="0">
                <a:latin typeface="Arial" panose="020B0604020202020204" pitchFamily="34" charset="0"/>
                <a:ea typeface="黑体" panose="02010609060101010101" pitchFamily="2" charset="-122"/>
              </a:rPr>
              <a:t>数学应用</a:t>
            </a:r>
            <a:endParaRPr lang="zh-CN" altLang="en-US" sz="2800" dirty="0">
              <a:latin typeface="Arial" panose="020B0604020202020204" pitchFamily="34" charset="0"/>
              <a:ea typeface="黑体" panose="0201060906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Text Box 2"/>
          <p:cNvSpPr txBox="1"/>
          <p:nvPr/>
        </p:nvSpPr>
        <p:spPr>
          <a:xfrm>
            <a:off x="395288" y="1741488"/>
            <a:ext cx="8497887" cy="1006475"/>
          </a:xfrm>
          <a:prstGeom prst="rect">
            <a:avLst/>
          </a:prstGeom>
          <a:noFill/>
          <a:ln w="9525">
            <a:noFill/>
          </a:ln>
        </p:spPr>
        <p:txBody>
          <a:bodyPr>
            <a:spAutoFit/>
          </a:bodyPr>
          <a:p>
            <a:pPr algn="l">
              <a:spcBef>
                <a:spcPct val="50000"/>
              </a:spcBef>
            </a:pPr>
            <a:r>
              <a:rPr lang="zh-CN" altLang="en-US" dirty="0">
                <a:latin typeface="Times New Roman" panose="02020603050405020304" pitchFamily="18" charset="0"/>
              </a:rPr>
              <a:t>例</a:t>
            </a:r>
            <a:r>
              <a:rPr lang="en-US" altLang="zh-CN" dirty="0">
                <a:latin typeface="Times New Roman" panose="02020603050405020304" pitchFamily="18" charset="0"/>
              </a:rPr>
              <a:t>3</a:t>
            </a:r>
            <a:r>
              <a:rPr lang="zh-CN" altLang="en-US" dirty="0">
                <a:latin typeface="Times New Roman" panose="02020603050405020304" pitchFamily="18" charset="0"/>
              </a:rPr>
              <a:t>．</a:t>
            </a:r>
            <a:r>
              <a:rPr lang="zh-CN" altLang="en-US" dirty="0">
                <a:solidFill>
                  <a:srgbClr val="000000"/>
                </a:solidFill>
                <a:latin typeface="Times New Roman" panose="02020603050405020304" pitchFamily="18" charset="0"/>
                <a:cs typeface="Times New Roman" panose="02020603050405020304" pitchFamily="18" charset="0"/>
              </a:rPr>
              <a:t>如图在路边安装路灯，路宽</a:t>
            </a:r>
            <a:r>
              <a:rPr lang="en-US" altLang="zh-CN" i="1" dirty="0">
                <a:solidFill>
                  <a:srgbClr val="000000"/>
                </a:solidFill>
                <a:latin typeface="Times New Roman" panose="02020603050405020304" pitchFamily="18" charset="0"/>
                <a:cs typeface="Times New Roman" panose="02020603050405020304" pitchFamily="18" charset="0"/>
              </a:rPr>
              <a:t>MN</a:t>
            </a:r>
            <a:r>
              <a:rPr lang="zh-CN" altLang="en-US" dirty="0">
                <a:solidFill>
                  <a:srgbClr val="000000"/>
                </a:solidFill>
                <a:latin typeface="Times New Roman" panose="02020603050405020304" pitchFamily="18" charset="0"/>
                <a:cs typeface="Times New Roman" panose="02020603050405020304" pitchFamily="18" charset="0"/>
              </a:rPr>
              <a:t>长为</a:t>
            </a:r>
            <a:r>
              <a:rPr lang="en-US" altLang="zh-CN" dirty="0">
                <a:solidFill>
                  <a:srgbClr val="000000"/>
                </a:solidFill>
                <a:latin typeface="Times New Roman" panose="02020603050405020304" pitchFamily="18" charset="0"/>
                <a:cs typeface="Times New Roman" panose="02020603050405020304" pitchFamily="18" charset="0"/>
              </a:rPr>
              <a:t>23</a:t>
            </a:r>
            <a:r>
              <a:rPr lang="zh-CN" altLang="en-US" dirty="0">
                <a:solidFill>
                  <a:srgbClr val="000000"/>
                </a:solidFill>
                <a:latin typeface="Times New Roman" panose="02020603050405020304" pitchFamily="18" charset="0"/>
                <a:cs typeface="Times New Roman" panose="02020603050405020304" pitchFamily="18" charset="0"/>
              </a:rPr>
              <a:t>米，灯杆</a:t>
            </a:r>
            <a:r>
              <a:rPr lang="en-US" altLang="zh-CN" i="1" dirty="0">
                <a:solidFill>
                  <a:srgbClr val="000000"/>
                </a:solidFill>
                <a:latin typeface="Times New Roman" panose="02020603050405020304" pitchFamily="18" charset="0"/>
                <a:cs typeface="Times New Roman" panose="02020603050405020304" pitchFamily="18" charset="0"/>
              </a:rPr>
              <a:t>AB</a:t>
            </a:r>
            <a:r>
              <a:rPr lang="zh-CN" altLang="en-US" dirty="0">
                <a:solidFill>
                  <a:srgbClr val="000000"/>
                </a:solidFill>
                <a:latin typeface="Times New Roman" panose="02020603050405020304" pitchFamily="18" charset="0"/>
                <a:cs typeface="Times New Roman" panose="02020603050405020304" pitchFamily="18" charset="0"/>
              </a:rPr>
              <a:t>长</a:t>
            </a:r>
            <a:r>
              <a:rPr lang="en-US" altLang="zh-CN" dirty="0">
                <a:solidFill>
                  <a:srgbClr val="000000"/>
                </a:solidFill>
                <a:latin typeface="Times New Roman" panose="02020603050405020304" pitchFamily="18" charset="0"/>
                <a:cs typeface="Times New Roman" panose="02020603050405020304" pitchFamily="18" charset="0"/>
              </a:rPr>
              <a:t>2.5</a:t>
            </a:r>
            <a:r>
              <a:rPr lang="zh-CN" altLang="en-US" dirty="0">
                <a:solidFill>
                  <a:srgbClr val="000000"/>
                </a:solidFill>
                <a:latin typeface="Times New Roman" panose="02020603050405020304" pitchFamily="18" charset="0"/>
                <a:cs typeface="Times New Roman" panose="02020603050405020304" pitchFamily="18" charset="0"/>
              </a:rPr>
              <a:t>米，且与灯柱</a:t>
            </a:r>
            <a:r>
              <a:rPr lang="en-US" altLang="zh-CN" i="1" dirty="0">
                <a:solidFill>
                  <a:srgbClr val="000000"/>
                </a:solidFill>
                <a:latin typeface="Times New Roman" panose="02020603050405020304" pitchFamily="18" charset="0"/>
                <a:cs typeface="Times New Roman" panose="02020603050405020304" pitchFamily="18" charset="0"/>
              </a:rPr>
              <a:t>BM</a:t>
            </a:r>
            <a:r>
              <a:rPr lang="zh-CN" altLang="en-US" dirty="0">
                <a:solidFill>
                  <a:srgbClr val="000000"/>
                </a:solidFill>
                <a:latin typeface="Times New Roman" panose="02020603050405020304" pitchFamily="18" charset="0"/>
                <a:cs typeface="Times New Roman" panose="02020603050405020304" pitchFamily="18" charset="0"/>
              </a:rPr>
              <a:t>成</a:t>
            </a:r>
            <a:r>
              <a:rPr lang="en-US" altLang="zh-CN" dirty="0">
                <a:solidFill>
                  <a:srgbClr val="000000"/>
                </a:solidFill>
                <a:latin typeface="Times New Roman" panose="02020603050405020304" pitchFamily="18" charset="0"/>
                <a:cs typeface="Times New Roman" panose="02020603050405020304" pitchFamily="18" charset="0"/>
              </a:rPr>
              <a:t>120</a:t>
            </a:r>
            <a:r>
              <a:rPr lang="en-US" altLang="zh-CN" dirty="0">
                <a:solidFill>
                  <a:srgbClr val="000000"/>
                </a:solidFill>
                <a:latin typeface="Times New Roman" panose="02020603050405020304" pitchFamily="18" charset="0"/>
                <a:cs typeface="Times New Roman" panose="02020603050405020304" pitchFamily="18" charset="0"/>
                <a:sym typeface="Symbol" panose="05050102010706020507" pitchFamily="18" charset="2"/>
              </a:rPr>
              <a:t></a:t>
            </a:r>
            <a:r>
              <a:rPr lang="zh-CN" altLang="en-US" dirty="0">
                <a:solidFill>
                  <a:srgbClr val="000000"/>
                </a:solidFill>
                <a:latin typeface="Times New Roman" panose="02020603050405020304" pitchFamily="18" charset="0"/>
                <a:cs typeface="Times New Roman" panose="02020603050405020304" pitchFamily="18" charset="0"/>
              </a:rPr>
              <a:t>角，路灯采用锥形灯罩，灯罩轴线</a:t>
            </a:r>
            <a:r>
              <a:rPr lang="en-US" altLang="zh-CN" i="1" dirty="0">
                <a:solidFill>
                  <a:srgbClr val="000000"/>
                </a:solidFill>
                <a:latin typeface="Times New Roman" panose="02020603050405020304" pitchFamily="18" charset="0"/>
                <a:cs typeface="Times New Roman" panose="02020603050405020304" pitchFamily="18" charset="0"/>
              </a:rPr>
              <a:t>AC</a:t>
            </a:r>
            <a:r>
              <a:rPr lang="zh-CN" altLang="en-US" dirty="0">
                <a:solidFill>
                  <a:srgbClr val="000000"/>
                </a:solidFill>
                <a:latin typeface="Times New Roman" panose="02020603050405020304" pitchFamily="18" charset="0"/>
                <a:cs typeface="Times New Roman" panose="02020603050405020304" pitchFamily="18" charset="0"/>
              </a:rPr>
              <a:t>与灯杆</a:t>
            </a:r>
            <a:r>
              <a:rPr lang="en-US" altLang="zh-CN" i="1" dirty="0">
                <a:solidFill>
                  <a:srgbClr val="000000"/>
                </a:solidFill>
                <a:latin typeface="Times New Roman" panose="02020603050405020304" pitchFamily="18" charset="0"/>
                <a:cs typeface="Times New Roman" panose="02020603050405020304" pitchFamily="18" charset="0"/>
              </a:rPr>
              <a:t>AB</a:t>
            </a:r>
            <a:r>
              <a:rPr lang="zh-CN" altLang="en-US" dirty="0">
                <a:solidFill>
                  <a:srgbClr val="000000"/>
                </a:solidFill>
                <a:latin typeface="Times New Roman" panose="02020603050405020304" pitchFamily="18" charset="0"/>
                <a:cs typeface="Times New Roman" panose="02020603050405020304" pitchFamily="18" charset="0"/>
              </a:rPr>
              <a:t>垂直，当灯柱</a:t>
            </a:r>
            <a:r>
              <a:rPr lang="en-US" altLang="zh-CN" i="1" dirty="0">
                <a:solidFill>
                  <a:srgbClr val="000000"/>
                </a:solidFill>
                <a:latin typeface="Times New Roman" panose="02020603050405020304" pitchFamily="18" charset="0"/>
                <a:cs typeface="Times New Roman" panose="02020603050405020304" pitchFamily="18" charset="0"/>
              </a:rPr>
              <a:t>BM</a:t>
            </a:r>
            <a:r>
              <a:rPr lang="zh-CN" altLang="en-US" dirty="0">
                <a:solidFill>
                  <a:srgbClr val="000000"/>
                </a:solidFill>
                <a:latin typeface="Times New Roman" panose="02020603050405020304" pitchFamily="18" charset="0"/>
                <a:cs typeface="Times New Roman" panose="02020603050405020304" pitchFamily="18" charset="0"/>
              </a:rPr>
              <a:t>高为多少米时，灯罩轴线</a:t>
            </a:r>
            <a:r>
              <a:rPr lang="en-US" altLang="zh-CN" i="1" dirty="0">
                <a:solidFill>
                  <a:srgbClr val="000000"/>
                </a:solidFill>
                <a:latin typeface="Times New Roman" panose="02020603050405020304" pitchFamily="18" charset="0"/>
                <a:cs typeface="Times New Roman" panose="02020603050405020304" pitchFamily="18" charset="0"/>
              </a:rPr>
              <a:t>AC</a:t>
            </a:r>
            <a:r>
              <a:rPr lang="zh-CN" altLang="en-US" dirty="0">
                <a:solidFill>
                  <a:srgbClr val="000000"/>
                </a:solidFill>
                <a:latin typeface="Times New Roman" panose="02020603050405020304" pitchFamily="18" charset="0"/>
                <a:cs typeface="Times New Roman" panose="02020603050405020304" pitchFamily="18" charset="0"/>
              </a:rPr>
              <a:t>正好通过道路路面的中线</a:t>
            </a:r>
            <a:r>
              <a:rPr lang="en-US" altLang="zh-CN" dirty="0">
                <a:solidFill>
                  <a:srgbClr val="000000"/>
                </a:solidFill>
                <a:latin typeface="Times New Roman" panose="02020603050405020304" pitchFamily="18" charset="0"/>
                <a:cs typeface="Times New Roman" panose="02020603050405020304" pitchFamily="18" charset="0"/>
              </a:rPr>
              <a:t>?(</a:t>
            </a:r>
            <a:r>
              <a:rPr lang="zh-CN" altLang="en-US" dirty="0">
                <a:solidFill>
                  <a:srgbClr val="000000"/>
                </a:solidFill>
                <a:latin typeface="Times New Roman" panose="02020603050405020304" pitchFamily="18" charset="0"/>
                <a:cs typeface="Times New Roman" panose="02020603050405020304" pitchFamily="18" charset="0"/>
              </a:rPr>
              <a:t>精确到</a:t>
            </a:r>
            <a:r>
              <a:rPr lang="en-US" altLang="zh-CN" dirty="0">
                <a:solidFill>
                  <a:srgbClr val="000000"/>
                </a:solidFill>
                <a:latin typeface="Times New Roman" panose="02020603050405020304" pitchFamily="18" charset="0"/>
                <a:cs typeface="Times New Roman" panose="02020603050405020304" pitchFamily="18" charset="0"/>
              </a:rPr>
              <a:t>0.01</a:t>
            </a:r>
            <a:r>
              <a:rPr lang="zh-CN" altLang="en-US" dirty="0">
                <a:solidFill>
                  <a:srgbClr val="000000"/>
                </a:solidFill>
                <a:latin typeface="Times New Roman" panose="02020603050405020304" pitchFamily="18" charset="0"/>
                <a:cs typeface="Times New Roman" panose="02020603050405020304" pitchFamily="18" charset="0"/>
              </a:rPr>
              <a:t>米</a:t>
            </a:r>
            <a:r>
              <a:rPr lang="en-US" altLang="zh-CN" dirty="0">
                <a:solidFill>
                  <a:srgbClr val="000000"/>
                </a:solidFill>
                <a:latin typeface="Times New Roman" panose="02020603050405020304" pitchFamily="18" charset="0"/>
                <a:cs typeface="Times New Roman" panose="02020603050405020304" pitchFamily="18" charset="0"/>
              </a:rPr>
              <a:t>)</a:t>
            </a:r>
            <a:endParaRPr lang="en-US" altLang="zh-CN" dirty="0">
              <a:solidFill>
                <a:srgbClr val="000000"/>
              </a:solidFill>
              <a:latin typeface="Times New Roman" panose="02020603050405020304" pitchFamily="18" charset="0"/>
              <a:ea typeface="Times New Roman" panose="02020603050405020304" pitchFamily="18" charset="0"/>
            </a:endParaRPr>
          </a:p>
        </p:txBody>
      </p:sp>
      <p:sp>
        <p:nvSpPr>
          <p:cNvPr id="10243" name="Line 3"/>
          <p:cNvSpPr/>
          <p:nvPr/>
        </p:nvSpPr>
        <p:spPr>
          <a:xfrm flipV="1">
            <a:off x="749300" y="5894388"/>
            <a:ext cx="4164013" cy="30162"/>
          </a:xfrm>
          <a:prstGeom prst="line">
            <a:avLst/>
          </a:prstGeom>
          <a:ln w="28575" cap="flat" cmpd="sng">
            <a:solidFill>
              <a:srgbClr val="000000"/>
            </a:solidFill>
            <a:prstDash val="solid"/>
            <a:headEnd type="none" w="med" len="med"/>
            <a:tailEnd type="none" w="med" len="med"/>
          </a:ln>
        </p:spPr>
      </p:sp>
      <p:sp>
        <p:nvSpPr>
          <p:cNvPr id="10244" name="Line 4"/>
          <p:cNvSpPr/>
          <p:nvPr/>
        </p:nvSpPr>
        <p:spPr>
          <a:xfrm>
            <a:off x="746125" y="4383088"/>
            <a:ext cx="1588" cy="1555750"/>
          </a:xfrm>
          <a:prstGeom prst="line">
            <a:avLst/>
          </a:prstGeom>
          <a:ln w="9525" cap="flat" cmpd="sng">
            <a:solidFill>
              <a:srgbClr val="000000"/>
            </a:solidFill>
            <a:prstDash val="solid"/>
            <a:headEnd type="none" w="med" len="med"/>
            <a:tailEnd type="none" w="med" len="med"/>
          </a:ln>
        </p:spPr>
      </p:sp>
      <p:sp>
        <p:nvSpPr>
          <p:cNvPr id="10245" name="Line 5"/>
          <p:cNvSpPr/>
          <p:nvPr/>
        </p:nvSpPr>
        <p:spPr>
          <a:xfrm flipV="1">
            <a:off x="798513" y="3944938"/>
            <a:ext cx="573087" cy="463550"/>
          </a:xfrm>
          <a:prstGeom prst="line">
            <a:avLst/>
          </a:prstGeom>
          <a:ln w="28575" cap="flat" cmpd="sng">
            <a:solidFill>
              <a:srgbClr val="000000"/>
            </a:solidFill>
            <a:prstDash val="solid"/>
            <a:headEnd type="none" w="med" len="med"/>
            <a:tailEnd type="none" w="med" len="med"/>
          </a:ln>
        </p:spPr>
      </p:sp>
      <p:sp>
        <p:nvSpPr>
          <p:cNvPr id="10246" name="Line 6"/>
          <p:cNvSpPr/>
          <p:nvPr/>
        </p:nvSpPr>
        <p:spPr>
          <a:xfrm>
            <a:off x="1371600" y="3944938"/>
            <a:ext cx="1365250" cy="1930400"/>
          </a:xfrm>
          <a:prstGeom prst="line">
            <a:avLst/>
          </a:prstGeom>
          <a:ln w="28575" cap="flat" cmpd="sng">
            <a:solidFill>
              <a:srgbClr val="000000"/>
            </a:solidFill>
            <a:prstDash val="lgDashDot"/>
            <a:headEnd type="none" w="med" len="med"/>
            <a:tailEnd type="none" w="med" len="med"/>
          </a:ln>
        </p:spPr>
      </p:sp>
      <p:sp>
        <p:nvSpPr>
          <p:cNvPr id="10247" name="Line 7"/>
          <p:cNvSpPr/>
          <p:nvPr/>
        </p:nvSpPr>
        <p:spPr>
          <a:xfrm flipH="1">
            <a:off x="1250950" y="3944938"/>
            <a:ext cx="120650" cy="1946275"/>
          </a:xfrm>
          <a:prstGeom prst="line">
            <a:avLst/>
          </a:prstGeom>
          <a:ln w="28575" cap="flat" cmpd="sng">
            <a:solidFill>
              <a:srgbClr val="000000"/>
            </a:solidFill>
            <a:prstDash val="solid"/>
            <a:headEnd type="none" w="med" len="med"/>
            <a:tailEnd type="none" w="med" len="med"/>
          </a:ln>
        </p:spPr>
      </p:sp>
      <p:sp>
        <p:nvSpPr>
          <p:cNvPr id="10248" name="Line 8"/>
          <p:cNvSpPr/>
          <p:nvPr/>
        </p:nvSpPr>
        <p:spPr>
          <a:xfrm>
            <a:off x="1371600" y="3944938"/>
            <a:ext cx="3533775" cy="1935162"/>
          </a:xfrm>
          <a:prstGeom prst="line">
            <a:avLst/>
          </a:prstGeom>
          <a:ln w="28575" cap="flat" cmpd="sng">
            <a:solidFill>
              <a:srgbClr val="000000"/>
            </a:solidFill>
            <a:prstDash val="solid"/>
            <a:headEnd type="none" w="med" len="med"/>
            <a:tailEnd type="none" w="med" len="med"/>
          </a:ln>
        </p:spPr>
      </p:sp>
      <p:sp>
        <p:nvSpPr>
          <p:cNvPr id="10249" name="Line 9"/>
          <p:cNvSpPr/>
          <p:nvPr/>
        </p:nvSpPr>
        <p:spPr>
          <a:xfrm flipH="1">
            <a:off x="1296988" y="5922963"/>
            <a:ext cx="36512" cy="71437"/>
          </a:xfrm>
          <a:prstGeom prst="line">
            <a:avLst/>
          </a:prstGeom>
          <a:ln w="9525" cap="flat" cmpd="sng">
            <a:solidFill>
              <a:srgbClr val="000000"/>
            </a:solidFill>
            <a:prstDash val="solid"/>
            <a:headEnd type="none" w="med" len="med"/>
            <a:tailEnd type="none" w="med" len="med"/>
          </a:ln>
        </p:spPr>
      </p:sp>
      <p:sp>
        <p:nvSpPr>
          <p:cNvPr id="10250" name="Line 10"/>
          <p:cNvSpPr/>
          <p:nvPr/>
        </p:nvSpPr>
        <p:spPr>
          <a:xfrm flipH="1">
            <a:off x="1450975" y="5922963"/>
            <a:ext cx="36513" cy="71437"/>
          </a:xfrm>
          <a:prstGeom prst="line">
            <a:avLst/>
          </a:prstGeom>
          <a:ln w="9525" cap="flat" cmpd="sng">
            <a:solidFill>
              <a:srgbClr val="000000"/>
            </a:solidFill>
            <a:prstDash val="solid"/>
            <a:headEnd type="none" w="med" len="med"/>
            <a:tailEnd type="none" w="med" len="med"/>
          </a:ln>
        </p:spPr>
      </p:sp>
      <p:sp>
        <p:nvSpPr>
          <p:cNvPr id="10251" name="Line 11"/>
          <p:cNvSpPr/>
          <p:nvPr/>
        </p:nvSpPr>
        <p:spPr>
          <a:xfrm flipH="1">
            <a:off x="1604963" y="5922963"/>
            <a:ext cx="36512" cy="71437"/>
          </a:xfrm>
          <a:prstGeom prst="line">
            <a:avLst/>
          </a:prstGeom>
          <a:ln w="9525" cap="flat" cmpd="sng">
            <a:solidFill>
              <a:srgbClr val="000000"/>
            </a:solidFill>
            <a:prstDash val="solid"/>
            <a:headEnd type="none" w="med" len="med"/>
            <a:tailEnd type="none" w="med" len="med"/>
          </a:ln>
        </p:spPr>
      </p:sp>
      <p:sp>
        <p:nvSpPr>
          <p:cNvPr id="10252" name="Line 12"/>
          <p:cNvSpPr/>
          <p:nvPr/>
        </p:nvSpPr>
        <p:spPr>
          <a:xfrm flipH="1">
            <a:off x="1757363" y="5922963"/>
            <a:ext cx="36512" cy="71437"/>
          </a:xfrm>
          <a:prstGeom prst="line">
            <a:avLst/>
          </a:prstGeom>
          <a:ln w="9525" cap="flat" cmpd="sng">
            <a:solidFill>
              <a:srgbClr val="000000"/>
            </a:solidFill>
            <a:prstDash val="solid"/>
            <a:headEnd type="none" w="med" len="med"/>
            <a:tailEnd type="none" w="med" len="med"/>
          </a:ln>
        </p:spPr>
      </p:sp>
      <p:sp>
        <p:nvSpPr>
          <p:cNvPr id="10253" name="Line 13"/>
          <p:cNvSpPr/>
          <p:nvPr/>
        </p:nvSpPr>
        <p:spPr>
          <a:xfrm flipH="1">
            <a:off x="1911350" y="5922963"/>
            <a:ext cx="36513" cy="71437"/>
          </a:xfrm>
          <a:prstGeom prst="line">
            <a:avLst/>
          </a:prstGeom>
          <a:ln w="9525" cap="flat" cmpd="sng">
            <a:solidFill>
              <a:srgbClr val="000000"/>
            </a:solidFill>
            <a:prstDash val="solid"/>
            <a:headEnd type="none" w="med" len="med"/>
            <a:tailEnd type="none" w="med" len="med"/>
          </a:ln>
        </p:spPr>
      </p:sp>
      <p:sp>
        <p:nvSpPr>
          <p:cNvPr id="10254" name="Line 14"/>
          <p:cNvSpPr/>
          <p:nvPr/>
        </p:nvSpPr>
        <p:spPr>
          <a:xfrm flipH="1">
            <a:off x="2065338" y="5922963"/>
            <a:ext cx="36512" cy="71437"/>
          </a:xfrm>
          <a:prstGeom prst="line">
            <a:avLst/>
          </a:prstGeom>
          <a:ln w="9525" cap="flat" cmpd="sng">
            <a:solidFill>
              <a:srgbClr val="000000"/>
            </a:solidFill>
            <a:prstDash val="solid"/>
            <a:headEnd type="none" w="med" len="med"/>
            <a:tailEnd type="none" w="med" len="med"/>
          </a:ln>
        </p:spPr>
      </p:sp>
      <p:sp>
        <p:nvSpPr>
          <p:cNvPr id="10255" name="Line 15"/>
          <p:cNvSpPr/>
          <p:nvPr/>
        </p:nvSpPr>
        <p:spPr>
          <a:xfrm flipH="1">
            <a:off x="2219325" y="5922963"/>
            <a:ext cx="36513" cy="71437"/>
          </a:xfrm>
          <a:prstGeom prst="line">
            <a:avLst/>
          </a:prstGeom>
          <a:ln w="9525" cap="flat" cmpd="sng">
            <a:solidFill>
              <a:srgbClr val="000000"/>
            </a:solidFill>
            <a:prstDash val="solid"/>
            <a:headEnd type="none" w="med" len="med"/>
            <a:tailEnd type="none" w="med" len="med"/>
          </a:ln>
        </p:spPr>
      </p:sp>
      <p:sp>
        <p:nvSpPr>
          <p:cNvPr id="10256" name="Line 16"/>
          <p:cNvSpPr/>
          <p:nvPr/>
        </p:nvSpPr>
        <p:spPr>
          <a:xfrm flipH="1">
            <a:off x="2373313" y="5922963"/>
            <a:ext cx="36512" cy="71437"/>
          </a:xfrm>
          <a:prstGeom prst="line">
            <a:avLst/>
          </a:prstGeom>
          <a:ln w="9525" cap="flat" cmpd="sng">
            <a:solidFill>
              <a:srgbClr val="000000"/>
            </a:solidFill>
            <a:prstDash val="solid"/>
            <a:headEnd type="none" w="med" len="med"/>
            <a:tailEnd type="none" w="med" len="med"/>
          </a:ln>
        </p:spPr>
      </p:sp>
      <p:sp>
        <p:nvSpPr>
          <p:cNvPr id="10257" name="Line 17"/>
          <p:cNvSpPr/>
          <p:nvPr/>
        </p:nvSpPr>
        <p:spPr>
          <a:xfrm flipH="1">
            <a:off x="2525713" y="5922963"/>
            <a:ext cx="36512" cy="71437"/>
          </a:xfrm>
          <a:prstGeom prst="line">
            <a:avLst/>
          </a:prstGeom>
          <a:ln w="9525" cap="flat" cmpd="sng">
            <a:solidFill>
              <a:srgbClr val="000000"/>
            </a:solidFill>
            <a:prstDash val="solid"/>
            <a:headEnd type="none" w="med" len="med"/>
            <a:tailEnd type="none" w="med" len="med"/>
          </a:ln>
        </p:spPr>
      </p:sp>
      <p:sp>
        <p:nvSpPr>
          <p:cNvPr id="10258" name="Line 18"/>
          <p:cNvSpPr/>
          <p:nvPr/>
        </p:nvSpPr>
        <p:spPr>
          <a:xfrm flipH="1">
            <a:off x="2679700" y="5922963"/>
            <a:ext cx="36513" cy="71437"/>
          </a:xfrm>
          <a:prstGeom prst="line">
            <a:avLst/>
          </a:prstGeom>
          <a:ln w="9525" cap="flat" cmpd="sng">
            <a:solidFill>
              <a:srgbClr val="000000"/>
            </a:solidFill>
            <a:prstDash val="solid"/>
            <a:headEnd type="none" w="med" len="med"/>
            <a:tailEnd type="none" w="med" len="med"/>
          </a:ln>
        </p:spPr>
      </p:sp>
      <p:sp>
        <p:nvSpPr>
          <p:cNvPr id="10259" name="Line 19"/>
          <p:cNvSpPr/>
          <p:nvPr/>
        </p:nvSpPr>
        <p:spPr>
          <a:xfrm flipH="1">
            <a:off x="2833688" y="5922963"/>
            <a:ext cx="36512" cy="71437"/>
          </a:xfrm>
          <a:prstGeom prst="line">
            <a:avLst/>
          </a:prstGeom>
          <a:ln w="9525" cap="flat" cmpd="sng">
            <a:solidFill>
              <a:srgbClr val="000000"/>
            </a:solidFill>
            <a:prstDash val="solid"/>
            <a:headEnd type="none" w="med" len="med"/>
            <a:tailEnd type="none" w="med" len="med"/>
          </a:ln>
        </p:spPr>
      </p:sp>
      <p:sp>
        <p:nvSpPr>
          <p:cNvPr id="10260" name="Line 20"/>
          <p:cNvSpPr/>
          <p:nvPr/>
        </p:nvSpPr>
        <p:spPr>
          <a:xfrm flipH="1">
            <a:off x="1143000" y="5922963"/>
            <a:ext cx="36513" cy="71437"/>
          </a:xfrm>
          <a:prstGeom prst="line">
            <a:avLst/>
          </a:prstGeom>
          <a:ln w="9525" cap="flat" cmpd="sng">
            <a:solidFill>
              <a:srgbClr val="000000"/>
            </a:solidFill>
            <a:prstDash val="solid"/>
            <a:headEnd type="none" w="med" len="med"/>
            <a:tailEnd type="none" w="med" len="med"/>
          </a:ln>
        </p:spPr>
      </p:sp>
      <p:sp>
        <p:nvSpPr>
          <p:cNvPr id="10261" name="Line 21"/>
          <p:cNvSpPr/>
          <p:nvPr/>
        </p:nvSpPr>
        <p:spPr>
          <a:xfrm flipH="1">
            <a:off x="989013" y="5922963"/>
            <a:ext cx="36512" cy="71437"/>
          </a:xfrm>
          <a:prstGeom prst="line">
            <a:avLst/>
          </a:prstGeom>
          <a:ln w="9525" cap="flat" cmpd="sng">
            <a:solidFill>
              <a:srgbClr val="000000"/>
            </a:solidFill>
            <a:prstDash val="solid"/>
            <a:headEnd type="none" w="med" len="med"/>
            <a:tailEnd type="none" w="med" len="med"/>
          </a:ln>
        </p:spPr>
      </p:sp>
      <p:sp>
        <p:nvSpPr>
          <p:cNvPr id="10262" name="Line 22"/>
          <p:cNvSpPr/>
          <p:nvPr/>
        </p:nvSpPr>
        <p:spPr>
          <a:xfrm flipH="1">
            <a:off x="836613" y="5922963"/>
            <a:ext cx="36512" cy="71437"/>
          </a:xfrm>
          <a:prstGeom prst="line">
            <a:avLst/>
          </a:prstGeom>
          <a:ln w="9525" cap="flat" cmpd="sng">
            <a:solidFill>
              <a:srgbClr val="000000"/>
            </a:solidFill>
            <a:prstDash val="solid"/>
            <a:headEnd type="none" w="med" len="med"/>
            <a:tailEnd type="none" w="med" len="med"/>
          </a:ln>
        </p:spPr>
      </p:sp>
      <p:sp>
        <p:nvSpPr>
          <p:cNvPr id="10263" name="Line 23"/>
          <p:cNvSpPr/>
          <p:nvPr/>
        </p:nvSpPr>
        <p:spPr>
          <a:xfrm flipH="1">
            <a:off x="2987675" y="5922963"/>
            <a:ext cx="36513" cy="71437"/>
          </a:xfrm>
          <a:prstGeom prst="line">
            <a:avLst/>
          </a:prstGeom>
          <a:ln w="9525" cap="flat" cmpd="sng">
            <a:solidFill>
              <a:srgbClr val="000000"/>
            </a:solidFill>
            <a:prstDash val="solid"/>
            <a:headEnd type="none" w="med" len="med"/>
            <a:tailEnd type="none" w="med" len="med"/>
          </a:ln>
        </p:spPr>
      </p:sp>
      <p:sp>
        <p:nvSpPr>
          <p:cNvPr id="10264" name="Line 24"/>
          <p:cNvSpPr/>
          <p:nvPr/>
        </p:nvSpPr>
        <p:spPr>
          <a:xfrm flipH="1">
            <a:off x="3141663" y="5922963"/>
            <a:ext cx="36512" cy="71437"/>
          </a:xfrm>
          <a:prstGeom prst="line">
            <a:avLst/>
          </a:prstGeom>
          <a:ln w="9525" cap="flat" cmpd="sng">
            <a:solidFill>
              <a:srgbClr val="000000"/>
            </a:solidFill>
            <a:prstDash val="solid"/>
            <a:headEnd type="none" w="med" len="med"/>
            <a:tailEnd type="none" w="med" len="med"/>
          </a:ln>
        </p:spPr>
      </p:sp>
      <p:sp>
        <p:nvSpPr>
          <p:cNvPr id="10265" name="Line 25"/>
          <p:cNvSpPr/>
          <p:nvPr/>
        </p:nvSpPr>
        <p:spPr>
          <a:xfrm flipH="1">
            <a:off x="3294063" y="5922963"/>
            <a:ext cx="36512" cy="71437"/>
          </a:xfrm>
          <a:prstGeom prst="line">
            <a:avLst/>
          </a:prstGeom>
          <a:ln w="9525" cap="flat" cmpd="sng">
            <a:solidFill>
              <a:srgbClr val="000000"/>
            </a:solidFill>
            <a:prstDash val="solid"/>
            <a:headEnd type="none" w="med" len="med"/>
            <a:tailEnd type="none" w="med" len="med"/>
          </a:ln>
        </p:spPr>
      </p:sp>
      <p:sp>
        <p:nvSpPr>
          <p:cNvPr id="10266" name="Line 26"/>
          <p:cNvSpPr/>
          <p:nvPr/>
        </p:nvSpPr>
        <p:spPr>
          <a:xfrm flipH="1">
            <a:off x="3448050" y="5922963"/>
            <a:ext cx="36513" cy="71437"/>
          </a:xfrm>
          <a:prstGeom prst="line">
            <a:avLst/>
          </a:prstGeom>
          <a:ln w="9525" cap="flat" cmpd="sng">
            <a:solidFill>
              <a:srgbClr val="000000"/>
            </a:solidFill>
            <a:prstDash val="solid"/>
            <a:headEnd type="none" w="med" len="med"/>
            <a:tailEnd type="none" w="med" len="med"/>
          </a:ln>
        </p:spPr>
      </p:sp>
      <p:sp>
        <p:nvSpPr>
          <p:cNvPr id="10267" name="Line 27"/>
          <p:cNvSpPr/>
          <p:nvPr/>
        </p:nvSpPr>
        <p:spPr>
          <a:xfrm flipH="1">
            <a:off x="3602038" y="5922963"/>
            <a:ext cx="36512" cy="71437"/>
          </a:xfrm>
          <a:prstGeom prst="line">
            <a:avLst/>
          </a:prstGeom>
          <a:ln w="9525" cap="flat" cmpd="sng">
            <a:solidFill>
              <a:srgbClr val="000000"/>
            </a:solidFill>
            <a:prstDash val="solid"/>
            <a:headEnd type="none" w="med" len="med"/>
            <a:tailEnd type="none" w="med" len="med"/>
          </a:ln>
        </p:spPr>
      </p:sp>
      <p:sp>
        <p:nvSpPr>
          <p:cNvPr id="10268" name="Line 28"/>
          <p:cNvSpPr/>
          <p:nvPr/>
        </p:nvSpPr>
        <p:spPr>
          <a:xfrm flipH="1">
            <a:off x="3756025" y="5922963"/>
            <a:ext cx="36513" cy="71437"/>
          </a:xfrm>
          <a:prstGeom prst="line">
            <a:avLst/>
          </a:prstGeom>
          <a:ln w="9525" cap="flat" cmpd="sng">
            <a:solidFill>
              <a:srgbClr val="000000"/>
            </a:solidFill>
            <a:prstDash val="solid"/>
            <a:headEnd type="none" w="med" len="med"/>
            <a:tailEnd type="none" w="med" len="med"/>
          </a:ln>
        </p:spPr>
      </p:sp>
      <p:sp>
        <p:nvSpPr>
          <p:cNvPr id="10269" name="Line 29"/>
          <p:cNvSpPr/>
          <p:nvPr/>
        </p:nvSpPr>
        <p:spPr>
          <a:xfrm flipH="1">
            <a:off x="3910013" y="5922963"/>
            <a:ext cx="36512" cy="71437"/>
          </a:xfrm>
          <a:prstGeom prst="line">
            <a:avLst/>
          </a:prstGeom>
          <a:ln w="9525" cap="flat" cmpd="sng">
            <a:solidFill>
              <a:srgbClr val="000000"/>
            </a:solidFill>
            <a:prstDash val="solid"/>
            <a:headEnd type="none" w="med" len="med"/>
            <a:tailEnd type="none" w="med" len="med"/>
          </a:ln>
        </p:spPr>
      </p:sp>
      <p:sp>
        <p:nvSpPr>
          <p:cNvPr id="10270" name="Line 30"/>
          <p:cNvSpPr/>
          <p:nvPr/>
        </p:nvSpPr>
        <p:spPr>
          <a:xfrm flipH="1">
            <a:off x="4062413" y="5922963"/>
            <a:ext cx="36512" cy="71437"/>
          </a:xfrm>
          <a:prstGeom prst="line">
            <a:avLst/>
          </a:prstGeom>
          <a:ln w="9525" cap="flat" cmpd="sng">
            <a:solidFill>
              <a:srgbClr val="000000"/>
            </a:solidFill>
            <a:prstDash val="solid"/>
            <a:headEnd type="none" w="med" len="med"/>
            <a:tailEnd type="none" w="med" len="med"/>
          </a:ln>
        </p:spPr>
      </p:sp>
      <p:sp>
        <p:nvSpPr>
          <p:cNvPr id="10271" name="Line 31"/>
          <p:cNvSpPr/>
          <p:nvPr/>
        </p:nvSpPr>
        <p:spPr>
          <a:xfrm flipH="1">
            <a:off x="4216400" y="5922963"/>
            <a:ext cx="36513" cy="71437"/>
          </a:xfrm>
          <a:prstGeom prst="line">
            <a:avLst/>
          </a:prstGeom>
          <a:ln w="9525" cap="flat" cmpd="sng">
            <a:solidFill>
              <a:srgbClr val="000000"/>
            </a:solidFill>
            <a:prstDash val="solid"/>
            <a:headEnd type="none" w="med" len="med"/>
            <a:tailEnd type="none" w="med" len="med"/>
          </a:ln>
        </p:spPr>
      </p:sp>
      <p:sp>
        <p:nvSpPr>
          <p:cNvPr id="10272" name="Line 32"/>
          <p:cNvSpPr/>
          <p:nvPr/>
        </p:nvSpPr>
        <p:spPr>
          <a:xfrm flipH="1">
            <a:off x="4524375" y="5922963"/>
            <a:ext cx="36513" cy="71437"/>
          </a:xfrm>
          <a:prstGeom prst="line">
            <a:avLst/>
          </a:prstGeom>
          <a:ln w="9525" cap="flat" cmpd="sng">
            <a:solidFill>
              <a:srgbClr val="000000"/>
            </a:solidFill>
            <a:prstDash val="solid"/>
            <a:headEnd type="none" w="med" len="med"/>
            <a:tailEnd type="none" w="med" len="med"/>
          </a:ln>
        </p:spPr>
      </p:sp>
      <p:sp>
        <p:nvSpPr>
          <p:cNvPr id="10273" name="Line 33"/>
          <p:cNvSpPr/>
          <p:nvPr/>
        </p:nvSpPr>
        <p:spPr>
          <a:xfrm flipH="1">
            <a:off x="4370388" y="5922963"/>
            <a:ext cx="36512" cy="71437"/>
          </a:xfrm>
          <a:prstGeom prst="line">
            <a:avLst/>
          </a:prstGeom>
          <a:ln w="9525" cap="flat" cmpd="sng">
            <a:solidFill>
              <a:srgbClr val="000000"/>
            </a:solidFill>
            <a:prstDash val="solid"/>
            <a:headEnd type="none" w="med" len="med"/>
            <a:tailEnd type="none" w="med" len="med"/>
          </a:ln>
        </p:spPr>
      </p:sp>
      <p:sp>
        <p:nvSpPr>
          <p:cNvPr id="10274" name="Line 34"/>
          <p:cNvSpPr/>
          <p:nvPr/>
        </p:nvSpPr>
        <p:spPr>
          <a:xfrm flipH="1">
            <a:off x="4678363" y="5922963"/>
            <a:ext cx="36512" cy="71437"/>
          </a:xfrm>
          <a:prstGeom prst="line">
            <a:avLst/>
          </a:prstGeom>
          <a:ln w="9525" cap="flat" cmpd="sng">
            <a:solidFill>
              <a:srgbClr val="000000"/>
            </a:solidFill>
            <a:prstDash val="solid"/>
            <a:headEnd type="none" w="med" len="med"/>
            <a:tailEnd type="none" w="med" len="med"/>
          </a:ln>
        </p:spPr>
      </p:sp>
      <p:sp>
        <p:nvSpPr>
          <p:cNvPr id="10275" name="Line 35"/>
          <p:cNvSpPr/>
          <p:nvPr/>
        </p:nvSpPr>
        <p:spPr>
          <a:xfrm>
            <a:off x="746125" y="4383088"/>
            <a:ext cx="0" cy="1546225"/>
          </a:xfrm>
          <a:prstGeom prst="line">
            <a:avLst/>
          </a:prstGeom>
          <a:ln w="28575" cap="flat" cmpd="sng">
            <a:solidFill>
              <a:srgbClr val="000000"/>
            </a:solidFill>
            <a:prstDash val="solid"/>
            <a:headEnd type="none" w="med" len="med"/>
            <a:tailEnd type="none" w="med" len="med"/>
          </a:ln>
        </p:spPr>
      </p:sp>
      <p:sp>
        <p:nvSpPr>
          <p:cNvPr id="10276" name="Line 36"/>
          <p:cNvSpPr/>
          <p:nvPr/>
        </p:nvSpPr>
        <p:spPr>
          <a:xfrm>
            <a:off x="811213" y="4387850"/>
            <a:ext cx="0" cy="1547813"/>
          </a:xfrm>
          <a:prstGeom prst="line">
            <a:avLst/>
          </a:prstGeom>
          <a:ln w="28575" cap="flat" cmpd="sng">
            <a:solidFill>
              <a:srgbClr val="000000"/>
            </a:solidFill>
            <a:prstDash val="solid"/>
            <a:headEnd type="none" w="med" len="med"/>
            <a:tailEnd type="none" w="med" len="med"/>
          </a:ln>
        </p:spPr>
      </p:sp>
      <p:sp>
        <p:nvSpPr>
          <p:cNvPr id="10277" name="Line 37"/>
          <p:cNvSpPr/>
          <p:nvPr/>
        </p:nvSpPr>
        <p:spPr>
          <a:xfrm>
            <a:off x="746125" y="4383088"/>
            <a:ext cx="65088" cy="14287"/>
          </a:xfrm>
          <a:prstGeom prst="line">
            <a:avLst/>
          </a:prstGeom>
          <a:ln w="28575" cap="flat" cmpd="sng">
            <a:solidFill>
              <a:srgbClr val="000000"/>
            </a:solidFill>
            <a:prstDash val="solid"/>
            <a:headEnd type="none" w="med" len="med"/>
            <a:tailEnd type="none" w="med" len="med"/>
          </a:ln>
        </p:spPr>
      </p:sp>
      <p:sp>
        <p:nvSpPr>
          <p:cNvPr id="10278" name="Rectangle 38"/>
          <p:cNvSpPr/>
          <p:nvPr/>
        </p:nvSpPr>
        <p:spPr>
          <a:xfrm>
            <a:off x="1123950" y="3616325"/>
            <a:ext cx="354013" cy="396875"/>
          </a:xfrm>
          <a:prstGeom prst="rect">
            <a:avLst/>
          </a:prstGeom>
          <a:noFill/>
          <a:ln w="28575">
            <a:noFill/>
          </a:ln>
        </p:spPr>
        <p:txBody>
          <a:bodyPr wrap="none">
            <a:spAutoFit/>
          </a:bodyPr>
          <a:p>
            <a:pPr>
              <a:spcBef>
                <a:spcPct val="50000"/>
              </a:spcBef>
            </a:pPr>
            <a:r>
              <a:rPr lang="en-US" altLang="zh-CN" i="1" dirty="0">
                <a:solidFill>
                  <a:srgbClr val="000000"/>
                </a:solidFill>
                <a:latin typeface="Times New Roman" panose="02020603050405020304" pitchFamily="18" charset="0"/>
                <a:ea typeface="隶书" pitchFamily="49" charset="-122"/>
              </a:rPr>
              <a:t>A</a:t>
            </a:r>
            <a:endParaRPr lang="en-US" altLang="zh-CN" i="1" dirty="0">
              <a:solidFill>
                <a:srgbClr val="000000"/>
              </a:solidFill>
              <a:latin typeface="Times New Roman" panose="02020603050405020304" pitchFamily="18" charset="0"/>
              <a:ea typeface="隶书" pitchFamily="49" charset="-122"/>
            </a:endParaRPr>
          </a:p>
        </p:txBody>
      </p:sp>
      <p:sp>
        <p:nvSpPr>
          <p:cNvPr id="10279" name="Rectangle 39"/>
          <p:cNvSpPr/>
          <p:nvPr/>
        </p:nvSpPr>
        <p:spPr>
          <a:xfrm>
            <a:off x="361950" y="4214813"/>
            <a:ext cx="354013" cy="396875"/>
          </a:xfrm>
          <a:prstGeom prst="rect">
            <a:avLst/>
          </a:prstGeom>
          <a:noFill/>
          <a:ln w="28575">
            <a:noFill/>
          </a:ln>
        </p:spPr>
        <p:txBody>
          <a:bodyPr wrap="none">
            <a:spAutoFit/>
          </a:bodyPr>
          <a:p>
            <a:pPr>
              <a:spcBef>
                <a:spcPct val="50000"/>
              </a:spcBef>
            </a:pPr>
            <a:r>
              <a:rPr lang="en-US" altLang="zh-CN" i="1" dirty="0">
                <a:solidFill>
                  <a:srgbClr val="000000"/>
                </a:solidFill>
                <a:latin typeface="Times New Roman" panose="02020603050405020304" pitchFamily="18" charset="0"/>
                <a:ea typeface="隶书" pitchFamily="49" charset="-122"/>
              </a:rPr>
              <a:t>B</a:t>
            </a:r>
            <a:endParaRPr lang="en-US" altLang="zh-CN" i="1" dirty="0">
              <a:solidFill>
                <a:srgbClr val="000000"/>
              </a:solidFill>
              <a:latin typeface="Times New Roman" panose="02020603050405020304" pitchFamily="18" charset="0"/>
              <a:ea typeface="隶书" pitchFamily="49" charset="-122"/>
            </a:endParaRPr>
          </a:p>
        </p:txBody>
      </p:sp>
      <p:sp>
        <p:nvSpPr>
          <p:cNvPr id="10280" name="Rectangle 40"/>
          <p:cNvSpPr/>
          <p:nvPr/>
        </p:nvSpPr>
        <p:spPr>
          <a:xfrm>
            <a:off x="2555875" y="6015038"/>
            <a:ext cx="354013" cy="396875"/>
          </a:xfrm>
          <a:prstGeom prst="rect">
            <a:avLst/>
          </a:prstGeom>
          <a:noFill/>
          <a:ln w="28575">
            <a:noFill/>
          </a:ln>
        </p:spPr>
        <p:txBody>
          <a:bodyPr wrap="none">
            <a:spAutoFit/>
          </a:bodyPr>
          <a:p>
            <a:pPr>
              <a:spcBef>
                <a:spcPct val="50000"/>
              </a:spcBef>
            </a:pPr>
            <a:r>
              <a:rPr lang="en-US" altLang="zh-CN" i="1" dirty="0">
                <a:solidFill>
                  <a:srgbClr val="000000"/>
                </a:solidFill>
                <a:latin typeface="Times New Roman" panose="02020603050405020304" pitchFamily="18" charset="0"/>
                <a:ea typeface="隶书" pitchFamily="49" charset="-122"/>
              </a:rPr>
              <a:t>C</a:t>
            </a:r>
            <a:endParaRPr lang="en-US" altLang="zh-CN" i="1" dirty="0">
              <a:solidFill>
                <a:srgbClr val="000000"/>
              </a:solidFill>
              <a:latin typeface="Times New Roman" panose="02020603050405020304" pitchFamily="18" charset="0"/>
              <a:ea typeface="隶书" pitchFamily="49" charset="-122"/>
            </a:endParaRPr>
          </a:p>
        </p:txBody>
      </p:sp>
      <p:sp>
        <p:nvSpPr>
          <p:cNvPr id="10281" name="Rectangle 41"/>
          <p:cNvSpPr/>
          <p:nvPr/>
        </p:nvSpPr>
        <p:spPr>
          <a:xfrm>
            <a:off x="4940300" y="5738813"/>
            <a:ext cx="368300" cy="396875"/>
          </a:xfrm>
          <a:prstGeom prst="rect">
            <a:avLst/>
          </a:prstGeom>
          <a:noFill/>
          <a:ln w="28575">
            <a:noFill/>
          </a:ln>
        </p:spPr>
        <p:txBody>
          <a:bodyPr wrap="none">
            <a:spAutoFit/>
          </a:bodyPr>
          <a:p>
            <a:pPr>
              <a:spcBef>
                <a:spcPct val="50000"/>
              </a:spcBef>
            </a:pPr>
            <a:r>
              <a:rPr lang="en-US" altLang="zh-CN" i="1" dirty="0">
                <a:solidFill>
                  <a:srgbClr val="000000"/>
                </a:solidFill>
                <a:latin typeface="Times New Roman" panose="02020603050405020304" pitchFamily="18" charset="0"/>
                <a:ea typeface="隶书" pitchFamily="49" charset="-122"/>
              </a:rPr>
              <a:t>N</a:t>
            </a:r>
            <a:endParaRPr lang="en-US" altLang="zh-CN" i="1" dirty="0">
              <a:solidFill>
                <a:srgbClr val="000000"/>
              </a:solidFill>
              <a:latin typeface="Times New Roman" panose="02020603050405020304" pitchFamily="18" charset="0"/>
              <a:ea typeface="隶书" pitchFamily="49" charset="-122"/>
            </a:endParaRPr>
          </a:p>
        </p:txBody>
      </p:sp>
      <p:sp>
        <p:nvSpPr>
          <p:cNvPr id="10282" name="Rectangle 42"/>
          <p:cNvSpPr/>
          <p:nvPr/>
        </p:nvSpPr>
        <p:spPr>
          <a:xfrm>
            <a:off x="458788" y="5919788"/>
            <a:ext cx="409575" cy="396875"/>
          </a:xfrm>
          <a:prstGeom prst="rect">
            <a:avLst/>
          </a:prstGeom>
          <a:noFill/>
          <a:ln w="28575">
            <a:noFill/>
          </a:ln>
        </p:spPr>
        <p:txBody>
          <a:bodyPr wrap="none">
            <a:spAutoFit/>
          </a:bodyPr>
          <a:p>
            <a:pPr>
              <a:spcBef>
                <a:spcPct val="50000"/>
              </a:spcBef>
            </a:pPr>
            <a:r>
              <a:rPr lang="en-US" altLang="zh-CN" i="1" dirty="0">
                <a:solidFill>
                  <a:srgbClr val="000000"/>
                </a:solidFill>
                <a:latin typeface="Times New Roman" panose="02020603050405020304" pitchFamily="18" charset="0"/>
                <a:ea typeface="隶书" pitchFamily="49" charset="-122"/>
              </a:rPr>
              <a:t>M</a:t>
            </a:r>
            <a:endParaRPr lang="en-US" altLang="zh-CN" i="1" dirty="0">
              <a:solidFill>
                <a:srgbClr val="000000"/>
              </a:solidFill>
              <a:latin typeface="Times New Roman" panose="02020603050405020304" pitchFamily="18" charset="0"/>
              <a:ea typeface="隶书" pitchFamily="49" charset="-122"/>
            </a:endParaRPr>
          </a:p>
        </p:txBody>
      </p:sp>
      <p:sp>
        <p:nvSpPr>
          <p:cNvPr id="10283" name="Text Box 43"/>
          <p:cNvSpPr txBox="1"/>
          <p:nvPr/>
        </p:nvSpPr>
        <p:spPr>
          <a:xfrm>
            <a:off x="238125" y="569913"/>
            <a:ext cx="2663825" cy="519112"/>
          </a:xfrm>
          <a:prstGeom prst="rect">
            <a:avLst/>
          </a:prstGeom>
          <a:noFill/>
          <a:ln w="28575">
            <a:noFill/>
          </a:ln>
        </p:spPr>
        <p:txBody>
          <a:bodyPr>
            <a:spAutoFit/>
          </a:bodyPr>
          <a:p>
            <a:pPr algn="l">
              <a:spcBef>
                <a:spcPct val="50000"/>
              </a:spcBef>
            </a:pPr>
            <a:r>
              <a:rPr lang="zh-CN" altLang="en-US" sz="2800" dirty="0">
                <a:latin typeface="Arial" panose="020B0604020202020204" pitchFamily="34" charset="0"/>
                <a:ea typeface="黑体" panose="02010609060101010101" pitchFamily="2" charset="-122"/>
              </a:rPr>
              <a:t>数学应用</a:t>
            </a:r>
            <a:endParaRPr lang="zh-CN" altLang="en-US" sz="2800" dirty="0">
              <a:latin typeface="Arial" panose="020B0604020202020204" pitchFamily="34" charset="0"/>
              <a:ea typeface="黑体" panose="02010609060101010101" pitchFamily="2" charset="-122"/>
            </a:endParaRPr>
          </a:p>
        </p:txBody>
      </p:sp>
    </p:spTree>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just"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just"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1406</Words>
  <Application>WPS 演示</Application>
  <PresentationFormat>全屏显示(4:3)</PresentationFormat>
  <Paragraphs>120</Paragraphs>
  <Slides>12</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5" baseType="lpstr">
      <vt:lpstr>Arial</vt:lpstr>
      <vt:lpstr>宋体</vt:lpstr>
      <vt:lpstr>Wingdings</vt:lpstr>
      <vt:lpstr>Times New Roman</vt:lpstr>
      <vt:lpstr>黑体</vt:lpstr>
      <vt:lpstr>Symbol</vt:lpstr>
      <vt:lpstr>Wingdings 2</vt:lpstr>
      <vt:lpstr>Wingdings</vt:lpstr>
      <vt:lpstr>隶书</vt:lpstr>
      <vt:lpstr>微软雅黑</vt:lpstr>
      <vt:lpstr>Arial Unicode MS</vt:lpstr>
      <vt:lpstr>默认设计模板</vt:lpstr>
      <vt:lpstr>Equation.3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微软用户</dc:creator>
  <cp:lastModifiedBy>lenvov</cp:lastModifiedBy>
  <cp:revision>137</cp:revision>
  <dcterms:created xsi:type="dcterms:W3CDTF">2007-05-09T13:51:13Z</dcterms:created>
  <dcterms:modified xsi:type="dcterms:W3CDTF">2020-03-03T11:56:15Z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2052-11.1.0.9513</vt:lpwstr>
  </property>
</Properties>
</file>