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2" r:id="rId2"/>
    <p:sldMasterId id="2147483676" r:id="rId3"/>
  </p:sldMasterIdLst>
  <p:notesMasterIdLst>
    <p:notesMasterId r:id="rId35"/>
  </p:notesMasterIdLst>
  <p:handoutMasterIdLst>
    <p:handoutMasterId r:id="rId36"/>
  </p:handoutMasterIdLst>
  <p:sldIdLst>
    <p:sldId id="3319" r:id="rId4"/>
    <p:sldId id="3298" r:id="rId5"/>
    <p:sldId id="3299" r:id="rId6"/>
    <p:sldId id="3320" r:id="rId7"/>
    <p:sldId id="3300" r:id="rId8"/>
    <p:sldId id="3321" r:id="rId9"/>
    <p:sldId id="3301" r:id="rId10"/>
    <p:sldId id="3303" r:id="rId11"/>
    <p:sldId id="3335" r:id="rId12"/>
    <p:sldId id="3330" r:id="rId13"/>
    <p:sldId id="3324" r:id="rId14"/>
    <p:sldId id="3331" r:id="rId15"/>
    <p:sldId id="3325" r:id="rId16"/>
    <p:sldId id="3327" r:id="rId17"/>
    <p:sldId id="3328" r:id="rId18"/>
    <p:sldId id="3310" r:id="rId19"/>
    <p:sldId id="3332" r:id="rId20"/>
    <p:sldId id="3260" r:id="rId21"/>
    <p:sldId id="3143" r:id="rId22"/>
    <p:sldId id="3311" r:id="rId23"/>
    <p:sldId id="3312" r:id="rId24"/>
    <p:sldId id="3316" r:id="rId25"/>
    <p:sldId id="3338" r:id="rId26"/>
    <p:sldId id="3339" r:id="rId27"/>
    <p:sldId id="3132" r:id="rId28"/>
    <p:sldId id="3336" r:id="rId29"/>
    <p:sldId id="3337" r:id="rId30"/>
    <p:sldId id="3134" r:id="rId31"/>
    <p:sldId id="3334" r:id="rId32"/>
    <p:sldId id="3333" r:id="rId33"/>
    <p:sldId id="3340" r:id="rId3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1281113" indent="-366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2566988" indent="-738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34391"/>
    <a:srgbClr val="BC3A8B"/>
    <a:srgbClr val="A91D7F"/>
    <a:srgbClr val="E62E18"/>
    <a:srgbClr val="2AB2CC"/>
    <a:srgbClr val="C3172B"/>
    <a:srgbClr val="C84E97"/>
    <a:srgbClr val="66C3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0" autoAdjust="0"/>
    <p:restoredTop sz="95262" autoAdjust="0"/>
  </p:normalViewPr>
  <p:slideViewPr>
    <p:cSldViewPr>
      <p:cViewPr varScale="1">
        <p:scale>
          <a:sx n="70" d="100"/>
          <a:sy n="70" d="100"/>
        </p:scale>
        <p:origin x="-504" y="-96"/>
      </p:cViewPr>
      <p:guideLst>
        <p:guide orient="horz" pos="388"/>
        <p:guide orient="horz" pos="4123"/>
        <p:guide pos="4065"/>
        <p:guide pos="577"/>
        <p:guide pos="7445"/>
        <p:guide pos="6968"/>
      </p:guideLst>
    </p:cSldViewPr>
  </p:slideViewPr>
  <p:outlineViewPr>
    <p:cViewPr>
      <p:scale>
        <a:sx n="100" d="100"/>
        <a:sy n="100" d="100"/>
      </p:scale>
      <p:origin x="0" y="43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16777-642E-468D-B458-C81186974BC8}" type="doc">
      <dgm:prSet loTypeId="urn:microsoft.com/office/officeart/2005/8/layout/cycle6" loCatId="cycle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AE342696-4503-440F-9D5F-34D20B2E2E9E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批评权</a:t>
          </a:r>
        </a:p>
      </dgm:t>
    </dgm:pt>
    <dgm:pt modelId="{2FCEABE1-CFD9-4844-9C9C-2DBBF9FA8921}" type="parTrans" cxnId="{FD2214C5-43CB-4FCC-BBF9-0AFF9122523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2DE8D5-11B7-47F1-9B8E-8F14B1D44516}" type="sibTrans" cxnId="{FD2214C5-43CB-4FCC-BBF9-0AFF9122523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33370F-71D2-4A74-9BC0-08290145429F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建议权</a:t>
          </a:r>
        </a:p>
      </dgm:t>
    </dgm:pt>
    <dgm:pt modelId="{D1A27D87-51E9-4DD2-BA28-313C4D7A5127}" type="parTrans" cxnId="{FBF87983-E3CD-4767-AB1B-8DBF1E2F95B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13962-E84B-4576-A41A-59AF7A18EF71}" type="sibTrans" cxnId="{FBF87983-E3CD-4767-AB1B-8DBF1E2F95B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C78350-4B68-4CDB-80CF-3735C4E4F1B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申诉权</a:t>
          </a:r>
        </a:p>
      </dgm:t>
    </dgm:pt>
    <dgm:pt modelId="{605582F0-8FEC-42F9-881C-1DDBB2E3A4EB}" type="parTrans" cxnId="{5E4A6198-DC16-48F1-A671-61DEA3FAF11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978AE6-236C-47B1-BCB6-337CA259767D}" type="sibTrans" cxnId="{5E4A6198-DC16-48F1-A671-61DEA3FAF11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05A160-44ED-48C9-85CB-33B15588E83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控告权</a:t>
          </a:r>
        </a:p>
      </dgm:t>
    </dgm:pt>
    <dgm:pt modelId="{EF6E3DEA-3BE8-4F4E-8A76-508CC8B5B77B}" type="parTrans" cxnId="{DC2A05EB-9FC4-4157-A5E5-5A9385FDE4C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477F31-AB18-4CD2-8F92-0C62402E9665}" type="sibTrans" cxnId="{DC2A05EB-9FC4-4157-A5E5-5A9385FDE4C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DD076C-9BF3-48D5-BB0A-595669CB3456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检举权</a:t>
          </a:r>
        </a:p>
      </dgm:t>
    </dgm:pt>
    <dgm:pt modelId="{CFBBD694-2426-4A08-ADEF-97A5CE521AE1}" type="parTrans" cxnId="{8BF96C1B-0350-4E2B-9A80-FE361510301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49D61E-E2D4-4C65-BD05-2AC1B79EFE9F}" type="sibTrans" cxnId="{8BF96C1B-0350-4E2B-9A80-FE361510301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661C54-7384-458B-A1B1-1F56422EFB98}" type="pres">
      <dgm:prSet presAssocID="{E5E16777-642E-468D-B458-C81186974B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B385CA-C029-487D-B0BA-45D3F89C9CC0}" type="pres">
      <dgm:prSet presAssocID="{AE342696-4503-440F-9D5F-34D20B2E2E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BE36A8-255A-411A-96E7-23F9EC371E46}" type="pres">
      <dgm:prSet presAssocID="{AE342696-4503-440F-9D5F-34D20B2E2E9E}" presName="spNode" presStyleCnt="0"/>
      <dgm:spPr/>
    </dgm:pt>
    <dgm:pt modelId="{86DD29CC-D743-446C-AD2F-9914F9B92566}" type="pres">
      <dgm:prSet presAssocID="{1C2DE8D5-11B7-47F1-9B8E-8F14B1D44516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F3F37B03-6DB6-4384-A067-786A66790F42}" type="pres">
      <dgm:prSet presAssocID="{C333370F-71D2-4A74-9BC0-0829014542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9731FE-9A02-413B-8898-FEDB4D9D580A}" type="pres">
      <dgm:prSet presAssocID="{C333370F-71D2-4A74-9BC0-08290145429F}" presName="spNode" presStyleCnt="0"/>
      <dgm:spPr/>
    </dgm:pt>
    <dgm:pt modelId="{345CAB96-6005-4911-96E5-02F335AA59BA}" type="pres">
      <dgm:prSet presAssocID="{7CA13962-E84B-4576-A41A-59AF7A18EF71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9E3E89FF-37F5-4494-91A9-108DAF176CE7}" type="pres">
      <dgm:prSet presAssocID="{D8C78350-4B68-4CDB-80CF-3735C4E4F1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4A309C-9F04-4F33-84C5-DF4C614CA131}" type="pres">
      <dgm:prSet presAssocID="{D8C78350-4B68-4CDB-80CF-3735C4E4F1B7}" presName="spNode" presStyleCnt="0"/>
      <dgm:spPr/>
    </dgm:pt>
    <dgm:pt modelId="{F7A4F750-C9AA-44E7-B940-377E70C681C2}" type="pres">
      <dgm:prSet presAssocID="{A2978AE6-236C-47B1-BCB6-337CA259767D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01C9CC07-14F9-4A90-BE8D-4893738A9B3A}" type="pres">
      <dgm:prSet presAssocID="{B305A160-44ED-48C9-85CB-33B15588E8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2090A-9316-4E42-AD24-DED9095CFBE7}" type="pres">
      <dgm:prSet presAssocID="{B305A160-44ED-48C9-85CB-33B15588E83A}" presName="spNode" presStyleCnt="0"/>
      <dgm:spPr/>
    </dgm:pt>
    <dgm:pt modelId="{F0AC3A84-25B0-45E8-A443-141602227C4F}" type="pres">
      <dgm:prSet presAssocID="{0E477F31-AB18-4CD2-8F92-0C62402E9665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B69F4911-2F87-4A29-AFF3-B9B54F2D2A05}" type="pres">
      <dgm:prSet presAssocID="{16DD076C-9BF3-48D5-BB0A-595669CB34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C03A22-8EE6-4D7A-8B07-C4BDE9E09529}" type="pres">
      <dgm:prSet presAssocID="{16DD076C-9BF3-48D5-BB0A-595669CB3456}" presName="spNode" presStyleCnt="0"/>
      <dgm:spPr/>
    </dgm:pt>
    <dgm:pt modelId="{A260D433-9E29-42AA-A60D-EBB8156F5A54}" type="pres">
      <dgm:prSet presAssocID="{A049D61E-E2D4-4C65-BD05-2AC1B79EFE9F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7A49BA07-3BD2-4408-B62E-C891177EEF10}" type="presOf" srcId="{16DD076C-9BF3-48D5-BB0A-595669CB3456}" destId="{B69F4911-2F87-4A29-AFF3-B9B54F2D2A05}" srcOrd="0" destOrd="0" presId="urn:microsoft.com/office/officeart/2005/8/layout/cycle6"/>
    <dgm:cxn modelId="{9B1E4A15-CFDD-4C9D-8695-D2E735F8BC29}" type="presOf" srcId="{1C2DE8D5-11B7-47F1-9B8E-8F14B1D44516}" destId="{86DD29CC-D743-446C-AD2F-9914F9B92566}" srcOrd="0" destOrd="0" presId="urn:microsoft.com/office/officeart/2005/8/layout/cycle6"/>
    <dgm:cxn modelId="{DC2A05EB-9FC4-4157-A5E5-5A9385FDE4C6}" srcId="{E5E16777-642E-468D-B458-C81186974BC8}" destId="{B305A160-44ED-48C9-85CB-33B15588E83A}" srcOrd="3" destOrd="0" parTransId="{EF6E3DEA-3BE8-4F4E-8A76-508CC8B5B77B}" sibTransId="{0E477F31-AB18-4CD2-8F92-0C62402E9665}"/>
    <dgm:cxn modelId="{399CC918-B4EF-4837-BA14-12D7D52B271D}" type="presOf" srcId="{AE342696-4503-440F-9D5F-34D20B2E2E9E}" destId="{B7B385CA-C029-487D-B0BA-45D3F89C9CC0}" srcOrd="0" destOrd="0" presId="urn:microsoft.com/office/officeart/2005/8/layout/cycle6"/>
    <dgm:cxn modelId="{FD2214C5-43CB-4FCC-BBF9-0AFF91225231}" srcId="{E5E16777-642E-468D-B458-C81186974BC8}" destId="{AE342696-4503-440F-9D5F-34D20B2E2E9E}" srcOrd="0" destOrd="0" parTransId="{2FCEABE1-CFD9-4844-9C9C-2DBBF9FA8921}" sibTransId="{1C2DE8D5-11B7-47F1-9B8E-8F14B1D44516}"/>
    <dgm:cxn modelId="{F94E5BF0-DBBB-450E-828B-C406AD5BCCEF}" type="presOf" srcId="{B305A160-44ED-48C9-85CB-33B15588E83A}" destId="{01C9CC07-14F9-4A90-BE8D-4893738A9B3A}" srcOrd="0" destOrd="0" presId="urn:microsoft.com/office/officeart/2005/8/layout/cycle6"/>
    <dgm:cxn modelId="{FBF87983-E3CD-4767-AB1B-8DBF1E2F95B8}" srcId="{E5E16777-642E-468D-B458-C81186974BC8}" destId="{C333370F-71D2-4A74-9BC0-08290145429F}" srcOrd="1" destOrd="0" parTransId="{D1A27D87-51E9-4DD2-BA28-313C4D7A5127}" sibTransId="{7CA13962-E84B-4576-A41A-59AF7A18EF71}"/>
    <dgm:cxn modelId="{97CD022E-F205-46E9-8F7E-23DA534325D3}" type="presOf" srcId="{E5E16777-642E-468D-B458-C81186974BC8}" destId="{A0661C54-7384-458B-A1B1-1F56422EFB98}" srcOrd="0" destOrd="0" presId="urn:microsoft.com/office/officeart/2005/8/layout/cycle6"/>
    <dgm:cxn modelId="{9D268982-93A1-4D21-B33A-58D7C4EAEA58}" type="presOf" srcId="{0E477F31-AB18-4CD2-8F92-0C62402E9665}" destId="{F0AC3A84-25B0-45E8-A443-141602227C4F}" srcOrd="0" destOrd="0" presId="urn:microsoft.com/office/officeart/2005/8/layout/cycle6"/>
    <dgm:cxn modelId="{D5930143-AD59-4B2E-BF7C-21136941CA4F}" type="presOf" srcId="{A049D61E-E2D4-4C65-BD05-2AC1B79EFE9F}" destId="{A260D433-9E29-42AA-A60D-EBB8156F5A54}" srcOrd="0" destOrd="0" presId="urn:microsoft.com/office/officeart/2005/8/layout/cycle6"/>
    <dgm:cxn modelId="{5E4A6198-DC16-48F1-A671-61DEA3FAF111}" srcId="{E5E16777-642E-468D-B458-C81186974BC8}" destId="{D8C78350-4B68-4CDB-80CF-3735C4E4F1B7}" srcOrd="2" destOrd="0" parTransId="{605582F0-8FEC-42F9-881C-1DDBB2E3A4EB}" sibTransId="{A2978AE6-236C-47B1-BCB6-337CA259767D}"/>
    <dgm:cxn modelId="{8BF96C1B-0350-4E2B-9A80-FE3615103016}" srcId="{E5E16777-642E-468D-B458-C81186974BC8}" destId="{16DD076C-9BF3-48D5-BB0A-595669CB3456}" srcOrd="4" destOrd="0" parTransId="{CFBBD694-2426-4A08-ADEF-97A5CE521AE1}" sibTransId="{A049D61E-E2D4-4C65-BD05-2AC1B79EFE9F}"/>
    <dgm:cxn modelId="{B56258B7-5DCF-4817-ACFC-D38D2B31AE7C}" type="presOf" srcId="{A2978AE6-236C-47B1-BCB6-337CA259767D}" destId="{F7A4F750-C9AA-44E7-B940-377E70C681C2}" srcOrd="0" destOrd="0" presId="urn:microsoft.com/office/officeart/2005/8/layout/cycle6"/>
    <dgm:cxn modelId="{D9F5B8BE-D77C-4BB2-85E7-ECA1EB7F454C}" type="presOf" srcId="{C333370F-71D2-4A74-9BC0-08290145429F}" destId="{F3F37B03-6DB6-4384-A067-786A66790F42}" srcOrd="0" destOrd="0" presId="urn:microsoft.com/office/officeart/2005/8/layout/cycle6"/>
    <dgm:cxn modelId="{95A91BCB-3F5C-4527-B5F0-06F43048F3F2}" type="presOf" srcId="{7CA13962-E84B-4576-A41A-59AF7A18EF71}" destId="{345CAB96-6005-4911-96E5-02F335AA59BA}" srcOrd="0" destOrd="0" presId="urn:microsoft.com/office/officeart/2005/8/layout/cycle6"/>
    <dgm:cxn modelId="{67246040-D5C6-4A9E-8804-344F2586FC64}" type="presOf" srcId="{D8C78350-4B68-4CDB-80CF-3735C4E4F1B7}" destId="{9E3E89FF-37F5-4494-91A9-108DAF176CE7}" srcOrd="0" destOrd="0" presId="urn:microsoft.com/office/officeart/2005/8/layout/cycle6"/>
    <dgm:cxn modelId="{21595D2C-D157-4350-A412-6672C399AD20}" type="presParOf" srcId="{A0661C54-7384-458B-A1B1-1F56422EFB98}" destId="{B7B385CA-C029-487D-B0BA-45D3F89C9CC0}" srcOrd="0" destOrd="0" presId="urn:microsoft.com/office/officeart/2005/8/layout/cycle6"/>
    <dgm:cxn modelId="{45AA9F0B-0207-467F-8407-3CB91B59F051}" type="presParOf" srcId="{A0661C54-7384-458B-A1B1-1F56422EFB98}" destId="{5ABE36A8-255A-411A-96E7-23F9EC371E46}" srcOrd="1" destOrd="0" presId="urn:microsoft.com/office/officeart/2005/8/layout/cycle6"/>
    <dgm:cxn modelId="{9F5A2D10-F6D9-4F18-BB28-170126C628D7}" type="presParOf" srcId="{A0661C54-7384-458B-A1B1-1F56422EFB98}" destId="{86DD29CC-D743-446C-AD2F-9914F9B92566}" srcOrd="2" destOrd="0" presId="urn:microsoft.com/office/officeart/2005/8/layout/cycle6"/>
    <dgm:cxn modelId="{AC11DDBE-EEB9-45FB-8B9C-18D89E9FDC3F}" type="presParOf" srcId="{A0661C54-7384-458B-A1B1-1F56422EFB98}" destId="{F3F37B03-6DB6-4384-A067-786A66790F42}" srcOrd="3" destOrd="0" presId="urn:microsoft.com/office/officeart/2005/8/layout/cycle6"/>
    <dgm:cxn modelId="{9D58D39A-B599-4B67-8A0A-D88A8B1D751B}" type="presParOf" srcId="{A0661C54-7384-458B-A1B1-1F56422EFB98}" destId="{9A9731FE-9A02-413B-8898-FEDB4D9D580A}" srcOrd="4" destOrd="0" presId="urn:microsoft.com/office/officeart/2005/8/layout/cycle6"/>
    <dgm:cxn modelId="{7C5D4F63-7F4B-45DE-937A-9209547AC85A}" type="presParOf" srcId="{A0661C54-7384-458B-A1B1-1F56422EFB98}" destId="{345CAB96-6005-4911-96E5-02F335AA59BA}" srcOrd="5" destOrd="0" presId="urn:microsoft.com/office/officeart/2005/8/layout/cycle6"/>
    <dgm:cxn modelId="{F00620A6-6622-4173-82A5-577B934E21D4}" type="presParOf" srcId="{A0661C54-7384-458B-A1B1-1F56422EFB98}" destId="{9E3E89FF-37F5-4494-91A9-108DAF176CE7}" srcOrd="6" destOrd="0" presId="urn:microsoft.com/office/officeart/2005/8/layout/cycle6"/>
    <dgm:cxn modelId="{A2E7526A-6150-48ED-B5C8-C67E39D592A1}" type="presParOf" srcId="{A0661C54-7384-458B-A1B1-1F56422EFB98}" destId="{064A309C-9F04-4F33-84C5-DF4C614CA131}" srcOrd="7" destOrd="0" presId="urn:microsoft.com/office/officeart/2005/8/layout/cycle6"/>
    <dgm:cxn modelId="{0EF58685-EAFC-4CCA-8CCE-2DA98BE272AB}" type="presParOf" srcId="{A0661C54-7384-458B-A1B1-1F56422EFB98}" destId="{F7A4F750-C9AA-44E7-B940-377E70C681C2}" srcOrd="8" destOrd="0" presId="urn:microsoft.com/office/officeart/2005/8/layout/cycle6"/>
    <dgm:cxn modelId="{FC6A1192-3F10-448F-B94F-250C9231FB16}" type="presParOf" srcId="{A0661C54-7384-458B-A1B1-1F56422EFB98}" destId="{01C9CC07-14F9-4A90-BE8D-4893738A9B3A}" srcOrd="9" destOrd="0" presId="urn:microsoft.com/office/officeart/2005/8/layout/cycle6"/>
    <dgm:cxn modelId="{D64BB706-077D-4BF2-B912-7008B55AAE11}" type="presParOf" srcId="{A0661C54-7384-458B-A1B1-1F56422EFB98}" destId="{29C2090A-9316-4E42-AD24-DED9095CFBE7}" srcOrd="10" destOrd="0" presId="urn:microsoft.com/office/officeart/2005/8/layout/cycle6"/>
    <dgm:cxn modelId="{9785C199-9846-4573-B7FE-27956E8E3D52}" type="presParOf" srcId="{A0661C54-7384-458B-A1B1-1F56422EFB98}" destId="{F0AC3A84-25B0-45E8-A443-141602227C4F}" srcOrd="11" destOrd="0" presId="urn:microsoft.com/office/officeart/2005/8/layout/cycle6"/>
    <dgm:cxn modelId="{94BA2730-8EC7-491B-B712-A5EE02F581E1}" type="presParOf" srcId="{A0661C54-7384-458B-A1B1-1F56422EFB98}" destId="{B69F4911-2F87-4A29-AFF3-B9B54F2D2A05}" srcOrd="12" destOrd="0" presId="urn:microsoft.com/office/officeart/2005/8/layout/cycle6"/>
    <dgm:cxn modelId="{911897C8-D8B8-409B-B87F-9B29117B02AC}" type="presParOf" srcId="{A0661C54-7384-458B-A1B1-1F56422EFB98}" destId="{66C03A22-8EE6-4D7A-8B07-C4BDE9E09529}" srcOrd="13" destOrd="0" presId="urn:microsoft.com/office/officeart/2005/8/layout/cycle6"/>
    <dgm:cxn modelId="{57C40F38-88FE-4C87-A55D-C3480419D714}" type="presParOf" srcId="{A0661C54-7384-458B-A1B1-1F56422EFB98}" destId="{A260D433-9E29-42AA-A60D-EBB8156F5A5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C3A46D-7125-4B89-9A30-21F44999BE82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8C1856-8E82-4ED6-95EE-39568F951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9E8F75-C5FE-4352-A2E4-D6283A2E4077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DC4308-691C-4C9F-B009-EC5D76F42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092" algn="l" defTabSz="9136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36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382" algn="l" defTabSz="9136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27" algn="l" defTabSz="9136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02A4D02-0E3A-404B-9F24-6C1E80277C75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</a:pPr>
            <a:r>
              <a:rPr lang="zh-CN" altLang="zh-CN" sz="1600" smtClean="0">
                <a:solidFill>
                  <a:srgbClr val="FF0000"/>
                </a:solidFill>
                <a:latin typeface="宋体" charset="-122"/>
                <a:sym typeface="宋体" charset="-122"/>
              </a:rPr>
              <a:t>有利于党和国家听取群众意见，接受群众监督，更好的实现民主决策、科学决策；也有利于公民反映自己的愿望，维护自身的合法权益。</a:t>
            </a:r>
            <a:endParaRPr lang="zh-CN" altLang="zh-CN" smtClean="0">
              <a:solidFill>
                <a:srgbClr val="FF0000"/>
              </a:solidFill>
              <a:latin typeface="宋体" charset="-122"/>
              <a:sym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02A13758-7776-4B23-8C81-D3A57FD546B0}" type="slidenum">
              <a:rPr lang="zh-CN" altLang="en-US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AC467D7-CC36-4652-8799-F5A8E3F4149C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F6C7017-79BD-44DB-96EB-8C4EB23A9819}" type="slidenum">
              <a:rPr lang="zh-CN" altLang="en-US" smtClean="0">
                <a:ea typeface="宋体" charset="-122"/>
              </a:rPr>
              <a:pPr/>
              <a:t>14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BCC87E80-9D00-4DB8-94A4-70C022D7CD55}" type="slidenum">
              <a:rPr lang="zh-CN" altLang="en-US" smtClean="0">
                <a:ea typeface="宋体" charset="-122"/>
              </a:rPr>
              <a:pPr/>
              <a:t>15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03FD-6A7B-44AC-B803-CF1C44B184A0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1A47-E2CB-470C-B786-25281E4DC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9" y="1687619"/>
            <a:ext cx="5679281" cy="477321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A137-4D66-43D1-A5CF-B88972C1FA0B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C391-43D0-414D-B03A-7C0B2E0F0D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907" indent="0">
              <a:buNone/>
              <a:defRPr sz="2100" b="1"/>
            </a:lvl2pPr>
            <a:lvl3pPr marL="964450" indent="0">
              <a:buNone/>
              <a:defRPr sz="1900" b="1"/>
            </a:lvl3pPr>
            <a:lvl4pPr marL="1446356" indent="0">
              <a:buNone/>
              <a:defRPr sz="1600" b="1"/>
            </a:lvl4pPr>
            <a:lvl5pPr marL="1928263" indent="0">
              <a:buNone/>
              <a:defRPr sz="1600" b="1"/>
            </a:lvl5pPr>
            <a:lvl6pPr marL="2410806" indent="0">
              <a:buNone/>
              <a:defRPr sz="1600" b="1"/>
            </a:lvl6pPr>
            <a:lvl7pPr marL="2892713" indent="0">
              <a:buNone/>
              <a:defRPr sz="1600" b="1"/>
            </a:lvl7pPr>
            <a:lvl8pPr marL="3374621" indent="0">
              <a:buNone/>
              <a:defRPr sz="1600" b="1"/>
            </a:lvl8pPr>
            <a:lvl9pPr marL="385716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9"/>
            <a:ext cx="5681514" cy="416714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907" indent="0">
              <a:buNone/>
              <a:defRPr sz="2100" b="1"/>
            </a:lvl2pPr>
            <a:lvl3pPr marL="964450" indent="0">
              <a:buNone/>
              <a:defRPr sz="1900" b="1"/>
            </a:lvl3pPr>
            <a:lvl4pPr marL="1446356" indent="0">
              <a:buNone/>
              <a:defRPr sz="1600" b="1"/>
            </a:lvl4pPr>
            <a:lvl5pPr marL="1928263" indent="0">
              <a:buNone/>
              <a:defRPr sz="1600" b="1"/>
            </a:lvl5pPr>
            <a:lvl6pPr marL="2410806" indent="0">
              <a:buNone/>
              <a:defRPr sz="1600" b="1"/>
            </a:lvl6pPr>
            <a:lvl7pPr marL="2892713" indent="0">
              <a:buNone/>
              <a:defRPr sz="1600" b="1"/>
            </a:lvl7pPr>
            <a:lvl8pPr marL="3374621" indent="0">
              <a:buNone/>
              <a:defRPr sz="1600" b="1"/>
            </a:lvl8pPr>
            <a:lvl9pPr marL="385716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9"/>
            <a:ext cx="5683746" cy="416714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D0BA-E0D3-4FA3-8641-1C6FAEABDEBE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1F96-9F59-46B0-B320-9E26F224C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C7C7-198B-45DA-ABDF-48D38CED5241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AEEF-0145-49C9-8C78-F101E311C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0551-454C-4246-964A-654CA18F95AA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7AE0-1BCF-4489-9501-027D0DCB0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500"/>
            </a:lvl1pPr>
            <a:lvl2pPr marL="481907" indent="0">
              <a:buNone/>
              <a:defRPr sz="1300"/>
            </a:lvl2pPr>
            <a:lvl3pPr marL="964450" indent="0">
              <a:buNone/>
              <a:defRPr sz="1000"/>
            </a:lvl3pPr>
            <a:lvl4pPr marL="1446356" indent="0">
              <a:buNone/>
              <a:defRPr sz="1000"/>
            </a:lvl4pPr>
            <a:lvl5pPr marL="1928263" indent="0">
              <a:buNone/>
              <a:defRPr sz="1000"/>
            </a:lvl5pPr>
            <a:lvl6pPr marL="2410806" indent="0">
              <a:buNone/>
              <a:defRPr sz="1000"/>
            </a:lvl6pPr>
            <a:lvl7pPr marL="2892713" indent="0">
              <a:buNone/>
              <a:defRPr sz="1000"/>
            </a:lvl7pPr>
            <a:lvl8pPr marL="3374621" indent="0">
              <a:buNone/>
              <a:defRPr sz="1000"/>
            </a:lvl8pPr>
            <a:lvl9pPr marL="385716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69E7-5282-4996-ADD4-39A2A3A00DDE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67DE-A3FE-453A-AA85-570CA7E6BE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6"/>
            <a:ext cx="7715250" cy="59769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1907" indent="0">
              <a:buNone/>
              <a:defRPr sz="3000"/>
            </a:lvl2pPr>
            <a:lvl3pPr marL="964450" indent="0">
              <a:buNone/>
              <a:defRPr sz="2500"/>
            </a:lvl3pPr>
            <a:lvl4pPr marL="1446356" indent="0">
              <a:buNone/>
              <a:defRPr sz="2100"/>
            </a:lvl4pPr>
            <a:lvl5pPr marL="1928263" indent="0">
              <a:buNone/>
              <a:defRPr sz="2100"/>
            </a:lvl5pPr>
            <a:lvl6pPr marL="2410806" indent="0">
              <a:buNone/>
              <a:defRPr sz="2100"/>
            </a:lvl6pPr>
            <a:lvl7pPr marL="2892713" indent="0">
              <a:buNone/>
              <a:defRPr sz="2100"/>
            </a:lvl7pPr>
            <a:lvl8pPr marL="3374621" indent="0">
              <a:buNone/>
              <a:defRPr sz="2100"/>
            </a:lvl8pPr>
            <a:lvl9pPr marL="3857163" indent="0">
              <a:buNone/>
              <a:defRPr sz="21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5"/>
            <a:ext cx="7715250" cy="848831"/>
          </a:xfrm>
        </p:spPr>
        <p:txBody>
          <a:bodyPr/>
          <a:lstStyle>
            <a:lvl1pPr marL="0" indent="0">
              <a:buNone/>
              <a:defRPr sz="1500"/>
            </a:lvl1pPr>
            <a:lvl2pPr marL="481907" indent="0">
              <a:buNone/>
              <a:defRPr sz="1300"/>
            </a:lvl2pPr>
            <a:lvl3pPr marL="964450" indent="0">
              <a:buNone/>
              <a:defRPr sz="1000"/>
            </a:lvl3pPr>
            <a:lvl4pPr marL="1446356" indent="0">
              <a:buNone/>
              <a:defRPr sz="1000"/>
            </a:lvl4pPr>
            <a:lvl5pPr marL="1928263" indent="0">
              <a:buNone/>
              <a:defRPr sz="1000"/>
            </a:lvl5pPr>
            <a:lvl6pPr marL="2410806" indent="0">
              <a:buNone/>
              <a:defRPr sz="1000"/>
            </a:lvl6pPr>
            <a:lvl7pPr marL="2892713" indent="0">
              <a:buNone/>
              <a:defRPr sz="1000"/>
            </a:lvl7pPr>
            <a:lvl8pPr marL="3374621" indent="0">
              <a:buNone/>
              <a:defRPr sz="1000"/>
            </a:lvl8pPr>
            <a:lvl9pPr marL="385716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B002-C3F1-403D-819E-D3587CF0CCD6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BD20-8C8F-4F60-9937-BE1B8AFDBB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4961-03D6-4DF5-B420-98B13FB3796A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FEE8-89DD-4329-A5A2-15EE7A8086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5" y="289642"/>
            <a:ext cx="2893219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A60C-4221-4165-970D-B2B595F87FE6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4A0-5739-4C0F-AF09-0359229D6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592434-25AC-4D76-B747-3CF6B672257D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F3BF503-1C95-4201-99DB-0162B39632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7C9D54-D6B0-47A9-B694-D97B42D32EE0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E8C4B6-5C7F-4CA1-84C6-F6411AF8E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BC9-C386-4F0B-B96D-25C6094CAB9A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8768-E048-4482-9BBF-E6657AFE81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7D47937-A566-44F4-9377-9B8E300D91CF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31ECAE-06C7-483F-88F2-B844D29E25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0DE139-CF06-439D-BE7B-2D5D34EF3633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7F6A11A-A6BE-49C6-8A0A-4D815D2FDC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108AB4-3002-4DD1-9A51-E4BC84D07611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195390-1E19-49AC-A39A-ECA452C3D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EEDC23-3854-4265-87FD-521DAF7C6C16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42597C-2834-4584-9BD7-2E20535D7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D3B360-ACCA-416F-9F49-D0A5BA4EEB50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1F1D25-2477-4B28-90B9-2F3456726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6748F3-7EE7-45A5-A480-E17F497B1D7D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507551-50A7-4D4E-B54A-8BC571C3C9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84738B-7E45-498A-9037-B827A4C03DDE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62AF5C-3D89-4B62-B82B-C506C2CCAB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40FA2AB-EF77-4386-9BF3-457F0D617D51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000C735-F385-4CC1-9404-38936B9B2B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4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8D90-B586-451E-B8BC-DAD9D1F776C4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EB21-5D2F-453A-8DD0-09417CABD1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4BCDFD1-26DD-48F1-A93B-C0989C8705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4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D750-1DB9-4147-95BC-E41A29828A41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91DE-9353-452A-9251-331C59AA53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91C9-AEF0-4A7D-B94D-033806079904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FE88-37B7-44D7-8656-EB950E29C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9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4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46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8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08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46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71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F90E-FD04-44E6-8E49-EAF42DC868CB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80B8-84AA-4A2A-94DD-0EF80796E9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385763"/>
            <a:ext cx="11090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238" y="1925638"/>
            <a:ext cx="110902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14ECC7-CBAE-475C-8FB4-8607632B619C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5F303E-5276-4C89-B7EC-E59585FB05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704" r:id="rId4"/>
    <p:sldLayoutId id="2147483705" r:id="rId5"/>
    <p:sldLayoutId id="2147483706" r:id="rId6"/>
  </p:sldLayoutIdLst>
  <p:txStyles>
    <p:titleStyle>
      <a:lvl1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39713" indent="-239713" algn="l" defTabSz="963613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5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525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443" indent="-241271" algn="l" defTabSz="96381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984" indent="-241271" algn="l" defTabSz="96381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891" indent="-241271" algn="l" defTabSz="96381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7799" indent="-241271" algn="l" defTabSz="96381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07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450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356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263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806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713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621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528" algn="l" defTabSz="9638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88925"/>
            <a:ext cx="115728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287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13C761-1AD4-4AFA-B5E2-4935A1077FC0}" type="datetimeFigureOut">
              <a:rPr lang="zh-CN" altLang="en-US"/>
              <a:pPr>
                <a:defRPr/>
              </a:pPr>
              <a:t>2020-02-28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352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9EA9CE7-C2D1-4A96-9EE0-014E47FFF0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ctr" defTabSz="96361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36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9636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9636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9636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96361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96361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96361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96361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60363" indent="-360363" algn="l" defTabSz="963613" rtl="0" eaLnBrk="0" fontAlgn="base" hangingPunct="0">
        <a:spcBef>
          <a:spcPct val="21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38" indent="-300038" algn="l" defTabSz="963613" rtl="0" eaLnBrk="0" fontAlgn="base" hangingPunct="0">
        <a:spcBef>
          <a:spcPct val="21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3" indent="-239713" algn="l" defTabSz="963613" rtl="0" eaLnBrk="0" fontAlgn="base" hangingPunct="0">
        <a:spcBef>
          <a:spcPct val="21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513" indent="-239713" algn="l" defTabSz="963613" rtl="0" eaLnBrk="0" fontAlgn="base" hangingPunct="0">
        <a:spcBef>
          <a:spcPct val="21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525" indent="-239713" algn="l" defTabSz="963613" rtl="0" eaLnBrk="0" fontAlgn="base" hangingPunct="0">
        <a:spcBef>
          <a:spcPct val="21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443" indent="-241271" algn="l" defTabSz="964450" rtl="0" eaLnBrk="1" latinLnBrk="0" hangingPunct="1">
        <a:spcBef>
          <a:spcPct val="2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984" indent="-241271" algn="l" defTabSz="964450" rtl="0" eaLnBrk="1" latinLnBrk="0" hangingPunct="1">
        <a:spcBef>
          <a:spcPct val="2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891" indent="-241271" algn="l" defTabSz="964450" rtl="0" eaLnBrk="1" latinLnBrk="0" hangingPunct="1">
        <a:spcBef>
          <a:spcPct val="2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7799" indent="-241271" algn="l" defTabSz="964450" rtl="0" eaLnBrk="1" latinLnBrk="0" hangingPunct="1">
        <a:spcBef>
          <a:spcPct val="2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07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450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356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263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806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713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621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163" algn="l" defTabSz="964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88925"/>
            <a:ext cx="115728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803" tIns="57401" rIns="114803" bIns="57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8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287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803" tIns="57401" rIns="114803" bIns="57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 vert="horz" wrap="square" lIns="114803" tIns="57401" rIns="114803" bIns="57401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DF6743-5A80-4DCE-8C98-8E081C8DD86C}" type="datetimeFigureOut">
              <a:rPr lang="zh-CN" altLang="en-US"/>
              <a:pPr>
                <a:defRPr/>
              </a:pPr>
              <a:t>2020-02-28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3525" cy="384175"/>
          </a:xfrm>
          <a:prstGeom prst="rect">
            <a:avLst/>
          </a:prstGeom>
        </p:spPr>
        <p:txBody>
          <a:bodyPr vert="horz" wrap="square" lIns="114803" tIns="57401" rIns="114803" bIns="57401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 vert="horz" wrap="square" lIns="114803" tIns="57401" rIns="114803" bIns="57401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7C386B-7716-4F22-9CCE-B24490AE95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ctr" defTabSz="1147763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114776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1147763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1147763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1147763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1147763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30213" indent="-430213" algn="l" defTabSz="1147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1863" indent="-357188" algn="l" defTabSz="1147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513" indent="-285750" algn="l" defTabSz="1147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8188" indent="-285750" algn="l" defTabSz="1147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863" indent="-285750" algn="l" defTabSz="11477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&#20844;&#27665;&#22522;&#26412;&#26435;&#21033;\0001.&#30475;&#30475;&#26032;&#38395;&#32593;-&#35760;&#24471;&#26477;&#24030;&#22270;&#20070;&#39302;&#30340;&#25342;&#33618;&#32769;&#20154;&#21527;&#65311;%20%20&#20182;&#27515;&#21518;&#8220;&#36951;&#20135;&#8221;&#24778;&#20154;&#65281;.mp4" TargetMode="Externa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video" Target="file:///C:\Users\Administrator\Desktop\&#20844;&#27665;&#22522;&#26412;&#26435;&#21033;\d383be8b-5970-4ac5-9f26-ad7b4cd7ccb2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308100"/>
            <a:ext cx="47434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6132513" y="1882775"/>
            <a:ext cx="64595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700" b="1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3.1</a:t>
            </a:r>
            <a:r>
              <a:rPr lang="zh-CN" altLang="en-US" sz="5700" b="1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公民基本权利</a:t>
            </a:r>
          </a:p>
        </p:txBody>
      </p:sp>
      <p:grpSp>
        <p:nvGrpSpPr>
          <p:cNvPr id="33795" name="组合 10"/>
          <p:cNvGrpSpPr>
            <a:grpSpLocks/>
          </p:cNvGrpSpPr>
          <p:nvPr/>
        </p:nvGrpSpPr>
        <p:grpSpPr bwMode="auto">
          <a:xfrm>
            <a:off x="6542088" y="3121025"/>
            <a:ext cx="5640387" cy="0"/>
            <a:chOff x="5788325" y="2958860"/>
            <a:chExt cx="5348376" cy="0"/>
          </a:xfrm>
        </p:grpSpPr>
        <p:cxnSp>
          <p:nvCxnSpPr>
            <p:cNvPr id="9" name="直接连接符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788325" y="2958860"/>
              <a:ext cx="26749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8463265" y="2958860"/>
              <a:ext cx="2673436" cy="0"/>
            </a:xfrm>
            <a:prstGeom prst="line">
              <a:avLst/>
            </a:prstGeom>
            <a:ln w="25400">
              <a:solidFill>
                <a:srgbClr val="EF4A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/>
            </a:extLst>
          </p:cNvPr>
          <p:cNvSpPr txBox="1"/>
          <p:nvPr/>
        </p:nvSpPr>
        <p:spPr>
          <a:xfrm>
            <a:off x="7191375" y="3233738"/>
            <a:ext cx="4148138" cy="457200"/>
          </a:xfrm>
          <a:prstGeom prst="rect">
            <a:avLst/>
          </a:prstGeom>
          <a:noFill/>
        </p:spPr>
        <p:txBody>
          <a:bodyPr lIns="96433" tIns="48216" rIns="96433" bIns="48216">
            <a:spAutoFit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第二单元第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课：公民权利</a:t>
            </a:r>
          </a:p>
        </p:txBody>
      </p:sp>
      <p:pic>
        <p:nvPicPr>
          <p:cNvPr id="33797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6563" y="4691063"/>
            <a:ext cx="20923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284913" y="5561013"/>
            <a:ext cx="5256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新北区奔牛初级中学    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3200" b="1"/>
              <a:t>授课老师</a:t>
            </a:r>
            <a:r>
              <a:rPr lang="en-US" altLang="zh-CN" sz="3200" b="1"/>
              <a:t>:    </a:t>
            </a:r>
            <a:r>
              <a:rPr lang="zh-CN" altLang="en-US" sz="3200" b="1"/>
              <a:t>陆文明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/>
            </a:extLst>
          </p:cNvPr>
          <p:cNvSpPr/>
          <p:nvPr/>
        </p:nvSpPr>
        <p:spPr>
          <a:xfrm>
            <a:off x="665163" y="407988"/>
            <a:ext cx="2973387" cy="1008062"/>
          </a:xfrm>
          <a:prstGeom prst="roundRect">
            <a:avLst/>
          </a:prstGeom>
          <a:solidFill>
            <a:srgbClr val="FFE6BF"/>
          </a:solidFill>
          <a:ln w="38100">
            <a:solidFill>
              <a:srgbClr val="FF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3800" b="1">
                <a:solidFill>
                  <a:srgbClr val="C84E97"/>
                </a:solidFill>
                <a:latin typeface="微软雅黑" pitchFamily="34" charset="-122"/>
                <a:ea typeface="微软雅黑" pitchFamily="34" charset="-122"/>
              </a:rPr>
              <a:t>政治自由</a:t>
            </a:r>
          </a:p>
        </p:txBody>
      </p:sp>
      <p:sp>
        <p:nvSpPr>
          <p:cNvPr id="44034" name="矩形 8"/>
          <p:cNvSpPr>
            <a:spLocks noChangeArrowheads="1"/>
          </p:cNvSpPr>
          <p:nvPr/>
        </p:nvSpPr>
        <p:spPr bwMode="auto">
          <a:xfrm>
            <a:off x="685800" y="1604963"/>
            <a:ext cx="10960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zh-CN" sz="38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我国公民有</a:t>
            </a:r>
            <a:endParaRPr lang="zh-CN" altLang="en-US" sz="3800" b="1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矩形: 圆角 12">
            <a:extLst>
              <a:ext uri="{FF2B5EF4-FFF2-40B4-BE49-F238E27FC236}"/>
            </a:extLst>
          </p:cNvPr>
          <p:cNvSpPr/>
          <p:nvPr/>
        </p:nvSpPr>
        <p:spPr>
          <a:xfrm>
            <a:off x="452438" y="4624388"/>
            <a:ext cx="2974975" cy="1009650"/>
          </a:xfrm>
          <a:prstGeom prst="roundRect">
            <a:avLst/>
          </a:prstGeom>
          <a:solidFill>
            <a:srgbClr val="FFE6BF"/>
          </a:solidFill>
          <a:ln w="38100">
            <a:solidFill>
              <a:srgbClr val="FF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3800" b="1">
                <a:solidFill>
                  <a:srgbClr val="C84E97"/>
                </a:solidFill>
                <a:latin typeface="微软雅黑" pitchFamily="34" charset="-122"/>
                <a:ea typeface="微软雅黑" pitchFamily="34" charset="-122"/>
              </a:rPr>
              <a:t>绝对自由</a:t>
            </a:r>
          </a:p>
        </p:txBody>
      </p:sp>
      <p:sp>
        <p:nvSpPr>
          <p:cNvPr id="3" name="不等号 2">
            <a:extLst>
              <a:ext uri="{FF2B5EF4-FFF2-40B4-BE49-F238E27FC236}"/>
            </a:extLst>
          </p:cNvPr>
          <p:cNvSpPr/>
          <p:nvPr/>
        </p:nvSpPr>
        <p:spPr>
          <a:xfrm>
            <a:off x="1055688" y="3441700"/>
            <a:ext cx="1957387" cy="771525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/>
          </p:cNvSpPr>
          <p:nvPr/>
        </p:nvSpPr>
        <p:spPr bwMode="auto">
          <a:xfrm>
            <a:off x="3941763" y="4143375"/>
            <a:ext cx="7896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669" tIns="37669" rIns="37669" bIns="37669" anchor="ctr">
            <a:spAutoFit/>
          </a:bodyPr>
          <a:lstStyle/>
          <a:p>
            <a:pPr defTabSz="457200"/>
            <a:r>
              <a:rPr lang="zh-CN" altLang="zh-CN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必须在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宪法和</a:t>
            </a:r>
            <a:r>
              <a:rPr lang="zh-CN" altLang="zh-CN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法律规定的范围</a:t>
            </a:r>
            <a:r>
              <a:rPr lang="zh-CN" altLang="zh-CN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内行使</a:t>
            </a:r>
          </a:p>
        </p:txBody>
      </p:sp>
      <p:sp>
        <p:nvSpPr>
          <p:cNvPr id="17" name="Text Box 4"/>
          <p:cNvSpPr txBox="1">
            <a:spLocks/>
          </p:cNvSpPr>
          <p:nvPr/>
        </p:nvSpPr>
        <p:spPr bwMode="auto">
          <a:xfrm>
            <a:off x="3941763" y="5138738"/>
            <a:ext cx="78962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669" tIns="37669" rIns="37669" bIns="37669" anchor="ctr">
            <a:spAutoFit/>
          </a:bodyPr>
          <a:lstStyle/>
          <a:p>
            <a:pPr defTabSz="457200"/>
            <a:r>
              <a:rPr lang="zh-CN" altLang="en-US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不得损害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国家的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社会的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集体的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利益和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其他公民的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cs typeface="Hoefler Text"/>
                <a:sym typeface="Yuanti SC Regular"/>
              </a:rPr>
              <a:t>合法的自由和权利</a:t>
            </a:r>
            <a:endParaRPr lang="zh-CN" altLang="zh-CN" sz="3600" b="1">
              <a:latin typeface="微软雅黑" pitchFamily="34" charset="-122"/>
              <a:ea typeface="微软雅黑" pitchFamily="34" charset="-122"/>
              <a:cs typeface="Hoefler Text"/>
              <a:sym typeface="Yuanti SC Regular"/>
            </a:endParaRPr>
          </a:p>
        </p:txBody>
      </p:sp>
      <p:sp>
        <p:nvSpPr>
          <p:cNvPr id="44039" name="文本框 3"/>
          <p:cNvSpPr txBox="1">
            <a:spLocks noChangeArrowheads="1"/>
          </p:cNvSpPr>
          <p:nvPr/>
        </p:nvSpPr>
        <p:spPr bwMode="auto">
          <a:xfrm>
            <a:off x="2095500" y="2300288"/>
            <a:ext cx="14144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出版</a:t>
            </a:r>
          </a:p>
        </p:txBody>
      </p:sp>
      <p:sp>
        <p:nvSpPr>
          <p:cNvPr id="44040" name="文本框 18"/>
          <p:cNvSpPr txBox="1">
            <a:spLocks noChangeArrowheads="1"/>
          </p:cNvSpPr>
          <p:nvPr/>
        </p:nvSpPr>
        <p:spPr bwMode="auto">
          <a:xfrm>
            <a:off x="3624263" y="2287588"/>
            <a:ext cx="141446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集会</a:t>
            </a:r>
          </a:p>
        </p:txBody>
      </p:sp>
      <p:sp>
        <p:nvSpPr>
          <p:cNvPr id="44041" name="文本框 19"/>
          <p:cNvSpPr txBox="1">
            <a:spLocks noChangeArrowheads="1"/>
          </p:cNvSpPr>
          <p:nvPr/>
        </p:nvSpPr>
        <p:spPr bwMode="auto">
          <a:xfrm>
            <a:off x="5264150" y="2270125"/>
            <a:ext cx="14144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结社</a:t>
            </a:r>
          </a:p>
        </p:txBody>
      </p:sp>
      <p:sp>
        <p:nvSpPr>
          <p:cNvPr id="44042" name="文本框 20"/>
          <p:cNvSpPr txBox="1">
            <a:spLocks noChangeArrowheads="1"/>
          </p:cNvSpPr>
          <p:nvPr/>
        </p:nvSpPr>
        <p:spPr bwMode="auto">
          <a:xfrm>
            <a:off x="6959600" y="2293938"/>
            <a:ext cx="14144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游行</a:t>
            </a:r>
          </a:p>
        </p:txBody>
      </p:sp>
      <p:sp>
        <p:nvSpPr>
          <p:cNvPr id="44043" name="文本框 21"/>
          <p:cNvSpPr txBox="1">
            <a:spLocks noChangeArrowheads="1"/>
          </p:cNvSpPr>
          <p:nvPr/>
        </p:nvSpPr>
        <p:spPr bwMode="auto">
          <a:xfrm>
            <a:off x="8588375" y="2293938"/>
            <a:ext cx="14144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示威</a:t>
            </a:r>
          </a:p>
        </p:txBody>
      </p:sp>
      <p:sp>
        <p:nvSpPr>
          <p:cNvPr id="44044" name="文本框 4"/>
          <p:cNvSpPr txBox="1">
            <a:spLocks noChangeArrowheads="1"/>
          </p:cNvSpPr>
          <p:nvPr/>
        </p:nvSpPr>
        <p:spPr bwMode="auto">
          <a:xfrm>
            <a:off x="9945688" y="2760663"/>
            <a:ext cx="24955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latin typeface="微软雅黑" pitchFamily="34" charset="-122"/>
                <a:ea typeface="微软雅黑" pitchFamily="34" charset="-122"/>
              </a:rPr>
              <a:t>的自由</a:t>
            </a:r>
          </a:p>
        </p:txBody>
      </p:sp>
      <p:sp>
        <p:nvSpPr>
          <p:cNvPr id="44045" name="文本框 23"/>
          <p:cNvSpPr txBox="1">
            <a:spLocks noChangeArrowheads="1"/>
          </p:cNvSpPr>
          <p:nvPr/>
        </p:nvSpPr>
        <p:spPr bwMode="auto">
          <a:xfrm>
            <a:off x="665163" y="2297113"/>
            <a:ext cx="141446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言论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Entry_1">
            <a:extLst>
              <a:ext uri="{FF2B5EF4-FFF2-40B4-BE49-F238E27FC236}"/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6138" y="192088"/>
            <a:ext cx="4911725" cy="568325"/>
          </a:xfrm>
          <a:prstGeom prst="rect">
            <a:avLst/>
          </a:prstGeom>
          <a:noFill/>
        </p:spPr>
        <p:txBody>
          <a:bodyPr lIns="189828" tIns="48216" rIns="96433" bIns="48216" anchor="ctr">
            <a:normAutofit/>
          </a:bodyPr>
          <a:lstStyle/>
          <a:p>
            <a:pPr>
              <a:defRPr/>
            </a:pPr>
            <a:endParaRPr lang="zh-CN" altLang="en-US" sz="2500" b="1" kern="0" spc="105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6082" name="组合 4"/>
          <p:cNvGrpSpPr>
            <a:grpSpLocks/>
          </p:cNvGrpSpPr>
          <p:nvPr/>
        </p:nvGrpSpPr>
        <p:grpSpPr bwMode="auto">
          <a:xfrm>
            <a:off x="885825" y="1065213"/>
            <a:ext cx="3286125" cy="2794000"/>
            <a:chOff x="786" y="1565"/>
            <a:chExt cx="4905" cy="41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786" y="1565"/>
              <a:ext cx="4905" cy="3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096" name="文本框 8"/>
            <p:cNvSpPr txBox="1">
              <a:spLocks noChangeArrowheads="1"/>
            </p:cNvSpPr>
            <p:nvPr/>
          </p:nvSpPr>
          <p:spPr bwMode="auto">
            <a:xfrm>
              <a:off x="1366" y="5109"/>
              <a:ext cx="374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100" b="1">
                  <a:solidFill>
                    <a:srgbClr val="1B2F69"/>
                  </a:solidFill>
                  <a:latin typeface="微软雅黑" pitchFamily="34" charset="-122"/>
                  <a:ea typeface="微软雅黑" pitchFamily="34" charset="-122"/>
                </a:rPr>
                <a:t>给国家机关提意见</a:t>
              </a:r>
            </a:p>
          </p:txBody>
        </p:sp>
      </p:grpSp>
      <p:grpSp>
        <p:nvGrpSpPr>
          <p:cNvPr id="46083" name="组合 2"/>
          <p:cNvGrpSpPr>
            <a:grpSpLocks/>
          </p:cNvGrpSpPr>
          <p:nvPr/>
        </p:nvGrpSpPr>
        <p:grpSpPr bwMode="auto">
          <a:xfrm>
            <a:off x="4721225" y="1065213"/>
            <a:ext cx="2782888" cy="2790825"/>
            <a:chOff x="6562" y="1565"/>
            <a:chExt cx="4155" cy="416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562" y="1565"/>
              <a:ext cx="4155" cy="3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094" name="文本框 12"/>
            <p:cNvSpPr txBox="1">
              <a:spLocks noChangeArrowheads="1"/>
            </p:cNvSpPr>
            <p:nvPr/>
          </p:nvSpPr>
          <p:spPr bwMode="auto">
            <a:xfrm>
              <a:off x="7481" y="5104"/>
              <a:ext cx="195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100" b="1">
                  <a:solidFill>
                    <a:srgbClr val="1B2F69"/>
                  </a:solidFill>
                  <a:latin typeface="微软雅黑" pitchFamily="34" charset="-122"/>
                  <a:ea typeface="微软雅黑" pitchFamily="34" charset="-122"/>
                </a:rPr>
                <a:t>检举揭发</a:t>
              </a:r>
            </a:p>
          </p:txBody>
        </p:sp>
      </p:grpSp>
      <p:grpSp>
        <p:nvGrpSpPr>
          <p:cNvPr id="46084" name="组合 6"/>
          <p:cNvGrpSpPr>
            <a:grpSpLocks/>
          </p:cNvGrpSpPr>
          <p:nvPr/>
        </p:nvGrpSpPr>
        <p:grpSpPr bwMode="auto">
          <a:xfrm>
            <a:off x="8042275" y="1065213"/>
            <a:ext cx="3028950" cy="2790825"/>
            <a:chOff x="11589" y="1679"/>
            <a:chExt cx="4524" cy="416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11589" y="1679"/>
              <a:ext cx="4524" cy="3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092" name="文本框 13"/>
            <p:cNvSpPr txBox="1">
              <a:spLocks noChangeArrowheads="1"/>
            </p:cNvSpPr>
            <p:nvPr/>
          </p:nvSpPr>
          <p:spPr bwMode="auto">
            <a:xfrm>
              <a:off x="12391" y="5218"/>
              <a:ext cx="337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100" b="1">
                  <a:solidFill>
                    <a:srgbClr val="1B2F69"/>
                  </a:solidFill>
                  <a:latin typeface="微软雅黑" pitchFamily="34" charset="-122"/>
                  <a:ea typeface="微软雅黑" pitchFamily="34" charset="-122"/>
                </a:rPr>
                <a:t>参加听证会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846138" y="4071938"/>
            <a:ext cx="6259512" cy="1714500"/>
            <a:chOff x="6963254" y="-158942"/>
            <a:chExt cx="5935110" cy="1624965"/>
          </a:xfrm>
        </p:grpSpPr>
        <p:sp>
          <p:nvSpPr>
            <p:cNvPr id="15" name="文本框 145"/>
            <p:cNvSpPr txBox="1"/>
            <p:nvPr/>
          </p:nvSpPr>
          <p:spPr>
            <a:xfrm>
              <a:off x="8075616" y="515118"/>
              <a:ext cx="4822748" cy="832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225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400" b="1" kern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公民拥有监督权。</a:t>
              </a:r>
            </a:p>
          </p:txBody>
        </p:sp>
        <p:pic>
          <p:nvPicPr>
            <p:cNvPr id="46090" name="图片 13" descr="98d0a92a584018dd5d544b65c382f85c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63254" y="-158942"/>
              <a:ext cx="1600835" cy="162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右箭头 1"/>
          <p:cNvSpPr/>
          <p:nvPr/>
        </p:nvSpPr>
        <p:spPr>
          <a:xfrm>
            <a:off x="6084888" y="5148263"/>
            <a:ext cx="1419225" cy="381000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文本框 145"/>
          <p:cNvSpPr txBox="1"/>
          <p:nvPr/>
        </p:nvSpPr>
        <p:spPr bwMode="auto">
          <a:xfrm>
            <a:off x="7504113" y="4872038"/>
            <a:ext cx="5275262" cy="788987"/>
          </a:xfrm>
          <a:prstGeom prst="rect">
            <a:avLst/>
          </a:prstGeom>
          <a:solidFill>
            <a:srgbClr val="FFFF00"/>
          </a:solidFill>
        </p:spPr>
        <p:txBody>
          <a:bodyPr lIns="96433" tIns="48216" rIns="96433" bIns="48216">
            <a:spAutoFit/>
          </a:bodyPr>
          <a:lstStyle/>
          <a:p>
            <a:pPr algn="ctr" defTabSz="7225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任何国家机关和国家工作人员。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48375" y="465137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433" tIns="48216" rIns="96433" bIns="482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002060"/>
                </a:solidFill>
                <a:latin typeface="Arial" charset="0"/>
                <a:ea typeface="微软雅黑" pitchFamily="34" charset="-122"/>
              </a:rPr>
              <a:t>监督对象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/>
            </a:extLst>
          </p:cNvPr>
          <p:cNvSpPr/>
          <p:nvPr/>
        </p:nvSpPr>
        <p:spPr>
          <a:xfrm>
            <a:off x="665163" y="407988"/>
            <a:ext cx="2973387" cy="1169987"/>
          </a:xfrm>
          <a:prstGeom prst="roundRect">
            <a:avLst/>
          </a:prstGeom>
          <a:solidFill>
            <a:srgbClr val="FFE6BF"/>
          </a:solidFill>
          <a:ln w="38100">
            <a:solidFill>
              <a:srgbClr val="FF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4200" b="1">
                <a:solidFill>
                  <a:srgbClr val="C84E97"/>
                </a:solidFill>
                <a:latin typeface="微软雅黑" pitchFamily="34" charset="-122"/>
                <a:ea typeface="微软雅黑" pitchFamily="34" charset="-122"/>
              </a:rPr>
              <a:t>监督权</a:t>
            </a:r>
          </a:p>
        </p:txBody>
      </p:sp>
      <p:graphicFrame>
        <p:nvGraphicFramePr>
          <p:cNvPr id="3" name="图示 2">
            <a:extLst>
              <a:ext uri="{FF2B5EF4-FFF2-40B4-BE49-F238E27FC236}"/>
            </a:extLst>
          </p:cNvPr>
          <p:cNvGraphicFramePr/>
          <p:nvPr/>
        </p:nvGraphicFramePr>
        <p:xfrm>
          <a:off x="2472687" y="776444"/>
          <a:ext cx="8572499" cy="571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836025" y="684213"/>
            <a:ext cx="3746500" cy="113665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对于任何国家机关和国家工作人员</a:t>
            </a:r>
            <a:endParaRPr lang="zh-CN" altLang="en-US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1175" y="3824288"/>
            <a:ext cx="2863850" cy="21748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对于任何国家机关和国家工作人员的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违法失职行为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3813"/>
          <p:cNvSpPr>
            <a:spLocks/>
          </p:cNvSpPr>
          <p:nvPr/>
        </p:nvSpPr>
        <p:spPr bwMode="auto">
          <a:xfrm>
            <a:off x="476250" y="1006475"/>
            <a:ext cx="3636963" cy="909638"/>
          </a:xfrm>
          <a:custGeom>
            <a:avLst/>
            <a:gdLst>
              <a:gd name="T0" fmla="*/ 0 w 2682"/>
              <a:gd name="T1" fmla="*/ 2147483647 h 543"/>
              <a:gd name="T2" fmla="*/ 2147483647 w 2682"/>
              <a:gd name="T3" fmla="*/ 2147483647 h 543"/>
              <a:gd name="T4" fmla="*/ 2147483647 w 2682"/>
              <a:gd name="T5" fmla="*/ 2147483647 h 543"/>
              <a:gd name="T6" fmla="*/ 2147483647 w 2682"/>
              <a:gd name="T7" fmla="*/ 2147483647 h 543"/>
              <a:gd name="T8" fmla="*/ 2147483647 w 2682"/>
              <a:gd name="T9" fmla="*/ 2147483647 h 543"/>
              <a:gd name="T10" fmla="*/ 2147483647 w 2682"/>
              <a:gd name="T11" fmla="*/ 2147483647 h 543"/>
              <a:gd name="T12" fmla="*/ 2147483647 w 2682"/>
              <a:gd name="T13" fmla="*/ 2147483647 h 543"/>
              <a:gd name="T14" fmla="*/ 2147483647 w 2682"/>
              <a:gd name="T15" fmla="*/ 2147483647 h 543"/>
              <a:gd name="T16" fmla="*/ 2147483647 w 2682"/>
              <a:gd name="T17" fmla="*/ 0 h 543"/>
              <a:gd name="T18" fmla="*/ 2147483647 w 2682"/>
              <a:gd name="T19" fmla="*/ 0 h 543"/>
              <a:gd name="T20" fmla="*/ 0 w 2682"/>
              <a:gd name="T21" fmla="*/ 2147483647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82"/>
              <a:gd name="T34" fmla="*/ 0 h 543"/>
              <a:gd name="T35" fmla="*/ 2682 w 268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82" h="543">
                <a:moveTo>
                  <a:pt x="0" y="543"/>
                </a:moveTo>
                <a:lnTo>
                  <a:pt x="692" y="543"/>
                </a:lnTo>
                <a:lnTo>
                  <a:pt x="777" y="543"/>
                </a:lnTo>
                <a:lnTo>
                  <a:pt x="986" y="543"/>
                </a:lnTo>
                <a:lnTo>
                  <a:pt x="1469" y="543"/>
                </a:lnTo>
                <a:lnTo>
                  <a:pt x="1676" y="543"/>
                </a:lnTo>
                <a:lnTo>
                  <a:pt x="1763" y="543"/>
                </a:lnTo>
                <a:lnTo>
                  <a:pt x="2453" y="543"/>
                </a:lnTo>
                <a:lnTo>
                  <a:pt x="2682" y="0"/>
                </a:lnTo>
                <a:lnTo>
                  <a:pt x="231" y="0"/>
                </a:lnTo>
                <a:lnTo>
                  <a:pt x="0" y="5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49154" name="文本框 11"/>
          <p:cNvSpPr txBox="1">
            <a:spLocks noChangeArrowheads="1"/>
          </p:cNvSpPr>
          <p:nvPr/>
        </p:nvSpPr>
        <p:spPr bwMode="auto">
          <a:xfrm>
            <a:off x="781050" y="1173163"/>
            <a:ext cx="38989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监督权</a:t>
            </a:r>
            <a:endParaRPr lang="zh-CN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: 圆角 79"/>
          <p:cNvSpPr/>
          <p:nvPr/>
        </p:nvSpPr>
        <p:spPr>
          <a:xfrm>
            <a:off x="1695450" y="2212975"/>
            <a:ext cx="2219325" cy="693738"/>
          </a:xfrm>
          <a:prstGeom prst="roundRect">
            <a:avLst/>
          </a:prstGeom>
          <a:solidFill>
            <a:srgbClr val="EB3C43"/>
          </a:solidFill>
          <a:ln>
            <a:noFill/>
          </a:ln>
        </p:spPr>
        <p:style>
          <a:lnRef idx="2">
            <a:srgbClr val="F6E36D">
              <a:shade val="50000"/>
            </a:srgbClr>
          </a:lnRef>
          <a:fillRef idx="1">
            <a:srgbClr val="F6E36D"/>
          </a:fillRef>
          <a:effectRef idx="0">
            <a:srgbClr val="F6E36D"/>
          </a:effectRef>
          <a:fontRef idx="minor">
            <a:srgbClr val="FFFFFF"/>
          </a:fontRef>
        </p:style>
        <p:txBody>
          <a:bodyPr lIns="96433" tIns="48216" rIns="96433" bIns="482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A:</a:t>
            </a:r>
            <a:r>
              <a:rPr lang="zh-CN" altLang="en-US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内容</a:t>
            </a:r>
            <a:endParaRPr lang="zh-CN" altLang="en-US" sz="3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: 圆角 79"/>
          <p:cNvSpPr/>
          <p:nvPr/>
        </p:nvSpPr>
        <p:spPr>
          <a:xfrm>
            <a:off x="7623175" y="2144713"/>
            <a:ext cx="3956050" cy="835025"/>
          </a:xfrm>
          <a:prstGeom prst="roundRect">
            <a:avLst/>
          </a:prstGeom>
          <a:solidFill>
            <a:srgbClr val="44B5B8"/>
          </a:solidFill>
          <a:ln>
            <a:noFill/>
          </a:ln>
        </p:spPr>
        <p:style>
          <a:lnRef idx="2">
            <a:srgbClr val="F6E36D">
              <a:shade val="50000"/>
            </a:srgbClr>
          </a:lnRef>
          <a:fillRef idx="1">
            <a:srgbClr val="F6E36D"/>
          </a:fillRef>
          <a:effectRef idx="0">
            <a:srgbClr val="F6E36D"/>
          </a:effectRef>
          <a:fontRef idx="minor">
            <a:srgbClr val="FFFFFF"/>
          </a:fontRef>
        </p:style>
        <p:txBody>
          <a:bodyPr lIns="96433" tIns="48216" rIns="96433" bIns="482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B:</a:t>
            </a:r>
            <a:r>
              <a:rPr lang="zh-CN" altLang="en-US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注意事项</a:t>
            </a:r>
            <a:endParaRPr lang="zh-CN" altLang="en-US" sz="3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66688" y="3168650"/>
            <a:ext cx="65278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6409" tIns="48205" rIns="96409" bIns="48205">
            <a:spAutoFit/>
          </a:bodyPr>
          <a:lstStyle/>
          <a:p>
            <a:pPr defTabSz="768113">
              <a:lnSpc>
                <a:spcPct val="120000"/>
              </a:lnSpc>
              <a:defRPr/>
            </a:pPr>
            <a:r>
              <a:rPr lang="zh-CN" altLang="en-US" sz="34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charset="-122"/>
              </a:rPr>
              <a:t>对任何国家机关和国家工作人员：</a:t>
            </a:r>
          </a:p>
          <a:p>
            <a:pPr defTabSz="768113">
              <a:lnSpc>
                <a:spcPct val="120000"/>
              </a:lnSpc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a:</a:t>
            </a:r>
            <a:r>
              <a:rPr lang="zh-CN" altLang="en-US" sz="3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提出批评和建议的权利</a:t>
            </a:r>
            <a:endParaRPr lang="en-US" altLang="zh-CN" sz="3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defTabSz="768113">
              <a:lnSpc>
                <a:spcPct val="120000"/>
              </a:lnSpc>
              <a:defRPr/>
            </a:pPr>
            <a:r>
              <a:rPr lang="zh-CN" altLang="en-US" sz="3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其违法失职行为：</a:t>
            </a:r>
            <a:endParaRPr lang="zh-CN" altLang="en-US" sz="3400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defTabSz="768113">
              <a:lnSpc>
                <a:spcPct val="120000"/>
              </a:lnSpc>
              <a:defRPr/>
            </a:pPr>
            <a:r>
              <a:rPr lang="en-US" altLang="zh-CN" sz="3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b:</a:t>
            </a:r>
            <a:r>
              <a:rPr lang="zh-CN" altLang="en-US" sz="3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提出申诉、控告或检举的权利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7119938" y="3168650"/>
            <a:ext cx="5389562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6409" tIns="48205" rIns="96409" bIns="48205">
            <a:spAutoFit/>
          </a:bodyPr>
          <a:lstStyle/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❶不得捏造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或者</a:t>
            </a:r>
            <a:r>
              <a:rPr lang="zh-CN" altLang="en-US" sz="34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歪曲事实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进行</a:t>
            </a:r>
            <a:r>
              <a:rPr lang="zh-CN" altLang="en-US" sz="34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诬告陷害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。</a:t>
            </a:r>
          </a:p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❷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要</a:t>
            </a:r>
            <a:r>
              <a:rPr lang="zh-CN" altLang="en-US" sz="34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依法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通过各种途经和形式行使监督权。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Entry_1">
            <a:extLst>
              <a:ext uri="{FF2B5EF4-FFF2-40B4-BE49-F238E27FC236}"/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6138" y="192088"/>
            <a:ext cx="4911725" cy="568325"/>
          </a:xfrm>
          <a:prstGeom prst="rect">
            <a:avLst/>
          </a:prstGeom>
          <a:noFill/>
        </p:spPr>
        <p:txBody>
          <a:bodyPr lIns="189828" tIns="48216" rIns="96433" bIns="48216" anchor="ctr">
            <a:normAutofit/>
          </a:bodyPr>
          <a:lstStyle/>
          <a:p>
            <a:pPr>
              <a:defRPr/>
            </a:pPr>
            <a:r>
              <a:rPr lang="en-US" altLang="zh-CN" sz="2500" b="1" kern="0" spc="105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1.1</a:t>
            </a:r>
            <a:r>
              <a:rPr lang="zh-CN" altLang="en-US" sz="2500" b="1" kern="0" spc="105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政治权利和自由</a:t>
            </a:r>
          </a:p>
        </p:txBody>
      </p:sp>
      <p:sp>
        <p:nvSpPr>
          <p:cNvPr id="49" name="MH_Number_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00" y="241300"/>
            <a:ext cx="419100" cy="485775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EF4A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433" tIns="48216" rIns="96433" bIns="48216" anchor="ctr"/>
          <a:lstStyle/>
          <a:p>
            <a:pPr algn="ctr">
              <a:defRPr/>
            </a:pPr>
            <a:r>
              <a:rPr lang="en-US" altLang="zh-CN" sz="2500" kern="0" dirty="0">
                <a:solidFill>
                  <a:srgbClr val="FFFFFF"/>
                </a:solidFill>
                <a:ea typeface="幼圆"/>
              </a:rPr>
              <a:t>1</a:t>
            </a:r>
            <a:endParaRPr lang="zh-CN" altLang="en-US" sz="2500" kern="0" dirty="0">
              <a:solidFill>
                <a:srgbClr val="FFFFFF"/>
              </a:solidFill>
              <a:ea typeface="幼圆"/>
            </a:endParaRPr>
          </a:p>
        </p:txBody>
      </p:sp>
      <p:sp>
        <p:nvSpPr>
          <p:cNvPr id="51203" name="Freeform 3813"/>
          <p:cNvSpPr>
            <a:spLocks/>
          </p:cNvSpPr>
          <p:nvPr/>
        </p:nvSpPr>
        <p:spPr bwMode="auto">
          <a:xfrm>
            <a:off x="476250" y="1006475"/>
            <a:ext cx="3636963" cy="909638"/>
          </a:xfrm>
          <a:custGeom>
            <a:avLst/>
            <a:gdLst>
              <a:gd name="T0" fmla="*/ 0 w 2682"/>
              <a:gd name="T1" fmla="*/ 2147483647 h 543"/>
              <a:gd name="T2" fmla="*/ 2147483647 w 2682"/>
              <a:gd name="T3" fmla="*/ 2147483647 h 543"/>
              <a:gd name="T4" fmla="*/ 2147483647 w 2682"/>
              <a:gd name="T5" fmla="*/ 2147483647 h 543"/>
              <a:gd name="T6" fmla="*/ 2147483647 w 2682"/>
              <a:gd name="T7" fmla="*/ 2147483647 h 543"/>
              <a:gd name="T8" fmla="*/ 2147483647 w 2682"/>
              <a:gd name="T9" fmla="*/ 2147483647 h 543"/>
              <a:gd name="T10" fmla="*/ 2147483647 w 2682"/>
              <a:gd name="T11" fmla="*/ 2147483647 h 543"/>
              <a:gd name="T12" fmla="*/ 2147483647 w 2682"/>
              <a:gd name="T13" fmla="*/ 2147483647 h 543"/>
              <a:gd name="T14" fmla="*/ 2147483647 w 2682"/>
              <a:gd name="T15" fmla="*/ 2147483647 h 543"/>
              <a:gd name="T16" fmla="*/ 2147483647 w 2682"/>
              <a:gd name="T17" fmla="*/ 0 h 543"/>
              <a:gd name="T18" fmla="*/ 2147483647 w 2682"/>
              <a:gd name="T19" fmla="*/ 0 h 543"/>
              <a:gd name="T20" fmla="*/ 0 w 2682"/>
              <a:gd name="T21" fmla="*/ 2147483647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82"/>
              <a:gd name="T34" fmla="*/ 0 h 543"/>
              <a:gd name="T35" fmla="*/ 2682 w 268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82" h="543">
                <a:moveTo>
                  <a:pt x="0" y="543"/>
                </a:moveTo>
                <a:lnTo>
                  <a:pt x="692" y="543"/>
                </a:lnTo>
                <a:lnTo>
                  <a:pt x="777" y="543"/>
                </a:lnTo>
                <a:lnTo>
                  <a:pt x="986" y="543"/>
                </a:lnTo>
                <a:lnTo>
                  <a:pt x="1469" y="543"/>
                </a:lnTo>
                <a:lnTo>
                  <a:pt x="1676" y="543"/>
                </a:lnTo>
                <a:lnTo>
                  <a:pt x="1763" y="543"/>
                </a:lnTo>
                <a:lnTo>
                  <a:pt x="2453" y="543"/>
                </a:lnTo>
                <a:lnTo>
                  <a:pt x="2682" y="0"/>
                </a:lnTo>
                <a:lnTo>
                  <a:pt x="231" y="0"/>
                </a:lnTo>
                <a:lnTo>
                  <a:pt x="0" y="5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51204" name="文本框 11"/>
          <p:cNvSpPr txBox="1">
            <a:spLocks noChangeArrowheads="1"/>
          </p:cNvSpPr>
          <p:nvPr/>
        </p:nvSpPr>
        <p:spPr bwMode="auto">
          <a:xfrm>
            <a:off x="781050" y="1173163"/>
            <a:ext cx="38989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）监督权</a:t>
            </a:r>
            <a:endParaRPr lang="zh-CN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: 圆角 79"/>
          <p:cNvSpPr/>
          <p:nvPr/>
        </p:nvSpPr>
        <p:spPr>
          <a:xfrm>
            <a:off x="7539038" y="2287588"/>
            <a:ext cx="3140075" cy="695325"/>
          </a:xfrm>
          <a:prstGeom prst="roundRect">
            <a:avLst/>
          </a:prstGeom>
          <a:solidFill>
            <a:srgbClr val="EB3C43"/>
          </a:solidFill>
          <a:ln>
            <a:noFill/>
          </a:ln>
        </p:spPr>
        <p:style>
          <a:lnRef idx="2">
            <a:srgbClr val="F6E36D">
              <a:shade val="50000"/>
            </a:srgbClr>
          </a:lnRef>
          <a:fillRef idx="1">
            <a:srgbClr val="F6E36D"/>
          </a:fillRef>
          <a:effectRef idx="0">
            <a:srgbClr val="F6E36D"/>
          </a:effectRef>
          <a:fontRef idx="minor">
            <a:srgbClr val="FFFFFF"/>
          </a:fontRef>
        </p:style>
        <p:txBody>
          <a:bodyPr lIns="96433" tIns="48216" rIns="96433" bIns="482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D:</a:t>
            </a:r>
            <a:r>
              <a:rPr lang="zh-CN" altLang="en-US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具体途径</a:t>
            </a:r>
            <a:endParaRPr lang="zh-CN" altLang="en-US" sz="3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6311900" y="3429000"/>
            <a:ext cx="6192838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6409" tIns="48205" rIns="96409" bIns="48205">
            <a:spAutoFit/>
          </a:bodyPr>
          <a:lstStyle/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写信、打电话、写电子邮件、向人大代表直接反映情况、</a:t>
            </a:r>
            <a:endParaRPr lang="en-US" altLang="zh-CN" sz="3400" b="1">
              <a:solidFill>
                <a:srgbClr val="002060"/>
              </a:solidFill>
              <a:latin typeface="宋体" charset="-122"/>
              <a:ea typeface="微软雅黑" pitchFamily="34" charset="-122"/>
            </a:endParaRPr>
          </a:p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通过新闻媒体监督、</a:t>
            </a:r>
            <a:endParaRPr lang="en-US" altLang="zh-CN" sz="3400" b="1">
              <a:solidFill>
                <a:srgbClr val="002060"/>
              </a:solidFill>
              <a:latin typeface="宋体" charset="-122"/>
              <a:ea typeface="微软雅黑" pitchFamily="34" charset="-122"/>
            </a:endParaRPr>
          </a:p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参加听证会</a:t>
            </a:r>
          </a:p>
        </p:txBody>
      </p:sp>
      <p:sp>
        <p:nvSpPr>
          <p:cNvPr id="11" name="矩形: 圆角 79"/>
          <p:cNvSpPr/>
          <p:nvPr/>
        </p:nvSpPr>
        <p:spPr>
          <a:xfrm>
            <a:off x="752475" y="2287588"/>
            <a:ext cx="3956050" cy="8350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rgbClr val="F6E36D">
              <a:shade val="50000"/>
            </a:srgbClr>
          </a:lnRef>
          <a:fillRef idx="1">
            <a:srgbClr val="F6E36D"/>
          </a:fillRef>
          <a:effectRef idx="0">
            <a:srgbClr val="F6E36D"/>
          </a:effectRef>
          <a:fontRef idx="minor">
            <a:srgbClr val="FFFFFF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en-US" altLang="zh-CN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C:</a:t>
            </a:r>
            <a:r>
              <a:rPr lang="zh-CN" altLang="en-US" sz="3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重要性（意义）</a:t>
            </a:r>
            <a:endParaRPr lang="zh-CN" altLang="en-US" sz="3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266700" y="3535363"/>
            <a:ext cx="5389563" cy="19669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6409" tIns="48205" rIns="96409" bIns="48205">
            <a:spAutoFit/>
          </a:bodyPr>
          <a:lstStyle/>
          <a:p>
            <a:pPr defTabSz="768113">
              <a:lnSpc>
                <a:spcPct val="120000"/>
              </a:lnSpc>
              <a:defRPr/>
            </a:pPr>
            <a:r>
              <a:rPr lang="zh-CN" altLang="en-US" sz="3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有助于</a:t>
            </a:r>
            <a:r>
              <a:rPr lang="zh-CN" altLang="en-US" sz="34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charset="-122"/>
              </a:rPr>
              <a:t>国家机关及其工作人员</a:t>
            </a:r>
            <a:r>
              <a:rPr lang="zh-CN" altLang="en-US" sz="3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依法行使权力</a:t>
            </a:r>
            <a:r>
              <a:rPr lang="zh-CN" altLang="en-US" sz="34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charset="-122"/>
              </a:rPr>
              <a:t>，全心全意</a:t>
            </a:r>
            <a:r>
              <a:rPr lang="zh-CN" altLang="en-US" sz="34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为人民服务</a:t>
            </a:r>
            <a:r>
              <a:rPr lang="zh-CN" altLang="en-US" sz="34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Entry_1">
            <a:extLst>
              <a:ext uri="{FF2B5EF4-FFF2-40B4-BE49-F238E27FC236}"/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6138" y="192088"/>
            <a:ext cx="4911725" cy="568325"/>
          </a:xfrm>
          <a:prstGeom prst="rect">
            <a:avLst/>
          </a:prstGeom>
          <a:noFill/>
        </p:spPr>
        <p:txBody>
          <a:bodyPr lIns="189828" tIns="48216" rIns="96433" bIns="48216" anchor="ctr">
            <a:normAutofit/>
          </a:bodyPr>
          <a:lstStyle/>
          <a:p>
            <a:pPr>
              <a:defRPr/>
            </a:pPr>
            <a:r>
              <a:rPr lang="en-US" altLang="zh-CN" sz="2500" b="1" kern="0" spc="105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1.1</a:t>
            </a:r>
            <a:r>
              <a:rPr lang="zh-CN" altLang="en-US" sz="2500" b="1" kern="0" spc="105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政治权利和自由</a:t>
            </a:r>
          </a:p>
        </p:txBody>
      </p:sp>
      <p:sp>
        <p:nvSpPr>
          <p:cNvPr id="49" name="MH_Number_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00" y="241300"/>
            <a:ext cx="419100" cy="485775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EF4A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433" tIns="48216" rIns="96433" bIns="48216" anchor="ctr"/>
          <a:lstStyle/>
          <a:p>
            <a:pPr algn="ctr">
              <a:defRPr/>
            </a:pPr>
            <a:r>
              <a:rPr lang="en-US" altLang="zh-CN" sz="2500" kern="0" dirty="0">
                <a:solidFill>
                  <a:srgbClr val="FFFFFF"/>
                </a:solidFill>
                <a:ea typeface="幼圆"/>
              </a:rPr>
              <a:t>1</a:t>
            </a:r>
            <a:endParaRPr lang="zh-CN" altLang="en-US" sz="2500" kern="0" dirty="0">
              <a:solidFill>
                <a:srgbClr val="FFFFFF"/>
              </a:solidFill>
              <a:ea typeface="幼圆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266700" y="952500"/>
            <a:ext cx="12298363" cy="7477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433" tIns="48216" rIns="96433" bIns="48216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200" b="1" noProof="1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公民政治权利和自由：</a:t>
            </a:r>
            <a:endParaRPr lang="zh-CN" altLang="en-US" sz="4200" b="1" noProof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3813"/>
          <p:cNvSpPr>
            <a:spLocks/>
          </p:cNvSpPr>
          <p:nvPr/>
        </p:nvSpPr>
        <p:spPr bwMode="auto">
          <a:xfrm>
            <a:off x="266700" y="1808163"/>
            <a:ext cx="5291138" cy="938212"/>
          </a:xfrm>
          <a:custGeom>
            <a:avLst/>
            <a:gdLst>
              <a:gd name="T0" fmla="*/ 0 w 2682"/>
              <a:gd name="T1" fmla="*/ 2147483647 h 543"/>
              <a:gd name="T2" fmla="*/ 2147483647 w 2682"/>
              <a:gd name="T3" fmla="*/ 2147483647 h 543"/>
              <a:gd name="T4" fmla="*/ 2147483647 w 2682"/>
              <a:gd name="T5" fmla="*/ 2147483647 h 543"/>
              <a:gd name="T6" fmla="*/ 2147483647 w 2682"/>
              <a:gd name="T7" fmla="*/ 2147483647 h 543"/>
              <a:gd name="T8" fmla="*/ 2147483647 w 2682"/>
              <a:gd name="T9" fmla="*/ 2147483647 h 543"/>
              <a:gd name="T10" fmla="*/ 2147483647 w 2682"/>
              <a:gd name="T11" fmla="*/ 2147483647 h 543"/>
              <a:gd name="T12" fmla="*/ 2147483647 w 2682"/>
              <a:gd name="T13" fmla="*/ 2147483647 h 543"/>
              <a:gd name="T14" fmla="*/ 2147483647 w 2682"/>
              <a:gd name="T15" fmla="*/ 2147483647 h 543"/>
              <a:gd name="T16" fmla="*/ 2147483647 w 2682"/>
              <a:gd name="T17" fmla="*/ 0 h 543"/>
              <a:gd name="T18" fmla="*/ 2147483647 w 2682"/>
              <a:gd name="T19" fmla="*/ 0 h 543"/>
              <a:gd name="T20" fmla="*/ 0 w 2682"/>
              <a:gd name="T21" fmla="*/ 2147483647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82"/>
              <a:gd name="T34" fmla="*/ 0 h 543"/>
              <a:gd name="T35" fmla="*/ 2682 w 268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82" h="543">
                <a:moveTo>
                  <a:pt x="0" y="543"/>
                </a:moveTo>
                <a:lnTo>
                  <a:pt x="692" y="543"/>
                </a:lnTo>
                <a:lnTo>
                  <a:pt x="777" y="543"/>
                </a:lnTo>
                <a:lnTo>
                  <a:pt x="986" y="543"/>
                </a:lnTo>
                <a:lnTo>
                  <a:pt x="1469" y="543"/>
                </a:lnTo>
                <a:lnTo>
                  <a:pt x="1676" y="543"/>
                </a:lnTo>
                <a:lnTo>
                  <a:pt x="1763" y="543"/>
                </a:lnTo>
                <a:lnTo>
                  <a:pt x="2453" y="543"/>
                </a:lnTo>
                <a:lnTo>
                  <a:pt x="2682" y="0"/>
                </a:lnTo>
                <a:lnTo>
                  <a:pt x="231" y="0"/>
                </a:lnTo>
                <a:lnTo>
                  <a:pt x="0" y="5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571500" y="1954213"/>
            <a:ext cx="49863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zh-CN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选举权和被选举权</a:t>
            </a:r>
            <a:endParaRPr lang="zh-CN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3813"/>
          <p:cNvSpPr>
            <a:spLocks/>
          </p:cNvSpPr>
          <p:nvPr/>
        </p:nvSpPr>
        <p:spPr bwMode="auto">
          <a:xfrm>
            <a:off x="5557838" y="1836738"/>
            <a:ext cx="3636962" cy="909637"/>
          </a:xfrm>
          <a:custGeom>
            <a:avLst/>
            <a:gdLst>
              <a:gd name="T0" fmla="*/ 0 w 2682"/>
              <a:gd name="T1" fmla="*/ 2147483647 h 543"/>
              <a:gd name="T2" fmla="*/ 2147483647 w 2682"/>
              <a:gd name="T3" fmla="*/ 2147483647 h 543"/>
              <a:gd name="T4" fmla="*/ 2147483647 w 2682"/>
              <a:gd name="T5" fmla="*/ 2147483647 h 543"/>
              <a:gd name="T6" fmla="*/ 2147483647 w 2682"/>
              <a:gd name="T7" fmla="*/ 2147483647 h 543"/>
              <a:gd name="T8" fmla="*/ 2147483647 w 2682"/>
              <a:gd name="T9" fmla="*/ 2147483647 h 543"/>
              <a:gd name="T10" fmla="*/ 2147483647 w 2682"/>
              <a:gd name="T11" fmla="*/ 2147483647 h 543"/>
              <a:gd name="T12" fmla="*/ 2147483647 w 2682"/>
              <a:gd name="T13" fmla="*/ 2147483647 h 543"/>
              <a:gd name="T14" fmla="*/ 2147483647 w 2682"/>
              <a:gd name="T15" fmla="*/ 2147483647 h 543"/>
              <a:gd name="T16" fmla="*/ 2147483647 w 2682"/>
              <a:gd name="T17" fmla="*/ 0 h 543"/>
              <a:gd name="T18" fmla="*/ 2147483647 w 2682"/>
              <a:gd name="T19" fmla="*/ 0 h 543"/>
              <a:gd name="T20" fmla="*/ 0 w 2682"/>
              <a:gd name="T21" fmla="*/ 2147483647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82"/>
              <a:gd name="T34" fmla="*/ 0 h 543"/>
              <a:gd name="T35" fmla="*/ 2682 w 268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82" h="543">
                <a:moveTo>
                  <a:pt x="0" y="543"/>
                </a:moveTo>
                <a:lnTo>
                  <a:pt x="692" y="543"/>
                </a:lnTo>
                <a:lnTo>
                  <a:pt x="777" y="543"/>
                </a:lnTo>
                <a:lnTo>
                  <a:pt x="986" y="543"/>
                </a:lnTo>
                <a:lnTo>
                  <a:pt x="1469" y="543"/>
                </a:lnTo>
                <a:lnTo>
                  <a:pt x="1676" y="543"/>
                </a:lnTo>
                <a:lnTo>
                  <a:pt x="1763" y="543"/>
                </a:lnTo>
                <a:lnTo>
                  <a:pt x="2453" y="543"/>
                </a:lnTo>
                <a:lnTo>
                  <a:pt x="2682" y="0"/>
                </a:lnTo>
                <a:lnTo>
                  <a:pt x="231" y="0"/>
                </a:lnTo>
                <a:lnTo>
                  <a:pt x="0" y="5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5757863" y="2011363"/>
            <a:ext cx="38989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）政治自由</a:t>
            </a:r>
            <a:endParaRPr lang="zh-CN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3813"/>
          <p:cNvSpPr>
            <a:spLocks/>
          </p:cNvSpPr>
          <p:nvPr/>
        </p:nvSpPr>
        <p:spPr bwMode="auto">
          <a:xfrm>
            <a:off x="9221788" y="1808163"/>
            <a:ext cx="3636962" cy="909637"/>
          </a:xfrm>
          <a:custGeom>
            <a:avLst/>
            <a:gdLst>
              <a:gd name="T0" fmla="*/ 0 w 2682"/>
              <a:gd name="T1" fmla="*/ 2147483647 h 543"/>
              <a:gd name="T2" fmla="*/ 2147483647 w 2682"/>
              <a:gd name="T3" fmla="*/ 2147483647 h 543"/>
              <a:gd name="T4" fmla="*/ 2147483647 w 2682"/>
              <a:gd name="T5" fmla="*/ 2147483647 h 543"/>
              <a:gd name="T6" fmla="*/ 2147483647 w 2682"/>
              <a:gd name="T7" fmla="*/ 2147483647 h 543"/>
              <a:gd name="T8" fmla="*/ 2147483647 w 2682"/>
              <a:gd name="T9" fmla="*/ 2147483647 h 543"/>
              <a:gd name="T10" fmla="*/ 2147483647 w 2682"/>
              <a:gd name="T11" fmla="*/ 2147483647 h 543"/>
              <a:gd name="T12" fmla="*/ 2147483647 w 2682"/>
              <a:gd name="T13" fmla="*/ 2147483647 h 543"/>
              <a:gd name="T14" fmla="*/ 2147483647 w 2682"/>
              <a:gd name="T15" fmla="*/ 2147483647 h 543"/>
              <a:gd name="T16" fmla="*/ 2147483647 w 2682"/>
              <a:gd name="T17" fmla="*/ 0 h 543"/>
              <a:gd name="T18" fmla="*/ 2147483647 w 2682"/>
              <a:gd name="T19" fmla="*/ 0 h 543"/>
              <a:gd name="T20" fmla="*/ 0 w 2682"/>
              <a:gd name="T21" fmla="*/ 2147483647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82"/>
              <a:gd name="T34" fmla="*/ 0 h 543"/>
              <a:gd name="T35" fmla="*/ 2682 w 268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82" h="543">
                <a:moveTo>
                  <a:pt x="0" y="543"/>
                </a:moveTo>
                <a:lnTo>
                  <a:pt x="692" y="543"/>
                </a:lnTo>
                <a:lnTo>
                  <a:pt x="777" y="543"/>
                </a:lnTo>
                <a:lnTo>
                  <a:pt x="986" y="543"/>
                </a:lnTo>
                <a:lnTo>
                  <a:pt x="1469" y="543"/>
                </a:lnTo>
                <a:lnTo>
                  <a:pt x="1676" y="543"/>
                </a:lnTo>
                <a:lnTo>
                  <a:pt x="1763" y="543"/>
                </a:lnTo>
                <a:lnTo>
                  <a:pt x="2453" y="543"/>
                </a:lnTo>
                <a:lnTo>
                  <a:pt x="2682" y="0"/>
                </a:lnTo>
                <a:lnTo>
                  <a:pt x="231" y="0"/>
                </a:lnTo>
                <a:lnTo>
                  <a:pt x="0" y="5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394825" y="1982788"/>
            <a:ext cx="38989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）监督权</a:t>
            </a:r>
            <a:endParaRPr lang="zh-CN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: 圆角 79"/>
          <p:cNvSpPr/>
          <p:nvPr/>
        </p:nvSpPr>
        <p:spPr>
          <a:xfrm>
            <a:off x="2073275" y="3067050"/>
            <a:ext cx="3140075" cy="695325"/>
          </a:xfrm>
          <a:prstGeom prst="roundRect">
            <a:avLst/>
          </a:prstGeom>
          <a:solidFill>
            <a:srgbClr val="EB3C43"/>
          </a:solidFill>
          <a:ln>
            <a:noFill/>
          </a:ln>
        </p:spPr>
        <p:style>
          <a:lnRef idx="2">
            <a:srgbClr val="F6E36D">
              <a:shade val="50000"/>
            </a:srgbClr>
          </a:lnRef>
          <a:fillRef idx="1">
            <a:srgbClr val="F6E36D"/>
          </a:fillRef>
          <a:effectRef idx="0">
            <a:srgbClr val="F6E36D"/>
          </a:effectRef>
          <a:fontRef idx="minor">
            <a:srgbClr val="FFFFFF"/>
          </a:fontRef>
        </p:style>
        <p:txBody>
          <a:bodyPr lIns="96433" tIns="48216" rIns="96433" bIns="482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b="1" dirty="0">
                <a:latin typeface="微软雅黑" panose="020B0503020204020204" charset="-122"/>
                <a:ea typeface="微软雅黑" panose="020B0503020204020204" charset="-122"/>
              </a:rPr>
              <a:t>意义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336550" y="4011613"/>
            <a:ext cx="10736263" cy="2054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6409" tIns="48205" rIns="96409" bIns="48205">
            <a:spAutoFit/>
          </a:bodyPr>
          <a:lstStyle/>
          <a:p>
            <a:pPr defTabSz="766763">
              <a:lnSpc>
                <a:spcPct val="120000"/>
              </a:lnSpc>
            </a:pP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我国公民依法行使政治权利和自由，参与国家政治生活，管理国家事务和社会事务，管理经济和文化事业，这是人民行使当家作主权力的</a:t>
            </a:r>
            <a:r>
              <a:rPr lang="zh-CN" altLang="en-US" sz="3800" b="1">
                <a:solidFill>
                  <a:srgbClr val="FF0000"/>
                </a:solidFill>
                <a:latin typeface="宋体" charset="-122"/>
                <a:ea typeface="微软雅黑" pitchFamily="34" charset="-122"/>
              </a:rPr>
              <a:t>重要形式</a:t>
            </a:r>
            <a:r>
              <a:rPr lang="zh-CN" altLang="en-US" sz="3400" b="1">
                <a:solidFill>
                  <a:srgbClr val="002060"/>
                </a:solidFill>
                <a:latin typeface="宋体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463" y="1312863"/>
            <a:ext cx="11572875" cy="647700"/>
          </a:xfrm>
        </p:spPr>
        <p:txBody>
          <a:bodyPr rtlCol="0">
            <a:normAutofit/>
          </a:bodyPr>
          <a:lstStyle/>
          <a:p>
            <a:pPr marL="0" indent="0" defTabSz="9644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）人身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自由的含义及其内容？</a:t>
            </a:r>
          </a:p>
        </p:txBody>
      </p:sp>
      <p:sp>
        <p:nvSpPr>
          <p:cNvPr id="4" name="Rectangle 6"/>
          <p:cNvSpPr/>
          <p:nvPr/>
        </p:nvSpPr>
        <p:spPr>
          <a:xfrm>
            <a:off x="236688" y="217098"/>
            <a:ext cx="9415839" cy="701718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板块     二、人身自由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41363" y="4695825"/>
            <a:ext cx="11572875" cy="649288"/>
          </a:xfrm>
          <a:prstGeom prst="rect">
            <a:avLst/>
          </a:prstGeom>
        </p:spPr>
        <p:txBody>
          <a:bodyPr lIns="91429" tIns="45714" rIns="91429" bIns="45714">
            <a:normAutofit/>
          </a:bodyPr>
          <a:lstStyle>
            <a:lvl1pPr marL="361950" indent="-36195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33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590" indent="-301625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–"/>
              <a:defRPr sz="2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–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»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spcBef>
                <a:spcPct val="21000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（二）人身自由的重要性？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47825" y="1887538"/>
            <a:ext cx="9726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人身自由是指公民人身不受非法侵犯的自由，包括：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1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、人身自由不受侵犯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、人格尊严不受侵犯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、住宅不受侵犯</a:t>
            </a:r>
            <a:endParaRPr lang="en-US" altLang="zh-CN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、通信自由和通信秘密受法律保护</a:t>
            </a:r>
            <a:endParaRPr lang="zh-CN" altLang="en-US" sz="2800"/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endParaRPr lang="zh-CN" altLang="en-US" sz="28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16038" y="5345113"/>
            <a:ext cx="9728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人身自由是公民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最基本、最重要</a:t>
            </a:r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的权利，只有在人身自由得到保障的前提下，公民才能独立、自由、有尊严地生活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3" descr="u=3361544951,2209699540&amp;fm=27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596900" y="1958975"/>
            <a:ext cx="7715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114803" tIns="57401" rIns="114803" bIns="57401">
            <a:spAutoFit/>
          </a:bodyPr>
          <a:lstStyle/>
          <a:p>
            <a:r>
              <a:rPr lang="zh-CN" altLang="en-US" sz="35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人身自由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204913" y="1281113"/>
            <a:ext cx="301625" cy="3240087"/>
          </a:xfrm>
          <a:prstGeom prst="leftBrac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803" tIns="57401" rIns="114803" bIns="5740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06538" y="1054100"/>
            <a:ext cx="86439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人身自由不受侵犯</a:t>
            </a:r>
            <a:r>
              <a:rPr kumimoji="1" lang="zh-CN" altLang="en-US" sz="35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（宪法第三十七条）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163" y="0"/>
            <a:ext cx="711358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06538" y="2260600"/>
            <a:ext cx="8643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人格尊严不受侵犯</a:t>
            </a:r>
            <a:r>
              <a:rPr kumimoji="1" lang="zh-CN" altLang="en-US" sz="35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（宪法第三十八条）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388" y="0"/>
            <a:ext cx="634682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01775" y="3240088"/>
            <a:ext cx="86439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住宅不受侵犯</a:t>
            </a:r>
            <a:r>
              <a:rPr kumimoji="1" lang="zh-CN" altLang="en-US" sz="35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（宪法第三十九条）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06538" y="4194175"/>
            <a:ext cx="117538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5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通信自由和通信秘密不受侵犯</a:t>
            </a:r>
            <a:r>
              <a:rPr kumimoji="1" lang="zh-CN" altLang="en-US" sz="35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（宪法第四十条）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0"/>
            <a:ext cx="642937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338" y="447675"/>
            <a:ext cx="11352212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ChangeArrowheads="1"/>
          </p:cNvSpPr>
          <p:nvPr/>
        </p:nvSpPr>
        <p:spPr bwMode="auto">
          <a:xfrm>
            <a:off x="381000" y="274638"/>
            <a:ext cx="1097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板块</a:t>
            </a:r>
            <a:r>
              <a:rPr lang="en-US" altLang="zh-CN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三、社会经济与文化教育权利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28750" y="1401763"/>
            <a:ext cx="9075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宋体" charset="-122"/>
              </a:rPr>
              <a:t>社会经济与文化教育权利包括哪些内容？</a:t>
            </a: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498725" y="2628900"/>
            <a:ext cx="9834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社会经济权利</a:t>
            </a:r>
            <a:r>
              <a:rPr lang="zh-CN" altLang="en-US" sz="3600" b="1"/>
              <a:t>：</a:t>
            </a:r>
            <a:r>
              <a:rPr lang="zh-CN" altLang="en-US" sz="3600" b="1">
                <a:solidFill>
                  <a:schemeClr val="bg1"/>
                </a:solidFill>
              </a:rPr>
              <a:t>财产权、劳动权、物质帮助权</a:t>
            </a:r>
          </a:p>
          <a:p>
            <a:pPr eaLnBrk="0" hangingPunct="0">
              <a:buFont typeface="Arial" charset="0"/>
              <a:buNone/>
            </a:pPr>
            <a:endParaRPr lang="zh-CN" altLang="en-US" sz="3600" b="1"/>
          </a:p>
          <a:p>
            <a:pPr eaLnBrk="0" hangingPunct="0">
              <a:buFont typeface="Arial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文化教育权利</a:t>
            </a:r>
            <a:r>
              <a:rPr lang="zh-CN" altLang="en-US" sz="3600" b="1"/>
              <a:t>：</a:t>
            </a:r>
            <a:r>
              <a:rPr lang="zh-CN" altLang="en-US" sz="3600" b="1">
                <a:solidFill>
                  <a:schemeClr val="bg1"/>
                </a:solidFill>
              </a:rPr>
              <a:t>受教育权、文化权利</a:t>
            </a: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2036763" y="2679700"/>
            <a:ext cx="228600" cy="1704975"/>
          </a:xfrm>
          <a:prstGeom prst="leftBrace">
            <a:avLst>
              <a:gd name="adj1" fmla="val 443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eaLnBrk="0" hangingPunct="0">
              <a:buFont typeface="Arial" charset="0"/>
              <a:buNone/>
            </a:pPr>
            <a:endParaRPr lang="zh-CN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4"/>
          <p:cNvSpPr txBox="1">
            <a:spLocks noChangeArrowheads="1"/>
          </p:cNvSpPr>
          <p:nvPr/>
        </p:nvSpPr>
        <p:spPr bwMode="auto">
          <a:xfrm>
            <a:off x="214313" y="303213"/>
            <a:ext cx="122634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en-US" altLang="zh-CN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、财产权</a:t>
            </a:r>
            <a:endParaRPr lang="en-US" altLang="zh-CN" sz="3100" b="1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1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法律依据：宪法规定，公民的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合法的私有财产</a:t>
            </a: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不受侵犯。公民可以通过合法方式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取得</a:t>
            </a: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财产，并依法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占有和使用</a:t>
            </a: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获得收益</a:t>
            </a:r>
            <a:r>
              <a:rPr lang="zh-CN" altLang="en-US" sz="31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进行处分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。 </a:t>
            </a:r>
          </a:p>
        </p:txBody>
      </p:sp>
      <p:pic>
        <p:nvPicPr>
          <p:cNvPr id="33795" name="图片 1"/>
          <p:cNvPicPr>
            <a:picLocks noChangeAspect="1"/>
          </p:cNvPicPr>
          <p:nvPr/>
        </p:nvPicPr>
        <p:blipFill>
          <a:blip r:embed="rId2"/>
          <a:srcRect b="13934"/>
          <a:stretch>
            <a:fillRect/>
          </a:stretch>
        </p:blipFill>
        <p:spPr bwMode="auto">
          <a:xfrm>
            <a:off x="11049000" y="5345113"/>
            <a:ext cx="18097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81000" y="3484563"/>
            <a:ext cx="12025313" cy="37195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zh-CN" altLang="en-US" sz="2400" b="1" dirty="0"/>
              <a:t>房子被拆后李小雪爷爷家按照国家政策分到了四套共</a:t>
            </a:r>
            <a:r>
              <a:rPr lang="en-US" altLang="zh-CN" sz="2400" b="1" dirty="0"/>
              <a:t>380</a:t>
            </a:r>
            <a:r>
              <a:rPr lang="zh-CN" altLang="en-US" sz="2400" b="1" dirty="0"/>
              <a:t>平米的拆迁房。拿到分配的房子后，李小雪爷爷：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、首先到房产部门办理了四套住房的</a:t>
            </a:r>
            <a:r>
              <a:rPr lang="zh-CN" altLang="en-US" sz="2400" b="1" dirty="0">
                <a:solidFill>
                  <a:srgbClr val="FF0000"/>
                </a:solidFill>
              </a:rPr>
              <a:t>房产证，</a:t>
            </a:r>
            <a:r>
              <a:rPr lang="zh-CN" altLang="en-US" sz="2400" b="1" dirty="0"/>
              <a:t>这表明李小雪爷爷对这四套住房开始享有了</a:t>
            </a:r>
            <a:r>
              <a:rPr lang="zh-CN" altLang="en-US" sz="2400" b="1" u="sng" dirty="0"/>
              <a:t>                 </a:t>
            </a:r>
            <a:r>
              <a:rPr lang="zh-CN" altLang="en-US" sz="2400" b="1" dirty="0"/>
              <a:t>权。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、自己和老伴</a:t>
            </a:r>
            <a:r>
              <a:rPr lang="zh-CN" altLang="en-US" sz="2400" b="1" dirty="0">
                <a:solidFill>
                  <a:srgbClr val="FF0000"/>
                </a:solidFill>
              </a:rPr>
              <a:t>住</a:t>
            </a:r>
            <a:r>
              <a:rPr lang="zh-CN" altLang="en-US" sz="2400" b="1" dirty="0"/>
              <a:t>一套带阁楼</a:t>
            </a:r>
            <a:r>
              <a:rPr lang="en-US" altLang="zh-CN" sz="2400" b="1" dirty="0"/>
              <a:t>120</a:t>
            </a:r>
            <a:r>
              <a:rPr lang="zh-CN" altLang="en-US" sz="2400" b="1" dirty="0"/>
              <a:t>平米的住房，这是对自己的合法财产行使了</a:t>
            </a:r>
            <a:r>
              <a:rPr lang="zh-CN" altLang="en-US" sz="2400" b="1" u="sng" dirty="0"/>
              <a:t>               </a:t>
            </a:r>
            <a:r>
              <a:rPr lang="zh-CN" altLang="en-US" sz="2400" b="1" dirty="0"/>
              <a:t>权。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、另外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套全部</a:t>
            </a:r>
            <a:r>
              <a:rPr lang="zh-CN" altLang="en-US" sz="2400" b="1" dirty="0">
                <a:solidFill>
                  <a:srgbClr val="FF0000"/>
                </a:solidFill>
              </a:rPr>
              <a:t>出租</a:t>
            </a:r>
            <a:r>
              <a:rPr lang="zh-CN" altLang="en-US" sz="2400" b="1" dirty="0"/>
              <a:t>，每月获得一笔固定的房租</a:t>
            </a:r>
            <a:r>
              <a:rPr lang="zh-CN" altLang="en-US" sz="2400" b="1" dirty="0">
                <a:solidFill>
                  <a:srgbClr val="FF0000"/>
                </a:solidFill>
              </a:rPr>
              <a:t>收入</a:t>
            </a:r>
            <a:r>
              <a:rPr lang="zh-CN" altLang="en-US" sz="2400" b="1" dirty="0"/>
              <a:t>，这表明李小雪爷爷对自己的合法财产享有</a:t>
            </a:r>
            <a:r>
              <a:rPr lang="zh-CN" altLang="en-US" sz="2400" b="1" u="sng" dirty="0"/>
              <a:t>             </a:t>
            </a:r>
            <a:r>
              <a:rPr lang="zh-CN" altLang="en-US" sz="2400" b="1" dirty="0"/>
              <a:t>权。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altLang="zh-CN" sz="2400" b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、半年后，</a:t>
            </a:r>
            <a:r>
              <a:rPr lang="zh-CN" altLang="en-US" sz="2400" b="1" dirty="0">
                <a:solidFill>
                  <a:srgbClr val="FF0000"/>
                </a:solidFill>
              </a:rPr>
              <a:t>过户给</a:t>
            </a:r>
            <a:r>
              <a:rPr lang="zh-CN" altLang="en-US" sz="2400" b="1" dirty="0"/>
              <a:t>李小雪爸爸、姑姑各一套</a:t>
            </a:r>
            <a:r>
              <a:rPr lang="en-US" altLang="zh-CN" sz="2400" b="1" dirty="0"/>
              <a:t>80</a:t>
            </a:r>
            <a:r>
              <a:rPr lang="zh-CN" altLang="en-US" sz="2400" b="1" dirty="0"/>
              <a:t>多平米的住房，这是在对自己的合法财产行使</a:t>
            </a:r>
            <a:r>
              <a:rPr lang="zh-CN" altLang="en-US" sz="2400" b="1" u="sng" dirty="0"/>
              <a:t>                    </a:t>
            </a:r>
            <a:r>
              <a:rPr lang="zh-CN" altLang="en-US" sz="2400" b="1" dirty="0"/>
              <a:t>权。</a:t>
            </a:r>
            <a:endParaRPr lang="en-US" altLang="zh-CN" sz="2400" b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zh-CN" altLang="en-US" sz="24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2800" y="4127500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Arial" charset="0"/>
              </a:rPr>
              <a:t>占有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436225" y="4298950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Arial" charset="0"/>
              </a:rPr>
              <a:t>使用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04963" y="53086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Arial" charset="0"/>
              </a:rPr>
              <a:t>收益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08075" y="620871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Arial" charset="0"/>
              </a:rPr>
              <a:t>处分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176588" y="5345113"/>
            <a:ext cx="33131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>
                <a:solidFill>
                  <a:srgbClr val="FF0000"/>
                </a:solidFill>
                <a:latin typeface="Arial" charset="0"/>
              </a:rPr>
              <a:t>（所有权不变）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033713" y="6288088"/>
            <a:ext cx="33131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>
                <a:solidFill>
                  <a:srgbClr val="FF0000"/>
                </a:solidFill>
                <a:latin typeface="Arial" charset="0"/>
              </a:rPr>
              <a:t>（所有权变更）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9" grpId="0"/>
      <p:bldP spid="32" grpId="0"/>
      <p:bldP spid="38" grpId="0"/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8950" y="96838"/>
            <a:ext cx="1108075" cy="5429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lIns="91429" tIns="45714" rIns="91429" bIns="45714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chemeClr val="bg1"/>
                </a:solidFill>
              </a:rPr>
              <a:t>我国宪法构成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1820863" y="376238"/>
            <a:ext cx="668337" cy="4729162"/>
          </a:xfrm>
          <a:prstGeom prst="leftBrace">
            <a:avLst/>
          </a:prstGeom>
          <a:ln w="8255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90788" y="207963"/>
            <a:ext cx="3913187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bg1"/>
                </a:solidFill>
              </a:rPr>
              <a:t>序言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90788" y="1357313"/>
            <a:ext cx="3932237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第一章 总纲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90788" y="2427288"/>
            <a:ext cx="8256587" cy="7683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4400"/>
              <a:t>第二章 公民的基本权利和义务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90788" y="3673475"/>
            <a:ext cx="7319962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第三章 国家机构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90788" y="4816475"/>
            <a:ext cx="9148762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第四章 国旗、国歌、国徽、首都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4625" y="5656263"/>
            <a:ext cx="12298363" cy="10509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公民的基本权利和义务是宪法的核心内容。</a:t>
            </a: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+mn-ea"/>
              </a:rPr>
              <a:t>确认并保障公民的基本权利的实现是宪法的核心价值。</a:t>
            </a:r>
            <a:endParaRPr lang="zh-CN" altLang="en-US" sz="28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41363" y="736600"/>
            <a:ext cx="11090275" cy="5414963"/>
          </a:xfrm>
        </p:spPr>
        <p:txBody>
          <a:bodyPr lIns="114789" tIns="57394" rIns="114789" bIns="57394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、劳动权</a:t>
            </a:r>
            <a:endParaRPr lang="en-US" altLang="zh-CN" sz="3100" b="1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）法律依据：宪法规定，公民有劳动的</a:t>
            </a:r>
            <a:r>
              <a:rPr lang="zh-CN" altLang="en-US" sz="31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权利与义务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100" b="1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）劳动权的重要性：</a:t>
            </a:r>
            <a:endParaRPr lang="en-US" altLang="zh-CN" sz="3100" b="1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一切有劳动能力的公民有劳动</a:t>
            </a:r>
            <a:r>
              <a:rPr lang="zh-CN" altLang="en-US" sz="3100" u="sng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就业</a:t>
            </a: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和取得劳动</a:t>
            </a:r>
            <a:r>
              <a:rPr lang="zh-CN" altLang="en-US" sz="3100" u="sng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报酬</a:t>
            </a: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的权利，这是公民</a:t>
            </a:r>
            <a:r>
              <a:rPr lang="zh-CN" altLang="en-US" sz="31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赖以生存的基础</a:t>
            </a:r>
            <a:r>
              <a:rPr lang="zh-CN" altLang="en-US" sz="310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10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②人们通过劳动，参与社会生产与服务活动，获得劳动报酬和其他收益，既可以保障合理的生活水平，实现</a:t>
            </a:r>
            <a:r>
              <a:rPr lang="zh-CN" altLang="en-US" sz="31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自身</a:t>
            </a: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价值，也为</a:t>
            </a:r>
            <a:r>
              <a:rPr lang="zh-CN" altLang="en-US" sz="31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国家和社会</a:t>
            </a:r>
            <a:r>
              <a:rPr lang="zh-CN" altLang="en-US" sz="31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做出了贡献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endParaRPr lang="zh-CN" altLang="en-US" sz="3100" b="1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96900" y="663575"/>
            <a:ext cx="11090275" cy="3608388"/>
          </a:xfrm>
        </p:spPr>
        <p:txBody>
          <a:bodyPr lIns="114789" tIns="57394" rIns="114789" bIns="57394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、物质帮助权</a:t>
            </a:r>
            <a:endParaRPr lang="en-US" altLang="zh-CN" sz="3100" b="1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zh-CN" altLang="en-US" sz="36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 法律依据：宪法规定，公民在</a:t>
            </a:r>
            <a:r>
              <a:rPr lang="zh-CN" altLang="en-US" sz="36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年老</a:t>
            </a:r>
            <a:r>
              <a:rPr lang="zh-CN" altLang="en-US" sz="3600" b="1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6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疾病</a:t>
            </a:r>
            <a:r>
              <a:rPr lang="zh-CN" altLang="en-US" sz="36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或者</a:t>
            </a:r>
            <a:r>
              <a:rPr lang="zh-CN" altLang="en-US" sz="36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丧失劳动能力</a:t>
            </a:r>
            <a:r>
              <a:rPr lang="zh-CN" altLang="en-US" sz="36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的情况下，有从国家和社会获得物质帮助的权利。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100" b="1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）国家保障：发展社会保险、社会救济、医疗卫生事业等。</a:t>
            </a:r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71963"/>
            <a:ext cx="5318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4121150"/>
            <a:ext cx="61436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标题 1"/>
          <p:cNvSpPr>
            <a:spLocks noGrp="1"/>
          </p:cNvSpPr>
          <p:nvPr>
            <p:ph type="title"/>
          </p:nvPr>
        </p:nvSpPr>
        <p:spPr>
          <a:xfrm>
            <a:off x="884238" y="376238"/>
            <a:ext cx="11090275" cy="10795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1"/>
                </a:solidFill>
              </a:rPr>
              <a:t>4</a:t>
            </a:r>
            <a:r>
              <a:rPr lang="zh-CN" altLang="en-US" b="1" smtClean="0">
                <a:solidFill>
                  <a:schemeClr val="bg1"/>
                </a:solidFill>
              </a:rPr>
              <a:t>、受教育权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528763"/>
            <a:ext cx="8928100" cy="50403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chemeClr val="bg1"/>
                </a:solidFill>
              </a:rPr>
              <a:t>（</a:t>
            </a:r>
            <a:r>
              <a:rPr lang="en-US" altLang="zh-CN" sz="3200" b="1" smtClean="0">
                <a:solidFill>
                  <a:schemeClr val="bg1"/>
                </a:solidFill>
              </a:rPr>
              <a:t>1</a:t>
            </a:r>
            <a:r>
              <a:rPr lang="zh-CN" altLang="en-US" sz="3200" b="1" smtClean="0">
                <a:solidFill>
                  <a:schemeClr val="bg1"/>
                </a:solidFill>
              </a:rPr>
              <a:t>）法律依据：公民有按照其能力平等地从国家获得接受教育的机会，并获得相应物质保障的权利。</a:t>
            </a:r>
            <a:endParaRPr lang="en-US" altLang="zh-CN" sz="3200" b="1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chemeClr val="bg1"/>
                </a:solidFill>
              </a:rPr>
              <a:t>（</a:t>
            </a:r>
            <a:r>
              <a:rPr lang="en-US" altLang="zh-CN" sz="3200" b="1" smtClean="0">
                <a:solidFill>
                  <a:schemeClr val="bg1"/>
                </a:solidFill>
              </a:rPr>
              <a:t>2</a:t>
            </a:r>
            <a:r>
              <a:rPr lang="zh-CN" altLang="en-US" sz="3200" b="1" smtClean="0">
                <a:solidFill>
                  <a:schemeClr val="bg1"/>
                </a:solidFill>
              </a:rPr>
              <a:t>）重要性：教育为个人人生幸福奠定基础，为人类文明传递薪火，成就民族和国家的未来。</a:t>
            </a:r>
            <a:endParaRPr lang="en-US" altLang="zh-CN" sz="3200" b="1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chemeClr val="bg1"/>
                </a:solidFill>
              </a:rPr>
              <a:t>（</a:t>
            </a:r>
            <a:r>
              <a:rPr lang="en-US" altLang="zh-CN" sz="3200" b="1" smtClean="0">
                <a:solidFill>
                  <a:schemeClr val="bg1"/>
                </a:solidFill>
              </a:rPr>
              <a:t>3</a:t>
            </a:r>
            <a:r>
              <a:rPr lang="zh-CN" altLang="en-US" sz="3200" b="1" smtClean="0">
                <a:solidFill>
                  <a:schemeClr val="bg1"/>
                </a:solidFill>
              </a:rPr>
              <a:t>）保障措施：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chemeClr val="bg1"/>
                </a:solidFill>
              </a:rPr>
              <a:t>           </a:t>
            </a:r>
          </a:p>
        </p:txBody>
      </p:sp>
      <p:pic>
        <p:nvPicPr>
          <p:cNvPr id="70660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3200" y="736600"/>
            <a:ext cx="37655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Box 17"/>
          <p:cNvSpPr txBox="1"/>
          <p:nvPr/>
        </p:nvSpPr>
        <p:spPr>
          <a:xfrm>
            <a:off x="1797050" y="200025"/>
            <a:ext cx="9264650" cy="614363"/>
          </a:xfrm>
          <a:prstGeom prst="rect">
            <a:avLst/>
          </a:prstGeom>
          <a:noFill/>
          <a:ln w="9525">
            <a:noFill/>
          </a:ln>
        </p:spPr>
        <p:txBody>
          <a:bodyPr lIns="96412" tIns="48206" rIns="96412" bIns="48206">
            <a:spAutoFit/>
          </a:bodyPr>
          <a:lstStyle/>
          <a:p>
            <a:pPr defTabSz="728980">
              <a:defRPr/>
            </a:pPr>
            <a:r>
              <a:rPr lang="zh-CN" altLang="en-US" sz="3375" b="1" dirty="0">
                <a:solidFill>
                  <a:srgbClr val="0000CC"/>
                </a:solidFill>
                <a:latin typeface="楷体" panose="02010609060101010101" pitchFamily="49" charset="-122"/>
                <a:ea typeface="微软雅黑" panose="020B0503020204020204" pitchFamily="34" charset="-122"/>
              </a:rPr>
              <a:t>制度保障经济困难学生受教育的权利：</a:t>
            </a:r>
            <a:endParaRPr lang="zh-CN" altLang="en-US" sz="1475" dirty="0">
              <a:solidFill>
                <a:srgbClr val="0000CC"/>
              </a:solidFill>
              <a:ea typeface="微软雅黑" panose="020B0503020204020204" pitchFamily="34" charset="-122"/>
            </a:endParaRPr>
          </a:p>
        </p:txBody>
      </p:sp>
      <p:sp>
        <p:nvSpPr>
          <p:cNvPr id="116742" name="TextBox 18"/>
          <p:cNvSpPr txBox="1"/>
          <p:nvPr/>
        </p:nvSpPr>
        <p:spPr>
          <a:xfrm>
            <a:off x="1797050" y="1276350"/>
            <a:ext cx="5011738" cy="614363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412" tIns="48206" rIns="96412" bIns="48206">
            <a:spAutoFit/>
          </a:bodyPr>
          <a:lstStyle/>
          <a:p>
            <a:pPr defTabSz="728980">
              <a:defRPr/>
            </a:pPr>
            <a:r>
              <a:rPr lang="zh-CN" altLang="en-US" sz="337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国家实行义务教育制度</a:t>
            </a:r>
          </a:p>
        </p:txBody>
      </p:sp>
      <p:sp>
        <p:nvSpPr>
          <p:cNvPr id="116743" name="TextBox 19"/>
          <p:cNvSpPr txBox="1"/>
          <p:nvPr/>
        </p:nvSpPr>
        <p:spPr>
          <a:xfrm>
            <a:off x="1797050" y="2173288"/>
            <a:ext cx="4024313" cy="614362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412" tIns="48206" rIns="96412" bIns="48206">
            <a:spAutoFit/>
          </a:bodyPr>
          <a:lstStyle/>
          <a:p>
            <a:pPr defTabSz="728980">
              <a:defRPr/>
            </a:pPr>
            <a:r>
              <a:rPr lang="zh-CN" altLang="en-US" sz="337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国家制定资助政策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5897563" y="2173288"/>
            <a:ext cx="266700" cy="4259262"/>
            <a:chOff x="1374772" y="1213680"/>
            <a:chExt cx="274322" cy="5187394"/>
          </a:xfrm>
        </p:grpSpPr>
        <p:sp>
          <p:nvSpPr>
            <p:cNvPr id="39944" name="Pentagon 21"/>
            <p:cNvSpPr/>
            <p:nvPr/>
          </p:nvSpPr>
          <p:spPr>
            <a:xfrm rot="5400000">
              <a:off x="1104129" y="5857743"/>
              <a:ext cx="813974" cy="272689"/>
            </a:xfrm>
            <a:prstGeom prst="homePlate">
              <a:avLst>
                <a:gd name="adj" fmla="val 281613"/>
              </a:avLst>
            </a:prstGeom>
            <a:gradFill rotWithShape="1">
              <a:gsLst>
                <a:gs pos="0">
                  <a:srgbClr val="E1C9AF"/>
                </a:gs>
                <a:gs pos="100000">
                  <a:srgbClr val="B88954"/>
                </a:gs>
              </a:gsLst>
              <a:lin ang="5400000" scaled="1"/>
              <a:tileRect/>
            </a:gradFill>
            <a:ln w="3175">
              <a:noFill/>
            </a:ln>
          </p:spPr>
          <p:txBody>
            <a:bodyPr rot="10800000" vert="eaVert" lIns="76791" tIns="38395" rIns="76791" bIns="38395" anchor="ctr"/>
            <a:lstStyle/>
            <a:p>
              <a:pPr algn="ctr" defTabSz="728980">
                <a:lnSpc>
                  <a:spcPct val="120000"/>
                </a:lnSpc>
                <a:defRPr/>
              </a:pPr>
              <a:endParaRPr lang="en-US" altLang="zh-CN" sz="116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1374772" y="2006387"/>
              <a:ext cx="274322" cy="377792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946" name="Rectangle 23"/>
            <p:cNvSpPr/>
            <p:nvPr/>
          </p:nvSpPr>
          <p:spPr>
            <a:xfrm>
              <a:off x="1374772" y="1416690"/>
              <a:ext cx="272689" cy="591630"/>
            </a:xfrm>
            <a:prstGeom prst="rect">
              <a:avLst/>
            </a:prstGeom>
            <a:gradFill rotWithShape="1">
              <a:gsLst>
                <a:gs pos="0">
                  <a:srgbClr val="BFBFBF">
                    <a:alpha val="100000"/>
                  </a:srgbClr>
                </a:gs>
                <a:gs pos="27000">
                  <a:srgbClr val="FFFFFF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10800000" scaled="1"/>
              <a:tileRect/>
            </a:gradFill>
            <a:ln w="3175">
              <a:noFill/>
            </a:ln>
          </p:spPr>
          <p:txBody>
            <a:bodyPr lIns="76791" tIns="38395" rIns="76791" bIns="38395" anchor="ctr"/>
            <a:lstStyle/>
            <a:p>
              <a:pPr algn="ctr" defTabSz="728980">
                <a:lnSpc>
                  <a:spcPct val="120000"/>
                </a:lnSpc>
                <a:defRPr/>
              </a:pPr>
              <a:endParaRPr lang="en-US" altLang="zh-CN" sz="116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7" name="Rectangle 24"/>
            <p:cNvSpPr/>
            <p:nvPr/>
          </p:nvSpPr>
          <p:spPr>
            <a:xfrm>
              <a:off x="1404164" y="1213680"/>
              <a:ext cx="213905" cy="20301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txBody>
            <a:bodyPr lIns="76791" tIns="38395" rIns="76791" bIns="38395" anchor="ctr"/>
            <a:lstStyle/>
            <a:p>
              <a:pPr algn="ctr" defTabSz="728980">
                <a:lnSpc>
                  <a:spcPct val="120000"/>
                </a:lnSpc>
                <a:defRPr/>
              </a:pPr>
              <a:endParaRPr lang="en-US" altLang="zh-CN" sz="116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397043" y="6250262"/>
              <a:ext cx="228145" cy="73480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374772" y="14862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74772" y="156169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4772" y="16371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74772" y="171250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4772" y="178984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4772" y="186524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4772" y="194258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757" name="Trapezoid 5"/>
          <p:cNvSpPr>
            <a:spLocks/>
          </p:cNvSpPr>
          <p:nvPr/>
        </p:nvSpPr>
        <p:spPr bwMode="auto">
          <a:xfrm rot="-5400000">
            <a:off x="5428456" y="6126957"/>
            <a:ext cx="650875" cy="42862"/>
          </a:xfrm>
          <a:custGeom>
            <a:avLst/>
            <a:gdLst>
              <a:gd name="T0" fmla="*/ 239041 w 650528"/>
              <a:gd name="T1" fmla="*/ 0 h 55694"/>
              <a:gd name="T2" fmla="*/ 14296 w 650528"/>
              <a:gd name="T3" fmla="*/ 449 h 55694"/>
              <a:gd name="T4" fmla="*/ 239041 w 650528"/>
              <a:gd name="T5" fmla="*/ 897 h 55694"/>
              <a:gd name="T6" fmla="*/ 463792 w 650528"/>
              <a:gd name="T7" fmla="*/ 449 h 5569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650528"/>
              <a:gd name="T13" fmla="*/ 0 h 55694"/>
              <a:gd name="T14" fmla="*/ 650528 w 650528"/>
              <a:gd name="T15" fmla="*/ 55694 h 55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528" h="55694">
                <a:moveTo>
                  <a:pt x="0" y="55694"/>
                </a:moveTo>
                <a:lnTo>
                  <a:pt x="38895" y="0"/>
                </a:lnTo>
                <a:lnTo>
                  <a:pt x="611633" y="0"/>
                </a:lnTo>
                <a:lnTo>
                  <a:pt x="650528" y="55694"/>
                </a:lnTo>
                <a:lnTo>
                  <a:pt x="0" y="55694"/>
                </a:lnTo>
                <a:close/>
              </a:path>
            </a:pathLst>
          </a:custGeom>
          <a:solidFill>
            <a:srgbClr val="1D1C1C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58" name="Trapezoid 6"/>
          <p:cNvSpPr>
            <a:spLocks/>
          </p:cNvSpPr>
          <p:nvPr/>
        </p:nvSpPr>
        <p:spPr bwMode="auto">
          <a:xfrm rot="-5400000">
            <a:off x="5428456" y="5420520"/>
            <a:ext cx="650875" cy="42862"/>
          </a:xfrm>
          <a:custGeom>
            <a:avLst/>
            <a:gdLst>
              <a:gd name="T0" fmla="*/ 239041 w 650528"/>
              <a:gd name="T1" fmla="*/ 0 h 55694"/>
              <a:gd name="T2" fmla="*/ 14296 w 650528"/>
              <a:gd name="T3" fmla="*/ 449 h 55694"/>
              <a:gd name="T4" fmla="*/ 239041 w 650528"/>
              <a:gd name="T5" fmla="*/ 897 h 55694"/>
              <a:gd name="T6" fmla="*/ 463792 w 650528"/>
              <a:gd name="T7" fmla="*/ 449 h 5569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650528"/>
              <a:gd name="T13" fmla="*/ 0 h 55694"/>
              <a:gd name="T14" fmla="*/ 650528 w 650528"/>
              <a:gd name="T15" fmla="*/ 55694 h 55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528" h="55694">
                <a:moveTo>
                  <a:pt x="0" y="55694"/>
                </a:moveTo>
                <a:lnTo>
                  <a:pt x="38895" y="0"/>
                </a:lnTo>
                <a:lnTo>
                  <a:pt x="611633" y="0"/>
                </a:lnTo>
                <a:lnTo>
                  <a:pt x="650528" y="55694"/>
                </a:lnTo>
                <a:lnTo>
                  <a:pt x="0" y="55694"/>
                </a:lnTo>
                <a:close/>
              </a:path>
            </a:pathLst>
          </a:custGeom>
          <a:solidFill>
            <a:srgbClr val="5A0000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59" name="Trapezoid 7"/>
          <p:cNvSpPr>
            <a:spLocks/>
          </p:cNvSpPr>
          <p:nvPr/>
        </p:nvSpPr>
        <p:spPr bwMode="auto">
          <a:xfrm rot="-5400000">
            <a:off x="5427662" y="4633913"/>
            <a:ext cx="650875" cy="44450"/>
          </a:xfrm>
          <a:custGeom>
            <a:avLst/>
            <a:gdLst>
              <a:gd name="T0" fmla="*/ 235376 w 650528"/>
              <a:gd name="T1" fmla="*/ 0 h 55694"/>
              <a:gd name="T2" fmla="*/ 14069 w 650528"/>
              <a:gd name="T3" fmla="*/ 601 h 55694"/>
              <a:gd name="T4" fmla="*/ 235376 w 650528"/>
              <a:gd name="T5" fmla="*/ 1200 h 55694"/>
              <a:gd name="T6" fmla="*/ 456682 w 650528"/>
              <a:gd name="T7" fmla="*/ 601 h 5569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650528"/>
              <a:gd name="T13" fmla="*/ 0 h 55694"/>
              <a:gd name="T14" fmla="*/ 650528 w 650528"/>
              <a:gd name="T15" fmla="*/ 55694 h 55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528" h="55694">
                <a:moveTo>
                  <a:pt x="0" y="55694"/>
                </a:moveTo>
                <a:lnTo>
                  <a:pt x="38895" y="0"/>
                </a:lnTo>
                <a:lnTo>
                  <a:pt x="611633" y="0"/>
                </a:lnTo>
                <a:lnTo>
                  <a:pt x="650528" y="55694"/>
                </a:lnTo>
                <a:lnTo>
                  <a:pt x="0" y="55694"/>
                </a:lnTo>
                <a:close/>
              </a:path>
            </a:pathLst>
          </a:custGeom>
          <a:solidFill>
            <a:srgbClr val="1D1C1C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60" name="Trapezoid 8"/>
          <p:cNvSpPr>
            <a:spLocks/>
          </p:cNvSpPr>
          <p:nvPr/>
        </p:nvSpPr>
        <p:spPr bwMode="auto">
          <a:xfrm rot="-5400000">
            <a:off x="5428456" y="3952082"/>
            <a:ext cx="650875" cy="42862"/>
          </a:xfrm>
          <a:custGeom>
            <a:avLst/>
            <a:gdLst>
              <a:gd name="T0" fmla="*/ 239039 w 650528"/>
              <a:gd name="T1" fmla="*/ 0 h 55694"/>
              <a:gd name="T2" fmla="*/ 14296 w 650528"/>
              <a:gd name="T3" fmla="*/ 449 h 55694"/>
              <a:gd name="T4" fmla="*/ 239039 w 650528"/>
              <a:gd name="T5" fmla="*/ 897 h 55694"/>
              <a:gd name="T6" fmla="*/ 463786 w 650528"/>
              <a:gd name="T7" fmla="*/ 449 h 5569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650528"/>
              <a:gd name="T13" fmla="*/ 0 h 55694"/>
              <a:gd name="T14" fmla="*/ 650528 w 650528"/>
              <a:gd name="T15" fmla="*/ 55694 h 55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528" h="55694">
                <a:moveTo>
                  <a:pt x="0" y="55694"/>
                </a:moveTo>
                <a:lnTo>
                  <a:pt x="38895" y="0"/>
                </a:lnTo>
                <a:lnTo>
                  <a:pt x="611633" y="0"/>
                </a:lnTo>
                <a:lnTo>
                  <a:pt x="650528" y="55694"/>
                </a:lnTo>
                <a:lnTo>
                  <a:pt x="0" y="55694"/>
                </a:lnTo>
                <a:close/>
              </a:path>
            </a:pathLst>
          </a:custGeom>
          <a:solidFill>
            <a:srgbClr val="5A0000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61" name="Pentagon 9"/>
          <p:cNvSpPr/>
          <p:nvPr/>
        </p:nvSpPr>
        <p:spPr>
          <a:xfrm>
            <a:off x="5973763" y="2173288"/>
            <a:ext cx="5276850" cy="566737"/>
          </a:xfrm>
          <a:prstGeom prst="homePlate">
            <a:avLst>
              <a:gd name="adj" fmla="val 48728"/>
            </a:avLst>
          </a:prstGeom>
          <a:solidFill>
            <a:schemeClr val="accent1"/>
          </a:solidFill>
          <a:ln w="3175">
            <a:noFill/>
          </a:ln>
        </p:spPr>
        <p:txBody>
          <a:bodyPr lIns="76791" tIns="38395" rIns="76791" bIns="38395" anchor="ctr"/>
          <a:lstStyle/>
          <a:p>
            <a:pPr algn="ctr" defTabSz="728980">
              <a:lnSpc>
                <a:spcPct val="120000"/>
              </a:lnSpc>
              <a:defRPr/>
            </a:pPr>
            <a:endParaRPr lang="en-US" altLang="zh-CN" sz="116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62" name="Pentagon 10"/>
          <p:cNvSpPr/>
          <p:nvPr/>
        </p:nvSpPr>
        <p:spPr>
          <a:xfrm>
            <a:off x="1871663" y="3008313"/>
            <a:ext cx="9571037" cy="1368425"/>
          </a:xfrm>
          <a:prstGeom prst="homePlate">
            <a:avLst>
              <a:gd name="adj" fmla="val 29540"/>
            </a:avLst>
          </a:prstGeom>
          <a:solidFill>
            <a:schemeClr val="accent2"/>
          </a:solidFill>
          <a:ln w="3175">
            <a:noFill/>
          </a:ln>
        </p:spPr>
        <p:txBody>
          <a:bodyPr lIns="76791" tIns="38395" rIns="76791" bIns="38395" anchor="ctr"/>
          <a:lstStyle/>
          <a:p>
            <a:pPr algn="ctr" defTabSz="728980">
              <a:lnSpc>
                <a:spcPct val="120000"/>
              </a:lnSpc>
              <a:defRPr/>
            </a:pPr>
            <a:endParaRPr lang="en-US" altLang="zh-CN" sz="116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63" name="Pentagon 11"/>
          <p:cNvSpPr/>
          <p:nvPr/>
        </p:nvSpPr>
        <p:spPr>
          <a:xfrm>
            <a:off x="1871663" y="4527550"/>
            <a:ext cx="9378950" cy="911225"/>
          </a:xfrm>
          <a:prstGeom prst="homePlate">
            <a:avLst>
              <a:gd name="adj" fmla="val 37498"/>
            </a:avLst>
          </a:prstGeom>
          <a:solidFill>
            <a:srgbClr val="B30000"/>
          </a:solidFill>
          <a:ln w="3175">
            <a:noFill/>
          </a:ln>
        </p:spPr>
        <p:txBody>
          <a:bodyPr lIns="76791" tIns="38395" rIns="76791" bIns="38395" anchor="ctr"/>
          <a:lstStyle/>
          <a:p>
            <a:pPr algn="ctr" defTabSz="728980">
              <a:lnSpc>
                <a:spcPct val="120000"/>
              </a:lnSpc>
              <a:defRPr/>
            </a:pPr>
            <a:endParaRPr lang="en-US" altLang="zh-CN" sz="116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64" name="Pentagon 12"/>
          <p:cNvSpPr/>
          <p:nvPr/>
        </p:nvSpPr>
        <p:spPr>
          <a:xfrm>
            <a:off x="1871663" y="5741988"/>
            <a:ext cx="2463800" cy="568325"/>
          </a:xfrm>
          <a:prstGeom prst="homePlate">
            <a:avLst>
              <a:gd name="adj" fmla="val 27200"/>
            </a:avLst>
          </a:prstGeom>
          <a:solidFill>
            <a:srgbClr val="3A3838"/>
          </a:solidFill>
          <a:ln w="3175">
            <a:noFill/>
          </a:ln>
        </p:spPr>
        <p:txBody>
          <a:bodyPr lIns="76791" tIns="38395" rIns="76791" bIns="38395" anchor="ctr"/>
          <a:lstStyle/>
          <a:p>
            <a:pPr algn="ctr" defTabSz="728980">
              <a:lnSpc>
                <a:spcPct val="120000"/>
              </a:lnSpc>
              <a:defRPr/>
            </a:pPr>
            <a:endParaRPr lang="en-US" altLang="zh-CN" sz="116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65" name="Rectangle 33"/>
          <p:cNvSpPr/>
          <p:nvPr/>
        </p:nvSpPr>
        <p:spPr>
          <a:xfrm>
            <a:off x="6418263" y="2173288"/>
            <a:ext cx="4832350" cy="595312"/>
          </a:xfrm>
          <a:prstGeom prst="rect">
            <a:avLst/>
          </a:prstGeom>
          <a:noFill/>
          <a:ln w="9525">
            <a:noFill/>
          </a:ln>
        </p:spPr>
        <p:txBody>
          <a:bodyPr lIns="76791" tIns="38395" rIns="76791" bIns="38395">
            <a:spAutoFit/>
          </a:bodyPr>
          <a:lstStyle/>
          <a:p>
            <a:pPr defTabSz="728980">
              <a:defRPr/>
            </a:pP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实施农村营养改善计划</a:t>
            </a:r>
          </a:p>
        </p:txBody>
      </p:sp>
      <p:sp>
        <p:nvSpPr>
          <p:cNvPr id="116766" name="Rectangle 38"/>
          <p:cNvSpPr/>
          <p:nvPr/>
        </p:nvSpPr>
        <p:spPr>
          <a:xfrm>
            <a:off x="1949450" y="3008313"/>
            <a:ext cx="9037638" cy="1246187"/>
          </a:xfrm>
          <a:prstGeom prst="rect">
            <a:avLst/>
          </a:prstGeom>
          <a:noFill/>
          <a:ln w="9525">
            <a:noFill/>
          </a:ln>
        </p:spPr>
        <p:txBody>
          <a:bodyPr lIns="76791" tIns="38395" rIns="76791" bIns="38395">
            <a:spAutoFit/>
          </a:bodyPr>
          <a:lstStyle/>
          <a:p>
            <a:pPr defTabSz="728980">
              <a:defRPr/>
            </a:pPr>
            <a:r>
              <a:rPr lang="zh-CN" altLang="en-US" sz="37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对城乡义务教育学生免学杂费，免费提供教科书，对农村学生免费配发字典</a:t>
            </a:r>
          </a:p>
        </p:txBody>
      </p:sp>
      <p:sp>
        <p:nvSpPr>
          <p:cNvPr id="116767" name="Rectangle 39"/>
          <p:cNvSpPr/>
          <p:nvPr/>
        </p:nvSpPr>
        <p:spPr>
          <a:xfrm>
            <a:off x="1949450" y="4679950"/>
            <a:ext cx="7974013" cy="530225"/>
          </a:xfrm>
          <a:prstGeom prst="rect">
            <a:avLst/>
          </a:prstGeom>
          <a:noFill/>
          <a:ln w="9525">
            <a:noFill/>
          </a:ln>
        </p:spPr>
        <p:txBody>
          <a:bodyPr lIns="76791" tIns="38395" rIns="76791" bIns="38395">
            <a:spAutoFit/>
          </a:bodyPr>
          <a:lstStyle/>
          <a:p>
            <a:pPr defTabSz="728980">
              <a:defRPr/>
            </a:pPr>
            <a:r>
              <a:rPr lang="zh-CN" altLang="en-US" sz="29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对家庭经济困难的寄宿生给予生活补助</a:t>
            </a:r>
          </a:p>
        </p:txBody>
      </p:sp>
      <p:sp>
        <p:nvSpPr>
          <p:cNvPr id="116768" name="Rectangle 40"/>
          <p:cNvSpPr/>
          <p:nvPr/>
        </p:nvSpPr>
        <p:spPr>
          <a:xfrm>
            <a:off x="2024063" y="5818188"/>
            <a:ext cx="1635125" cy="503237"/>
          </a:xfrm>
          <a:prstGeom prst="rect">
            <a:avLst/>
          </a:prstGeom>
          <a:noFill/>
          <a:ln w="9525">
            <a:noFill/>
          </a:ln>
        </p:spPr>
        <p:txBody>
          <a:bodyPr lIns="76791" tIns="38395" rIns="76791" bIns="38395">
            <a:spAutoFit/>
          </a:bodyPr>
          <a:lstStyle/>
          <a:p>
            <a:pPr algn="ctr" defTabSz="728980">
              <a:lnSpc>
                <a:spcPct val="120000"/>
              </a:lnSpc>
              <a:defRPr/>
            </a:pPr>
            <a:r>
              <a:rPr lang="en-US" altLang="zh-CN" sz="232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……</a:t>
            </a:r>
            <a:endParaRPr lang="en-GB" altLang="zh-CN" sz="232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62481" name="椭圆 46"/>
          <p:cNvGrpSpPr>
            <a:grpSpLocks/>
          </p:cNvGrpSpPr>
          <p:nvPr/>
        </p:nvGrpSpPr>
        <p:grpSpPr bwMode="auto">
          <a:xfrm>
            <a:off x="10760075" y="6602413"/>
            <a:ext cx="288925" cy="384175"/>
            <a:chOff x="7688" y="4159"/>
            <a:chExt cx="242" cy="242"/>
          </a:xfrm>
        </p:grpSpPr>
        <p:pic>
          <p:nvPicPr>
            <p:cNvPr id="62482" name="椭圆 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8" y="4159"/>
              <a:ext cx="24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0" name="Text Box 35"/>
            <p:cNvSpPr txBox="1"/>
            <p:nvPr/>
          </p:nvSpPr>
          <p:spPr>
            <a:xfrm>
              <a:off x="7728" y="4201"/>
              <a:ext cx="160" cy="1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6791" tIns="38395" rIns="76791" bIns="38395" anchor="ctr"/>
            <a:lstStyle/>
            <a:p>
              <a:pPr algn="ctr" defTabSz="728980">
                <a:defRPr/>
              </a:pPr>
              <a:endParaRPr lang="zh-CN" altLang="en-US" sz="1475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bldLvl="0" animBg="1"/>
      <p:bldP spid="116743" grpId="0" bldLvl="0" animBg="1"/>
      <p:bldP spid="116757" grpId="0" animBg="1"/>
      <p:bldP spid="116758" grpId="0" animBg="1"/>
      <p:bldP spid="116759" grpId="0" animBg="1"/>
      <p:bldP spid="116760" grpId="0" animBg="1"/>
      <p:bldP spid="116761" grpId="0" bldLvl="0" animBg="1"/>
      <p:bldP spid="116762" grpId="0" bldLvl="0" animBg="1"/>
      <p:bldP spid="116763" grpId="0" bldLvl="0" animBg="1"/>
      <p:bldP spid="116764" grpId="0" bldLvl="0" animBg="1"/>
      <p:bldP spid="116765" grpId="0"/>
      <p:bldP spid="116766" grpId="0"/>
      <p:bldP spid="116767" grpId="0"/>
      <p:bldP spid="1167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QQ图片20200227201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1638"/>
            <a:ext cx="4191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6" descr="QQ图片20200227201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2895600"/>
            <a:ext cx="625316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7" descr="QQ图片20200227201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2525" y="0"/>
            <a:ext cx="5041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4"/>
          <p:cNvSpPr txBox="1">
            <a:spLocks noChangeArrowheads="1"/>
          </p:cNvSpPr>
          <p:nvPr/>
        </p:nvSpPr>
        <p:spPr bwMode="auto">
          <a:xfrm>
            <a:off x="277813" y="160338"/>
            <a:ext cx="121173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en-US" altLang="zh-CN" sz="3100" b="1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、文化权利</a:t>
            </a:r>
            <a:endParaRPr lang="en-US" altLang="zh-CN" sz="31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）法律依据：宪法规定，公民有进行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科学研究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文学艺术创作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1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其他文化活动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的自由</a:t>
            </a:r>
            <a:endParaRPr lang="en-US" altLang="zh-CN" sz="31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1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100" b="1">
                <a:latin typeface="楷体" pitchFamily="49" charset="-122"/>
                <a:ea typeface="楷体" pitchFamily="49" charset="-122"/>
              </a:rPr>
              <a:t>）内容包括：科学研究的自由、文学艺术创作的自由和从事其他文化活动的自由。</a:t>
            </a:r>
          </a:p>
        </p:txBody>
      </p:sp>
      <p:pic>
        <p:nvPicPr>
          <p:cNvPr id="64514" name="图片 5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4121150"/>
            <a:ext cx="3937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图片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4048125"/>
            <a:ext cx="41036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图片 7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9963" y="4121150"/>
            <a:ext cx="38100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12215853" y="6616721"/>
            <a:ext cx="357190" cy="35719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7"/>
          <p:cNvSpPr txBox="1">
            <a:spLocks noChangeArrowheads="1"/>
          </p:cNvSpPr>
          <p:nvPr/>
        </p:nvSpPr>
        <p:spPr bwMode="auto">
          <a:xfrm>
            <a:off x="381000" y="231775"/>
            <a:ext cx="11753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3400" b="1">
                <a:latin typeface="Arial" charset="0"/>
                <a:ea typeface="微软雅黑" pitchFamily="34" charset="-122"/>
              </a:rPr>
              <a:t>周末，小云做完作业，拿出手机看微信，被同学转发的视频暖到了</a:t>
            </a:r>
            <a:r>
              <a:rPr lang="en-US" altLang="zh-CN" sz="3400" b="1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3400" b="1">
              <a:latin typeface="Arial" charset="0"/>
              <a:ea typeface="微软雅黑" pitchFamily="34" charset="-122"/>
            </a:endParaRPr>
          </a:p>
        </p:txBody>
      </p:sp>
      <p:sp>
        <p:nvSpPr>
          <p:cNvPr id="65538" name="AutoShape 11" descr="data:image/png;base64,iVBORw0KGgoAAAANSUhEUgAAAoAAAARwCAYAAAB6j+UAAAAgAElEQVR4XuzdB5wsRbk34FrAhIqYc84JEMlRsqCScwZJhyw5GMgIJkDJUYJEJQhIzuaEWa85oCLBfLmfgn799p5e5syZ3Qlbe3br7NPfj48r211T/bw9M/+pru4eeuMbFvpvshAgQIAAAQIECEwbgSEBcNrU2o4SIECAAAECBGoBAdCBQIAAAQIECBCYZgIC4DQruN0lQIAAAQIECAy9yRxARwEBAgQIECBAYFoJCIDTqtx2lgABAgQIECBQzQE0AugwIECAAAECBAhMLwEBcHrV294SIECAAAECBIwATsVjYN311q67ddWV10zF7o3ap6c//enp73//+yx/j/924MH7p1NOPi39/r7fT9j+7LrbLunrX/9G+vrXvjFhr6FhAgQIECAwtwgYAZyClTz302fVvdpumx367t3iSyyWFl98sb6367RBt0D1ohe/KC1Rvd7KK6+UFl9i8XTrrbel9x/ywVmaimC21dZbptVXXXO2cJilkzMb+cGPvpNO/tSpddC0ECBAgAABAmMLCIBT8AgZTwCMwLXb7jOy7FV7oHrDG16fVl5lpRT/fsMbX59e/OIX169z6y23pdtuu7369+2zhLwIiJ/93GXpgvMv7DmYHXjQ/nXbYy1XX3XNbKOjczoAPvGJT0xPfvKT0iOP/F/697//ncVbIwQIEOhFYMEFF0yrr7Faesc7Vqg+L9+Qnve859abPfDAA+mHP/xRuvP2u9KNN92c/vqXv/bSnHWmqcDQm97oUXBTrfbnnjdzBHDb/kcAd911OAC++U0Lj2u3fvDDmSNqpzw+orbuumunAw86IP34xz+uT7XG62y7zXvrU6+dltiPJaqRwU7LlVdend5/6KyjhbFevMaLXvSiMftej0y2vWan/o4LoGXj+eabLy277DLVP0unhRZeKL3qVa9MT33qU0fWiNPev/jFL9O9934nffGeL6Uvf/kr6T//+U+ul5+W7bz61a9Kl19xSXrSk540sv9hevrpZ6ZPffKUjibPf/7z0sWXXJTi383y2GOPpd123SPdffcX+3Ls9PqtDXRqd5Bt+uqUlae9wLzzzpu22GKztMuMndMznrFAuu+++9K3v/2d9Mc//jENDQ1Vx/7z09vetnD94/yvf/1rOrk6I3LJxZemOF5zLYMe5/2+P9vXH+u93PTp/j/en9Zc8z0D7+oTnjBfmjFjl7TueuvM8jkycIMTtOH99/+pGgS5Op166mnVAMSjA7/K0JvfuLBnAQ/MN9iGM3bdecwN4+CLJQo81nLqKafP9udoO4LZW960yGCdm7nV9394b31KtdNrNA3HOnGaulMAPOrow+s30aHVKeHWuX8rrfKOtHV1Sni07QbtdC/97bftZz/n2XVfN9xo/erD9hk9b/7ggw+myy69Il104cX1h7ClP4GTTz0prbjiCqNu9K1vfjttvdV2s/x9iy03S/sfsG+KsN5pue7a69OBBxzSc0e6tTf8ZbRnuqclWA6yTc8dsuK0F1igCnzHfvio+r3xpS99OZ1+2pnp3ir8tYe7CImLLvq2tNMuO6Sll14q3X7bHdXn8AfS3/426/zsQUEHOc67bdP+/ozw95lLLkzPqT6D4332+9//ofpBeHH9/m5/38V+xGfG8ssvl844/axRfyD2sr97v2/PtPAiC6WPffSE9P3vfb+XTSZlnbe89S1p3/32Tt+597vphE+cNHAfBMCB6QbfMMJKjqVTyGsNgDEXsDmd3OvrNaGvl0A1WgBcpxrFO/qYI9JxH/5Idfr3opGXjgtCbrz5+mr08Otprz336bVLHdc757wzZ/nvMdJ4X3WRSfwibl2O+/BH009+/JO+XusJT3hC2m77bdIOO26f5p9//r62bV05PnBPO/WMdOEFFxkR7FGx9YviN7/+TVprzeELomK5/LOXpDdWp7tiJLD1g775soh//+Uvf0m77LRb+v73f1D/go8vkfh3p8A2VpcOPuTAFH1p70PubXpksdo0F4jPoQg58Zl+1JHHVKN6l/UksvkWm6ZDDj0offUrX0u777ZnPWVlvEu/741B3p+dXqP5Ydj+A/BV9dmCi1OM/rV+Xgyyn3fdc3tab90N05133TrI5mNuM95BmfbGY4DiyquuSCsst9LAfRUAB6YbfMNu4aoJN9tvu2PHFxlrlK/1b3EqdZ11Zx8OH2uE8Rtf/2Y9otepj6+v5v4tUIW4ZolwGSHvxz8aDlh/q06FxuvFqFnMC7z66s+n2269fWT9E0/6eH2xyBqrrTXuC0JaA2D0KebB/PhHP677EEvz3/odaXxxNW/xY5/4SHrLW948i32Eyxjt+XL1y/s3v/lteujhh9PDDz1cnwqOX6nxIfT2ty9az5F86UtfMsu23/jGN9MB+x2c/vSnPw1+0EyTLZuQ1yl4tX6RtP69+bLoFPJat+k0cjgaa9OPid5mmpTVbo5T4IMfen/aeJMN61HsGC1rXV7+8penVVdduf5Pt1Sfu7/+9a9n+ft71n5XNXJ4dLq4OhV89JHHjrMnj/8Q6/W9Mcj7s9P7r2mn9Ude7Eys+/rXv27co3/RVnzvRVDLNUjTip07ALb2d9CijisAvvBFL0w77LB9WmGF5dJznvuc9OADD9Zzbc488+z0h2rIdrRlkUUWTocf8cH08le8vB7SffTRR9Ovf/Xr9KEPHlHPoyp9u27FmFMBcLR+dAuYzYHVfgo4thttTl/ra8V2P/nJ/6STPvmJ+jT2+w/9UGpOCe+5x/tmCYXdrHr5ezPS2Rr2mlHIfgLgQgu/NZ12+ilpgQUeD7lf++rX69Pgo81z7NS/JZZcPL33vdulZZdbZuTPDz/857TD9jul//mfn/ayS9NyndawNtop22YUoPVLYKzQGJCdtmm+OGJEsT1sNv14bvWZ1usppUG2mZZFttN9Cyy19JLprLNPT2effW76xMdOnGX7+Dw+8ZMfT3F2JZaYj7zHbnun+NHZuhxw4L5p6222GvfUm0GO80Hen802rZ8DnQJgc8YgphmNd/RvegbANw02BzC+3D7+8Y/MMhm+OeD++c9/pn322b+eEN++7Lzzjmn3PXatJ6y2L//973/r8/cx0bvU7Xp5d3//B9X8upNHn193zrnD+7/9dmOMAO5WzfN78+zz/OoRwFH+1vStW/v1G6FDH1tHABdb/O3169QjgC2nWOODKK4IjqUOYUcfUZ+ajZG1WDf+7+bv7VbRr14CZmy3XXWBTBPK6gBYXXDS+t8ah9b/1q02T37yk1P0YaGF3pp+W43yfeiwI1IEwEGXFVZYPsUv9xe84Pn1KZidd9k1PTqOCbuD9mNu2u7kU4bnB/7mN8Onh+svpIuHT/PWXxYHzj7PLybNx/zA+MzZrToN1szbi4tM6gA4s63GqT6ldPnwfKP4MRs/cpu5hSOnnz8164Uog2wzN9XFvkyMQMw9PubYI6szEm9Ja79nvVnmFMfxfPHFF6SYG7j77nunoer/ferkE9Of//zntPlmW83SoWc/+1npms9fWQfD8Uy/6fc4H/T92bw3v/Wtx+f71gGwei+3vl9jvde97rWzvK/HU4n43ovv1fh37qXT9/V4X6Pp76DtDFVXi/Z9EUicWvzclZelpz3taaO+boTA9dbdqJq8+fjNf9+26CLp/PPP7Rj+moYiBG699Xbp2996vAClbNdrEUoNgK37d9RRwxd5RMCKANh+A+hYN8JgnPaNUHdodcXv4ou9vd5m9eoUcOtx0bQbgfFF1ahys0TA/Fo1X7DT6NvVV31+pI0maI43AMbrPvOZz0y7ViH6hBM+meIYbpZ55pknLbnkEmnF6rYLsR8vfsmL6+P/b3/9W7qvOsa/8pWvprvuvLv+gI1juFniA3zPvXZPn/j4iekf//hHr4eI9ToItH6ZNF8MzRdSXC08WgBs1om5nfWIXlt4a3+pJjCOdkFJrN/6xRT/e5BtFJlAN4FVVlm5/gw9+6xq9O8Ts47+xefPV756Tz1g8smTTq6bis+anXbaIS215HKzfd4cUP0IinuyrrLyGgNPR+n3OB/0/dkp7DU//pr3XtOX7373e7NdFNbNdbS/lxoAb73tpnTVVXFV8Ol9DTIMFAA/VI1qbLTxhl2NL7308nTkEUePrHfNNZ+r50p1W37+85+nddbeoLjtuu1X8/c5GQD7GVWLsNWMOnbr45e+fHd9qvT86h5/6667Tlpj9Vnn9cXNoeOefhEC43YvT6/WjdHAsUY+W/2aUb0IjnHfv7GWZrRv6aWWHwmizX/bYINN+r4IpP21IrTGyHX73L5OfYrbwUTAuOnGm3s9HKzXo0DzBVDP9Zs5ktdLuOtlndYuNF8+YwW9+EHQGiYH2abH3bbaNBY45JCDUlzIsdOOM+orf1uXTgFwjz13qz+rOgXApZYaPpVcT8OZeZamX9p+j/Ne3nud1ml+7DXTMK7/wg0jo/Lx3v9pNZUmRv7rq4RbRvX73Z/29UsNgM2I5VlnnlMNXvR+VfBAAfCWW25IL3jhC7pa/+EPf0irVU+AaJbvfPebKS5R77bEnMBFFn78aRalbNdtvyYjALZfuBF9OPCg/equxBWyrUtcQNFcMTtWAIwRtwMP3L8OgPFhEkGv/vVRzZWLv62zznvqUb8IlDH/L55OEuEvroq94IILZ3nNuLy/U8DrFOpiXzpd0XvAgfvVF560DrH3ciq8W71i9C76/Y6VVuy26mx/v/76G9Lhhx05yyhi343YYESg+eJpPwU76BfMWLRN0KznGe48fEVx69J+Gjr+Nsg2ykugm8DZZ5+RllxqiWrUbvUU935rlvmq+9XFSF/c9/Wb3/xWffYhlhVWXL6+GO2U6v6tZ5xxVj0a9JLqbMU666ydFlzwGWmzzTetp0B857vfra+a/dznrurWhY7Hfq/vjfG8P1tH/KMTra/ZfB60jwY2o/bt0zp63cnSA2DMNV9h+d6vCh6qrkzp+xTwt+79WorTKd2WeELCoossMbLa937w7W6bjPz9rW9+W3Hb9bpz4RDP+b2mukq203LAzIB2fFtAa9ZduwpY8bzgVqPmbxF84mkgnf7WrNM6BzAC25ZbbZ7iiuPW07jRx3isWqf7AN5w03X1hRxbbb1FvV088SNCWNzuJF475vlF3+NXZrQfF4DEf2u9H2CMCMYTRSIgdgqAMQn471VgbEYkI/xdUf23vfbYZ7Zfr7E/0d5GG2w6wtmLQ7d6xSjk6WeeMnKsxync66/7QjW3Na4E/k3ttcACC6RXvPIV1T2olq3vzN/cIDput7DLTrvWpwot4xOIcBVfbLFcd+0X0kEt8/ziC+ayyz9T1yhG5OICpPall3X66eFBhxxQn/Id/kLaPf2gLSB2amuQbfrpk3XnToFLLr0wvbm6I8HSSy4/yyndGP276ZYvVGdYOk/D+vvf/1E/fjM+s+IzKe7YEPNdW5fjj/voLLfpyiHYfpw/8sgj2d+fEQwvquY+PulJT6zff4tUN+ff74B96n3t9L97eX82+x7fe/Hd2U9W6dVtrO/kXttoX69Tf/t5nYEC4M3VgdfrCODqq6410ud7v/uNnkcA37bw40+QKGW7XouY6+DKEQAjWEWAijATk4ObEbbRAmAT6NZY7V3VPf2uqwNgzNH74pfvqoNc3EYmgl+c+o0QFiEx5gi2B8z425ZbbZHeufq7Zps/GNt+6St31SOUESqbJUJhBMm92+4h2ATqD7z/Q1kDYDT2rnevWd3T8Mhq5PKidGYVMMa6mWr0e7c9ZqRNNtkovW/v/dIdt9/Z6yFhvVEELqvu79V677/2gNd8GQxfBDJrOGyazB0AI/zFF05Mwt99t71muRn0aIUcZBsHBYE4ZRsjgKtW8/ZaRwD7CYChuPQyS6Uzznz8x1E8yWm0iwzHo95+nMep2ghrOd+fTchs3u/NZ0Tr+7/Tf+tlv0oPgDECuOLyw7cE6mUZqk6b9T0CGFc2brTR43P0Rnuhyy//bDri8KNG/nz1NZ+tHqPVfQ7gL37xi1nmAJayXS/gsc73vl+NAFZhadQRwGo0LZb4hdZpqUcAq5G1t77l8VHSZr0Z1SOC6hHADn9r1jnnnJlXGW8/fJXx618/HAIj/G0/879FH+sRwGpSaetyw43X1YEvwlasEx8i8b/jdSMAHX/8R1PM/4sRwbjyN24EHW20ji7GRURx9VaEu/b247XidEWMGq5RhcPWi0UiMB5YtbvM0iuMtBejdNH3eiTx6sfnCsY+xqnnsRx6rVecQvnd72a9wfRY28b+dbrIpdfXs16qvzAu+szwF0d92rc6ndVpdK91veuq0dnW0cHGsf5S2r8lsN3T32Ph2usxSHuDbOM4IBA3cd5ss03qOYDxiMlmqQPgzV1GAFcbHgFsluOOPyattdbwlKz3Vrekiik6uZf24/ynP60C4Mz3cY73Z+SHGPGPkcVddtm9uvXcA3X79VzBls+Ik08ePmsQZ2C22Xr7nnczvtPiOyP+nXvJ8V3U3qf2/p57zqeru7Oc0HPXBwqAzVXArc9DbX/FuIJy/fU2nvUq4Lctkj59/jldrwKOgn372y1XAReyXa/qEU7iJsmtgaV12/aA1t7uWCFvkADYhMD4909+MnxT504BsGm7CWatATC2ieAW8/8ieMVIXYTE2Caukm0dnYv9i9PGG224acerhyMcxhJ/b13iuLuxOv18XBWMm5HBI+Nq5CoMt4bC2CZeoz4t3NZGrzUabb245cA21f20lqiuCH7Ws56ZHnzwofrm0J/+9AXpl7/81Xibt30l0Brq4oKPepRtjNB2WXXLluZ2Lu9aa/gxiq1L82VQn7KtvjTGOiXUS6A86OCWU8AtX0L1KMcoIbR9m35OSzkopq/AKtWN5U84sboKuLoHYOsjvwYJgPG83Cs+e2m6sbpArdMPpW7Kg7w34jjP+f5s3svN+6zp03QPgLffcXP92RPHSFxD0esyUACMxpdddpn0sY8fP+p9APfd54D0xS/Ofh/AnXbeobpn0Rj3AayuoIy5PO1LKdv1Cj/Wet0C4FjbtgbAQX/FNL+A2kcAYwTu6dUvz2bUrj0AxuhgjPRdeMFnRsJtM5oXI54RAiOwxQhhjBw2YbN1f2I0Mub6NSEvRhVjruBi1a1X4nR1fCDGKeUIdvG3eM045dwaMKO9CJH1HMKZI5o56rLaaqumj3z0wx2nMcSbLq5G+9IXZ71SL8frTqc2Wr9keglsYdOEq05hsbW9XkcDun1hNX9vbW+QbaZTXe3rYAL1fQCrKSgxD3CdtdcfuQ9gBMC4FduCCy5YfeE/Nkvj8803bz0/NQZg2m89tcWWm6dvVreqar13az89G+Q4z/X+bEb/7r///tT80BMAh0csB10GDoDxgi98YfUkkOp5qfEkkGc/+9npoYceSnfddU99z6KxToHFk0AOO/yD6RXVk0DiquD44P5V9SSQuGqydeSvfadK2W7QYjTb5QqAcXp0kCVO6Y52Cri1vfYAGIGs0/0AmxAYo4KxzmjhL9puRvRurS4yiVPIEf6aJT60Yvv47zEKGfMIY/Sv/VRxrB99izb23mt8zxxu3d+4UfTZ55xR3yi6ffnqV79WXzHaz6+vQWozt2/T/MLvZeSvsRhtxLDfkcSmveY0VlxR2D6iN9qX2SDbzO21tH95BOL2LWeeddpso4BxBq7TAxXiVeNepK33Mc3Tk+H7XcZ0in7eG7nen/HZsFx1sV37dJAmlLa+Vzv9t14MSj0F3Mu+dVpnXAFw0Be13dgCuQLgeJwHCYCdXi8C25bVr84YPRy50GTmaeZO6zcBMMJiBNF4pFzMTWxuBh0jhDE/MK5CjrmOMccw5h22Ls0oYqc5jOMxiW3jRtExMTtOBTdL3Ig05uhMxAfuePtb0vbNL/y4qXO3pX10sPWLqdO2nU7NjjWa0QTRTm2NNidxkG267ae/EwiBZt59PAv4+uu/0BfKa17z6vr55f/617/62m60lQc5zgd5f7a+frN9DCy1T/No/lZfBVxNyaivCq5CavO/+5luMe0CYDV82PdFIFmOIo2MKhCjTLHERN1+l11m7FTfGyruAzWepWnjtFOH+9Jp+e73vlWfYo0rf9uXeDh3XKwSo39xv8C4iva0+mKQsZ+GEbc1iNAY9wccbYm2z67m+EWg3HijmEc4a5uNwV7V6N/tt90xHoaO28Yv2gsv/HR6fvWIt/hg3WrLbarHL/0l++tMtwYPOuiA+qa3vSwRAGfEfL4f/HBk9bouF51fzyFslhhJ3KN6TFanOYSXXvaZmXMHf5ve/a7Z5w6+6lWvTLFOayCNendat3m9QbbpZX+tM70F5p9//voxbzEV5qgjj0mXXXZFTyDx4zsuyIspMjHvPNcyyHHe7/uzta/xPozP/TPPOLt+mED70t6fbu/T0RzuuPPW+jvllltvzEU10s5Cb100a5vPe95zq/mVl6R3rLjKwO0OCYAD203YhjkCYI7ORYjsNQDGm7OZq7dYdeo5TtPGLVNur+bnxZzBsQJdP31twl9s894qfMYIYSwRRlufDRyvveY74xYzE/P4tde+9jXpEyd8rA4hv/3tb/vZBesSIECgb4G45+ixxx6Vlq+mXMVTQSIM3Xvvd+opVK1LTKuKx6futFP1RJDqFjJ33HFnOqyaXvXwQw/3/ZrTbYO99tqjmmv+uiowH1ZPaZuqS0y5O/Kow9JPf/qz+jGjgy4C4KByE7hdjgA43l8bEaj6CYBfuOHaWUJfPBM35y/OhjuuMo7TxO2/aE+owlhc9dssF174mQkZ/Wste8yDMedvAt8ImiZAYLZwt3n1NI+dd9mxvgl93J7qO1UIjAsjYnlBNS8/5srHM9VjlPzU6gzOpZdcVt9KydJdID7T9957z7TWu95ZPWbuOd03mKQ1HnzwweqhBDfUj30bz3eQADhJBRzrZWOUK5ZmdKufLi62+Nvr0wRjjdz10l6cRo0Q1+n0brN9rBP3MozRvXjduOp2kD730p/WdeLDLdeIYr+vbX0CBAhMtkBc/bva6qumFat73b3hDW+o74MXF3488MCD6Uc/+lF9MebNN90yctXwZPfX609NAQFwatZFrwgQIECAAAECEyYwVJ0qdBHIhPFqmAABAgQIECAw9QQEwKlXEz0iQIAAAQIECEyogAA4obwaJ0CAAAECBAhMPQEBcOrVRI8IECBAgAABAhMqIABOKK/GCRAgQIAAAQJTT0AAnHo10SMCBAgQIECAwIQKDC280NtdBTyhxBonQIAAAQIECEwtAQFwatVDbwgQIECAAAECEy4gAE44sRcgQIAAAQIECEwtAQFwatVDbwgQIECAAAECEy4wtIg5gBOO7AXKFTBBttza6TkBAgTmaoGh8e3d0CILL+Y7bnyGtiZAgAABAgQIFCUgABZVLp0lQIAAAQIECIxfQAAcv6EWCBAgQIAAAQJFCQy9zSngogqms3NWwPyIOevt1QgQIECgR4HxzgEUAHuEttq0FBAAp2XZ7TQBAgSmvsC4A+Aii/uOm/pl1kMCBAgQIECAQDaBobcJgNkwNUSAAAECBAgQKEFgaFEBsIQ66eMkCRgenyR4L0uAAAECYwuM9xSwAOgIIzC6gADo6CBAgACBKSkgAE7JsujUXCIgAM4lhbQbBAgQmNsEBMC5raL2ZyoJCIBTqRr6QoDAdBAYGhpnspkOSBn2cejtb1vCd1wGSE3MnQLeHHNnXe0VAQIEihcYZ04WAIs/AuzARAoIgBOpq20CBAgQGFhAAByYzoYEugoIgF2JrECAAAECkyEgAE6GutecLgIC4HSptP0kQIBAYQLjDYCLLbqk77jCaq67c07Am2POWXslAgQIEOhDQADsA8uqBPoUEAD7BLM6AQIECMwZAQFwzjh7lekpIABOz7rbawIECEx5gXEHwLc7BTzli6yDBAgQIECAAIGMAkOLv30pgxwZQTU1dwl4c8xd9bQ3BAgQmGsExjsCKADONYeCHZkAAQFwAlA1SYAAAQLjFxh3AFzMCOD4q6AFAgQIECBAgEA5AkOLC4DlVEtPCRAgQIAAAQIZBIaWWGzpKXuWa7755kuPPvpoht3UBIHBBKbsm2Ow3bEVAQIECHQRmH/+p6TVV18trbb6qunlL39ZWnDBZ6a//OXP6de//k26+aZb0k033Zz+938fmXzH8Z4CXmLxqRkAd9zxvWmH6p+zzjw7nVn9M+jypCc9Kf373/9O//nPfwZtYtzbPf3pT0uvetWr0ne+890x23rTm96YfvjDH4379TRAgMD0Fdh4k43Sdttuk/bZd//0oy6fJ6985SvSeZ8+J1100cXpjNPPnL5o9pzATIHFFnt7+sAH359e8ILnj2ryxz/en4484qj0jW98s2i3oakYAJvw18iOJwRutdWWafU1VkvnnHNuuv22O2Yp1qJvXzRttdUW6eGHHk5HHnl0x0KuudY70/LLL5e+9rWvp1tvuTX9/e//6LvgyyyzdPrECR9Lv/vt79LFl1yarrj8s7O1EX088sjD618Xxx33kep1/t7369iAQE6BCAefPv+89KQnPTE99thjad999k9f/vJXxvUSAkf/fP0Eun33fV+K9WP5bfV5s+EGG4/5gudfcF56/etfV69z773fSTvvNGPU9aN25553djr4oEMHPg6e97znprPPOSvFv3MdU/2L2oJAZ4Hllls2HXf8sSnOPnZb4uzkgQccnO6554vdVp2yf59yAbA9/DVyyy6zQt+ng5/whCekSy+7OL34xS9KP/nxT9Jee70v/fnPfxkpxlJLLZlOPOkT6dprr6vSfOcAeOj7D05rr/2e9NBDD6Utt9gmPfzww30Xc/vtt00777JTvd3ZZ52TzjjjrNnaeN3rXpuOPOrw9IpXvCL96U9/SgcdeEj6wQ9+2Pdr2WDuFmj9gh9tT7t9kfcqFF/4uQNgP4Gj137Geh//+EfSstWHd6dlqgyPvCAAACAASURBVASNQWrXb6CL/e/VuJ+2W4+FeI0bb7gpffCDh/VTonpdAbBvMhvMIYHICRdfclH1g/dJPb/i//3f/6XNN9sy3Xff73veZiqtOLTk4stMmWlOccp3hx23n83nrDPPqU8F97tEW9HmHbffmQ45+P31+fy3vOXN9f/+5je/lWKo91OnnJTOPee8dPppZ6bnPOfZaautt0y/+93v0uWXDY/SnX/Buel11S/kY485Ll191TX9dqFe/6KLL0ivfvWr0sWfuSSdeMInR23jyU9+cnrfPnulddZdO/3rX/9KRxx+VLrl5lsHes1OG8XIwF5775H+8Y9/pL332qc6PfTjkdVe8cr4sj+3Hu3ptnynHinYdbZt55tv3rTfPgcMPDrQ7XUn4+/jfXMMB5Nl5mjXh0d+Nun6mvvuu3c9WjTa+q9sOSaGQ9T4atvaXtO5v/71r9UPs8ePxejP3tUxOu+883btf68rxPSPc8/9dHWKc/YfXmO1MVVq19qP4eB1+Ji73uo82r73W9v4TFpllZXSkksuMfLawz80Hv8c6KUewwHwzJYRwPEdU728pnXKExga59y2Qfb445/4aIqzdf0uX/rSl9M+79uv382mxPpDSy4xNQJgHf526BD+qhGzQcJffMCdX52+eujh4ZG7CD177rl72nyLzerTHDEf722Lvi2deuqn0sknn5ouOP/CKgA+J1173dX1BM8PfuCwFCOIt91+c/1ltMbqaw10WnahhReqRvxOrUf14ks5gl23ZZNNNh4JahtvvFn6S8uoZbdtR/v7c6sP3nPOPjM9uwq558WXYdso5D4RBjYePnXUbakD4M6zfvA320eY2GjD7uGj22vMLX/vx3Wsfb7xxpvShzp88Udo/79HHpmtHt38muMh/h1Lp/brHwWfHv5REAFwv33zfFm3m7S23fqa3fah9e+djsl+tu+07lSpXWuteq1D0/fRXOK4iVO/ERA7fR6MZtdu0u/7fZB9GW8dbU+gm0Bc6BFnCwddNqm+p+MCkWY559zhH5u333Z7uuKKz6VHqs/oqbhMiQCYO/wtsMAC6Zxzz0wvetGL6i/G7333e7X9brvNqEf4Nqjmxdz3u/vSIossnE47/ZT0sY99ohrxuyIt+MwF0w03XJfOO+/8dNqpp9cjf+dXH5Tf+97304477DxQ/Y459qi08sorpeOP/2i66cab65HAv/zlLymGjh999LH02H8eS/957D/pv/+Nf1L1z/CY0worLJ9+d9996Rc//0X9v4eqn0Txz7zzzlP9M181R2He9MQnPqn654np5z//ede+fSxGopZdph7t6RTQmr93bahaodOXSusH+2hhpZe25/Z14ov3Na959ahhqjUAdQs1EdhjRDd+oPQaDBrf1m1jFK4eEf7R4yPCsd5EBcBou/X1mz71ety09mu0vk/EcTSZtWv1an0P5wqpnbxGC4ftr9lPDQTAiTgytTlegZ122iFt/97tBm7mnLPPnWVQZfc9dktbbrl53d7998eUroNn+3wd+MUybjjpATB3+ItRu5jXt2g1und6dVVbnN5tll133SVtvc1W6d3vWjs9+OBDIwEwwtnnPntldan3M9INN15fnaY9KV188aXpPe95d4o5gKeeclo1EnJBR/Z4vbjKuNPyqle9Ml30mQuqy8X/N71rrbWrK4FfWQXT/k5Ddav1n//857TmO9895mrNl0esNNooTjMi0G+QaH3hXl6n2/7MzX9vDdmjOe+9955prXetmeJHTLfRmaZmYdZreGp8e9l2IgNge8DsJ0RMRgCcCrVr7UNT78kIgO0B/m9/+3u68IILqx/LF3Z9+wqAXYmsMAkCJ5/yyfT26qLQQZeYUrbbrnuMbL7SSu9Ix3748esK/vnPf6att9p2ys0VHFpqyWXHO81pULP6lO97O5z2jQslzqr+6Xd56lOfmj583DH13L4oyJ577D3L7V92333XtEWVyiMwxShcjACeetrJ9VW3V115dXrmM5+Zrv/C50f+90c+elyKq4Liitx//evxkDfPPDESN296ylOekj71yVPSZZdd3rGrRx19RDVvZuX0hz/8Ia2/3kbViOQL03bbbZv+7//9v/RoFRr/XV1F9Nhjj9YjgP+pRv7+W52OiRHAeiSw+n+tSzX+l+J155lnnjRP9dox8heTVSNInPCJE8ekits8xOmeOO29S9up29jwuc+NeTln1P+OK5U32mjTfunr9VvbGe21Bmp4Ltroox87vh6JjSVCz/v23ne2X4YbbbxhNS9ueGRvtHX22WfvFOuN1c5obL20Xwe06oKkOHaaU8D773dg9vmd8RoxWn/oIR/oue3Wfo3mMxGHzGTXbtD9bn1f5vSK42jbbbeuf1Q2o8fNZ00u/5z9zdUn7cx9Ap+/9ur6GoBBlxhQes+71xnZPN6rF18y6w+iu+66u75qeCotkxYAc4e/CEanVPP5Fq7m3P3qV79KO+04ow5u8d+3qUb9PlNdgDFjxs5pk003Tiee+Ml63tRLXvrStEU1J/CGG26sT2s+7elPr08TH33UsfVp3yjgAw88kO64486Rmr3pjW9Mb3nrW9Jdd95dzyu886676v+7fXnDG15fj/bFadsmAE5G4Zsv++hHnNo+s8MVyK1fLOMNbk0wiWA6EYFhMgxzv2brl+Rogbt1nfaatNarHiUcpa6j9Tv3l/RorzOeHxNjmQ8ahHLUcbJrF++vpZdeqq8faa2Bf7zv726GuY8tAbCbuL/nELjr7tvrOf+DLnEWcIXlVxrZ/GnVvX9vvvmG2ZrbY/e9ptS9AyclAOYOf43ys571rGr07pj0geoCjj/+8Y/1f46wduaZp6X7qxs3PljdyuXNb35T1xofffSxaaG3vjW9Z+13VxdOnDvLjaibvm+//Y5j3mQ15hZGGI1lMgNg84E81gdpE9oGCRPtmDnDZNdCFbpCMyLzrW99Ox32oSM67kU4nnveWfUPl/bQvvY670nxQySuzOz3C7115HCi+ebGADiZtRu0Xs3I5VT4UdY6GjkV+jOoqe3mLoF7vnjnuO48EMfycsuuOIISA09f/NJdsyFdc83n6zuKTJVljgfAiQp/DWjAtz71I+6tt+qqq6S7776nvtVLnIuPkbv/V52GjaLFMnxxxbwpbsPyjGcskJ5cndo9++wz6l8EW2y+VfrFL345Uq8YIdyyunn0ZptuWY80dlrWWGP1dNjhH6xfK05LdwqA8Zo7VhNPH6nmB8aVwXFTyejPf/4TJ3+HT//OMxSne+Oij3nrf6I/T6z+iUml1113fddjqNcw1v4FscGG64+cpmxepJ+g0Uvo7Nr5uWCFVv85uTujfbH2++Wb+xRwHGdxG6ZOp7378ZkTI4BTrXbdfHIG+04/FqP99TdYb9yj+v0eg932298J5BC45dYb6+/qQZf4rl91lTVGNo/v6wiV7Us8mScGj6bKMrT0UsvNsTmAMd/vvR2utDm7GmWLeX+5l4WrOX6nVJM7f/azn6Ud3rvzqBdrtL/uLjN2SltvvVV9I+b2q3/f97696rlX6627QR3E2pe4z9UFF346Pb06nXxKdXuZXavA+Ic//DFtsP6st1iJoNrpAOnFIJ7GEE9l6LbEPQU32mjDOhB/Ok4TjnIvxfOqu/vHFc9xynz++ecf9ZdQt3aa/vT6ut36X/rf6xBR2T6xh3sr5tzXOgDuf2D6ype/OkuzMae1mX8YV6Qfdljn0cdmo9b+j9Zmr/1ujonWHxQzdtltls3b1+m17V7Xix8x7a852rZTrXbd9jGnXQTAuK9ZM6+vl9p161/z9wiAZ519ej1feLzHVK+vaT0C3QQuufQz6WUve2m31Ub9+29+89u06SbDV/3G8rSnPS3ddPMXZls/7jG88UabDfw6uTecYwFwToe/uEAjHlv0whe+IG27zfbVBR+L1A91/kv14Rajf/WIW/VPjLjFxRXzVSNrT6lGABd4xjOqye8vr8NQzP2Lm0a3LgcdfGD1ZJB3p9VXW7MeSWxdYgQxHvkWp37jVg3bbL1dfR/BTgEwtntrdXr6kep2MP+vviVM9OU/1YdidUHIzOcW1zfDrP6/+UZGAJ9YX/zx6KP/Tr/85a+6HgtNsBvrg7b1A7lrg9UKvXxoR+jcc6/d6yDZz5duL69f0jqtIWJOODQBr1ONWr/E27/gRzPNGQDjavollli8/uJvlvYfFDlDTKd96qcGU6l2vRzzrXa9hPv2Nls/BzodH+216fUYGut1evks6WXfrUNgvAJxxm711VcbuJm4d3DrdJ43vPEN1eNnZ3+29s9++rNqcGnw280M3MFRNpwjAXBOh7/Y16ag999/fzVat+HI/251iC+g+Ke+srb6p1maYsap3BnVrWPiUS9xK5dY4tLueDZwTPhsPdUcf4sr4jaubuIct5OJX9Bf//o30t333DFqAMxdzNb2un2gN+u2hrX4b52+PNpDYrdfMa1fnt3WnUiDyW671xDRut6gX6yxr6MFwEGD3KDbjeXefrzFuv0eI7m8xurnVKhdJ6voc6eR+IkOgPG6nUZF+w2bRgAn+1PJ63cSiEGdGNwZdPnwscela665dmTzOEsYZwvbl1tvvS194P0fGvRlsm834QFwMsLfeuutm/Y/YN8aqwmAL6qe8xdz6uL2L838v9YAFwEwRvDi1G2MCMaoXdzAOW7lEvf3+fa3763bi9vGvOAFL6hPAXdaYp7ee97zrvS5z11Vj4BNVgDMHcJaP7i7nQruNXxmP5oLbbAZqe3mOsjutYf3fr6wJyIAxj6096nfkaA5EQB7tZ7I2k21ANipdv3+YBEAez2yrDcnBeKU7eeuvLw+ddvvEmcC4zZvrWcE4w4gcSeQ9iWeMHbLLfke79pvX9vXH1pm6eUnbA5gzPfrdHftuLI25v1NxLLiiiukw4/4UHV697HqtO586aHqyt8oziBL3Lg55vOd/KlT6qsxY/nMxRemv/3tbx3vp9f+GhEA4/LyCJMbVk8faV3iIpB4RFycAv53dRHI8D0BqyeDVP3+T/VUkFhineZCkAio9UUg1Sngn/3s5+mk6lY2Yy1xGjtOgcf6McKyycaPz08YxCK22TvmP240HHzjdNquM3bv2FR8yJ951mn1F339BVHNV/xx21MmBu1DKdu1GkxGn+NYOmD/g9JS9S1DutesUx9bj6Gmva98ZdZ5hePZtzieVq+ez93v8dHar4k4vqZK7dqtm/df/UOhujF96yMyW9+b46lJbNuL6Uc+clx62ctf2vfnSqvtRBxT4913209fge222ybFgyn6XeJ9GM8ab5bFF18snXDix2dr5ve//311UenWPT0Ott8+DLr+hAXAyQh/66yzdtpv/33q07lxK5d4qkKTzhuglVdZqZ4IH6d0//X/qqtvqxsxx6PV4ma3Mfp3xOFHjZzanW+++eqJnPfc/cXqAeyH1e3eettN6e677qn/d7dlrAAYbd151231I+H+Xd1k+t/VvL76KuD6ptDDj4WLkcj6BtAzrwSO/sTNn2M0Mu6xN9YSX/p7VM8+bubhjRbWuu1D69/7aTNuYfK6172u3qcIIjmDQz99nqx1p1KIiLqtW42KxxXt/SwTHQD76UvrugLg5AfA9trlDKCdjouxfnAOehzZjkCrQAywxBOS4lqBXpd4/m/M9W+eBhbft+dfcF59HUHrEg94iMdtfuMb3+y16Tmy3oQFwE73wPnrX/+W1lpz7MeWDbrXEag23mSj+ukicfHGUUceU4e39gC4/vrrpX33e18dvJrbwMRrxunfKF7M7Wv975/81InppS99ST2P8KXVjaPj5tDtiX+0Po8VAAfdz1636yesTUSb0z0A9mLaWqNco7S9vG6v60zXANiLz2TUrtcRwJjDfPhhR/ayGyPrjHfUXgDsi9vKU1RgoYXeWk/z6nWJuwp897vfG1k9njQWj5xtXy695LJ00kmf6rXZObbehAXAyRgBDLXXV+fdf/2rX9cBr1MAjAs7Pvih99fz+u6tnv7RLB+r7lEWp8vaA2Bc2BH364tCx3MsjzjisDrJxwUe3ZbJDIATcQq411A53i+Tbq5zy9+bkNzplN5E7WPzmhPVftNuL6cRB+3DRI8A9tKvyajdVA6AvZjFaeNlll26XnUij49e+mIdAqMJHP+RD892H9xO637xi1+qz241y/Oe/7x0ySUX1WfpWpc///nP1RSwTepMMtWWoWWXWWHC5gDG/L/tt992tn0+55zz6idsTPRy403X1yOAG6z/+Py7eHrC/vvvm3beaUZ9n79miZvULrXUkmnFFVaeZQQwhoMv+swF6YorPlc9K3jBFA95jmcJx40fuy0RAOM0b8wB3GjDTbqtnvXv8SUZE1GbOYCbbrJFx/bjYF9mmaXr097nx7yiMe7H2KwbDd100y3V6fLOowwRAM8489SROYD77nNA+vGPf5x1/0pvLKYnbDhzbl6M/o1Wn9z7GcfE61732tzNztZefMF3q3v05VfVj7X24yhc9thjt3Hdmb/pUC/96BdjsmrXvG6n92prn8Z6b462r/2+Z6N288//lJ6P29aa9vJZ029NrE8gl8B6661TnSXcp2tzH/vox9OVV149st7Ou+yYttpqy9m2u+2221Nc/DEVlwkNgLHDkxkCOwXATTfbJO2++6713bj/5yf/0zUAxgpnn3NGFWaeV3/g/aTaJkYPe1nGCoAxmrbOuuvU9yKsL/6oAth/Z178MXvb1UzA6oKQeavT3PNW8wBjiXsbxryC8X6g9/pl1hooo7/xUOvR5vX1Gj57MZwb12n9ss21f91qMsjr9FPzfttvbbs9EEzlADiZtes1APZbi/b1u4XmQY6L1h8e340LyHr8DB3vvtieQL8Cm2++WfUAh9lP47a3c8rJp1UXh1488p+Xqa4tOPDA/dKzn/3sWVaNH7lbb7XtbLeN67dfE7H+hAfAyQyBnQJgFDYKvOmmW6R4VmmztI8AblLdz++uu+6uH+O21lprpkMOHR7qPba6389113Z/DFusO2YArO4TtNdee6SYRNo8t7hbgWOS6qKLvq0efVxj9bW6rV6PAMZoz1jhoP0LrdNoVOsHfrxotw/w1i/wbut23Ym5cIXWkdRcu1daAGw9RtoDR+vfBhnNCtPm2O8WZvr1n8zaTZUA2PqjsZf3d+v6o9VjtNHgfutjfQLjEXja055a3T3jnPoBEt2WOLO33bbbV2cZHz8bGN/RcaHpjjvuUN0u7vkjTdx++x3pmKM/nB555JFuzc7Rv8+RADhZIbBTAIxnA8eNnFdZefVZTvWe9MkT6nAV/33nnXesLyj58LHHp2uvvS698pVxO5jz6hG3d79r7Wr+yt96KtJYAXCDDdZPcfPWE084KV1++Wd7au8Z1VNKrrv+mvq09jvXeFfXbXo9LdS6XrdGezld2c9p5W6vN7f9vTXc/P73f0jPec6z69P0/QaV9lDeS136tRxkpKfX12gNUu19n6oBcLJr12sAHCQ093MKuAnXvZzKHWukN46V1tediB8xvR6P1iMQ072OOfbovq8CPuTgQ+uBnNYl5gFuvfWWafMtNqtv3xbLH/94fzrj9DPTzTffMubZuzlZiaHlll1xwuYAtu9IzAfcrsOcwHNjTmD1T+7lhhuvq8NSTMCMJa4UvvKqK6qbQf+1vnS7dbns8our1P/Caq7aT+obOH6+uqv3yadU9+n730eqf3+yfoh9LHH/wvNa7vkzVp/jti2333FL+mPMAdxo01lW3aB6sHpM6j6xup/fFX0EwGuvu7rep5iH2G2JD9+zq8fRRMCIK5XGOnW9V8xJ23D9MZuMkLLfvjGf7ydjrhevGSOPva7fbT/mlr/Hl93pZ5wy8hzUAw88JL30JS9Ou8+c71Z/oZ5/YdfnYrfX6ne/uy9tVo1o515aj5/6y7nq71cz3QewOUaizzfHfNIjjhrpfhyHjUn733rdx9zH4FSoXVP3TsdJ6zExiFnr/o31vm09Jrq9v1vbjLqN9hnU2veJOpZ7PW6sN/0E4g4gm22+aXVmcNP6biD9LnFxR9wn+OLqn/YLPV5Sfb7H8R3XFzTLT//np+mUU06bEreEmaMBMADmZAhsD4DxZI+4SfRpp56RLrroMyMFWWSRhdOJJ32iDohxxU4M1Tbz2+KZtnFH/ubB6K95zavT7rvtmX74wx91PU7iYLr5lhsmLQDWgbXPMNb6xdzsYD9f/v2Ezq6Ac9kKjW37F3ir2VhflO1fqJ3CU06yiQqA3dqdigFwKtRuKgTA1rDW7UflcccfW19gFstYwa79uB4kwOY87rU1PQTi+z6md+2w4/azzdsbRCAeOnHWmeek66//wmzz/SJ7xHvnWc965kjTX/vq1+tBpl/8/BeDvFyWbYaWW27OjQA2Pa5D4HbbzrYD556bdyTwppu+UD+1Y8PqCtyXv/zl6bTq/j5xMcUG1VM5Wq/iXXPNd6ZDDjmoDnmHHvqB9MADD9R9e+97t6+f7xvzAHfZZdfq18FT6gc8/6t6csduVQj87W9/O2YRFlhggXTdddfUc/w6jgDuPXME8IreTwFfe+3MEcAe76dYf5nuvlu93/Xo0tnnZDlwRmtkr72GRxJHQuNX8z05YkI7PlrjmcbHW4N1py/ObuGuPZj3E8oHdesW1AZtt9uIz1QLgFOldr0GwEHr0mw32she6zHabbS6tca9HKv9rj/efbT99BZYcsklqgs9ZqR42lfu5Re/+GU65eRT01e/+rVZmo48ENO+Vl11lZH/Hu+jq666ujo1fFZPdxbJ3deh5SchAMZOxKng0UJgnBLOsdx6283p4YcfTkdWp5eO/fAx9ZM+Dj/siBQPZG5f1q6eInLTjTfVQ7hPfepT04EHHZDe8Y4V09///vc0Y8Zu6Tczz/GvFKOIh3+oDpZxafe3vvWtUbsaVwNdedVn6wC4cdsp4PXjFHAVAP9WzSf8xz//0dPuzjPPvPXE0jgF3M8Ntc86e/iUbPwK33yz/KcKm87HF8Rppw+f4oyQs/tuvV0t3dPOF7xS4x+70M3luOOOTUvPHDUZbZdjDkkc0xO9vDymEFTHTkwhiC/xg+IUcIZA3+rRaV82mPmjJebQDrqvzWtEmNl/v+7TFkaznEq1ix9XYRNfGhe0/Zhr/pbjmBjNrLUuY7m29qVTXzv1sfWzI/4+0Z9VOZy0MZECQz023t8v9FdWgW+PakBksepxbRO9fKO6V/AnP3Vy+mUVCFuXCID7Vbeim3/++Uf+829+89t08EGHdB1Uyt3nKgC+oz/BjD0YDoHbzNZiPFdvvCEwRrxuv+PWejRv2222S1ttvVX9uLcTTxj7Gbpxn78Z1Z28I2jFpM1DD/lA+ulPfzpLH2OuwC4zdq4ncl75uavqO3zHB1378rKXvTRdeNH5MwPgZrP8eeONN6rmOe1aP9f3vvvu60k15hTGY+wipK6+2po9bRMrDX9w71qPAg5/cUzMPRjjquZ4rceqx9kddODBs/0C6rnDc9GKZ519xsh994a/1Ga/T1T77jb1igDUujz+ZTox9Wvvx3AAPGNmAMxT09Y2R9uf1v0fDoBH931ENO5xwdagAXCq1W74x8FSLQHw8eOgee8F1CBmjwew59QXuXUya14/XmP4h8yes9WldZ2x1utU0NZ9GHQ/+j5QbDAtBJ761Pnr5/yuVz0SM079zqklPuOuvPKq+ulh//zn/468bGSDeK+8uJoj2CxxBjLuTzwnl6Hll5+8ABg7GqOAo4bA6pTwoEuM9sXp1/vv/1N1+nX4IpAIQGPdOy+S+aGHHlzfviWe9HF4daPjGOnrtGxSXSU8Y8aM9IEPfDDdffc9HdeJx8p86lMnDQfAjWcNgFtXgTQeW3fSSdVFINVNpntZ4irgz3/+quoL4L9plVVWm+Uq5m7b1x/M1ZNO6hCyefcQ0q299r/XXyCnxejfc4a/gI7s/0u739ecI+sP+POo9Qs1+tkt/I0W+kbbx/EEm17dJiIAtn7Jj7YPkx0Ap2LtWsNo1G9O1L/1OGk1GS24t/ex2zHffhy2Hm/xNz8ke32nWm8sgYUXXqh++lccw5O1xEDUEYcfleKZ1s2y4IILVvngxPSylmcPx5PI5uQytMIkB8DY2QiB23YYCYyrbWNe4CBLJOwLLjy/DoAbzwyAvbQTIenNb35zNdfvnDpojbXEY+d+MsYVsXG7maOOPrIOgJt0CICrV4+lO//8C+pTz70sT3nKU+rRyVhOP+30WX5RdNs+5kDGB3SMIl5wwYXZn8SyZ4z+Vbe2iQ/9LSYgYHbbv6n297POOiO9duYTN2K0ZI/dZx0t+fDMQD5av+sv2ZY69bt+025Tl8n0ad3/bi7RzziOdqtGrNtHQAfZhwhKB+zf3yngbn3stxb9rt++n01/4pi45JJLqzm2G9Sjsu3HyCA+vW7TehyNZpqzbk2/fJ70WqG5bb08p4DjIqQjjzqi/t6b7OXR6qEPH3j/B9OXvvTlka7E1Kwzq++KWGJw6h0rrjxHuzklAmDsce4QOM88Q9Up3ydXw71DfQWlnPoR2OLxcTF/KoLoZC/NB3TcuLLfL8Wx+t6Ey3nnna+ax+DUb1jFr81TqxHR79x7bzUyekb9f8fo6FhLr192vYa6W6qR2L9WI9hR98lcmgDYHCfdwkvOIDFIAJwqtYtR9Nbw1/wgaHVs6trpR0bOmncLxc1rta6X6/XjOJ5rzijkQpnr28kTAC+77JL0/JYbMk822/3VtLKNN571lnB33nV7Pdh0/fXXp48c/9E52sWhFVZYacCTXPn7GaeCt9129jmB550XI4Gfzv+CWiTQTSDTu2P4S/v0euQmluFgcmDXeyp2695w2HzObAHzlptvnXJfmh8+7ph6GkK3/R8OgDPqEcBB9+Oss06vR2BzOE9W7eIWVE147+TQ7GMvx8ig60SwjGc1L7/C0YyniAAAIABJREFU8mmJJRZPcfXkcBA9b9Ame9qu12Olp8asNG0F7rxr9gs+JxtjxRXm7CjfWPs7tOIUCoDR0TgV3CkErrrK6imGUC0ECJQtcGYVzuZ/yvxpiy226rgj60cArG7RUAfAW25NRw0wnzRe47WvnRkADzhwzKkaU1kz7l4Qt6way6DVK+e+3BfTOUapUc7XGa2tqGE8YWGQ+s+J/nmNiRTIMwJ4x51TLwDO6dO8YwfAFafOCGDT0QiArSEwRgDjHwuBOS6QaQRwjvfbCxIgQKBYgTwB8PPVfXPjgtCpssRt5d7z7nWmSnfS0IpTMADWI4EzQ6DwN2WOlenZEQFwetbdXhMgMIkCeQLgZpttWt9zuJl6M4k7VD9AIm5vd/HFl0xmN2Z57SoArjxlv+Liyh2nfafMsTI9OzJl3x3Tsxz2mgCBuV8gbtnW2+IDujenzmsNveMdUzcAjmfHbEsgi4DPlyyMGiFAgEDvAgJg71aDrykADm5ny+kgIABOhyrbRwIEppSAADgnyiEAzgllr1GugABYbu30nACBMgWcAp4jdRtaaaVVfMXNEWovUqSAd0eRZdNpAgRKFjACOCeqJwDOCWWvUa6AAFhu7fScAIFCBQTAOVE4AXBOKHsNAgQIECBAoEcBAbBHqHGtNrTyyqsa4xgXoY3nagHvjrm6vHaOAAEC01VAAJyulbffvQkIgL05WYsAAQLZBIwAZqMcoyEBcE4oew0CBAgQIECgRwEBsEeoca02tMoqqxnjGBehjedqAe+Oubq8do4AAQLTVUAAnK6Vt9+9CQiAvTlZiwABArkEeh0AzPV607QdAXCaFt5uEyBAgACBqSnQawL0C3089RtaddXVCY5H0LZzt4B3x9xdX3tHgACBaSogAE7TwtttAgQIECBAYPoKCIDTt/b2nAABAgQIEJimAgLgNC283SZAgAABAlNRYCj1OgdwKva+nD4NrbbaGmY5lVMvPSVAgAABAgQIjFtAABw3oQYIECBAgAABAmUJCIBl1UtvCRAgQIAAAQLjFhhaffV3OgU8bkYNECBAgAABAgTKERAAy6mVnhIgQIAAAQIEsggIgFkYNUKAAAECBAgQKEdgaI01nAIup1x6ml2g2wQIdyPITq5BAgQIEJh8gSoArtntK3Dye6kHBAgQIECAAAEC2QQEwGyUGiJAgAABAgQIlCEw9MADDxgBLKNWekm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srgXVhAAAgAElEQVS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OD/t3fn73JVZb7AF2SGhMQkEJIQkDATIGEQkBnCLAgi8yRC0+3Q2o/9dP8V97m3r912a7eitIiIIBAZHJgFIiBTZJ4DIfNASELm4N379D3HnBMgtaveqjrrnE/9RrLr3as+786zvlTttXa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4FtHnnksb/kM1wjJUCAAAECBAgQaFRgm1WrVguAjSp6PwECBAgQIEAgIwEBMKNmGSoBAgQIECBAIEJAAIxQVIMAAQIECBAgkJGAAJhRswyVAAECBAgQIBAhIABGKKpBgAABAgQIEMhIQADMqFmGSoAAAQIECBCIEBAAIxTVIECAAAECBAhkJCAAZtQsQyVAgAABAgQIRAgIgBGKahAgQIAAAQIEMhIQADNqlqESIECAAAECBCIEBMAIRTUIECBAgAABAhkJCIAZNctQCRAgQIAAAQIRAgJghKIaBAgQIECAAIGMBATAjJplqAQIECBAgACBCAEBMEJxKzX+8pe/pAULF6dFixaklStXpXXr1qeNmza14MxOQYAAAQLtEhg4YEAaPGRw2mHEiLTTTuPSzuN2TNtss027huO8BLoJCIBNviAWLFyYXn/jzbTddtuliRPGpzGjP5OGDRuWBgzYtslnVp4AAQIE2imwadNHac2aNWnpsvfT3Hnz04cfrk5777VHEQTHtXNYzk2gQ0AAbOKF8Nrrb6TFS5amqQfun8aOHVv8n18TT6Y0AQIECPRageKHoLR48eI06/mX0o5jx6R99t6r147VwPqHgADYpD6X4W/lqlXpsEOnpaFDhjTpLMoSIECAQE4C69atS08+9WwaMXy4EJhT4/rgWAXAJjS1/Nn3zbdmp2OOPkL4a4KvkgQIEMhZYN369ekPj/wx7bnH7n4OzrmRmY9dAAxuYLng49GZM9O0gw4sbvrdMbi6cgQIECDQFwQWL16SnnluVjr26KMtDOkLDc3wMwiAwU2bv2BRmjd/Xjr680e45y/YVjkCBAj0JYFHH3s8TZgwIY3f2aKQvtTXXD6LABjcqVl/fj6NK1Z47f7ZScGVlSNAgACBviTw9uw5aeHCRWnqQQf0pY/ls2Qi0JYAWP5MunDR4vTe3Hlp2fvL0tKly9OqVStTeV/EhvUbOugGDR6UhgwenIYPH5HGjBmVRn9mdNpl4oQ0rvhZtTfvo/TIYzPTkYcflnbYYUQml4BhEiBAgEA7BMp9YWc+/mTxM/BRvXZe68vzdWTPc3RqWQD86KOP0ltvv5NeevmV9M67c9KIEcPTpEm7pLGjx6TRo0d1bJQ5pFgtWwa/8lUGwXK11IqVK9OyZcvTkmVL05w573VspLzbrpPS/vvtmybvvlvadtvetZ/e/Q88lE47dXoaNGhg5LWlFgECBAj0MYGNGzele37z+zT9pBN61VzWX+brRi+n3J2aHgA3btyYnn52VnrqmWeLTZDHpCn775P2nDy52Ax5aF32a9asTW+89VZ68aVXi801l6bDDjk4HXrw1DRwYO8IXL+79/70xbNO71X/mOuC9iYCBAgQaLrAbXfclU475eRizmj/RrH9bb6ut7l9xalpAbD8OvSFF18uvt5+ouMm12OLLVFGjRxVr/fHvm/5B8vTI489kebNm5eOOvKIdMCU/dr+NboAGNpixQgQINCnBXpDAOyv83XVC6uvOTUlAL49+9300B8e7Xj82fHHHlXsc7RTVedKxy8obqJ9+JGZafXq1emE444pFmDsWun9kQcLgJGaahEgQKBvC7Q7APbn+brKldUXncID4KMzH0+vvPpamn7iCS0PYmWD7n/wobTvPnunY446skpvw0qb3cwAABaMSURBVI4VAMMoFSJAgECfF2hnAOzv83WtF1dfdQoLgBs2bkh3Fzezrlu3Pp1z1plp6ND2PP5s7dp1acZd9xQLSganL5xxaho08H8WlbTqJQC2Stp5CBAgkL9AOwKg+bq266avO4UEwA9WrEy3z7gzTZw4Pk0/4fi2L4AoV+bc/9DDae7c+elL55ydRrZwSxYBsLZ/WI4iQIAAgZRaHQDN17Vddf3BqeEAWCLddPOtHXvfTZt6YG2yLTrquVnPp8effCpdctH5LQuBAmCLmus0BAgQ6AMCrQyA5uvaLpj+4tRQACy/Hr3xpls6nnvb28JfZ5vLEPhc8XSOyy65oCU/BwuAtf0DcxQBAgQItO4bQPN1bVdbf3JqKADecefdafvtt0unnHRibbJtOureBx5MH364Op179heaPgIBsOnETkCAAIE+I9CqbwDN17VdMv3Jqe4AWK6KmTtvfrrgvHPafs/f1tpa3hN4y20z0sQJ45u+OlgA3Fo3/D0BAgQIdAq0IgCar2u73vqbU10BsHO7lcsvuaipq33nzV+Qnnr62XT2F05veIPncnXwz266uenb0wiAtf1DcxQBAgQINP8n4FbN15G9bNV8vfmYm+V0W7FA9s23Znecao/Jn03nFQtTo16NOlUOgOVO2NffcFPTN1wuw98tt/06rV+/ruNxbycef0zDZp0bOV51xSUNB8pPGowA2HCbFCBAgEC/EWjmN4Ctmq+b0axWzNed426m0//6l3/rxvPP3/lWKFcjTpUD4PMvvJReeuW1dNH554Z+iM2LLVy0OP3ilts7wl/n64zTTk4H7L9fw+e8+dY70v777p0OPGD/hmt9XAEBsCmsihIgQKBPCjQzAFadr5e9/36674E/pIULF6Zx48alk086Lo3+zGcacm+kZrPn684PVtWpCkizA2A5lnqdKgXA8gHI111/QzqnWEzRzMe7rVm7Nv3s5zen5R+s6HIeOGBAuuKyi9PYMaOr2G9xbPnYuBnF4pVrrroiDRw4sKFaAmA4n4IECBDoVwLNCoBV5+tVH36YfvLTG1P5s2Lnq3ygw1evvCwN3377unrSaM1mz9flh6rqVBWiFQGwXqdKAfCJPz2dFi1eks4+87SqBpWPX7J0WccWM+s3rO967+Tdd0tfPveLlWv1fMOd9/wu7bTj2HTE5w5tuFbPAr4BDCdVkAABAn1WoFkBsOp8fd8DD6dnZ/15C+eDpx5UfBN4fF3+ETWbOV+XH6qqU1WIVgTAckz1ONUcAMuVtN//4Y/TZRefn0aNHFXVoK7jX3vjzeLbunu6vffiC85Lk3aZWFe9zjct/2B5uvEXt6avX3t1+ApmAbCh1ngzAQIE+pVAMwJgPfP1j//7xrR02bIt7MeMHp2u/spldfUkomYz5+t6nKpCtCoA1uNUcwB8482301PPPJcuvuBLVT//Vo8v7xH4pPsMyu1bZr/zbleN8TuPS5dfcuFWa27tgPIew8MOmZb23GP3rR1a6e8FwEpcDiZAgEC/FmhGAKxnvv7u935Q/OK2YYteDB40KP3D33+trh5F1WzWfF2PU1WIVgXAclxVnWoOgDPu+k0qf4I9cErs4onO1b4HTtk3nXTCcVvYlgtCbijuByxX6XS+Ljjv3PTZ3SZV7UO348ubPt+e/U764llnNFSn55sFwFBOxQgQINCnBZoRAOuZryO+revZqKiazZqv63GqejG2MgBWdaopAJbh63vf/2H6m69emYYNG1r183/i8Ztv9VIeVAbAQw+eusXxdxX37L386mtdfz7toAPSKdMbe/rImjVr049+8tP091+/NnRLGAEw7PJQiAABAn1eIDoA1jtfR9yv17NZUTWbMV/X61T1gmxlAKzqVFMAnL9gUfrdvfelq664tOpn/8Tjy+/zftLjnoPyq+arv3J5GjFieLf3vTvnvWKZ8+1dfzZ8+PYd9+81+rr+hp+n0089OXRFswDYaFe8nwABAv1HIDoA1jtfr1pVrAK+IXgVcGDN6Pm6XqeqV2YrA2A5tipONQXA8t6/D1asSNM/5ifaqhibH1/e+/fzm29NZWrtfO23z97prB6rjD8qvoH89x/8sNvy9PI+wPJ+wEZe9z/4cBo5cmTHvYBRLwEwSlIdAgQI9H2B6ADYyHzdyJ59n9SpqJrR83UjTlWuylYHwCpONQXA39/3QBq307g09aApVT53Tce++NIr6Z7f3dt17LbbbJO+/rfXpO22G9bt/Xf/9t700suvdP3ZUUceno7+/BE1neOTDpr15xfTwkUL06knn9RQnc3fLACGUSpEgACBPi8QHQCbOV+3sxnR83WrnFodAKs41RQAb/rlbemYo45oePuV8p6/9evXFws4du12Hf30xl8UQWxx15+dWtzfN7W4z2/z14tF+LunCIGdr/323SeddcapDV2Pc96bmx6d+US65MLzGqojAIbxKUSAAIF+JRAdAKPm697WhOj5ulVOrQ6AVZxqCoA//PF/pwvPPy+N3GFE3ddE54KPbbb5S7ri0gvTZ0b99fEyTz3zbHrw4Ue7au+xe/HA5HO7PzC5/FC/uOW2rmN2nbRL8Ti6xrak+aB40sgvf3V7uvbqr9T9uXq+0TeAYZQKESBAoM8LRAfAiPm6N6JHz9etcmp1AKziVFMA/F5x/93fXHVlKh8LU8+r52rfvffaI51z1pldpcqnfpSPoOl8fdzGk+8vX16s2r2h65hy38Brrrq8nuF0vad85M2Pri9WAn/t2obq+AYwjE8hAgQI9CuB6ADY6HzdW/Gj5+uqTrfNuDO9+dbstvHsMbn4Yuyc7l+MfdxgqjjVFAD/5V//I3272AhywLbbVv7wPcNfWWDokCHpW9/4265a5ePevvu9/+z67yGDh6Rvf/Ovf1/+xYaNG9L//bcfdB0zeNDgYnPKv6s8ns3fsKl4usm/Fptffufb32iojgAYxqcQAQIE+pVAdABsZL7uzfDR83VVp57f5LXD6p+/862tnraKU9MD4K23zyg2XP7rkzzK0Q8YMCD942ahq1zl+3++++9dmz2XQfMf/+Gb3T5ouWfP/97smPIv/6nA2GarHJ98QBWoWk/jJ+BapRxHgAABAgJgbddA9HwtAKZUUwCs+lXp5u3cUHy7d8ttv05z583v+uMdx47ptqfgipWr0n/+6Cddf79Dca/h311zVberotyjqHwWceerkcfTdNao8lVpbZdoKvZLvL94usjp4c8YrvX8jiNAgACBfASiA2Aj83VvVouer6s69dufgDtulvzyl4o983ao6/roGQJPOemENG3qgV21yt/VS9zO18QJ49OlF53f7VwLFi7qeCRc5ytiM+gqN0vW+sEFwFqlHEeAAAEC0QGw1vn6P/7ruvThh6t7RQO233679I1i+7dPe0XP17U6NQqU/SKQiOXSnSGwXLxx+qnTu5n23OPv0IOnFY+FO7bbMeVDm2//9V1df7bLxAnF9i1fbqg3VZZL13oiAbBWKccRIECAQHQArHW+vuW2GWn2O91vz2pXN8qt4S4475xPPX30fF2rU6MmrQ6AVZxq+gk4asPEciHHgG0HdPt5dHmxFcv1xQrgDRs3djlfdvEFacL4nbu5z3z8yfTYH5/o+rOpB05peAPnjg0TFxcbQU+3EXSjF7n3EyBAgEB1gegAWOt8/fAjj6Unn3qm+oCb8I7DDzskHX/s0Z9aOXq+rtWp0Y/b6gBYxammANjMR6b0XCQyatTIdO1Xr9zCvOdm0eUm0OVm0I28qjwypdbz+AawVinHESBAgEB0AKx1vn7t9TfSjLt+0ysacM5ZZ6S999rzU8cSPV/X6tQoUKsDYBWnmgJgef/db39/X7eFG42ilO+/74GH0rOznu9W6ovFhbBPjwvhgxUr039dd33XceUq4W9+/do0ZPDghoZR5aHJtZ5IAKxVynEECBAgEB0Aa52vy1/d/uMH16VyG7Z2vsot3b7xtWvSoIEDP3UY0fN1rU6N2rQ6AFZxqikAlluwfO/7xWbQxTdzw4YNbdSj4/0bi4vvl7+6o9vq4N12nVQsNjl3i/o9nxSy2667Fsd9+v0CWxvkmjVri42li02giyC5TfH84aiXABglqQ4BAgT6vkB0AKwyX5ePVy0fs9rO15T99k1nnn7Kpw6hGfN1FadGfFoZAKs61RQAyw9fflU8effd0oFT9m/Eott7N18dXK4wvvTC81O5unfz14YNG4qnddyQym1gOl8nn3RCOnizVcT1DOj5F14q9id8p9iy5Yx63v6J7xEAQzkVI0CAQJ8WiA6AVebrOe+9Vzxi9fa2+l58wZfSpF12+dQxNGu+bkau6flBWhkAqzrVHADLVbjlb+ZlsyJfZQi857f3peOOPap4PvCoLUr/8Yk/pUdnPt715+XXxddec2XabtiwhoZRXvSHHTIt7bnH7g3V6flmATCUUzECBAj0aYFmBMAq8/VtdxSPOHt7dluM99i9eLzZuVt/vFmz5usqTvUCtTIAVnWqOQB+VDw2rdyI+bKLz0+jRm4Z1OrF+bT3rV6zJv3wup92u0fh6M8fkY468vCGTrf8g+Xpxl/cmr5+7dXhGzYLgA21xpsJECDQrwSaEQCrzNfvL1+efvLTn6dNmza11L18IthXr7z0Y7/42XwgzZyvqzjVi9OqAFiPU80BsPzwT/zp6bRo8ZJ09pmn1WtR8/vKx8PdWjxB5J13/7pPUblZ5LVXX1ncLDqo5jofd+Cd9/wu7bTj2HTE5w5tqM7HvVkADCdVkAABAn1WoBkBsOp8/eRTT6eHH5nZUuPji1/9Dj9s63NwM+frqk71ALUqANbjVCkAlgs3rivuxzvn7C+kncftVI9Fze+574GHixXCf+52/CnTT0zTDjqg5hofd2C58mfGnXena666Ig3cyqqjek4kANaj5j0ECBDonwLNCoBV5+t7H3gwPTfrhZY0YdrUA9IpJ5241XM1e74uB1DVaauD7nFAKwJgvU6VAmD5ucqbDF965bV00flbrtatCvNJx7/y2uvpzrt/2+2vyxXC5xc7hW/b4Irdm2+9I+2/797pwAPiFrNsPlABMOoqUIcAAQJ9X6BZAbDqfF2uir2r+HWsnH+b+dp3773SWcWviLXsvtHs+brzczYz17QiANbrVDkAlhfJ9TfclE447pi0+2d3bcp10vPZweXikMsvvTANHTKkofO9Pfvd9NAfHi32M7ykpouvnpMJgPWoeQ8BAgT6p0AzA2A98/XTz84qfg5+LPyewPKev/JpH4cePLWmRrdivu4cSD1ONX2I4qBmB8BGnCoHwPJDlye8/8GH0uWXXJSGDm0slH0SYmcIXLJ0aXGeC1P5DOFGXmvXrks/u+nmNP3EE5oWXMvxCYCNdMl7CRAg0L8EmhkA652v5y9Y1PFlyXtz54Y0Y5eJE9OJxx9T861jrZqvN/9wzco1zQyAjTrVFQBLtHJrlrnz5nc8wHnb4skczXiVIXDxkmVbPBe46rnKlT7lg68nThifjjnqyKpvr3S8AFiJy8EECBDo1wLNDoCNzNfz5s/vWPxZhqOqq4TLb/zKXwnLxZYTxo+vucetnK97DqoZuea2GcU2O2/N7jjVHpOLbW/O2fq2N7VglU6//NWMtMvE+nNN3QGwHOAdxWKKcmVuLTdz1vKBmnVMeXPrhx+uTucWi1ea/RIAmy2sPgECBPqOQCsCYKPzdflAhvILnznvzU0LFy1Oq1evTmvWrk3lkyfKV/mEsGFDh6btttsujdtpx2Jj54kdX7gMGlR9x45WztcfdxX1p1zTUADcsHFDuvGmW4qVuQemaQ0+maNZ/5yfK541/Nyfn0+XXXJBw9vH1DJGAbAWJccQIECAQCnQqgBovq7teutPTg0FwJLzgxUr000335qOPPywXhcCy/D3+JNPpUsuOj+N3GFEbd1v8CgBsEFAbydAgEA/EmhVADRf135R9Zdc03AA7Lyobi9+555Y/BY9/YTjm3ZPYK3tK38bv/+hh9PcufPTl4rf21sV/srxCYC1dslxBAgQINDKAGi+rv16K0NgX881IQGwJC2/Nr37N79P69atT+ecdWbTVgdvrX3lqpgZd92ThgwZnL5wxqkt+dl38zEJgFvrkL8nQIAAgU6BVgdA83Xt115fzzVhAbCTtFxF88qrrzV9u5WPa2HnMu5999m76at9P+kSEgBr/8flSAIECPR3gXYEQPN1tauur+aa8ABYsnZuTFiuCCqf99fsx8aVj0Epn2NYrkxq5gbVtVwyAmAtSo4hQIAAgVKgnQGwv8/XVa7AvphrmhIAS9RyZ+0XXnw5zXz8iTRhwoR07NFHpFEjR1Xx3uqxyz9Ynh557Ik0b968dNSRR6QDpuzXtCd8bHUw//8AAbBWKccRIECAQLsDYH+er6tefX0t1zQtAHbClg9aLh8t89Qzz6Yxo8ekKfvvk/acPLlj36B6XuW+Q2+89VZ68aVX09JlS9Nhhxzc8WiZgQMH1lMu/D0CYDipggQIEOizAr0hAPbX+brei6qv5JqmB8BO4HJl7ltvv5NefPmV9O67c9KIEcPTpEm7pLFFKBw9elTaYcSIYuHGkDRo8P9sHLlh/YZiQcm6tGLlyrRs2fK0pAh7c+a8l1auXJV23XVSmrLfvmny7ru1fcVxzwvo/gceSqedOr3YALN3BNJ6L3DvI0CAAIHmCmzcuCndUyyenH7SCb1qLusv83Wj3c3dqWUBcHPo8mvUBQsXFzuLzyvC3bLim7zladWqlWnd+vUdwa98lUFwyODBafjwEcU3h6OKkDi62Fl8QnE/4Y5t/5n30y6aRx6b2bEn4g4t2new0QvY+wkQIECgPQLlFxozH3+yuEXqqF47r/Xl+Tqy6zk6tSUARqL3tlqziqeOjBs3rngG4qTeNjTjIUCAAIFeJPD27DlpYbGIcepBB/SiURlKfxEQAIM7PX/BwlQ+QPvozx9R/B9dcHHlCBAgQKDPCDz62OMdiyTH7zyuz3wmHyQfAQEwuFfl18Dlz8AHF89G3ql4KLYXAQIECBDoKbB48ZKOBZLHHXN0r/35V9f6toAA2IT+Lli4ML3x5tvFP+wjOxa2eBEgQIAAgU6B9cX97g/9YWbaa8/JxX3tvv1zZbRHQABskvurr72eVq5alQ7/3CEdi1m8CBAgQIBAGf4ef/Lpjp0v9tl7LyAE2iYgADaRvgyBi5csTdMOmpJ23HFsE8+kNAECBAj0doHyZ99nZ72QdirmA+Gvt3er749PAGxyj8ufg197/Y20/fbbF9vYjE9jx4wuNsEeVmxcPaDJZ1aeAAECBNopUO7zt2bNmrRk6bJi27P5xXZnHxbBb08/+7azKc7dJSAAtuBi6NwfaNGihWnFihVp7dp1aeOmTS04s1MQIECAQLsEBg4YkIYMHZJG7rBDsShwXK/fx7ZdTs7bHgEBsD3uzkqAAAECBAgQaJuAANg2eicmQIAAAQIECLRHQABsj7uzEiBAgAABAgTaJiAAto3eiQkQIECAAAEC7REQANvj7qwECBAgQIAAgbYJCIBto3diAgQIECBAgEB7BATA9rg7KwECBAgQIECgbQICYNvonZgAAQIECBAg0B4BAbA97s5KgAABAgQIEGibgADYNnonJkCAAAECBAi0R0AAbI+7sxIgQIAAAQIE2iYgALaN3okJECBAgAABAu0READb4+6sBAgQIECAAIG2Cfw/kEnCchZ50HwAAAAASUVORK5CYII="/>
          <p:cNvSpPr>
            <a:spLocks noChangeAspect="1"/>
          </p:cNvSpPr>
          <p:nvPr/>
        </p:nvSpPr>
        <p:spPr bwMode="auto">
          <a:xfrm>
            <a:off x="1793875" y="-192088"/>
            <a:ext cx="320675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endParaRPr lang="zh-CN" altLang="en-US" sz="2500">
              <a:latin typeface="Arial" charset="0"/>
              <a:ea typeface="楷体" pitchFamily="49" charset="-122"/>
            </a:endParaRPr>
          </a:p>
        </p:txBody>
      </p:sp>
      <p:sp>
        <p:nvSpPr>
          <p:cNvPr id="65539" name="AutoShape 13" descr="data:image/png;base64,iVBORw0KGgoAAAANSUhEUgAAAoAAAARwCAYAAAB6j+UAAAAgAElEQVR4XuzdB5wsRbk34FrAhIqYc84JEMlRsqCScwZJhyw5GMgIJkDJUYJEJQhIzuaEWa85oCLBfLmfgn799p5e5syZ3Qlbe3br7NPfj48r211T/bw9M/+pru4eeuMbFvpvshAgQIAAAQIECEwbgSEBcNrU2o4SIECAAAECBGoBAdCBQIAAAQIECBCYZgIC4DQruN0lQIAAAQIECAy9yRxARwEBAgQIECBAYFoJCIDTqtx2lgABAgQIECBQzQE0AugwIECAAAECBAhMLwEBcHrV294SIECAAAECBIwATsVjYN311q67ddWV10zF7o3ap6c//enp73//+yx/j/924MH7p1NOPi39/r7fT9j+7LrbLunrX/9G+vrXvjFhr6FhAgQIECAwtwgYAZyClTz302fVvdpumx367t3iSyyWFl98sb6367RBt0D1ohe/KC1Rvd7KK6+UFl9i8XTrrbel9x/ywVmaimC21dZbptVXXXO2cJilkzMb+cGPvpNO/tSpddC0ECBAgAABAmMLCIBT8AgZTwCMwLXb7jOy7FV7oHrDG16fVl5lpRT/fsMbX59e/OIX169z6y23pdtuu7369+2zhLwIiJ/93GXpgvMv7DmYHXjQ/nXbYy1XX3XNbKOjczoAPvGJT0xPfvKT0iOP/F/697//ncVbIwQIEOhFYMEFF0yrr7Faesc7Vqg+L9+Qnve859abPfDAA+mHP/xRuvP2u9KNN92c/vqXv/bSnHWmqcDQm97oUXBTrfbnnjdzBHDb/kcAd911OAC++U0Lj2u3fvDDmSNqpzw+orbuumunAw86IP34xz+uT7XG62y7zXvrU6+dltiPJaqRwU7LlVdend5/6KyjhbFevMaLXvSiMftej0y2vWan/o4LoGXj+eabLy277DLVP0unhRZeKL3qVa9MT33qU0fWiNPev/jFL9O9934nffGeL6Uvf/kr6T//+U+ul5+W7bz61a9Kl19xSXrSk540sv9hevrpZ6ZPffKUjibPf/7z0sWXXJTi383y2GOPpd123SPdffcX+3Ls9PqtDXRqd5Bt+uqUlae9wLzzzpu22GKztMuMndMznrFAuu+++9K3v/2d9Mc//jENDQ1Vx/7z09vetnD94/yvf/1rOrk6I3LJxZemOF5zLYMe5/2+P9vXH+u93PTp/j/en9Zc8z0D7+oTnjBfmjFjl7TueuvM8jkycIMTtOH99/+pGgS5Op166mnVAMSjA7/K0JvfuLBnAQ/MN9iGM3bdecwN4+CLJQo81nLqKafP9udoO4LZW960yGCdm7nV9394b31KtdNrNA3HOnGaulMAPOrow+s30aHVKeHWuX8rrfKOtHV1Sni07QbtdC/97bftZz/n2XVfN9xo/erD9hk9b/7ggw+myy69Il104cX1h7ClP4GTTz0prbjiCqNu9K1vfjttvdV2s/x9iy03S/sfsG+KsN5pue7a69OBBxzSc0e6tTf8ZbRnuqclWA6yTc8dsuK0F1igCnzHfvio+r3xpS99OZ1+2pnp3ir8tYe7CImLLvq2tNMuO6Sll14q3X7bHdXn8AfS3/426/zsQUEHOc67bdP+/ozw95lLLkzPqT6D4332+9//ofpBeHH9/m5/38V+xGfG8ssvl844/axRfyD2sr97v2/PtPAiC6WPffSE9P3vfb+XTSZlnbe89S1p3/32Tt+597vphE+cNHAfBMCB6QbfMMJKjqVTyGsNgDEXsDmd3OvrNaGvl0A1WgBcpxrFO/qYI9JxH/5Idfr3opGXjgtCbrz5+mr08Otprz336bVLHdc757wzZ/nvMdJ4X3WRSfwibl2O+/BH009+/JO+XusJT3hC2m77bdIOO26f5p9//r62bV05PnBPO/WMdOEFFxkR7FGx9YviN7/+TVprzeELomK5/LOXpDdWp7tiJLD1g775soh//+Uvf0m77LRb+v73f1D/go8vkfh3p8A2VpcOPuTAFH1p70PubXpksdo0F4jPoQg58Zl+1JHHVKN6l/UksvkWm6ZDDj0offUrX0u777ZnPWVlvEu/741B3p+dXqP5Ydj+A/BV9dmCi1OM/rV+Xgyyn3fdc3tab90N05133TrI5mNuM95BmfbGY4DiyquuSCsst9LAfRUAB6YbfMNu4aoJN9tvu2PHFxlrlK/1b3EqdZ11Zx8OH2uE8Rtf/2Y9otepj6+v5v4tUIW4ZolwGSHvxz8aDlh/q06FxuvFqFnMC7z66s+n2269fWT9E0/6eH2xyBqrrTXuC0JaA2D0KebB/PhHP677EEvz3/odaXxxNW/xY5/4SHrLW948i32Eyxjt+XL1y/s3v/lteujhh9PDDz1cnwqOX6nxIfT2ty9az5F86UtfMsu23/jGN9MB+x2c/vSnPw1+0EyTLZuQ1yl4tX6RtP69+bLoFPJat+k0cjgaa9OPid5mmpTVbo5T4IMfen/aeJMN61HsGC1rXV7+8penVVdduf5Pt1Sfu7/+9a9n+ft71n5XNXJ4dLq4OhV89JHHjrMnj/8Q6/W9Mcj7s9P7r2mn9Ude7Eys+/rXv27co3/RVnzvRVDLNUjTip07ALb2d9CijisAvvBFL0w77LB9WmGF5dJznvuc9OADD9Zzbc488+z0h2rIdrRlkUUWTocf8cH08le8vB7SffTRR9Ovf/Xr9KEPHlHPoyp9u27FmFMBcLR+dAuYzYHVfgo4thttTl/ra8V2P/nJ/6STPvmJ+jT2+w/9UGpOCe+5x/tmCYXdrHr5ezPS2Rr2mlHIfgLgQgu/NZ12+ilpgQUeD7lf++rX69Pgo81z7NS/JZZcPL33vdulZZdbZuTPDz/857TD9jul//mfn/ayS9NyndawNtop22YUoPVLYKzQGJCdtmm+OGJEsT1sNv14bvWZ1usppUG2mZZFttN9Cyy19JLprLNPT2effW76xMdOnGX7+Dw+8ZMfT3F2JZaYj7zHbnun+NHZuhxw4L5p6222GvfUm0GO80Hen802rZ8DnQJgc8YgphmNd/RvegbANw02BzC+3D7+8Y/MMhm+OeD++c9/pn322b+eEN++7Lzzjmn3PXatJ6y2L//973/r8/cx0bvU7Xp5d3//B9X8upNHn193zrnD+7/9dmOMAO5WzfN78+zz/OoRwFH+1vStW/v1G6FDH1tHABdb/O3169QjgC2nWOODKK4IjqUOYUcfUZ+ajZG1WDf+7+bv7VbRr14CZmy3XXWBTBPK6gBYXXDS+t8ah9b/1q02T37yk1P0YaGF3pp+W43yfeiwI1IEwEGXFVZYPsUv9xe84Pn1KZidd9k1PTqOCbuD9mNu2u7kU4bnB/7mN8Onh+svpIuHT/PWXxYHzj7PLybNx/zA+MzZrToN1szbi4tM6gA4s63GqT6ldPnwfKP4MRs/cpu5hSOnnz8164Uog2wzN9XFvkyMQMw9PubYI6szEm9Ja79nvVnmFMfxfPHFF6SYG7j77nunoer/ferkE9Of//zntPlmW83SoWc/+1npms9fWQfD8Uy/6fc4H/T92bw3v/Wtx+f71gGwei+3vl9jvde97rWzvK/HU4n43ovv1fh37qXT9/V4X6Pp76DtDFVXi/Z9EUicWvzclZelpz3taaO+boTA9dbdqJq8+fjNf9+26CLp/PPP7Rj+moYiBG699Xbp2996vAClbNdrEUoNgK37d9RRwxd5RMCKANh+A+hYN8JgnPaNUHdodcXv4ou9vd5m9eoUcOtx0bQbgfFF1ahys0TA/Fo1X7DT6NvVV31+pI0maI43AMbrPvOZz0y7ViH6hBM+meIYbpZ55pknLbnkEmnF6rYLsR8vfsmL6+P/b3/9W7qvOsa/8pWvprvuvLv+gI1juFniA3zPvXZPn/j4iekf//hHr4eI9ToItH6ZNF8MzRdSXC08WgBs1om5nfWIXlt4a3+pJjCOdkFJrN/6xRT/e5BtFJlAN4FVVlm5/gw9+6xq9O8Ts47+xefPV756Tz1g8smTTq6bis+anXbaIS215HKzfd4cUP0IinuyrrLyGgNPR+n3OB/0/dkp7DU//pr3XtOX7373e7NdFNbNdbS/lxoAb73tpnTVVXFV8Ol9DTIMFAA/VI1qbLTxhl2NL7308nTkEUePrHfNNZ+r50p1W37+85+nddbeoLjtuu1X8/c5GQD7GVWLsNWMOnbr45e+fHd9qvT86h5/6667Tlpj9Vnn9cXNoeOefhEC43YvT6/WjdHAsUY+W/2aUb0IjnHfv7GWZrRv6aWWHwmizX/bYINN+r4IpP21IrTGyHX73L5OfYrbwUTAuOnGm3s9HKzXo0DzBVDP9Zs5ktdLuOtlndYuNF8+YwW9+EHQGiYH2abH3bbaNBY45JCDUlzIsdOOM+orf1uXTgFwjz13qz+rOgXApZYaPpVcT8OZeZamX9p+j/Ne3nud1ml+7DXTMK7/wg0jo/Lx3v9pNZUmRv7rq4RbRvX73Z/29UsNgM2I5VlnnlMNXvR+VfBAAfCWW25IL3jhC7pa/+EPf0irVU+AaJbvfPebKS5R77bEnMBFFn78aRalbNdtvyYjALZfuBF9OPCg/equxBWyrUtcQNFcMTtWAIwRtwMP3L8OgPFhEkGv/vVRzZWLv62zznvqUb8IlDH/L55OEuEvroq94IILZ3nNuLy/U8DrFOpiXzpd0XvAgfvVF560DrH3ciq8W71i9C76/Y6VVuy26mx/v/76G9Lhhx05yyhi343YYESg+eJpPwU76BfMWLRN0KznGe48fEVx69J+Gjr+Nsg2ykugm8DZZ5+RllxqiWrUbvUU935rlvmq+9XFSF/c9/Wb3/xWffYhlhVWXL6+GO2U6v6tZ5xxVj0a9JLqbMU666ydFlzwGWmzzTetp0B857vfra+a/dznrurWhY7Hfq/vjfG8P1tH/KMTra/ZfB60jwY2o/bt0zp63cnSA2DMNV9h+d6vCh6qrkzp+xTwt+79WorTKd2WeELCoossMbLa937w7W6bjPz9rW9+W3Hb9bpz4RDP+b2mukq203LAzIB2fFtAa9ZduwpY8bzgVqPmbxF84mkgnf7WrNM6BzAC25ZbbZ7iiuPW07jRx3isWqf7AN5w03X1hRxbbb1FvV088SNCWNzuJF475vlF3+NXZrQfF4DEf2u9H2CMCMYTRSIgdgqAMQn471VgbEYkI/xdUf23vfbYZ7Zfr7E/0d5GG2w6wtmLQ7d6xSjk6WeeMnKsxync66/7QjW3Na4E/k3ttcACC6RXvPIV1T2olq3vzN/cIDput7DLTrvWpwot4xOIcBVfbLFcd+0X0kEt8/ziC+ayyz9T1yhG5OICpPall3X66eFBhxxQn/Id/kLaPf2gLSB2amuQbfrpk3XnToFLLr0wvbm6I8HSSy4/yyndGP276ZYvVGdYOk/D+vvf/1E/fjM+s+IzKe7YEPNdW5fjj/voLLfpyiHYfpw/8sgj2d+fEQwvquY+PulJT6zff4tUN+ff74B96n3t9L97eX82+x7fe/Hd2U9W6dVtrO/kXttoX69Tf/t5nYEC4M3VgdfrCODqq6410ud7v/uNnkcA37bw40+QKGW7XouY6+DKEQAjWEWAijATk4ObEbbRAmAT6NZY7V3VPf2uqwNgzNH74pfvqoNc3EYmgl+c+o0QFiEx5gi2B8z425ZbbZHeufq7Zps/GNt+6St31SOUESqbJUJhBMm92+4h2ATqD7z/Q1kDYDT2rnevWd3T8Mhq5PKidGYVMMa6mWr0e7c9ZqRNNtkovW/v/dIdt9/Z6yFhvVEELqvu79V677/2gNd8GQxfBDJrOGyazB0AI/zFF05Mwt99t71muRn0aIUcZBsHBYE4ZRsjgKtW8/ZaRwD7CYChuPQyS6Uzznz8x1E8yWm0iwzHo95+nMep2ghrOd+fTchs3u/NZ0Tr+7/Tf+tlv0oPgDECuOLyw7cE6mUZqk6b9T0CGFc2brTR43P0Rnuhyy//bDri8KNG/nz1NZ+tHqPVfQ7gL37xi1nmAJayXS/gsc73vl+NAFZhadQRwGo0LZb4hdZpqUcAq5G1t77l8VHSZr0Z1SOC6hHADn9r1jnnnJlXGW8/fJXx618/HAIj/G0/879FH+sRwGpSaetyw43X1YEvwlasEx8i8b/jdSMAHX/8R1PM/4sRwbjyN24EHW20ji7GRURx9VaEu/b247XidEWMGq5RhcPWi0UiMB5YtbvM0iuMtBejdNH3eiTx6sfnCsY+xqnnsRx6rVecQvnd72a9wfRY28b+dbrIpdfXs16qvzAu+szwF0d92rc6ndVpdK91veuq0dnW0cHGsf5S2r8lsN3T32Ph2usxSHuDbOM4IBA3cd5ss03qOYDxiMlmqQPgzV1GAFcbHgFsluOOPyattdbwlKz3Vrekiik6uZf24/ynP60C4Mz3cY73Z+SHGPGPkcVddtm9uvXcA3X79VzBls+Ik08ePmsQZ2C22Xr7nnczvtPiOyP+nXvJ8V3U3qf2/p57zqeru7Oc0HPXBwqAzVXArc9DbX/FuIJy/fU2nvUq4Lctkj59/jldrwKOgn372y1XAReyXa/qEU7iJsmtgaV12/aA1t7uWCFvkADYhMD4909+MnxT504BsGm7CWatATC2ieAW8/8ieMVIXYTE2Caukm0dnYv9i9PGG224acerhyMcxhJ/b13iuLuxOv18XBWMm5HBI+Nq5CoMt4bC2CZeoz4t3NZGrzUabb245cA21f20lqiuCH7Ws56ZHnzwofrm0J/+9AXpl7/81Xibt30l0Brq4oKPepRtjNB2WXXLluZ2Lu9aa/gxiq1L82VQn7KtvjTGOiXUS6A86OCWU8AtX0L1KMcoIbR9m35OSzkopq/AKtWN5U84sboKuLoHYOsjvwYJgPG83Cs+e2m6sbpArdMPpW7Kg7w34jjP+f5s3svN+6zp03QPgLffcXP92RPHSFxD0esyUACMxpdddpn0sY8fP+p9APfd54D0xS/Ofh/AnXbeobpn0Rj3AayuoIy5PO1LKdv1Cj/Wet0C4FjbtgbAQX/FNL+A2kcAYwTu6dUvz2bUrj0AxuhgjPRdeMFnRsJtM5oXI54RAiOwxQhhjBw2YbN1f2I0Mub6NSEvRhVjruBi1a1X4nR1fCDGKeUIdvG3eM045dwaMKO9CJH1HMKZI5o56rLaaqumj3z0wx2nMcSbLq5G+9IXZ71SL8frTqc2Wr9keglsYdOEq05hsbW9XkcDun1hNX9vbW+QbaZTXe3rYAL1fQCrKSgxD3CdtdcfuQ9gBMC4FduCCy5YfeE/Nkvj8803bz0/NQZg2m89tcWWm6dvVreqar13az89G+Q4z/X+bEb/7r///tT80BMAh0csB10GDoDxgi98YfUkkOp5qfEkkGc/+9npoYceSnfddU99z6KxToHFk0AOO/yD6RXVk0DiquD44P5V9SSQuGqydeSvfadK2W7QYjTb5QqAcXp0kCVO6Y52Cri1vfYAGIGs0/0AmxAYo4KxzmjhL9puRvRurS4yiVPIEf6aJT60Yvv47zEKGfMIY/Sv/VRxrB99izb23mt8zxxu3d+4UfTZ55xR3yi6ffnqV79WXzHaz6+vQWozt2/T/MLvZeSvsRhtxLDfkcSmveY0VlxR2D6iN9qX2SDbzO21tH95BOL2LWeeddpso4BxBq7TAxXiVeNepK33Mc3Tk+H7XcZ0in7eG7nen/HZsFx1sV37dJAmlLa+Vzv9t14MSj0F3Mu+dVpnXAFw0Be13dgCuQLgeJwHCYCdXi8C25bVr84YPRy50GTmaeZO6zcBMMJiBNF4pFzMTWxuBh0jhDE/MK5CjrmOMccw5h22Ls0oYqc5jOMxiW3jRtExMTtOBTdL3Ig05uhMxAfuePtb0vbNL/y4qXO3pX10sPWLqdO2nU7NjjWa0QTRTm2NNidxkG267ae/EwiBZt59PAv4+uu/0BfKa17z6vr55f/617/62m60lQc5zgd5f7a+frN9DCy1T/No/lZfBVxNyaivCq5CavO/+5luMe0CYDV82PdFIFmOIo2MKhCjTLHERN1+l11m7FTfGyruAzWepWnjtFOH+9Jp+e73vlWfYo0rf9uXeDh3XKwSo39xv8C4iva0+mKQsZ+GEbc1iNAY9wccbYm2z67m+EWg3HijmEc4a5uNwV7V6N/tt90xHoaO28Yv2gsv/HR6fvWIt/hg3WrLbarHL/0l++tMtwYPOuiA+qa3vSwRAGfEfL4f/HBk9bouF51fzyFslhhJ3KN6TFanOYSXXvaZmXMHf5ve/a7Z5w6+6lWvTLFOayCNendat3m9QbbpZX+tM70F5p9//voxbzEV5qgjj0mXXXZFTyDx4zsuyIspMjHvPNcyyHHe7/uzta/xPozP/TPPOLt+mED70t6fbu/T0RzuuPPW+jvllltvzEU10s5Cb100a5vPe95zq/mVl6R3rLjKwO0OCYAD203YhjkCYI7ORYjsNQDGm7OZq7dYdeo5TtPGLVNur+bnxZzBsQJdP31twl9s894qfMYIYSwRRlufDRyvveY74xYzE/P4tde+9jXpEyd8rA4hv/3tb/vZBesSIECgb4G45+ixxx6Vlq+mXMVTQSIM3Xvvd+opVK1LTKuKx6futFP1RJDqFjJ33HFnOqyaXvXwQw/3/ZrTbYO99tqjmmv+uiowH1ZPaZuqS0y5O/Kow9JPf/qz+jGjgy4C4KByE7hdjgA43l8bEaj6CYBfuOHaWUJfPBM35y/OhjuuMo7TxO2/aE+owlhc9dssF174mQkZ/Wste8yDMedvAt8ImiZAYLZwt3n1NI+dd9mxvgl93J7qO1UIjAsjYnlBNS8/5srHM9VjlPzU6gzOpZdcVt9KydJdID7T9957z7TWu95ZPWbuOd03mKQ1HnzwweqhBDfUj30bz3eQADhJBRzrZWOUK5ZmdKufLi62+Nvr0wRjjdz10l6cRo0Q1+n0brN9rBP3MozRvXjduOp2kD730p/WdeLDLdeIYr+vbX0CBAhMtkBc/bva6qumFat73b3hDW+o74MXF3488MCD6Uc/+lF9MebNN90yctXwZPfX609NAQFwatZFrwgQIECAAAECEyYwVJ0qdBHIhPFqmAABAgQIECAw9QQEwKlXEz0iQIAAAQIECEyogAA4obwaJ0CAAAECBAhMPQEBcOrVRI8IECBAgAABAhMqIABOKK/GCRAgQIAAAQJTT0AAnHo10SMCBAgQIECAwIQKDC280NtdBTyhxBonQIAAAQIECEwtAQFwatVDbwgQIECAAAECEy4gAE44sRcgQIAAAQIECEwtAQFwatVDbwgQIECAAAECEy4wtIg5gBOO7AXKFTBBttza6TkBAgTmaoGh8e3d0CILL+Y7bnyGtiZAgAABAgQIFCUgABZVLp0lQIAAAQIECIxfQAAcv6EWCBAgQIAAAQJFCQy9zSngogqms3NWwPyIOevt1QgQIECgR4HxzgEUAHuEttq0FBAAp2XZ7TQBAgSmvsC4A+Aii/uOm/pl1kMCBAgQIECAQDaBobcJgNkwNUSAAAECBAgQKEFgaFEBsIQ66eMkCRgenyR4L0uAAAECYwuM9xSwAOgIIzC6gADo6CBAgACBKSkgAE7JsujUXCIgAM4lhbQbBAgQmNsEBMC5raL2ZyoJCIBTqRr6QoDAdBAYGhpnspkOSBn2cejtb1vCd1wGSE3MnQLeHHNnXe0VAQIEihcYZ04WAIs/AuzARAoIgBOpq20CBAgQGFhAAByYzoYEugoIgF2JrECAAAECkyEgAE6GutecLgIC4HSptP0kQIBAYQLjDYCLLbqk77jCaq67c07Am2POWXslAgQIEOhDQADsA8uqBPoUEAD7BLM6AQIECMwZAQFwzjh7lekpIABOz7rbawIECEx5gXEHwLc7BTzli6yDBAgQIECAAIGMAkOLv30pgxwZQTU1dwl4c8xd9bQ3BAgQmGsExjsCKADONYeCHZkAAQFwAlA1SYAAAQLjFxh3AFzMCOD4q6AFAgQIECBAgEA5AkOLC4DlVEtPCRAgQIAAAQIZBIaWWGzpKXuWa7755kuPPvpoht3UBIHBBKbsm2Ow3bEVAQIECHQRmH/+p6TVV18trbb6qunlL39ZWnDBZ6a//OXP6de//k26+aZb0k033Zz+938fmXzH8Z4CXmLxqRkAd9zxvWmH6p+zzjw7nVn9M+jypCc9Kf373/9O//nPfwZtYtzbPf3pT0uvetWr0ne+890x23rTm96YfvjDH4379TRAgMD0Fdh4k43Sdttuk/bZd//0oy6fJ6985SvSeZ8+J1100cXpjNPPnL5o9pzATIHFFnt7+sAH359e8ILnj2ryxz/en4484qj0jW98s2i3oakYAJvw18iOJwRutdWWafU1VkvnnHNuuv22O2Yp1qJvXzRttdUW6eGHHk5HHnl0x0KuudY70/LLL5e+9rWvp1tvuTX9/e//6LvgyyyzdPrECR9Lv/vt79LFl1yarrj8s7O1EX088sjD618Xxx33kep1/t7369iAQE6BCAefPv+89KQnPTE99thjad999k9f/vJXxvUSAkf/fP0Eun33fV+K9WP5bfV5s+EGG4/5gudfcF56/etfV69z773fSTvvNGPU9aN25553djr4oEMHPg6e97znprPPOSvFv3MdU/2L2oJAZ4Hllls2HXf8sSnOPnZb4uzkgQccnO6554vdVp2yf59yAbA9/DVyyy6zQt+ng5/whCekSy+7OL34xS9KP/nxT9Jee70v/fnPfxkpxlJLLZlOPOkT6dprr6vSfOcAeOj7D05rr/2e9NBDD6Utt9gmPfzww30Xc/vtt00777JTvd3ZZ52TzjjjrNnaeN3rXpuOPOrw9IpXvCL96U9/SgcdeEj6wQ9+2Pdr2WDuFmj9gh9tT7t9kfcqFF/4uQNgP4Gj137Geh//+EfSstWHd6dlqgyPvCAAACAASURBVASNQWrXb6CL/e/VuJ+2W4+FeI0bb7gpffCDh/VTonpdAbBvMhvMIYHICRdfclH1g/dJPb/i//3f/6XNN9sy3Xff73veZiqtOLTk4stMmWlOccp3hx23n83nrDPPqU8F97tEW9HmHbffmQ45+P31+fy3vOXN9f/+5je/lWKo91OnnJTOPee8dPppZ6bnPOfZaautt0y/+93v0uWXDY/SnX/Buel11S/kY485Ll191TX9dqFe/6KLL0ivfvWr0sWfuSSdeMInR23jyU9+cnrfPnulddZdO/3rX/9KRxx+VLrl5lsHes1OG8XIwF5775H+8Y9/pL332qc6PfTjkdVe8cr4sj+3Hu3ptnynHinYdbZt55tv3rTfPgcMPDrQ7XUn4+/jfXMMB5Nl5mjXh0d+Nun6mvvuu3c9WjTa+q9sOSaGQ9T4atvaXtO5v/71r9UPs8ePxejP3tUxOu+883btf68rxPSPc8/9dHWKc/YfXmO1MVVq19qP4eB1+Ji73uo82r73W9v4TFpllZXSkksuMfLawz80Hv8c6KUewwHwzJYRwPEdU728pnXKExga59y2Qfb445/4aIqzdf0uX/rSl9M+79uv382mxPpDSy4xNQJgHf526BD+qhGzQcJffMCdX52+eujh4ZG7CD177rl72nyLzerTHDEf722Lvi2deuqn0sknn5ouOP/CKgA+J1173dX1BM8PfuCwFCOIt91+c/1ltMbqaw10WnahhReqRvxOrUf14ks5gl23ZZNNNh4JahtvvFn6S8uoZbdtR/v7c6sP3nPOPjM9uwq558WXYdso5D4RBjYePnXUbakD4M6zfvA320eY2GjD7uGj22vMLX/vx3Wsfb7xxpvShzp88Udo/79HHpmtHt38muMh/h1Lp/brHwWfHv5REAFwv33zfFm3m7S23fqa3fah9e+djsl+tu+07lSpXWuteq1D0/fRXOK4iVO/ERA7fR6MZtdu0u/7fZB9GW8dbU+gm0Bc6BFnCwddNqm+p+MCkWY559zhH5u333Z7uuKKz6VHqs/oqbhMiQCYO/wtsMAC6Zxzz0wvetGL6i/G7333e7X9brvNqEf4Nqjmxdz3u/vSIossnE47/ZT0sY99ohrxuyIt+MwF0w03XJfOO+/8dNqpp9cjf+dXH5Tf+97304477DxQ/Y459qi08sorpeOP/2i66cab65HAv/zlLymGjh999LH02H8eS/957D/pv/+Nf1L1z/CY0worLJ9+d9996Rc//0X9v4eqn0Txz7zzzlP9M181R2He9MQnPqn654np5z//ede+fSxGopZdph7t6RTQmr93bahaodOXSusH+2hhpZe25/Z14ov3Na959ahhqjUAdQs1EdhjRDd+oPQaDBrf1m1jFK4eEf7R4yPCsd5EBcBou/X1mz71ety09mu0vk/EcTSZtWv1an0P5wqpnbxGC4ftr9lPDQTAiTgytTlegZ122iFt/97tBm7mnLPPnWVQZfc9dktbbrl53d7998eUroNn+3wd+MUybjjpATB3+ItRu5jXt2g1und6dVVbnN5tll133SVtvc1W6d3vWjs9+OBDIwEwwtnnPntldan3M9INN15fnaY9KV188aXpPe95d4o5gKeeclo1EnJBR/Z4vbjKuNPyqle9Ml30mQuqy8X/N71rrbWrK4FfWQXT/k5Ddav1n//857TmO9895mrNl0esNNooTjMi0G+QaH3hXl6n2/7MzX9vDdmjOe+9955prXetmeJHTLfRmaZmYdZreGp8e9l2IgNge8DsJ0RMRgCcCrVr7UNT78kIgO0B/m9/+3u68IILqx/LF3Z9+wqAXYmsMAkCJ5/yyfT26qLQQZeYUrbbrnuMbL7SSu9Ix3748esK/vnPf6att9p2ys0VHFpqyWXHO81pULP6lO97O5z2jQslzqr+6Xd56lOfmj583DH13L4oyJ577D3L7V92333XtEWVyiMwxShcjACeetrJ9VW3V115dXrmM5+Zrv/C50f+90c+elyKq4Liitx//evxkDfPPDESN296ylOekj71yVPSZZdd3rGrRx19RDVvZuX0hz/8Ia2/3kbViOQL03bbbZv+7//9v/RoFRr/XV1F9Nhjj9YjgP+pRv7+W52OiRHAeiSw+n+tSzX+l+J155lnnjRP9dox8heTVSNInPCJE8ekits8xOmeOO29S9up29jwuc+NeTln1P+OK5U32mjTfunr9VvbGe21Bmp4Ltroox87vh6JjSVCz/v23ne2X4YbbbxhNS9ueGRvtHX22WfvFOuN1c5obL20Xwe06oKkOHaaU8D773dg9vmd8RoxWn/oIR/oue3Wfo3mMxGHzGTXbtD9bn1f5vSK42jbbbeuf1Q2o8fNZ00u/5z9zdUn7cx9Ap+/9ur6GoBBlxhQes+71xnZPN6rF18y6w+iu+66u75qeCotkxYAc4e/CEanVPP5Fq7m3P3qV79KO+04ow5u8d+3qUb9PlNdgDFjxs5pk003Tiee+Ml63tRLXvrStEU1J/CGG26sT2s+7elPr08TH33UsfVp3yjgAw88kO64486Rmr3pjW9Mb3nrW9Jdd95dzyu886676v+7fXnDG15fj/bFadsmAE5G4Zsv++hHnNo+s8MVyK1fLOMNbk0wiWA6EYFhMgxzv2brl+Rogbt1nfaatNarHiUcpa6j9Tv3l/RorzOeHxNjmQ8ahHLUcbJrF++vpZdeqq8faa2Bf7zv726GuY8tAbCbuL/nELjr7tvrOf+DLnEWcIXlVxrZ/GnVvX9vvvmG2ZrbY/e9ptS9AyclAOYOf43ys571rGr07pj0geoCjj/+8Y/1f46wduaZp6X7qxs3PljdyuXNb35T1xofffSxaaG3vjW9Z+13VxdOnDvLjaibvm+//Y5j3mQ15hZGGI1lMgNg84E81gdpE9oGCRPtmDnDZNdCFbpCMyLzrW99Ox32oSM67kU4nnveWfUPl/bQvvY670nxQySuzOz3C7115HCi+ebGADiZtRu0Xs3I5VT4UdY6GjkV+jOoqe3mLoF7vnjnuO48EMfycsuuOIISA09f/NJdsyFdc83n6zuKTJVljgfAiQp/DWjAtz71I+6tt+qqq6S7776nvtVLnIuPkbv/V52GjaLFMnxxxbwpbsPyjGcskJ5cndo9++wz6l8EW2y+VfrFL345Uq8YIdyyunn0ZptuWY80dlrWWGP1dNjhH6xfK05LdwqA8Zo7VhNPH6nmB8aVwXFTyejPf/4TJ3+HT//OMxSne+Oij3nrf6I/T6z+iUml1113fddjqNcw1v4FscGG64+cpmxepJ+g0Uvo7Nr5uWCFVv85uTujfbH2++Wb+xRwHGdxG6ZOp7378ZkTI4BTrXbdfHIG+04/FqP99TdYb9yj+v0eg932298J5BC45dYb6+/qQZf4rl91lTVGNo/v6wiV7Us8mScGj6bKMrT0UsvNsTmAMd/vvR2utDm7GmWLeX+5l4WrOX6nVJM7f/azn6Ud3rvzqBdrtL/uLjN2SltvvVV9I+b2q3/f97696rlX6627QR3E2pe4z9UFF346Pb06nXxKdXuZXavA+Ic//DFtsP6st1iJoNrpAOnFIJ7GEE9l6LbEPQU32mjDOhB/Ok4TjnIvxfOqu/vHFc9xynz++ecf9ZdQt3aa/vT6ut36X/rf6xBR2T6xh3sr5tzXOgDuf2D6ype/OkuzMae1mX8YV6Qfdljn0cdmo9b+j9Zmr/1ujonWHxQzdtltls3b1+m17V7Xix8x7a852rZTrXbd9jGnXQTAuK9ZM6+vl9p161/z9wiAZ519ej1feLzHVK+vaT0C3QQuufQz6WUve2m31Ub9+29+89u06SbDV/3G8rSnPS3ddPMXZls/7jG88UabDfw6uTecYwFwToe/uEAjHlv0whe+IG27zfbVBR+L1A91/kv14Rajf/WIW/VPjLjFxRXzVSNrT6lGABd4xjOqye8vr8NQzP2Lm0a3LgcdfGD1ZJB3p9VXW7MeSWxdYgQxHvkWp37jVg3bbL1dfR/BTgEwtntrdXr6kep2MP+vviVM9OU/1YdidUHIzOcW1zfDrP6/+UZGAJ9YX/zx6KP/Tr/85a+6HgtNsBvrg7b1A7lrg9UKvXxoR+jcc6/d6yDZz5duL69f0jqtIWJOODQBr1ONWr/E27/gRzPNGQDjavollli8/uJvlvYfFDlDTKd96qcGU6l2vRzzrXa9hPv2Nls/BzodH+216fUYGut1evks6WXfrUNgvAJxxm711VcbuJm4d3DrdJ43vPEN1eNnZ3+29s9++rNqcGnw280M3MFRNpwjAXBOh7/Y16ag999/fzVat+HI/251iC+g+Ke+srb6p1maYsap3BnVrWPiUS9xK5dY4tLueDZwTPhsPdUcf4sr4jaubuIct5OJX9Bf//o30t333DFqAMxdzNb2un2gN+u2hrX4b52+PNpDYrdfMa1fnt3WnUiDyW671xDRut6gX6yxr6MFwEGD3KDbjeXefrzFuv0eI7m8xurnVKhdJ6voc6eR+IkOgPG6nUZF+w2bRgAn+1PJ63cSiEGdGNwZdPnwscela665dmTzOEsYZwvbl1tvvS194P0fGvRlsm834QFwMsLfeuutm/Y/YN8aqwmAL6qe8xdz6uL2L838v9YAFwEwRvDi1G2MCMaoXdzAOW7lEvf3+fa3763bi9vGvOAFL6hPAXdaYp7ee97zrvS5z11Vj4BNVgDMHcJaP7i7nQruNXxmP5oLbbAZqe3mOsjutYf3fr6wJyIAxj6096nfkaA5EQB7tZ7I2k21ANipdv3+YBEAez2yrDcnBeKU7eeuvLw+ddvvEmcC4zZvrWcE4w4gcSeQ9iWeMHbLLfke79pvX9vXH1pm6eUnbA5gzPfrdHftuLI25v1NxLLiiiukw4/4UHV697HqtO586aHqyt8oziBL3Lg55vOd/KlT6qsxY/nMxRemv/3tbx3vp9f+GhEA4/LyCJMbVk8faV3iIpB4RFycAv53dRHI8D0BqyeDVP3+T/VUkFhineZCkAio9UUg1Sngn/3s5+mk6lY2Yy1xGjtOgcf6McKyycaPz08YxCK22TvmP240HHzjdNquM3bv2FR8yJ951mn1F339BVHNV/xx21MmBu1DKdu1GkxGn+NYOmD/g9JS9S1DutesUx9bj6Gmva98ZdZ5hePZtzieVq+ez93v8dHar4k4vqZK7dqtm/df/UOhujF96yMyW9+b46lJbNuL6Uc+clx62ctf2vfnSqvtRBxT4913209fge222ybFgyn6XeJ9GM8ab5bFF18snXDix2dr5ve//311UenWPT0Ott8+DLr+hAXAyQh/66yzdtpv/33q07lxK5d4qkKTzhuglVdZqZ4IH6d0//X/qqtvqxsxx6PV4ma3Mfp3xOFHjZzanW+++eqJnPfc/cXqAeyH1e3eettN6e677qn/d7dlrAAYbd151231I+H+Xd1k+t/VvL76KuD6ptDDj4WLkcj6BtAzrwSO/sTNn2M0Mu6xN9YSX/p7VM8+bubhjRbWuu1D69/7aTNuYfK6172u3qcIIjmDQz99nqx1p1KIiLqtW42KxxXt/SwTHQD76UvrugLg5AfA9trlDKCdjouxfnAOehzZjkCrQAywxBOS4lqBXpd4/m/M9W+eBhbft+dfcF59HUHrEg94iMdtfuMb3+y16Tmy3oQFwE73wPnrX/+W1lpz7MeWDbrXEag23mSj+ukicfHGUUceU4e39gC4/vrrpX33e18dvJrbwMRrxunfKF7M7Wv975/81InppS99ST2P8KXVjaPj5tDtiX+0Po8VAAfdz1636yesTUSb0z0A9mLaWqNco7S9vG6v60zXANiLz2TUrtcRwJjDfPhhR/ayGyPrjHfUXgDsi9vKU1RgoYXeWk/z6nWJuwp897vfG1k9njQWj5xtXy695LJ00kmf6rXZObbehAXAyRgBDLXXV+fdf/2rX9cBr1MAjAs7Pvih99fz+u6tnv7RLB+r7lEWp8vaA2Bc2BH364tCx3MsjzjisDrJxwUe3ZbJDIATcQq411A53i+Tbq5zy9+bkNzplN5E7WPzmhPVftNuL6cRB+3DRI8A9tKvyajdVA6AvZjFaeNlll26XnUij49e+mIdAqMJHP+RD892H9xO637xi1+qz241y/Oe/7x0ySUX1WfpWpc///nP1RSwTepMMtWWoWWXWWHC5gDG/L/tt992tn0+55zz6idsTPRy403X1yOAG6z/+Py7eHrC/vvvm3beaUZ9n79miZvULrXUkmnFFVaeZQQwhoMv+swF6YorPlc9K3jBFA95jmcJx40fuy0RAOM0b8wB3GjDTbqtnvXv8SUZE1GbOYCbbrJFx/bjYF9mmaXr097nx7yiMe7H2KwbDd100y3V6fLOowwRAM8489SROYD77nNA+vGPf5x1/0pvLKYnbDhzbl6M/o1Wn9z7GcfE61732tzNztZefMF3q3v05VfVj7X24yhc9thjt3Hdmb/pUC/96BdjsmrXvG6n92prn8Z6b462r/2+Z6N288//lJ6P29aa9vJZ029NrE8gl8B6661TnSXcp2tzH/vox9OVV149st7Ou+yYttpqy9m2u+2221Nc/DEVlwkNgLHDkxkCOwXATTfbJO2++6713bj/5yf/0zUAxgpnn3NGFWaeV3/g/aTaJkYPe1nGCoAxmrbOuuvU9yKsL/6oAth/Z178MXvb1UzA6oKQeavT3PNW8wBjiXsbxryC8X6g9/pl1hooo7/xUOvR5vX1Gj57MZwb12n9ss21f91qMsjr9FPzfttvbbs9EEzlADiZtes1APZbi/b1u4XmQY6L1h8e340LyHr8DB3vvtieQL8Cm2++WfUAh9lP47a3c8rJp1UXh1488p+Xqa4tOPDA/dKzn/3sWVaNH7lbb7XtbLeN67dfE7H+hAfAyQyBnQJgFDYKvOmmW6R4VmmztI8AblLdz++uu+6uH+O21lprpkMOHR7qPba6389113Z/DFusO2YArO4TtNdee6SYRNo8t7hbgWOS6qKLvq0efVxj9bW6rV6PAMZoz1jhoP0LrdNoVOsHfrxotw/w1i/wbut23Ym5cIXWkdRcu1daAGw9RtoDR+vfBhnNCtPm2O8WZvr1n8zaTZUA2PqjsZf3d+v6o9VjtNHgfutjfQLjEXja055a3T3jnPoBEt2WOLO33bbbV2cZHz8bGN/RcaHpjjvuUN0u7vkjTdx++x3pmKM/nB555JFuzc7Rv8+RADhZIbBTAIxnA8eNnFdZefVZTvWe9MkT6nAV/33nnXesLyj58LHHp2uvvS698pVxO5jz6hG3d79r7Wr+yt96KtJYAXCDDdZPcfPWE084KV1++Wd7au8Z1VNKrrv+mvq09jvXeFfXbXo9LdS6XrdGezld2c9p5W6vN7f9vTXc/P73f0jPec6z69P0/QaV9lDeS136tRxkpKfX12gNUu19n6oBcLJr12sAHCQ093MKuAnXvZzKHWukN46V1tediB8xvR6P1iMQ072OOfbovq8CPuTgQ+uBnNYl5gFuvfWWafMtNqtv3xbLH/94fzrj9DPTzTffMubZuzlZiaHlll1xwuYAtu9IzAfcrsOcwHNjTmD1T+7lhhuvq8NSTMCMJa4UvvKqK6qbQf+1vnS7dbns8our1P/Caq7aT+obOH6+uqv3yadU9+n730eqf3+yfoh9LHH/wvNa7vkzVp/jti2333FL+mPMAdxo01lW3aB6sHpM6j6xup/fFX0EwGuvu7rep5iH2G2JD9+zq8fRRMCIK5XGOnW9V8xJ23D9MZuMkLLfvjGf7ydjrhevGSOPva7fbT/mlr/Hl93pZ5wy8hzUAw88JL30JS9Ou8+c71Z/oZ5/YdfnYrfX6ne/uy9tVo1o515aj5/6y7nq71cz3QewOUaizzfHfNIjjhrpfhyHjUn733rdx9zH4FSoXVP3TsdJ6zExiFnr/o31vm09Jrq9v1vbjLqN9hnU2veJOpZ7PW6sN/0E4g4gm22+aXVmcNP6biD9LnFxR9wn+OLqn/YLPV5Sfb7H8R3XFzTLT//np+mUU06bEreEmaMBMADmZAhsD4DxZI+4SfRpp56RLrroMyMFWWSRhdOJJ32iDohxxU4M1Tbz2+KZtnFH/ubB6K95zavT7rvtmX74wx91PU7iYLr5lhsmLQDWgbXPMNb6xdzsYD9f/v2Ezq6Ac9kKjW37F3ir2VhflO1fqJ3CU06yiQqA3dqdigFwKtRuKgTA1rDW7UflcccfW19gFstYwa79uB4kwOY87rU1PQTi+z6md+2w4/azzdsbRCAeOnHWmeek66//wmzz/SJ7xHvnWc965kjTX/vq1+tBpl/8/BeDvFyWbYaWW27OjQA2Pa5D4HbbzrYD556bdyTwppu+UD+1Y8PqCtyXv/zl6bTq/j5xMcUG1VM5Wq/iXXPNd6ZDDjmoDnmHHvqB9MADD9R9e+97t6+f7xvzAHfZZdfq18FT6gc8/6t6csduVQj87W9/O2YRFlhggXTdddfUc/w6jgDuPXME8IreTwFfe+3MEcAe76dYf5nuvlu93/Xo0tnnZDlwRmtkr72GRxJHQuNX8z05YkI7PlrjmcbHW4N1py/ObuGuPZj3E8oHdesW1AZtt9uIz1QLgFOldr0GwEHr0mw32she6zHabbS6tca9HKv9rj/efbT99BZYcsklqgs9ZqR42lfu5Re/+GU65eRT01e/+rVZmo48ENO+Vl11lZH/Hu+jq666ujo1fFZPdxbJ3deh5SchAMZOxKng0UJgnBLOsdx6283p4YcfTkdWp5eO/fAx9ZM+Dj/siBQPZG5f1q6eInLTjTfVQ7hPfepT04EHHZDe8Y4V09///vc0Y8Zu6Tczz/GvFKOIh3+oDpZxafe3vvWtUbsaVwNdedVn6wC4cdsp4PXjFHAVAP9WzSf8xz//0dPuzjPPvPXE0jgF3M8Ntc86e/iUbPwK33yz/KcKm87HF8Rppw+f4oyQs/tuvV0t3dPOF7xS4x+70M3luOOOTUvPHDUZbZdjDkkc0xO9vDymEFTHTkwhiC/xg+IUcIZA3+rRaV82mPmjJebQDrqvzWtEmNl/v+7TFkaznEq1ix9XYRNfGhe0/Zhr/pbjmBjNrLUuY7m29qVTXzv1sfWzI/4+0Z9VOZy0MZECQz023t8v9FdWgW+PakBksepxbRO9fKO6V/AnP3Vy+mUVCFuXCID7Vbeim3/++Uf+829+89t08EGHdB1Uyt3nKgC+oz/BjD0YDoHbzNZiPFdvvCEwRrxuv+PWejRv2222S1ttvVX9uLcTTxj7Gbpxn78Z1Z28I2jFpM1DD/lA+ulPfzpLH2OuwC4zdq4ncl75uavqO3zHB1378rKXvTRdeNH5MwPgZrP8eeONN6rmOe1aP9f3vvvu60k15hTGY+wipK6+2po9bRMrDX9w71qPAg5/cUzMPRjjquZ4rceqx9kddODBs/0C6rnDc9GKZ519xsh994a/1Ga/T1T77jb1igDUujz+ZTox9Wvvx3AAPGNmAMxT09Y2R9uf1v0fDoBH931ENO5xwdagAXCq1W74x8FSLQHw8eOgee8F1CBmjwew59QXuXUya14/XmP4h8yes9WldZ2x1utU0NZ9GHQ/+j5QbDAtBJ761Pnr5/yuVz0SM079zqklPuOuvPKq+ulh//zn/468bGSDeK+8uJoj2CxxBjLuTzwnl6Hll5+8ABg7GqOAo4bA6pTwoEuM9sXp1/vv/1N1+nX4IpAIQGPdOy+S+aGHHlzfviWe9HF4daPjGOnrtGxSXSU8Y8aM9IEPfDDdffc9HdeJx8p86lMnDQfAjWcNgFtXgTQeW3fSSdVFINVNpntZ4irgz3/+quoL4L9plVVWm+Uq5m7b1x/M1ZNO6hCyefcQ0q299r/XXyCnxejfc4a/gI7s/0u739ecI+sP+POo9Qs1+tkt/I0W+kbbx/EEm17dJiIAtn7Jj7YPkx0Ap2LtWsNo1G9O1L/1OGk1GS24t/ex2zHffhy2Hm/xNz8ke32nWm8sgYUXXqh++lccw5O1xEDUEYcfleKZ1s2y4IILVvngxPSylmcPx5PI5uQytMIkB8DY2QiB23YYCYyrbWNe4CBLJOwLLjy/DoAbzwyAvbQTIenNb35zNdfvnDpojbXEY+d+MsYVsXG7maOOPrIOgJt0CICrV4+lO//8C+pTz70sT3nKU+rRyVhOP+30WX5RdNs+5kDGB3SMIl5wwYXZn8SyZ4z+Vbe2iQ/9LSYgYHbbv6n297POOiO9duYTN2K0ZI/dZx0t+fDMQD5av+sv2ZY69bt+025Tl8n0ad3/bi7RzziOdqtGrNtHQAfZhwhKB+zf3yngbn3stxb9rt++n01/4pi45JJLqzm2G9Sjsu3HyCA+vW7TehyNZpqzbk2/fJ70WqG5bb08p4DjIqQjjzqi/t6b7OXR6qEPH3j/B9OXvvTlka7E1Kwzq++KWGJw6h0rrjxHuzklAmDsce4QOM88Q9Up3ydXw71DfQWlnPoR2OLxcTF/KoLoZC/NB3TcuLLfL8Wx+t6Ey3nnna+ax+DUb1jFr81TqxHR79x7bzUyekb9f8fo6FhLr192vYa6W6qR2L9WI9hR98lcmgDYHCfdwkvOIDFIAJwqtYtR9Nbw1/wgaHVs6trpR0bOmncLxc1rta6X6/XjOJ5rzijkQpnr28kTAC+77JL0/JYbMk822/3VtLKNN571lnB33nV7Pdh0/fXXp48c/9E52sWhFVZYacCTXPn7GaeCt9129jmB550XI4Gfzv+CWiTQTSDTu2P4S/v0euQmluFgcmDXeyp2695w2HzObAHzlptvnXJfmh8+7ph6GkK3/R8OgDPqEcBB9+Oss06vR2BzOE9W7eIWVE147+TQ7GMvx8ig60SwjGc1L7/C0YyniAAAIABJREFU8mmJJRZPcfXkcBA9b9Ame9qu12Olp8asNG0F7rxr9gs+JxtjxRXm7CjfWPs7tOIUCoDR0TgV3CkErrrK6imGUC0ECJQtcGYVzuZ/yvxpiy226rgj60cArG7RUAfAW25NRw0wnzRe47WvnRkADzhwzKkaU1kz7l4Qt6way6DVK+e+3BfTOUapUc7XGa2tqGE8YWGQ+s+J/nmNiRTIMwJ4x51TLwDO6dO8YwfAFafOCGDT0QiArSEwRgDjHwuBOS6QaQRwjvfbCxIgQKBYgTwB8PPVfXPjgtCpssRt5d7z7nWmSnfS0IpTMADWI4EzQ6DwN2WOlenZEQFwetbdXhMgMIkCeQLgZpttWt9zuJl6M4k7VD9AIm5vd/HFl0xmN2Z57SoArjxlv+Liyh2nfafMsTI9OzJl3x3Tsxz2mgCBuV8gbtnW2+IDujenzmsNveMdUzcAjmfHbEsgi4DPlyyMGiFAgEDvAgJg71aDrykADm5ny+kgIABOhyrbRwIEppSAADgnyiEAzgllr1GugABYbu30nACBMgWcAp4jdRtaaaVVfMXNEWovUqSAd0eRZdNpAgRKFjACOCeqJwDOCWWvUa6AAFhu7fScAIFCBQTAOVE4AXBOKHsNAgQIECBAoEcBAbBHqHGtNrTyyqsa4xgXoY3nagHvjrm6vHaOAAEC01VAAJyulbffvQkIgL05WYsAAQLZBIwAZqMcoyEBcE4oew0CBAgQIECgRwEBsEeoca02tMoqqxnjGBehjedqAe+Oubq8do4AAQLTVUAAnK6Vt9+9CQiAvTlZiwABArkEeh0AzPV607QdAXCaFt5uEyBAgACBqSnQawL0C3089RtaddXVCY5H0LZzt4B3x9xdX3tHgACBaSogAE7TwtttAgQIECBAYPoKCIDTt/b2nAABAgQIEJimAgLgNC283SZAgAABAlNRYCj1OgdwKva+nD4NrbbaGmY5lVMvPSVAgAABAgQIjFtAABw3oQYIECBAgAABAmUJCIBl1UtvCRAgQIAAAQLjFhhaffV3OgU8bkYNECBAgAABAgTKERAAy6mVnhIgQIAAAQIEsggIgFkYNUKAAAECBAgQKEdgaI01nAIup1x6ml2g2wQIdyPITq5BAgQIEJh8gSoArtntK3Dye6kHBAgQIECAAAEC2QQEwGyUGiJAgAABAgQIlCEw9MADDxgBLKNWekm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srgXVhAAAgAElEQVS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CCLgACYhVEjBAgQIECAAIFyBATAcmqlpwQIECBAgACBLAICYBZGjRAgQIAAAQIEyhEQAMuplZ4SIECAAAECBLIICIBZGDVCgAABAgQIEChHQAAsp1Z6SoAAAQIECBDIIiAAZmHUCAECBAgQIECgHAEBsJxa6SkBAgQIECBAIIuAAJiFUSMECBAgQIAAgXIEBMByaqWnBAgQIECAAIEsAgJgFkaNECBAgAABAgTKERAAy6mVnhIgQIAAAQIEsggIgFkYNUKAAAECBAgQKEdAACynVnpKgAABAgQIEMgiIABmYdQIAQIECBAgQKAcAQGwnFrpKQECBAgQIEAgi4AAmIVRIwQIECBAgACBcgQEwHJqpacECBAgQIAAgSwCAmAWRo0QIECAAAECBMoREADLqZWeEiBAgAABAgSyCAiAWRg1QoAAAQIECBAoR0AALKdWekqAAAECBAgQyCIgAGZh1AgBAgQIECBAoBwBAbCcWukpAQIECBAgQOD/t3fn73JVZb7AF2SGhMQkEJIQkDATIGEQkBnCLAgi8yRC0+3Q2o/9dP8V97m3r912a7eitIiIIBAZHJgFIiBTZJ4DIfNASELm4N379D3HnBMgtaveqjrrnE/9RrLr3as+786zvlTttXa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wEBMJ9eGSkBAgQIECBAIERAAAxhVIQAAQIECBAgkI+AAJhPr4yUAAECBAgQIBAiIACGMCpCgAABAgQIEMhHQADMp1dGSoAAAQIECBAIERAAQxgVIUCAAAECBAjkIyAA5tMrIyVAgAABAgQIhAgIgCGMihAgQIAAAQIE8hEQAPPplZESIECAAAECBEIEBMAQRkUIECBAgAABAvkICID59MpICRAgQIAAAQIhAgJgCKMiBAgQIECAAIF8BATAfHplpAQIECBAgACBEAEBMIRREQIECBAgQIBAPgICYD69MlICBAgQIECAQIiAABjCqAgBAgQIECBAIB8BATCfXhkpAQIECBAgQCBEQAAMYVSEAAECBAgQIJCPgACYT6+MlAABAgQIECAQIiAAhjAqQoAAAQIECBDIR0AAzKdXRkqAAAECBAgQCBEQAEMYFSFAgAABAgQI5CMgAObTKyMlQIAAAQIECIQICIAhjIoQIECAAAECBPIREADz6ZWREiBAgAABAgRCBATAEEZFCBAgQIAAAQL5CAiA+fTKSAkQIECAAAECIQICYAijIgQIECBAgACBfAQEwHx6ZaQECBAgQIAAgRABATCEURECBAgQIECAQD4CAmA+vTJSAgQIECBAgECIgAAYwqgIAQIECBAgQCAfAQEwn14ZKQECBAgQIEAgREAADGFUhAABAgQIECCQj4AAmE+vjJQAAQIECBAgECIgAIYwKkKAAAECBAgQyEdAAMynV0ZKgAABAgQIEAgREABDGBUhQIAAAQIECOQjIADm0ysjJUCAAAECBAiECAiAIYyKECBAgAABAgTyERAA8+mVkRIgQIAAAQIEQgQEwBBGRQgQIECAAAEC+QgIgPn0ykgJECBAgAABAiECAmAIoyIECBAgQIAAgXwEBMB8emWkBAgQIECAAIEQAQEwhFERAgQIECBAgEA+AgJgPr0yUgIECBAgQIBAiIAAGMKoCAECBAgQIEAgH4FtHnnksb/kM1wjJUCAAAECBAgQaFRgm1WrVguAjSp6PwECBAgQIEAgIwEBMKNmGSoBAgQIECBAIEJAAIxQVIMAAQIECBAgkJGAAJhRswyVAAECBAgQIBAhIABGKKpBgAABAgQIEMhIQADMqFmGSoAAAQIECBCIEBAAIxTVIECAAAECBAhkJCAAZtQsQyVAgAABAgQIRAgIgBGKahAgQIAAAQIEMhIQADNqlqESIECAAAECBCIEBMAIRTUIECBAgAABAhkJCIAZNctQCRAgQIAAAQIRAgJghKIaBAgQIECAAIGMBATAjJplqAQIECBAgACBCAEBMEJxKzX+8pe/pAULF6dFixaklStXpXXr1qeNmza14MxOQYAAAQLtEhg4YEAaPGRw2mHEiLTTTuPSzuN2TNtss027huO8BLoJCIBNviAWLFyYXn/jzbTddtuliRPGpzGjP5OGDRuWBgzYtslnVp4AAQIE2imwadNHac2aNWnpsvfT3Hnz04cfrk5777VHEQTHtXNYzk2gQ0AAbOKF8Nrrb6TFS5amqQfun8aOHVv8n18TT6Y0AQIECPRageKHoLR48eI06/mX0o5jx6R99t6r147VwPqHgADYpD6X4W/lqlXpsEOnpaFDhjTpLMoSIECAQE4C69atS08+9WwaMXy4EJhT4/rgWAXAJjS1/Nn3zbdmp2OOPkL4a4KvkgQIEMhZYN369ekPj/wx7bnH7n4OzrmRmY9dAAxuYLng49GZM9O0gw4sbvrdMbi6cgQIECDQFwQWL16SnnluVjr26KMtDOkLDc3wMwiAwU2bv2BRmjd/Xjr680e45y/YVjkCBAj0JYFHH3s8TZgwIY3f2aKQvtTXXD6LABjcqVl/fj6NK1Z47f7ZScGVlSNAgACBviTw9uw5aeHCRWnqQQf0pY/ls2Qi0JYAWP5MunDR4vTe3Hlp2fvL0tKly9OqVStTeV/EhvUbOugGDR6UhgwenIYPH5HGjBmVRn9mdNpl4oQ0rvhZtTfvo/TIYzPTkYcflnbYYUQml4BhEiBAgEA7BMp9YWc+/mTxM/BRvXZe68vzdWTPc3RqWQD86KOP0ltvv5NeevmV9M67c9KIEcPTpEm7pLGjx6TRo0d1bJQ5pFgtWwa/8lUGwXK11IqVK9OyZcvTkmVL05w573VspLzbrpPS/vvtmybvvlvadtvetZ/e/Q88lE47dXoaNGhg5LWlFgECBAj0MYGNGzele37z+zT9pBN61VzWX+brRi+n3J2aHgA3btyYnn52VnrqmWeLTZDHpCn775P2nDy52Ax5aF32a9asTW+89VZ68aVXi801l6bDDjk4HXrw1DRwYO8IXL+79/70xbNO71X/mOuC9iYCBAgQaLrAbXfclU475eRizmj/RrH9bb6ut7l9xalpAbD8OvSFF18uvt5+ouMm12OLLVFGjRxVr/fHvm/5B8vTI489kebNm5eOOvKIdMCU/dr+NboAGNpixQgQINCnBXpDAOyv83XVC6uvOTUlAL49+9300B8e7Xj82fHHHlXsc7RTVedKxy8obqJ9+JGZafXq1emE444pFmDsWun9kQcLgJGaahEgQKBvC7Q7APbn+brKldUXncID4KMzH0+vvPpamn7iCS0PYmWD7n/wobTvPnunY446skpvw0qb3cwAABaMSURBVI4VAMMoFSJAgECfF2hnAOzv83WtF1dfdQoLgBs2bkh3Fzezrlu3Pp1z1plp6ND2PP5s7dp1acZd9xQLSganL5xxaho08H8WlbTqJQC2Stp5CBAgkL9AOwKg+bq266avO4UEwA9WrEy3z7gzTZw4Pk0/4fi2L4AoV+bc/9DDae7c+elL55ydRrZwSxYBsLZ/WI4iQIAAgZRaHQDN17Vddf3BqeEAWCLddPOtHXvfTZt6YG2yLTrquVnPp8effCpdctH5LQuBAmCLmus0BAgQ6AMCrQyA5uvaLpj+4tRQACy/Hr3xpls6nnvb28JfZ5vLEPhc8XSOyy65oCU/BwuAtf0DcxQBAgQItO4bQPN1bVdbf3JqKADecefdafvtt0unnHRibbJtOureBx5MH364Op179heaPgIBsOnETkCAAIE+I9CqbwDN17VdMv3Jqe4AWK6KmTtvfrrgvHPafs/f1tpa3hN4y20z0sQJ45u+OlgA3Fo3/D0BAgQIdAq0IgCar2u73vqbU10BsHO7lcsvuaipq33nzV+Qnnr62XT2F05veIPncnXwz266uenb0wiAtf1DcxQBAgQINP8n4FbN15G9bNV8vfmYm+V0W7FA9s23Znecao/Jn03nFQtTo16NOlUOgOVO2NffcFPTN1wuw98tt/06rV+/ruNxbycef0zDZp0bOV51xSUNB8pPGowA2HCbFCBAgEC/EWjmN4Ctmq+b0axWzNed426m0//6l3/rxvPP3/lWKFcjTpUD4PMvvJReeuW1dNH554Z+iM2LLVy0OP3ilts7wl/n64zTTk4H7L9fw+e8+dY70v777p0OPGD/hmt9XAEBsCmsihIgQKBPCjQzAFadr5e9/36674E/pIULF6Zx48alk086Lo3+zGcacm+kZrPn684PVtWpCkizA2A5lnqdKgXA8gHI111/QzqnWEzRzMe7rVm7Nv3s5zen5R+s6HIeOGBAuuKyi9PYMaOr2G9xbPnYuBnF4pVrrroiDRw4sKFaAmA4n4IECBDoVwLNCoBV5+tVH36YfvLTG1P5s2Lnq3ygw1evvCwN3377unrSaM1mz9flh6rqVBWiFQGwXqdKAfCJPz2dFi1eks4+87SqBpWPX7J0WccWM+s3rO967+Tdd0tfPveLlWv1fMOd9/wu7bTj2HTE5w5tuFbPAr4BDCdVkAABAn1WoFkBsOp8fd8DD6dnZ/15C+eDpx5UfBN4fF3+ETWbOV+XH6qqU1WIVgTAckz1ONUcAMuVtN//4Y/TZRefn0aNHFXVoK7jX3vjzeLbunu6vffiC85Lk3aZWFe9zjct/2B5uvEXt6avX3t1+ApmAbCh1ngzAQIE+pVAMwJgPfP1j//7xrR02bIt7MeMHp2u/spldfUkomYz5+t6nKpCtCoA1uNUcwB8482301PPPJcuvuBLVT//Vo8v7xH4pPsMyu1bZr/zbleN8TuPS5dfcuFWa27tgPIew8MOmZb23GP3rR1a6e8FwEpcDiZAgEC/FmhGAKxnvv7u935Q/OK2YYteDB40KP3D33+trh5F1WzWfF2PU1WIVgXAclxVnWoOgDPu+k0qf4I9cErs4onO1b4HTtk3nXTCcVvYlgtCbijuByxX6XS+Ljjv3PTZ3SZV7UO348ubPt+e/U764llnNFSn55sFwFBOxQgQINCnBZoRAOuZryO+revZqKiazZqv63GqejG2MgBWdaopAJbh63vf/2H6m69emYYNG1r183/i8Ztv9VIeVAbAQw+eusXxdxX37L386mtdfz7toAPSKdMbe/rImjVr049+8tP091+/NnRLGAEw7PJQiAABAn1eIDoA1jtfR9yv17NZUTWbMV/X61T1gmxlAKzqVFMAnL9gUfrdvfelq664tOpn/8Tjy+/zftLjnoPyq+arv3J5GjFieLf3vTvnvWKZ8+1dfzZ8+PYd9+81+rr+hp+n0089OXRFswDYaFe8nwABAv1HIDoA1jtfr1pVrAK+IXgVcGDN6Pm6XqeqV2YrA2A5tipONQXA8t6/D1asSNM/5ifaqhibH1/e+/fzm29NZWrtfO23z97prB6rjD8qvoH89x/8sNvy9PI+wPJ+wEZe9z/4cBo5cmTHvYBRLwEwSlIdAgQI9H2B6ADYyHzdyJ59n9SpqJrR83UjTlWuylYHwCpONQXA39/3QBq307g09aApVT53Tce++NIr6Z7f3dt17LbbbJO+/rfXpO22G9bt/Xf/9t700suvdP3ZUUceno7+/BE1neOTDpr15xfTwkUL06knn9RQnc3fLACGUSpEgACBPi8QHQCbOV+3sxnR83WrnFodAKs41RQAb/rlbemYo45oePuV8p6/9evXFws4du12Hf30xl8UQWxx15+dWtzfN7W4z2/z14tF+LunCIGdr/323SeddcapDV2Pc96bmx6d+US65MLzGqojAIbxKUSAAIF+JRAdAKPm697WhOj5ulVOrQ6AVZxqCoA//PF/pwvPPy+N3GFE3ddE54KPbbb5S7ri0gvTZ0b99fEyTz3zbHrw4Ue7au+xe/HA5HO7PzC5/FC/uOW2rmN2nbRL8Ti6xrak+aB40sgvf3V7uvbqr9T9uXq+0TeAYZQKESBAoM8LRAfAiPm6N6JHz9etcmp1AKziVFMA/F5x/93fXHVlKh8LU8+r52rfvffaI51z1pldpcqnfpSPoOl8fdzGk+8vX16s2r2h65hy38Brrrq8nuF0vad85M2Pri9WAn/t2obq+AYwjE8hAgQI9CuB6ADY6HzdW/Gj5+uqTrfNuDO9+dbstvHsMbn4Yuyc7l+MfdxgqjjVFAD/5V//I3272AhywLbbVv7wPcNfWWDokCHpW9/4265a5ePevvu9/+z67yGDh6Rvf/Ovf1/+xYaNG9L//bcfdB0zeNDgYnPKv6s8ns3fsKl4usm/Fptffufb32iojgAYxqcQAQIE+pVAdABsZL7uzfDR83VVp57f5LXD6p+/862tnraKU9MD4K23zyg2XP7rkzzK0Q8YMCD942ahq1zl+3++++9dmz2XQfMf/+Gb3T5ouWfP/97smPIv/6nA2GarHJ98QBWoWk/jJ+BapRxHgAABAgJgbddA9HwtAKZUUwCs+lXp5u3cUHy7d8ttv05z583v+uMdx47ptqfgipWr0n/+6Cddf79Dca/h311zVberotyjqHwWceerkcfTdNao8lVpbZdoKvZLvL94usjp4c8YrvX8jiNAgACBfASiA2Aj83VvVouer6s69dufgDtulvzyl4o983ao6/roGQJPOemENG3qgV21yt/VS9zO18QJ49OlF53f7VwLFi7qeCRc5ytiM+gqN0vW+sEFwFqlHEeAAAEC0QGw1vn6P/7ruvThh6t7RQO233679I1i+7dPe0XP17U6NQqU/SKQiOXSnSGwXLxx+qnTu5n23OPv0IOnFY+FO7bbMeVDm2//9V1df7bLxAnF9i1fbqg3VZZL13oiAbBWKccRIECAQHQArHW+vuW2GWn2O91vz2pXN8qt4S4475xPPX30fF2rU6MmrQ6AVZxq+gk4asPEciHHgG0HdPt5dHmxFcv1xQrgDRs3djlfdvEFacL4nbu5z3z8yfTYH5/o+rOpB05peAPnjg0TFxcbQU+3EXSjF7n3EyBAgEB1gegAWOt8/fAjj6Unn3qm+oCb8I7DDzskHX/s0Z9aOXq+rtWp0Y/b6gBYxammANjMR6b0XCQyatTIdO1Xr9zCvOdm0eUm0OVm0I28qjwypdbz+AawVinHESBAgEB0AKx1vn7t9TfSjLt+0ysacM5ZZ6S999rzU8cSPV/X6tQoUKsDYBWnmgJgef/db39/X7eFG42ilO+/74GH0rOznu9W6ovFhbBPjwvhgxUr039dd33XceUq4W9+/do0ZPDghoZR5aHJtZ5IAKxVynEECBAgEB0Aa52vy1/d/uMH16VyG7Z2vsot3b7xtWvSoIEDP3UY0fN1rU6N2rQ6AFZxqikAlluwfO/7xWbQxTdzw4YNbdSj4/0bi4vvl7+6o9vq4N12nVQsNjl3i/o9nxSy2667Fsd9+v0CWxvkmjVri42li02giyC5TfH84aiXABglqQ4BAgT6vkB0AKwyX5ePVy0fs9rO15T99k1nnn7Kpw6hGfN1FadGfFoZAKs61RQAyw9fflU8effd0oFT9m/Eott7N18dXK4wvvTC81O5unfz14YNG4qnddyQym1gOl8nn3RCOnizVcT1DOj5F14q9id8p9iy5Yx63v6J7xEAQzkVI0CAQJ8WiA6AVebrOe+9Vzxi9fa2+l58wZfSpF12+dQxNGu+bkau6flBWhkAqzrVHADLVbjlb+ZlsyJfZQi857f3peOOPap4PvCoLUr/8Yk/pUdnPt715+XXxddec2XabtiwhoZRXvSHHTIt7bnH7g3V6flmATCUUzECBAj0aYFmBMAq8/VtdxSPOHt7dluM99i9eLzZuVt/vFmz5usqTvUCtTIAVnWqOQB+VDw2rdyI+bKLz0+jRm4Z1OrF+bT3rV6zJv3wup92u0fh6M8fkY468vCGTrf8g+Xpxl/cmr5+7dXhGzYLgA21xpsJECDQrwSaEQCrzNfvL1+efvLTn6dNmza11L18IthXr7z0Y7/42XwgzZyvqzjVi9OqAFiPU80BsPzwT/zp6bRo8ZJ09pmn1WtR8/vKx8PdWjxB5J13/7pPUblZ5LVXX1ncLDqo5jofd+Cd9/wu7bTj2HTE5w5tqM7HvVkADCdVkAABAn1WoBkBsOp8/eRTT6eHH5nZUuPji1/9Dj9s63NwM+frqk71ALUqANbjVCkAlgs3rivuxzvn7C+kncftVI9Fze+574GHixXCf+52/CnTT0zTDjqg5hofd2C58mfGnXena666Ig3cyqqjek4kANaj5j0ECBDonwLNCoBV5+t7H3gwPTfrhZY0YdrUA9IpJ5241XM1e74uB1DVaauD7nFAKwJgvU6VAmD5ucqbDF965bV00flbrtatCvNJx7/y2uvpzrt/2+2vyxXC5xc7hW/b4Irdm2+9I+2/797pwAPiFrNsPlABMOoqUIcAAQJ9X6BZAbDqfF2uir2r+HWsnH+b+dp3773SWcWviLXsvtHs+brzczYz17QiANbrVDkAlhfJ9TfclE447pi0+2d3bcp10vPZweXikMsvvTANHTKkofO9Pfvd9NAfHi32M7ykpouvnpMJgPWoeQ8BAgT6p0AzA2A98/XTz84qfg5+LPyewPKev/JpH4cePLWmRrdivu4cSD1ONX2I4qBmB8BGnCoHwPJDlye8/8GH0uWXXJSGDm0slH0SYmcIXLJ0aXGeC1P5DOFGXmvXrks/u+nmNP3EE5oWXMvxCYCNdMl7CRAg0L8EmhkA652v5y9Y1PFlyXtz54Y0Y5eJE9OJxx9T861jrZqvN/9wzco1zQyAjTrVFQBLtHJrlrnz5nc8wHnb4skczXiVIXDxkmVbPBe46rnKlT7lg68nThifjjnqyKpvr3S8AFiJy8EECBDo1wLNDoCNzNfz5s/vWPxZhqOqq4TLb/zKXwnLxZYTxo+vucetnK97DqoZuea2GcU2O2/N7jjVHpOLbW/O2fq2N7VglU6//NWMtMvE+nNN3QGwHOAdxWKKcmVuLTdz1vKBmnVMeXPrhx+uTucWi1ea/RIAmy2sPgECBPqOQCsCYKPzdflAhvILnznvzU0LFy1Oq1evTmvWrk3lkyfKV/mEsGFDh6btttsujdtpx2Jj54kdX7gMGlR9x45WztcfdxX1p1zTUADcsHFDuvGmW4qVuQemaQ0+maNZ/5yfK541/Nyfn0+XXXJBw9vH1DJGAbAWJccQIECAQCnQqgBovq7teutPTg0FwJLzgxUr000335qOPPywXhcCy/D3+JNPpUsuOj+N3GFEbd1v8CgBsEFAbydAgEA/EmhVADRf135R9Zdc03AA7Lyobi9+555Y/BY9/YTjm3ZPYK3tK38bv/+hh9PcufPTl4rf21sV/srxCYC1dslxBAgQINDKAGi+rv16K0NgX881IQGwJC2/Nr37N79P69atT+ecdWbTVgdvrX3lqpgZd92ThgwZnL5wxqkt+dl38zEJgFvrkL8nQIAAgU6BVgdA83Xt115fzzVhAbCTtFxF88qrrzV9u5WPa2HnMu5999m76at9P+kSEgBr/8flSAIECPR3gXYEQPN1tauur+aa8ABYsnZuTFiuCCqf99fsx8aVj0Epn2NYrkxq5gbVtVwyAmAtSo4hQIAAgVKgnQGwv8/XVa7AvphrmhIAS9RyZ+0XXnw5zXz8iTRhwoR07NFHpFEjR1Xx3uqxyz9Ynh557Ik0b968dNSRR6QDpuzXtCd8bHUw//8AAbBWKccRIECAQLsDYH+er6tefX0t1zQtAHbClg9aLh8t89Qzz6Yxo8ekKfvvk/acPLlj36B6XuW+Q2+89VZ68aVX09JlS9Nhhxzc8WiZgQMH1lMu/D0CYDipggQIEOizAr0hAPbX+brei6qv5JqmB8BO4HJl7ltvv5NefPmV9O67c9KIEcPTpEm7pLFFKBw9elTaYcSIYuHGkDRo8P9sHLlh/YZiQcm6tGLlyrRs2fK0pAh7c+a8l1auXJV23XVSmrLfvmny7ru1fcVxzwvo/gceSqedOr3YALN3BNJ6L3DvI0CAAIHmCmzcuCndUyyenH7SCb1qLusv83Wj3c3dqWUBcHPo8mvUBQsXFzuLzyvC3bLim7zladWqlWnd+vUdwa98lUFwyODBafjwEcU3h6OKkDi62Fl8QnE/4Y5t/5n30y6aRx6b2bEn4g4t2new0QvY+wkQIECgPQLlFxozH3+yuEXqqF47r/Xl+Tqy6zk6tSUARqL3tlqziqeOjBs3rngG4qTeNjTjIUCAAIFeJPD27DlpYbGIcepBB/SiURlKfxEQAIM7PX/BwlQ+QPvozx9R/B9dcHHlCBAgQKDPCDz62OMdiyTH7zyuz3wmHyQfAQEwuFfl18Dlz8AHF89G3ql4KLYXAQIECBDoKbB48ZKOBZLHHXN0r/35V9f6toAA2IT+Lli4ML3x5tvFP+wjOxa2eBEgQIAAgU6B9cX97g/9YWbaa8/JxX3tvv1zZbRHQABskvurr72eVq5alQ7/3CEdi1m8CBAgQIBAGf4ef/Lpjp0v9tl7LyAE2iYgADaRvgyBi5csTdMOmpJ23HFsE8+kNAECBAj0doHyZ99nZ72QdirmA+Gvt3er749PAGxyj8ufg197/Y20/fbbF9vYjE9jx4wuNsEeVmxcPaDJZ1aeAAECBNopUO7zt2bNmrRk6bJi27P5xXZnHxbBb08/+7azKc7dJSAAtuBi6NwfaNGihWnFihVp7dp1aeOmTS04s1MQIECAQLsEBg4YkIYMHZJG7rBDsShwXK/fx7ZdTs7bHgEBsD3uzkqAAAECBAgQaJuAANg2eicmQIAAAQIECLRHQABsj7uzEiBAgAABAgTaJiAAto3eiQkQIECAAAEC7REQANvj7qwECBAgQIAAgbYJCIBto3diAgQIECBAgEB7BATA9rg7KwECBAgQIECgbQICYNvonZgAAQIECBAg0B4BAbA97s5KgAABAgQIEGibgADYNnonJkCAAAECBAi0R0AAbI+7sxIgQIAAAQIE2iYgALaN3okJECBAgAABAu0READb4+6sBAgQIECAAIG2Cfw/kEnCchZ50HwAAAAASUVORK5CYII="/>
          <p:cNvSpPr>
            <a:spLocks noChangeAspect="1"/>
          </p:cNvSpPr>
          <p:nvPr/>
        </p:nvSpPr>
        <p:spPr bwMode="auto">
          <a:xfrm>
            <a:off x="1793875" y="-192088"/>
            <a:ext cx="320675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endParaRPr lang="zh-CN" altLang="en-US" sz="2500">
              <a:latin typeface="Arial" charset="0"/>
              <a:ea typeface="楷体" pitchFamily="49" charset="-122"/>
            </a:endParaRPr>
          </a:p>
        </p:txBody>
      </p:sp>
      <p:pic>
        <p:nvPicPr>
          <p:cNvPr id="65542" name="0001.看看新闻网-记得杭州图书馆的拾荒老人吗？  他死后“遗产”惊人！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887538"/>
            <a:ext cx="105124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001.看看新闻网-记得杭州图书馆的拾荒老人吗？  他死后“遗产”惊人！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73163" y="2032000"/>
            <a:ext cx="101250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100138" y="15875"/>
            <a:ext cx="945515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1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、老人生前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将拾荒收入捐给贫困学子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是在行使什么权利？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、拾荒老人真实身份是教师，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从事教师职业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说明老人享有什么权利？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、老人每月有</a:t>
            </a: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5000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元的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养老金</a:t>
            </a: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说明老人享有什么权利？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、老人捐资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助学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是为了帮助寒门学子享有什么权利？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杭州图书馆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向拾荒老人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开放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3400" b="1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是尊重老人的什么权利？</a:t>
            </a:r>
          </a:p>
        </p:txBody>
      </p:sp>
      <p:sp>
        <p:nvSpPr>
          <p:cNvPr id="32771" name="WordArt 9"/>
          <p:cNvSpPr>
            <a:spLocks noTextEdit="1"/>
          </p:cNvSpPr>
          <p:nvPr/>
        </p:nvSpPr>
        <p:spPr bwMode="auto">
          <a:xfrm>
            <a:off x="9010650" y="-180975"/>
            <a:ext cx="1627188" cy="1566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300" b="1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财产权</a:t>
            </a:r>
          </a:p>
        </p:txBody>
      </p:sp>
      <p:sp>
        <p:nvSpPr>
          <p:cNvPr id="32772" name="WordArt 9"/>
          <p:cNvSpPr>
            <a:spLocks noTextEdit="1"/>
          </p:cNvSpPr>
          <p:nvPr/>
        </p:nvSpPr>
        <p:spPr bwMode="auto">
          <a:xfrm>
            <a:off x="7112000" y="1414463"/>
            <a:ext cx="1627188" cy="1566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300" b="1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劳动权</a:t>
            </a:r>
          </a:p>
        </p:txBody>
      </p:sp>
      <p:sp>
        <p:nvSpPr>
          <p:cNvPr id="32773" name="WordArt 9"/>
          <p:cNvSpPr>
            <a:spLocks noTextEdit="1"/>
          </p:cNvSpPr>
          <p:nvPr/>
        </p:nvSpPr>
        <p:spPr bwMode="auto">
          <a:xfrm>
            <a:off x="7796213" y="2478088"/>
            <a:ext cx="2711450" cy="1566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300" b="1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物质帮助权</a:t>
            </a:r>
          </a:p>
        </p:txBody>
      </p:sp>
      <p:sp>
        <p:nvSpPr>
          <p:cNvPr id="32774" name="WordArt 9"/>
          <p:cNvSpPr>
            <a:spLocks noTextEdit="1"/>
          </p:cNvSpPr>
          <p:nvPr/>
        </p:nvSpPr>
        <p:spPr bwMode="auto">
          <a:xfrm>
            <a:off x="8402638" y="3690938"/>
            <a:ext cx="2170112" cy="1568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300" b="1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受教育权</a:t>
            </a:r>
          </a:p>
        </p:txBody>
      </p:sp>
      <p:sp>
        <p:nvSpPr>
          <p:cNvPr id="32775" name="WordArt 9"/>
          <p:cNvSpPr>
            <a:spLocks noTextEdit="1"/>
          </p:cNvSpPr>
          <p:nvPr/>
        </p:nvSpPr>
        <p:spPr bwMode="auto">
          <a:xfrm>
            <a:off x="8480425" y="5059363"/>
            <a:ext cx="1627188" cy="1566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300" b="1" kern="10" normalizeH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文化权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32771" grpId="0" animBg="1"/>
      <p:bldP spid="32772" grpId="0" animBg="1"/>
      <p:bldP spid="32773" grpId="0" animBg="1"/>
      <p:bldP spid="32774" grpId="0" animBg="1"/>
      <p:bldP spid="327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6" descr="https://timgsa.baidu.com/timg?image&amp;quality=80&amp;size=b9999_10000&amp;sec=1523240518&amp;di=9ed3ff1fe85c367b7f6b6798410f54d5&amp;imgtype=jpg&amp;er=1&amp;src=http%3A%2F%2Fimg1.qq.com%2Fnews%2Fpics%2F16477%2F16477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550" y="3832225"/>
            <a:ext cx="27130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8" descr="https://timgsa.baidu.com/timg?image&amp;quality=80&amp;size=b9999_10000&amp;sec=1522645803200&amp;di=780491acf4119bacf0b38392ea853f06&amp;imgtype=0&amp;src=http%3A%2F%2Fhimg2.huanqiu.com%2Fattachment2010%2F2018%2F0108%2F20180108015216621.jpg"/>
          <p:cNvPicPr>
            <a:picLocks noChangeAspect="1" noChangeArrowheads="1"/>
          </p:cNvPicPr>
          <p:nvPr/>
        </p:nvPicPr>
        <p:blipFill>
          <a:blip r:embed="rId3"/>
          <a:srcRect r="17390"/>
          <a:stretch>
            <a:fillRect/>
          </a:stretch>
        </p:blipFill>
        <p:spPr bwMode="auto">
          <a:xfrm>
            <a:off x="6357938" y="3832225"/>
            <a:ext cx="27352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1363" y="1312863"/>
            <a:ext cx="114744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我国公民还享有平等权、宗教信仰自由等权利，妇女、儿童和残疾人等特定人群的权利受到宪法和法律的特殊保障。</a:t>
            </a:r>
          </a:p>
        </p:txBody>
      </p:sp>
      <p:sp>
        <p:nvSpPr>
          <p:cNvPr id="8" name="椭圆 7"/>
          <p:cNvSpPr/>
          <p:nvPr/>
        </p:nvSpPr>
        <p:spPr>
          <a:xfrm>
            <a:off x="12215853" y="6616721"/>
            <a:ext cx="357190" cy="35719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528638" y="231775"/>
            <a:ext cx="10972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38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板块</a:t>
            </a:r>
            <a:r>
              <a:rPr lang="en-US" altLang="zh-CN" sz="38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8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四、其他基本权利</a:t>
            </a:r>
          </a:p>
        </p:txBody>
      </p:sp>
      <p:pic>
        <p:nvPicPr>
          <p:cNvPr id="67592" name="Picture 2" descr="https://timgsa.baidu.com/timg?image&amp;quality=80&amp;size=b9999_10000&amp;sec=1522648109778&amp;di=664dddf3c6bc197c96e0d20678f25300&amp;imgtype=0&amp;src=http%3A%2F%2Fs6.sinaimg.cn%2Fmiddle%2F7ebc0e1bta76844a2b6b5%266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1400" y="2787650"/>
            <a:ext cx="41973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4" descr="https://timgsa.baidu.com/timg?image&amp;quality=80&amp;size=b9999_10000&amp;sec=1522648158179&amp;di=bb2d9e80a85653ff355186a75294e0c6&amp;imgtype=0&amp;src=http%3A%2F%2Fwww.legalinfo.gov.cn%2Fzhuanti%2Fimages%2Fattachement%2Fjpg%2Fsite2%2F20150708%2F4437e6260396170723e049.jpg"/>
          <p:cNvPicPr>
            <a:picLocks noChangeAspect="1" noChangeArrowheads="1"/>
          </p:cNvPicPr>
          <p:nvPr/>
        </p:nvPicPr>
        <p:blipFill>
          <a:blip r:embed="rId5"/>
          <a:srcRect l="18723" r="20503"/>
          <a:stretch>
            <a:fillRect/>
          </a:stretch>
        </p:blipFill>
        <p:spPr bwMode="auto">
          <a:xfrm>
            <a:off x="20638" y="2787650"/>
            <a:ext cx="44640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1175" y="-46038"/>
            <a:ext cx="20034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圆角 1">
            <a:extLst>
              <a:ext uri="{FF2B5EF4-FFF2-40B4-BE49-F238E27FC236}"/>
            </a:extLst>
          </p:cNvPr>
          <p:cNvSpPr/>
          <p:nvPr/>
        </p:nvSpPr>
        <p:spPr>
          <a:xfrm>
            <a:off x="796925" y="481013"/>
            <a:ext cx="2390775" cy="960437"/>
          </a:xfrm>
          <a:prstGeom prst="roundRect">
            <a:avLst/>
          </a:prstGeom>
          <a:solidFill>
            <a:srgbClr val="BFEFFF"/>
          </a:solidFill>
          <a:ln w="3810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343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平等权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473450" y="536575"/>
            <a:ext cx="66024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4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公民在法律面前一律平等。</a:t>
            </a:r>
          </a:p>
        </p:txBody>
      </p:sp>
      <p:sp>
        <p:nvSpPr>
          <p:cNvPr id="4" name="矩形: 圆角 3">
            <a:extLst>
              <a:ext uri="{FF2B5EF4-FFF2-40B4-BE49-F238E27FC236}"/>
            </a:extLst>
          </p:cNvPr>
          <p:cNvSpPr/>
          <p:nvPr/>
        </p:nvSpPr>
        <p:spPr>
          <a:xfrm>
            <a:off x="717550" y="1730375"/>
            <a:ext cx="3614738" cy="962025"/>
          </a:xfrm>
          <a:prstGeom prst="roundRect">
            <a:avLst/>
          </a:prstGeom>
          <a:solidFill>
            <a:srgbClr val="BFEFFF"/>
          </a:solidFill>
          <a:ln w="3810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343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宗教信仰自由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56138" y="1730375"/>
            <a:ext cx="70167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zh-CN" altLang="en-US" sz="3800" b="1">
                <a:latin typeface="微软雅黑" pitchFamily="34" charset="-122"/>
                <a:ea typeface="微软雅黑" pitchFamily="34" charset="-122"/>
              </a:rPr>
              <a:t>国家保护</a:t>
            </a:r>
            <a:r>
              <a:rPr lang="zh-CN" altLang="en-US" sz="4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正常的</a:t>
            </a:r>
            <a:r>
              <a:rPr lang="zh-CN" altLang="en-US" sz="3800" b="1">
                <a:latin typeface="微软雅黑" pitchFamily="34" charset="-122"/>
                <a:ea typeface="微软雅黑" pitchFamily="34" charset="-122"/>
              </a:rPr>
              <a:t>宗教活动</a:t>
            </a:r>
            <a:endParaRPr lang="en-US" altLang="zh-CN" sz="380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3800" b="1">
                <a:latin typeface="微软雅黑" pitchFamily="34" charset="-122"/>
                <a:ea typeface="微软雅黑" pitchFamily="34" charset="-122"/>
              </a:rPr>
              <a:t>不得利用宗教</a:t>
            </a:r>
            <a:endParaRPr lang="zh-CN" altLang="zh-CN" sz="38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800" b="1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3800" b="1">
                <a:latin typeface="微软雅黑" pitchFamily="34" charset="-122"/>
                <a:ea typeface="微软雅黑" pitchFamily="34" charset="-122"/>
              </a:rPr>
              <a:t>破坏社会秩序</a:t>
            </a:r>
            <a:endParaRPr lang="zh-CN" altLang="zh-CN" sz="38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800" b="1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sz="3800" b="1">
                <a:latin typeface="微软雅黑" pitchFamily="34" charset="-122"/>
                <a:ea typeface="微软雅黑" pitchFamily="34" charset="-122"/>
              </a:rPr>
              <a:t>损害公民身体健康</a:t>
            </a:r>
            <a:endParaRPr lang="zh-CN" altLang="zh-CN" sz="38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800" b="1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zh-CN" sz="3800" b="1">
                <a:latin typeface="微软雅黑" pitchFamily="34" charset="-122"/>
                <a:ea typeface="微软雅黑" pitchFamily="34" charset="-122"/>
              </a:rPr>
              <a:t>妨碍国家教育制度</a:t>
            </a:r>
            <a:endParaRPr lang="en-US" altLang="zh-CN" sz="3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/>
            </a:extLst>
          </p:cNvPr>
          <p:cNvSpPr/>
          <p:nvPr/>
        </p:nvSpPr>
        <p:spPr>
          <a:xfrm>
            <a:off x="796925" y="5334000"/>
            <a:ext cx="8966200" cy="962025"/>
          </a:xfrm>
          <a:prstGeom prst="roundRect">
            <a:avLst/>
          </a:prstGeom>
          <a:solidFill>
            <a:srgbClr val="BFEFFF"/>
          </a:solidFill>
          <a:ln w="3810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343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妇女、儿童和残疾人等特定人群的权利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1"/>
          <p:cNvGrpSpPr>
            <a:grpSpLocks/>
          </p:cNvGrpSpPr>
          <p:nvPr/>
        </p:nvGrpSpPr>
        <p:grpSpPr bwMode="auto">
          <a:xfrm>
            <a:off x="31750" y="0"/>
            <a:ext cx="2797175" cy="630238"/>
            <a:chOff x="405" y="428"/>
            <a:chExt cx="3133" cy="942"/>
          </a:xfrm>
        </p:grpSpPr>
        <p:pic>
          <p:nvPicPr>
            <p:cNvPr id="36872" name="图片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" y="428"/>
              <a:ext cx="313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文本框 2"/>
            <p:cNvSpPr txBox="1">
              <a:spLocks noChangeArrowheads="1"/>
            </p:cNvSpPr>
            <p:nvPr/>
          </p:nvSpPr>
          <p:spPr bwMode="auto">
            <a:xfrm>
              <a:off x="405" y="428"/>
              <a:ext cx="2700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500" b="1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新课讲解</a:t>
              </a:r>
            </a:p>
          </p:txBody>
        </p:sp>
      </p:grpSp>
      <p:grpSp>
        <p:nvGrpSpPr>
          <p:cNvPr id="36866" name="组合 3"/>
          <p:cNvGrpSpPr>
            <a:grpSpLocks/>
          </p:cNvGrpSpPr>
          <p:nvPr/>
        </p:nvGrpSpPr>
        <p:grpSpPr bwMode="auto">
          <a:xfrm>
            <a:off x="452438" y="447675"/>
            <a:ext cx="2765425" cy="592138"/>
            <a:chOff x="994569" y="2780928"/>
            <a:chExt cx="1966481" cy="561793"/>
          </a:xfrm>
        </p:grpSpPr>
        <p:sp>
          <p:nvSpPr>
            <p:cNvPr id="36870" name="矩形 26"/>
            <p:cNvSpPr>
              <a:spLocks noChangeArrowheads="1"/>
            </p:cNvSpPr>
            <p:nvPr/>
          </p:nvSpPr>
          <p:spPr bwMode="auto">
            <a:xfrm>
              <a:off x="1475465" y="2893889"/>
              <a:ext cx="1485585" cy="44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5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运</a:t>
              </a:r>
              <a:r>
                <a:rPr lang="zh-CN" altLang="en-US" sz="25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用</a:t>
              </a:r>
              <a:r>
                <a:rPr lang="zh-CN" altLang="en-US" sz="2500" b="1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你</a:t>
              </a:r>
              <a:r>
                <a:rPr lang="zh-CN" altLang="en-US" sz="2500" b="1">
                  <a:solidFill>
                    <a:srgbClr val="F34391"/>
                  </a:solidFill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sz="2500" b="1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经</a:t>
              </a:r>
              <a:r>
                <a:rPr lang="zh-CN" altLang="en-US" sz="2500" b="1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验</a:t>
              </a:r>
            </a:p>
          </p:txBody>
        </p:sp>
        <p:pic>
          <p:nvPicPr>
            <p:cNvPr id="36871" name="Picture 25" descr="C:\Users\Administrator\Desktop\2008111703634497_2.jpg"/>
            <p:cNvPicPr>
              <a:picLocks noChangeAspect="1" noChangeArrowheads="1"/>
            </p:cNvPicPr>
            <p:nvPr/>
          </p:nvPicPr>
          <p:blipFill>
            <a:blip r:embed="rId3"/>
            <a:srcRect l="86299" t="80974" r="2408" b="4706"/>
            <a:stretch>
              <a:fillRect/>
            </a:stretch>
          </p:blipFill>
          <p:spPr bwMode="auto">
            <a:xfrm>
              <a:off x="994569" y="2780928"/>
              <a:ext cx="540631" cy="44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矩形 34"/>
          <p:cNvSpPr>
            <a:spLocks noChangeArrowheads="1"/>
          </p:cNvSpPr>
          <p:nvPr/>
        </p:nvSpPr>
        <p:spPr bwMode="auto">
          <a:xfrm>
            <a:off x="381000" y="2536825"/>
            <a:ext cx="12126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500" b="1">
                <a:solidFill>
                  <a:srgbClr val="0000FF"/>
                </a:solidFill>
                <a:latin typeface="宋体" charset="-122"/>
              </a:rPr>
              <a:t>  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从小云一家人的生活，可以看出他们享有哪些基本权利？</a:t>
            </a: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381000" y="879475"/>
            <a:ext cx="121396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3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3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小云是名初二的学生，在某中上学，妈妈当选为区人大代表，爸爸妈妈通过上班获得工资收入，爷爷奶奶每月可领取养老金。陌生人问小云家庭住址和家庭收入情况，小云没有告诉她。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0" y="3111500"/>
            <a:ext cx="10615613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789" tIns="57394" rIns="114789" bIns="57394">
            <a:spAutoFit/>
          </a:bodyPr>
          <a:lstStyle/>
          <a:p>
            <a:pPr marL="573088" indent="-573088">
              <a:lnSpc>
                <a:spcPct val="13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小云上学，体现她享有</a:t>
            </a:r>
            <a:r>
              <a:rPr lang="zh-CN" altLang="en-US" sz="3500" b="1" u="sng">
                <a:solidFill>
                  <a:schemeClr val="accent1"/>
                </a:solidFill>
                <a:latin typeface="宋体" charset="-122"/>
              </a:rPr>
              <a:t>受教育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权；</a:t>
            </a:r>
            <a:endParaRPr lang="en-US" altLang="zh-CN" sz="3500" b="1">
              <a:solidFill>
                <a:schemeClr val="bg1"/>
              </a:solidFill>
              <a:latin typeface="宋体" charset="-122"/>
            </a:endParaRPr>
          </a:p>
          <a:p>
            <a:pPr marL="573088" indent="-573088">
              <a:lnSpc>
                <a:spcPct val="13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妈妈当选人大代表，体现她享有</a:t>
            </a:r>
            <a:r>
              <a:rPr lang="zh-CN" altLang="en-US" sz="3500" b="1" u="sng">
                <a:solidFill>
                  <a:schemeClr val="accent1"/>
                </a:solidFill>
                <a:latin typeface="宋体" charset="-122"/>
              </a:rPr>
              <a:t>被选举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权；</a:t>
            </a:r>
            <a:endParaRPr lang="en-US" altLang="zh-CN" sz="3500" b="1">
              <a:solidFill>
                <a:schemeClr val="bg1"/>
              </a:solidFill>
              <a:latin typeface="宋体" charset="-122"/>
            </a:endParaRPr>
          </a:p>
          <a:p>
            <a:pPr marL="573088" indent="-573088">
              <a:lnSpc>
                <a:spcPct val="13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爸爸妈妈上班，体现他们享有</a:t>
            </a:r>
            <a:r>
              <a:rPr lang="zh-CN" altLang="en-US" sz="3500" b="1" u="sng">
                <a:solidFill>
                  <a:schemeClr val="accent1"/>
                </a:solidFill>
                <a:latin typeface="宋体" charset="-122"/>
              </a:rPr>
              <a:t>劳动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权；</a:t>
            </a:r>
            <a:endParaRPr lang="en-US" altLang="zh-CN" sz="3500" b="1">
              <a:solidFill>
                <a:schemeClr val="bg1"/>
              </a:solidFill>
              <a:latin typeface="宋体" charset="-122"/>
            </a:endParaRPr>
          </a:p>
          <a:p>
            <a:pPr marL="573088" indent="-573088">
              <a:lnSpc>
                <a:spcPct val="13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爷爷奶奶领取养老金，体现他们享有</a:t>
            </a:r>
            <a:r>
              <a:rPr lang="zh-CN" altLang="en-US" sz="3500" b="1" u="sng">
                <a:solidFill>
                  <a:schemeClr val="accent1"/>
                </a:solidFill>
                <a:latin typeface="宋体" charset="-122"/>
              </a:rPr>
              <a:t>物质帮助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权。</a:t>
            </a:r>
            <a:endParaRPr lang="en-US" altLang="zh-CN" sz="3500" b="1">
              <a:solidFill>
                <a:schemeClr val="bg1"/>
              </a:solidFill>
              <a:latin typeface="宋体" charset="-122"/>
            </a:endParaRPr>
          </a:p>
          <a:p>
            <a:pPr marL="573088" indent="-573088">
              <a:lnSpc>
                <a:spcPct val="13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小云拒绝向陌生人透露个人信息，体现享有</a:t>
            </a:r>
            <a:r>
              <a:rPr lang="zh-CN" altLang="en-US" sz="3500" b="1" u="sng">
                <a:solidFill>
                  <a:schemeClr val="accent1"/>
                </a:solidFill>
                <a:latin typeface="宋体" charset="-122"/>
              </a:rPr>
              <a:t>隐私</a:t>
            </a:r>
            <a:r>
              <a:rPr lang="zh-CN" altLang="en-US" sz="3500" b="1">
                <a:solidFill>
                  <a:schemeClr val="bg1"/>
                </a:solidFill>
                <a:latin typeface="宋体" charset="-122"/>
              </a:rPr>
              <a:t>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0860">
            <a:off x="5975350" y="2981325"/>
            <a:ext cx="3079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67457">
            <a:off x="5575300" y="1109663"/>
            <a:ext cx="38544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2567">
            <a:off x="2930525" y="2460625"/>
            <a:ext cx="43513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638175"/>
            <a:ext cx="29765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2851150"/>
            <a:ext cx="1916112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200" y="2965450"/>
            <a:ext cx="31877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05863" y="4327525"/>
            <a:ext cx="32273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74113" y="4321175"/>
            <a:ext cx="27384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56625" y="3695700"/>
            <a:ext cx="3098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61438" y="1343025"/>
            <a:ext cx="17541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39213" y="939800"/>
            <a:ext cx="19669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43938" y="244475"/>
            <a:ext cx="31559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4075" y="4344988"/>
            <a:ext cx="22971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4075" y="4330700"/>
            <a:ext cx="22733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5" y="4068763"/>
            <a:ext cx="23447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33475" y="3616325"/>
            <a:ext cx="2097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09738" y="992188"/>
            <a:ext cx="29194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622550" y="663575"/>
            <a:ext cx="19526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90825" y="-4763"/>
            <a:ext cx="18907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07038" y="2168525"/>
            <a:ext cx="20970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3" name="文本框 5"/>
          <p:cNvSpPr txBox="1">
            <a:spLocks noChangeArrowheads="1"/>
          </p:cNvSpPr>
          <p:nvPr/>
        </p:nvSpPr>
        <p:spPr bwMode="auto">
          <a:xfrm>
            <a:off x="4695825" y="5584825"/>
            <a:ext cx="33401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lang="en-US" altLang="zh-CN" sz="4200" b="1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4200" b="1">
                <a:solidFill>
                  <a:srgbClr val="FF6E00"/>
                </a:solidFill>
                <a:latin typeface="微软雅黑" pitchFamily="34" charset="-122"/>
                <a:ea typeface="微软雅黑" pitchFamily="34" charset="-122"/>
              </a:rPr>
              <a:t>课</a:t>
            </a:r>
            <a:r>
              <a:rPr lang="zh-CN" altLang="en-US" sz="4200" b="1">
                <a:solidFill>
                  <a:srgbClr val="C50084"/>
                </a:solidFill>
                <a:latin typeface="微软雅黑" pitchFamily="34" charset="-122"/>
                <a:ea typeface="微软雅黑" pitchFamily="34" charset="-122"/>
              </a:rPr>
              <a:t>堂</a:t>
            </a:r>
            <a:r>
              <a:rPr lang="zh-CN" altLang="en-US" sz="4200" b="1">
                <a:solidFill>
                  <a:srgbClr val="92D400"/>
                </a:solidFill>
                <a:latin typeface="微软雅黑" pitchFamily="34" charset="-122"/>
                <a:ea typeface="微软雅黑" pitchFamily="34" charset="-122"/>
              </a:rPr>
              <a:t>小</a:t>
            </a:r>
            <a:r>
              <a:rPr lang="zh-CN" altLang="en-US" sz="4200" b="1">
                <a:solidFill>
                  <a:srgbClr val="0088CE"/>
                </a:solidFill>
                <a:latin typeface="微软雅黑" pitchFamily="34" charset="-122"/>
                <a:ea typeface="微软雅黑" pitchFamily="34" charset="-122"/>
              </a:rPr>
              <a:t>结</a:t>
            </a:r>
            <a:r>
              <a:rPr lang="en-US" altLang="zh-CN" sz="4200" b="1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4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>
            <a:extLst>
              <a:ext uri="{FF2B5EF4-FFF2-40B4-BE49-F238E27FC236}"/>
            </a:extLst>
          </p:cNvPr>
          <p:cNvSpPr/>
          <p:nvPr/>
        </p:nvSpPr>
        <p:spPr>
          <a:xfrm>
            <a:off x="1219200" y="3892550"/>
            <a:ext cx="611188" cy="452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/>
            </a:extLst>
          </p:cNvPr>
          <p:cNvSpPr/>
          <p:nvPr/>
        </p:nvSpPr>
        <p:spPr>
          <a:xfrm>
            <a:off x="958850" y="5484813"/>
            <a:ext cx="865188" cy="452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图片 69" descr="初中教师网_专业的初中教学资源网站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440372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图片 4" descr="50b495badbf843958bfad39f2ab2e159"/>
          <p:cNvPicPr>
            <a:picLocks noChangeAspect="1"/>
          </p:cNvPicPr>
          <p:nvPr/>
        </p:nvPicPr>
        <p:blipFill>
          <a:blip r:embed="rId3"/>
          <a:srcRect l="6743" t="4080" r="2007" b="8492"/>
          <a:stretch>
            <a:fillRect/>
          </a:stretch>
        </p:blipFill>
        <p:spPr bwMode="auto">
          <a:xfrm>
            <a:off x="1474788" y="1316038"/>
            <a:ext cx="34813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5781675" y="2320925"/>
            <a:ext cx="68421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accent1"/>
                </a:solidFill>
              </a:rPr>
              <a:t>没有一个冬天不可逾越，没有一个春天不会来临，未来当我们回忆起</a:t>
            </a:r>
            <a:r>
              <a:rPr lang="en-US" altLang="zh-CN" sz="3600" b="1">
                <a:solidFill>
                  <a:schemeClr val="accent1"/>
                </a:solidFill>
              </a:rPr>
              <a:t>2020</a:t>
            </a:r>
            <a:r>
              <a:rPr lang="zh-CN" altLang="en-US" sz="3600" b="1">
                <a:solidFill>
                  <a:schemeClr val="accent1"/>
                </a:solidFill>
              </a:rPr>
              <a:t>年的春节，不再是数字和疾病的冰冷，而是你我在岁月沉淀中的思考，是你我凝心聚力后奋起的样子。</a:t>
            </a:r>
          </a:p>
        </p:txBody>
      </p:sp>
      <p:sp>
        <p:nvSpPr>
          <p:cNvPr id="70660" name="WordArt 6"/>
          <p:cNvSpPr>
            <a:spLocks noChangeArrowheads="1" noChangeShapeType="1" noTextEdit="1"/>
          </p:cNvSpPr>
          <p:nvPr/>
        </p:nvSpPr>
        <p:spPr bwMode="auto">
          <a:xfrm>
            <a:off x="5781675" y="592138"/>
            <a:ext cx="47513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教师寄语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6"/>
          <p:cNvSpPr>
            <a:spLocks/>
          </p:cNvSpPr>
          <p:nvPr/>
        </p:nvSpPr>
        <p:spPr bwMode="auto">
          <a:xfrm>
            <a:off x="466725" y="2695575"/>
            <a:ext cx="2176463" cy="1885950"/>
          </a:xfrm>
          <a:custGeom>
            <a:avLst/>
            <a:gdLst>
              <a:gd name="T0" fmla="*/ 2147483647 w 2858"/>
              <a:gd name="T1" fmla="*/ 0 h 2475"/>
              <a:gd name="T2" fmla="*/ 2147483647 w 2858"/>
              <a:gd name="T3" fmla="*/ 2147483647 h 2475"/>
              <a:gd name="T4" fmla="*/ 2147483647 w 2858"/>
              <a:gd name="T5" fmla="*/ 2147483647 h 2475"/>
              <a:gd name="T6" fmla="*/ 2147483647 w 2858"/>
              <a:gd name="T7" fmla="*/ 2147483647 h 2475"/>
              <a:gd name="T8" fmla="*/ 2147483647 w 2858"/>
              <a:gd name="T9" fmla="*/ 2147483647 h 2475"/>
              <a:gd name="T10" fmla="*/ 2147483647 w 2858"/>
              <a:gd name="T11" fmla="*/ 2147483647 h 2475"/>
              <a:gd name="T12" fmla="*/ 2147483647 w 2858"/>
              <a:gd name="T13" fmla="*/ 2147483647 h 2475"/>
              <a:gd name="T14" fmla="*/ 2147483647 w 2858"/>
              <a:gd name="T15" fmla="*/ 2147483647 h 2475"/>
              <a:gd name="T16" fmla="*/ 0 w 2858"/>
              <a:gd name="T17" fmla="*/ 2147483647 h 2475"/>
              <a:gd name="T18" fmla="*/ 2147483647 w 2858"/>
              <a:gd name="T19" fmla="*/ 2147483647 h 2475"/>
              <a:gd name="T20" fmla="*/ 2147483647 w 2858"/>
              <a:gd name="T21" fmla="*/ 0 h 2475"/>
              <a:gd name="T22" fmla="*/ 2147483647 w 2858"/>
              <a:gd name="T23" fmla="*/ 0 h 2475"/>
              <a:gd name="T24" fmla="*/ 2147483647 w 2858"/>
              <a:gd name="T25" fmla="*/ 0 h 24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58"/>
              <a:gd name="T40" fmla="*/ 0 h 2475"/>
              <a:gd name="T41" fmla="*/ 2858 w 2858"/>
              <a:gd name="T42" fmla="*/ 2475 h 24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58" h="2475">
                <a:moveTo>
                  <a:pt x="2143" y="0"/>
                </a:moveTo>
                <a:lnTo>
                  <a:pt x="2501" y="619"/>
                </a:lnTo>
                <a:lnTo>
                  <a:pt x="2858" y="1238"/>
                </a:lnTo>
                <a:lnTo>
                  <a:pt x="2501" y="1856"/>
                </a:lnTo>
                <a:lnTo>
                  <a:pt x="2143" y="2475"/>
                </a:lnTo>
                <a:lnTo>
                  <a:pt x="1429" y="2475"/>
                </a:lnTo>
                <a:lnTo>
                  <a:pt x="714" y="2475"/>
                </a:lnTo>
                <a:lnTo>
                  <a:pt x="357" y="1856"/>
                </a:lnTo>
                <a:lnTo>
                  <a:pt x="0" y="1238"/>
                </a:lnTo>
                <a:lnTo>
                  <a:pt x="357" y="619"/>
                </a:lnTo>
                <a:lnTo>
                  <a:pt x="714" y="0"/>
                </a:lnTo>
                <a:lnTo>
                  <a:pt x="1429" y="0"/>
                </a:lnTo>
                <a:lnTo>
                  <a:pt x="214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6407" tIns="48204" rIns="96407" bIns="48204"/>
          <a:lstStyle/>
          <a:p>
            <a:endParaRPr lang="zh-CN" alt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V="1">
            <a:off x="2270125" y="1878013"/>
            <a:ext cx="1112838" cy="877887"/>
          </a:xfrm>
          <a:prstGeom prst="line">
            <a:avLst/>
          </a:prstGeom>
          <a:noFill/>
          <a:ln w="9">
            <a:solidFill>
              <a:srgbClr val="2E2C2C"/>
            </a:solidFill>
            <a:miter lim="800000"/>
            <a:headEnd/>
            <a:tailEnd type="triangle" w="med" len="med"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692400" y="3578225"/>
            <a:ext cx="811213" cy="60325"/>
          </a:xfrm>
          <a:prstGeom prst="line">
            <a:avLst/>
          </a:prstGeom>
          <a:noFill/>
          <a:ln w="9">
            <a:solidFill>
              <a:srgbClr val="2E2C2C"/>
            </a:solidFill>
            <a:miter lim="800000"/>
            <a:headEnd/>
            <a:tailEnd type="triangle" w="med" len="med"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498725" y="4086225"/>
            <a:ext cx="763588" cy="495300"/>
          </a:xfrm>
          <a:prstGeom prst="line">
            <a:avLst/>
          </a:prstGeom>
          <a:noFill/>
          <a:ln w="9">
            <a:solidFill>
              <a:srgbClr val="2E2C2C"/>
            </a:solidFill>
            <a:miter lim="800000"/>
            <a:headEnd/>
            <a:tailEnd type="triangle" w="med" len="med"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37893" name="TextBox 65"/>
          <p:cNvSpPr txBox="1">
            <a:spLocks noChangeArrowheads="1"/>
          </p:cNvSpPr>
          <p:nvPr/>
        </p:nvSpPr>
        <p:spPr bwMode="auto">
          <a:xfrm>
            <a:off x="611188" y="2967038"/>
            <a:ext cx="18875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07" tIns="48204" rIns="96407" bIns="4820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公民的</a:t>
            </a:r>
            <a:endParaRPr lang="en-US" altLang="zh-CN" sz="3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基本权利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2498725" y="2695575"/>
            <a:ext cx="1004888" cy="477838"/>
          </a:xfrm>
          <a:prstGeom prst="line">
            <a:avLst/>
          </a:prstGeom>
          <a:noFill/>
          <a:ln w="9">
            <a:solidFill>
              <a:srgbClr val="2E2C2C"/>
            </a:solidFill>
            <a:miter lim="800000"/>
            <a:headEnd/>
            <a:tailEnd type="triangle" w="med" len="med"/>
          </a:ln>
        </p:spPr>
        <p:txBody>
          <a:bodyPr lIns="96433" tIns="48216" rIns="96433" bIns="48216"/>
          <a:lstStyle/>
          <a:p>
            <a:endParaRPr lang="zh-CN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09975" y="1327150"/>
            <a:ext cx="5243513" cy="77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6407" tIns="48204" rIns="96407" bIns="4820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政治权利和自由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09975" y="2155825"/>
            <a:ext cx="5243513" cy="77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6407" tIns="48204" rIns="96407" bIns="4820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人身自由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71875" y="2973388"/>
            <a:ext cx="6357938" cy="77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6407" tIns="48204" rIns="96407" bIns="4820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社会经济与文化教育权利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09975" y="3906838"/>
            <a:ext cx="7586663" cy="2714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6407" tIns="48204" rIns="96407" bIns="48204">
            <a:spAutoFit/>
          </a:bodyPr>
          <a:lstStyle/>
          <a:p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其它权利</a:t>
            </a:r>
            <a:endParaRPr lang="en-US" altLang="zh-CN" sz="3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、平等权、</a:t>
            </a:r>
          </a:p>
          <a:p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、宗教信仰自由权利</a:t>
            </a:r>
            <a:endParaRPr lang="en-US" altLang="zh-CN" sz="3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、妇女、儿童和残疾人等特定人群的    权利受到宪法和法律的特殊保障</a:t>
            </a:r>
            <a:endParaRPr lang="en-US" altLang="zh-CN" sz="3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371475" y="230188"/>
            <a:ext cx="10825163" cy="8048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433" tIns="48216" rIns="96433" bIns="48216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8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浏览教材</a:t>
            </a:r>
            <a:r>
              <a:rPr lang="en-US" altLang="zh-CN" sz="38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32-40</a:t>
            </a:r>
            <a:r>
              <a:rPr lang="zh-CN" altLang="en-US" sz="38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页</a:t>
            </a:r>
            <a:r>
              <a:rPr lang="zh-CN" altLang="en-US" sz="4600" b="1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：</a:t>
            </a:r>
            <a:r>
              <a:rPr lang="zh-CN" altLang="en-US" sz="38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我国公民的</a:t>
            </a:r>
            <a:r>
              <a:rPr lang="zh-CN" altLang="en-US" sz="3800" b="1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基本权利</a:t>
            </a:r>
            <a:r>
              <a:rPr lang="zh-CN" altLang="en-US" sz="38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有哪些</a:t>
            </a:r>
            <a:r>
              <a:rPr lang="zh-CN" altLang="en-US" sz="34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Wingdings"/>
              </a:rPr>
              <a:t>？</a:t>
            </a:r>
            <a:endParaRPr lang="zh-CN" altLang="en-US" sz="38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371475" y="230188"/>
            <a:ext cx="10825163" cy="746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433" tIns="48216" rIns="96433" bIns="48216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4200" b="1" noProof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4"/>
          <p:cNvSpPr>
            <a:spLocks noTextEdit="1"/>
          </p:cNvSpPr>
          <p:nvPr/>
        </p:nvSpPr>
        <p:spPr bwMode="auto">
          <a:xfrm>
            <a:off x="1905000" y="331788"/>
            <a:ext cx="2430463" cy="1212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3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8195" name="Rectangle 6"/>
          <p:cNvSpPr/>
          <p:nvPr/>
        </p:nvSpPr>
        <p:spPr>
          <a:xfrm>
            <a:off x="133500" y="210748"/>
            <a:ext cx="9415839" cy="701718"/>
          </a:xfrm>
          <a:prstGeom prst="rect">
            <a:avLst/>
          </a:prstGeom>
          <a:noFill/>
          <a:ln w="9525">
            <a:noFill/>
          </a:ln>
        </p:spPr>
        <p:txBody>
          <a:bodyPr lIns="91429" tIns="45714" rIns="91429" bIns="4571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r>
              <a:rPr lang="zh-CN" alt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块 </a:t>
            </a:r>
            <a:r>
              <a:rPr lang="zh-CN" alt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一、政治权利和自由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6538" y="1230313"/>
            <a:ext cx="102901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en-US" sz="3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（一）内容：</a:t>
            </a: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endParaRPr lang="zh-CN" altLang="en-US" sz="3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044825" y="1230313"/>
            <a:ext cx="972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1</a:t>
            </a: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、选举权和被选举权</a:t>
            </a:r>
            <a:r>
              <a:rPr kumimoji="1" lang="zh-CN" altLang="en-US" sz="3200" b="1"/>
              <a:t>（宪法第三十四条）</a:t>
            </a:r>
            <a:endParaRPr lang="en-US" altLang="zh-CN" sz="3200" b="1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2</a:t>
            </a: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、政治自由</a:t>
            </a:r>
            <a:r>
              <a:rPr kumimoji="1" lang="zh-CN" altLang="en-US" sz="32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（宪法第三十五条）</a:t>
            </a:r>
            <a:endParaRPr kumimoji="1" lang="en-US" altLang="zh-CN" sz="3200" b="1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、监督权</a:t>
            </a:r>
            <a:r>
              <a:rPr kumimoji="1" lang="zh-CN" altLang="en-US" sz="3200" b="1">
                <a:latin typeface="楷体" pitchFamily="49" charset="-122"/>
                <a:ea typeface="楷体" pitchFamily="49" charset="-122"/>
              </a:rPr>
              <a:t>（宪法第四十一条）</a:t>
            </a:r>
            <a:endParaRPr lang="zh-CN" altLang="en-US" sz="3200"/>
          </a:p>
          <a:p>
            <a:pPr eaLnBrk="0" hangingPunct="0">
              <a:lnSpc>
                <a:spcPct val="130000"/>
              </a:lnSpc>
              <a:buFont typeface="Arial" charset="0"/>
              <a:buNone/>
            </a:pPr>
            <a:endParaRPr lang="zh-CN" altLang="en-US" sz="3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16388"/>
            <a:ext cx="10290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en-US" sz="3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 noChangeArrowheads="1"/>
          </p:cNvSpPr>
          <p:nvPr>
            <p:ph type="title"/>
          </p:nvPr>
        </p:nvSpPr>
        <p:spPr>
          <a:xfrm>
            <a:off x="369888" y="200025"/>
            <a:ext cx="11572875" cy="668338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</a:rPr>
              <a:t>下列图片体现公民享有哪项权利？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3189288" y="5921375"/>
            <a:ext cx="6680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zh-CN" altLang="en-US" sz="51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选举权和被选举权</a:t>
            </a:r>
          </a:p>
        </p:txBody>
      </p:sp>
      <p:pic>
        <p:nvPicPr>
          <p:cNvPr id="39939" name="Picture 2" descr="https://timgsa.baidu.com/timg?image&amp;quality=80&amp;size=b9999_10000&amp;sec=1526460892034&amp;di=887efbafb5abbaef90e27a0e71064a23&amp;imgtype=0&amp;src=http%3A%2F%2Fs9.rr.itc.cn%2Fr%2FwapChange%2F201611_18_20%2Fa38yqp55540618743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808038"/>
            <a:ext cx="622617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s://timgsa.baidu.com/timg?image&amp;quality=80&amp;size=b9999_10000&amp;sec=1526460941991&amp;di=4c401f3fb256610637f2d1556c4626d0&amp;imgtype=0&amp;src=http%3A%2F%2Fp.ananas.chaoxing.com%2Fstar%2F1024_0%2F1381564092599sqg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808038"/>
            <a:ext cx="5367337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322263" y="160338"/>
            <a:ext cx="122999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000" b="1"/>
              <a:t>         </a:t>
            </a:r>
            <a:r>
              <a:rPr lang="zh-CN" altLang="en-US" sz="3000" b="1">
                <a:solidFill>
                  <a:schemeClr val="bg1"/>
                </a:solidFill>
              </a:rPr>
              <a:t>同学小岩的爸爸妈妈也参加新一届区人大代表的选举。小岩好奇地问爸爸妈妈投了谁的票。爸爸认真地说</a:t>
            </a:r>
            <a:r>
              <a:rPr lang="en-US" altLang="zh-CN" sz="3000" b="1">
                <a:solidFill>
                  <a:schemeClr val="bg1"/>
                </a:solidFill>
              </a:rPr>
              <a:t>:“</a:t>
            </a:r>
            <a:r>
              <a:rPr lang="zh-CN" altLang="en-US" sz="3000" b="1">
                <a:solidFill>
                  <a:schemeClr val="bg1"/>
                </a:solidFill>
              </a:rPr>
              <a:t>参加选举是我们参与管理国家和社会事务的重要途径。我赞成的候选人都是能够为我们着想、替我们说话、真心为我们服务的人。”小岩若有所思地点了点头</a:t>
            </a:r>
            <a:r>
              <a:rPr lang="en-US" altLang="zh-CN" sz="3000" b="1">
                <a:solidFill>
                  <a:schemeClr val="bg1"/>
                </a:solidFill>
              </a:rPr>
              <a:t>,</a:t>
            </a:r>
            <a:r>
              <a:rPr lang="zh-CN" altLang="en-US" sz="3000" b="1">
                <a:solidFill>
                  <a:schemeClr val="bg1"/>
                </a:solidFill>
              </a:rPr>
              <a:t>说</a:t>
            </a:r>
            <a:r>
              <a:rPr lang="en-US" altLang="zh-CN" sz="3000" b="1">
                <a:solidFill>
                  <a:schemeClr val="bg1"/>
                </a:solidFill>
              </a:rPr>
              <a:t>:“</a:t>
            </a:r>
            <a:r>
              <a:rPr lang="zh-CN" altLang="en-US" sz="3000" b="1">
                <a:solidFill>
                  <a:schemeClr val="bg1"/>
                </a:solidFill>
              </a:rPr>
              <a:t>等我有了选民资格</a:t>
            </a:r>
            <a:r>
              <a:rPr lang="en-US" altLang="zh-CN" sz="3000" b="1">
                <a:solidFill>
                  <a:schemeClr val="bg1"/>
                </a:solidFill>
              </a:rPr>
              <a:t>,</a:t>
            </a:r>
            <a:r>
              <a:rPr lang="zh-CN" altLang="en-US" sz="3000" b="1">
                <a:solidFill>
                  <a:schemeClr val="bg1"/>
                </a:solidFill>
              </a:rPr>
              <a:t>也会认真投下我的一票！</a:t>
            </a:r>
            <a:r>
              <a:rPr lang="en-US" altLang="zh-CN" sz="300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596900" y="2536825"/>
            <a:ext cx="11953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pPr>
              <a:defRPr/>
            </a:pPr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、小岩目前为什么没有选民资格？</a:t>
            </a:r>
            <a:endParaRPr lang="en-US" altLang="zh-CN" sz="3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zh-CN" alt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（选举权与被选举权需要哪些条件？）</a:t>
            </a:r>
            <a:endParaRPr lang="en-US" altLang="zh-CN" sz="3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altLang="zh-CN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、你心目中的人大代表是什么样的</a:t>
            </a:r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defRPr/>
            </a:pPr>
            <a:endParaRPr lang="en-US" altLang="zh-CN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zh-CN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、为什么我们要认真投票？</a:t>
            </a:r>
            <a:r>
              <a:rPr lang="zh-CN" alt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选举对于公民参与国家管理有何重要性？”</a:t>
            </a:r>
            <a:endParaRPr lang="en-US" altLang="zh-CN" sz="3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72238" y="2176463"/>
            <a:ext cx="63865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）条件</a:t>
            </a:r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：①我国公民</a:t>
            </a:r>
            <a:endParaRPr lang="en-US" altLang="zh-CN" sz="3000" b="1">
              <a:solidFill>
                <a:srgbClr val="C3172B"/>
              </a:solidFill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           ②年满</a:t>
            </a:r>
            <a:r>
              <a:rPr lang="en-US" altLang="zh-CN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18</a:t>
            </a:r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周岁</a:t>
            </a:r>
            <a:endParaRPr lang="en-US" altLang="zh-CN" sz="3000" b="1">
              <a:solidFill>
                <a:srgbClr val="C3172B"/>
              </a:solidFill>
              <a:latin typeface="黑体" pitchFamily="49" charset="-122"/>
              <a:ea typeface="黑体" pitchFamily="49" charset="-122"/>
              <a:sym typeface="Wingdings" pitchFamily="2" charset="2"/>
            </a:endParaRPr>
          </a:p>
          <a:p>
            <a:r>
              <a:rPr lang="zh-CN" altLang="en-US" sz="30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           ③未被剥夺政治权利</a:t>
            </a:r>
            <a:endParaRPr lang="zh-CN" altLang="en-US" sz="3000" b="1">
              <a:solidFill>
                <a:srgbClr val="C3172B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6900" y="5632450"/>
            <a:ext cx="11252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89" tIns="57394" rIns="114789" bIns="57394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</a:rPr>
              <a:t>（</a:t>
            </a:r>
            <a:r>
              <a:rPr lang="en-US" altLang="zh-CN" sz="3000" b="1">
                <a:solidFill>
                  <a:srgbClr val="FF0000"/>
                </a:solidFill>
              </a:rPr>
              <a:t>3</a:t>
            </a:r>
            <a:r>
              <a:rPr lang="zh-CN" altLang="en-US" sz="3000" b="1">
                <a:solidFill>
                  <a:srgbClr val="FF0000"/>
                </a:solidFill>
              </a:rPr>
              <a:t>）</a:t>
            </a:r>
            <a:r>
              <a:rPr lang="zh-CN" altLang="en-US" sz="28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地位：选举权与被选举权是公民的一项基本政治权利，行使这项权利是公民参与管理国家和管理社会的基础。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84238" y="4121150"/>
            <a:ext cx="115014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3621" rIns="0" bIns="93621" anchor="ctr">
            <a:spAutoFit/>
          </a:bodyPr>
          <a:lstStyle/>
          <a:p>
            <a:pPr marL="457200" indent="-457200" defTabSz="912813"/>
            <a:r>
              <a:rPr lang="zh-CN" altLang="en-US" sz="28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关心选民的疾苦、维护选民的利益、代表选民的心声、对人民有感情、</a:t>
            </a:r>
          </a:p>
          <a:p>
            <a:pPr marL="457200" indent="-457200" defTabSz="912813"/>
            <a:r>
              <a:rPr lang="zh-CN" altLang="en-US" sz="2800" b="1">
                <a:solidFill>
                  <a:srgbClr val="C3172B"/>
                </a:solidFill>
                <a:latin typeface="黑体" pitchFamily="49" charset="-122"/>
                <a:ea typeface="黑体" pitchFamily="49" charset="-122"/>
              </a:rPr>
              <a:t>办实事办好事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、政治自由</a:t>
            </a:r>
            <a:endParaRPr lang="zh-CN" altLang="en-US" smtClean="0"/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668338" y="2032000"/>
            <a:ext cx="11091862" cy="755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000" b="1" smtClean="0"/>
              <a:t>（</a:t>
            </a:r>
            <a:r>
              <a:rPr lang="en-US" altLang="zh-CN" sz="4000" b="1" smtClean="0"/>
              <a:t>1</a:t>
            </a:r>
            <a:r>
              <a:rPr lang="zh-CN" altLang="en-US" sz="4000" b="1" smtClean="0"/>
              <a:t>）内容：</a:t>
            </a:r>
            <a:endParaRPr lang="en-US" altLang="zh-CN" sz="4000" b="1" smtClean="0"/>
          </a:p>
        </p:txBody>
      </p:sp>
      <p:sp>
        <p:nvSpPr>
          <p:cNvPr id="41987" name="矩形 4"/>
          <p:cNvSpPr>
            <a:spLocks noChangeArrowheads="1"/>
          </p:cNvSpPr>
          <p:nvPr/>
        </p:nvSpPr>
        <p:spPr bwMode="auto">
          <a:xfrm>
            <a:off x="812800" y="3597275"/>
            <a:ext cx="319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zh-CN" altLang="en-US" sz="3600" b="1"/>
              <a:t>（</a:t>
            </a:r>
            <a:r>
              <a:rPr lang="en-US" altLang="zh-CN" sz="3600" b="1"/>
              <a:t>2</a:t>
            </a:r>
            <a:r>
              <a:rPr lang="zh-CN" altLang="en-US" sz="3600" b="1"/>
              <a:t>）重要性：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1450" y="1951038"/>
            <a:ext cx="74882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</a:rPr>
              <a:t>言论、出版、集会、结社、游行、示威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81450" y="3606800"/>
            <a:ext cx="74882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</a:rPr>
              <a:t>公民享有政治自由，有助于公民参与国家政治生活，充分表达自己的意愿</a:t>
            </a:r>
            <a:r>
              <a:rPr lang="en-US" altLang="zh-CN" sz="3100" b="1">
                <a:solidFill>
                  <a:srgbClr val="FF0000"/>
                </a:solidFill>
              </a:rPr>
              <a:t>……</a:t>
            </a:r>
            <a:endParaRPr lang="zh-CN" altLang="en-US" sz="3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d383be8b-5970-4ac5-9f26-ad7b4cd7ccb2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73163" y="231775"/>
            <a:ext cx="9720262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16038" y="520700"/>
            <a:ext cx="9505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203202"/>
  <p:tag name="MH_LIBRARY" val="CONTENTS"/>
  <p:tag name="MH_TYPE" val="ENTRY"/>
  <p:tag name="ID" val="54713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203202"/>
  <p:tag name="MH_LIBRARY" val="CONTENTS"/>
  <p:tag name="MH_TYPE" val="ENTRY"/>
  <p:tag name="ID" val="54713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203202"/>
  <p:tag name="MH_LIBRARY" val="CONTENTS"/>
  <p:tag name="MH_TYPE" val="NUMBER"/>
  <p:tag name="ID" val="54713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203202"/>
  <p:tag name="MH_LIBRARY" val="CONTENTS"/>
  <p:tag name="MH_TYPE" val="ENTRY"/>
  <p:tag name="ID" val="54713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203202"/>
  <p:tag name="MH_LIBRARY" val="CONTENTS"/>
  <p:tag name="MH_TYPE" val="NUMBER"/>
  <p:tag name="ID" val="547136"/>
  <p:tag name="MH_ORDER" val="1"/>
</p:tagLst>
</file>

<file path=ppt/theme/theme1.xml><?xml version="1.0" encoding="utf-8"?>
<a:theme xmlns:a="http://schemas.openxmlformats.org/drawingml/2006/main" name="Office Theme">
  <a:themeElements>
    <a:clrScheme name="自定义 1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30000"/>
      </a:accent1>
      <a:accent2>
        <a:srgbClr val="3A3838"/>
      </a:accent2>
      <a:accent3>
        <a:srgbClr val="B30000"/>
      </a:accent3>
      <a:accent4>
        <a:srgbClr val="3A3838"/>
      </a:accent4>
      <a:accent5>
        <a:srgbClr val="B30000"/>
      </a:accent5>
      <a:accent6>
        <a:srgbClr val="3A3838"/>
      </a:accent6>
      <a:hlink>
        <a:srgbClr val="B30000"/>
      </a:hlink>
      <a:folHlink>
        <a:srgbClr val="3A3838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2603</Words>
  <Application>Microsoft Office PowerPoint</Application>
  <PresentationFormat>自定义</PresentationFormat>
  <Paragraphs>189</Paragraphs>
  <Slides>31</Slides>
  <Notes>6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16</vt:i4>
      </vt:variant>
      <vt:variant>
        <vt:lpstr>幻灯片标题</vt:lpstr>
      </vt:variant>
      <vt:variant>
        <vt:i4>31</vt:i4>
      </vt:variant>
    </vt:vector>
  </HeadingPairs>
  <TitlesOfParts>
    <vt:vector size="60" baseType="lpstr">
      <vt:lpstr>Calibri</vt:lpstr>
      <vt:lpstr>宋体</vt:lpstr>
      <vt:lpstr>Arial</vt:lpstr>
      <vt:lpstr>Calibri Light</vt:lpstr>
      <vt:lpstr>微软雅黑</vt:lpstr>
      <vt:lpstr>楷体</vt:lpstr>
      <vt:lpstr>+mn-ea</vt:lpstr>
      <vt:lpstr>黑体</vt:lpstr>
      <vt:lpstr>Wingdings</vt:lpstr>
      <vt:lpstr>Times New Roman</vt:lpstr>
      <vt:lpstr>Hoefler Text</vt:lpstr>
      <vt:lpstr>Yuanti SC Regular</vt:lpstr>
      <vt:lpstr>幼圆</vt:lpstr>
      <vt:lpstr>Office Theme</vt:lpstr>
      <vt:lpstr>Office 主题</vt:lpstr>
      <vt:lpstr>1_Office 主题</vt:lpstr>
      <vt:lpstr>Office Theme</vt:lpstr>
      <vt:lpstr>Office Theme</vt:lpstr>
      <vt:lpstr>Office Theme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幻灯片 1</vt:lpstr>
      <vt:lpstr>幻灯片 2</vt:lpstr>
      <vt:lpstr>幻灯片 3</vt:lpstr>
      <vt:lpstr>幻灯片 4</vt:lpstr>
      <vt:lpstr>幻灯片 5</vt:lpstr>
      <vt:lpstr>下列图片体现公民享有哪项权利？</vt:lpstr>
      <vt:lpstr>幻灯片 7</vt:lpstr>
      <vt:lpstr>2、政治自由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4、受教育权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keywords>http:/www.ypppt.com</cp:keywords>
  <dc:description>http://www.ypppt.com/</dc:description>
  <cp:lastModifiedBy/>
  <cp:revision>32</cp:revision>
  <dcterms:created xsi:type="dcterms:W3CDTF">2016-12-22T15:35:00Z</dcterms:created>
  <dcterms:modified xsi:type="dcterms:W3CDTF">2020-02-28T01:02:10Z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