
<file path=[Content_Types].xml><?xml version="1.0" encoding="utf-8"?>
<Types xmlns="http://schemas.openxmlformats.org/package/2006/content-types">
  <Default Extension="png" ContentType="image/png"/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notesMasterIdLst>
    <p:notesMasterId r:id="rId19"/>
  </p:notesMasterIdLst>
  <p:sldIdLst>
    <p:sldId id="356" r:id="rId3"/>
    <p:sldId id="357" r:id="rId4"/>
    <p:sldId id="408" r:id="rId5"/>
    <p:sldId id="409" r:id="rId6"/>
    <p:sldId id="410" r:id="rId7"/>
    <p:sldId id="381" r:id="rId8"/>
    <p:sldId id="364" r:id="rId9"/>
    <p:sldId id="385" r:id="rId10"/>
    <p:sldId id="331" r:id="rId11"/>
    <p:sldId id="366" r:id="rId12"/>
    <p:sldId id="365" r:id="rId13"/>
    <p:sldId id="386" r:id="rId14"/>
    <p:sldId id="319" r:id="rId15"/>
    <p:sldId id="355" r:id="rId16"/>
    <p:sldId id="411" r:id="rId17"/>
    <p:sldId id="387" r:id="rId18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3200" b="1" i="0" u="none" kern="1200" baseline="0">
        <a:solidFill>
          <a:schemeClr val="tx1"/>
        </a:solidFill>
        <a:latin typeface="华文中宋" pitchFamily="2" charset="-122"/>
        <a:ea typeface="华文中宋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3200" b="1" i="0" u="none" kern="1200" baseline="0">
        <a:solidFill>
          <a:schemeClr val="tx1"/>
        </a:solidFill>
        <a:latin typeface="华文中宋" pitchFamily="2" charset="-122"/>
        <a:ea typeface="华文中宋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3200" b="1" i="0" u="none" kern="1200" baseline="0">
        <a:solidFill>
          <a:schemeClr val="tx1"/>
        </a:solidFill>
        <a:latin typeface="华文中宋" pitchFamily="2" charset="-122"/>
        <a:ea typeface="华文中宋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3200" b="1" i="0" u="none" kern="1200" baseline="0">
        <a:solidFill>
          <a:schemeClr val="tx1"/>
        </a:solidFill>
        <a:latin typeface="华文中宋" pitchFamily="2" charset="-122"/>
        <a:ea typeface="华文中宋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3200" b="1" i="0" u="none" kern="1200" baseline="0">
        <a:solidFill>
          <a:schemeClr val="tx1"/>
        </a:solidFill>
        <a:latin typeface="华文中宋" pitchFamily="2" charset="-122"/>
        <a:ea typeface="华文中宋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3200" b="1" i="0" u="none" kern="1200" baseline="0">
        <a:solidFill>
          <a:schemeClr val="tx1"/>
        </a:solidFill>
        <a:latin typeface="华文中宋" pitchFamily="2" charset="-122"/>
        <a:ea typeface="华文中宋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3200" b="1" i="0" u="none" kern="1200" baseline="0">
        <a:solidFill>
          <a:schemeClr val="tx1"/>
        </a:solidFill>
        <a:latin typeface="华文中宋" pitchFamily="2" charset="-122"/>
        <a:ea typeface="华文中宋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3200" b="1" i="0" u="none" kern="1200" baseline="0">
        <a:solidFill>
          <a:schemeClr val="tx1"/>
        </a:solidFill>
        <a:latin typeface="华文中宋" pitchFamily="2" charset="-122"/>
        <a:ea typeface="华文中宋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sz="3200" b="1" i="0" u="none" kern="1200" baseline="0">
        <a:solidFill>
          <a:schemeClr val="tx1"/>
        </a:solidFill>
        <a:latin typeface="华文中宋" pitchFamily="2" charset="-122"/>
        <a:ea typeface="华文中宋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7">
          <p15:clr>
            <a:srgbClr val="A4A3A4"/>
          </p15:clr>
        </p15:guide>
        <p15:guide id="2" pos="474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H D" initials="HD" lastIdx="1" clrIdx="0">
    <p:extLst>
      <p:ext uri="{19B8F6BF-5375-455C-9EA6-DF929625EA0E}">
        <p15:presenceInfo xmlns:p15="http://schemas.microsoft.com/office/powerpoint/2012/main" userId="edfe0ce37eba0603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CCFF"/>
    <a:srgbClr val="FFFF00"/>
    <a:srgbClr val="FFC1FF"/>
    <a:srgbClr val="CC0000"/>
    <a:srgbClr val="47FFFF"/>
    <a:srgbClr val="FF0000"/>
    <a:srgbClr val="0000CC"/>
    <a:srgbClr val="0099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howGuides="1">
      <p:cViewPr varScale="1">
        <p:scale>
          <a:sx n="109" d="100"/>
          <a:sy n="109" d="100"/>
        </p:scale>
        <p:origin x="1116" y="114"/>
      </p:cViewPr>
      <p:guideLst>
        <p:guide orient="horz" pos="2267"/>
        <p:guide pos="47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commentAuthors" Target="commentAuthor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9-10-19T19:50:18.806" idx="1">
    <p:pos x="10" y="10"/>
    <p:text/>
    <p:extLst>
      <p:ext uri="{C676402C-5697-4E1C-873F-D02D1690AC5C}">
        <p15:threadingInfo xmlns:p15="http://schemas.microsoft.com/office/powerpoint/2012/main" timeZoneBias="-480"/>
      </p:ext>
    </p:extLst>
  </p:cm>
</p:cmLst>
</file>

<file path=ppt/media/audio1.wav>
</file>

<file path=ppt/media/audio2.wav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幻灯片图像占位符 2049"/>
          <p:cNvSpPr>
            <a:spLocks noGrp="1" noRot="1" noChangeAspect="1"/>
          </p:cNvSpPr>
          <p:nvPr>
            <p:ph type="sldImg" idx="2"/>
          </p:nvPr>
        </p:nvSpPr>
        <p:spPr>
          <a:xfrm>
            <a:off x="1050925" y="754063"/>
            <a:ext cx="4572000" cy="3294062"/>
          </a:xfrm>
          <a:prstGeom prst="rect">
            <a:avLst/>
          </a:prstGeom>
          <a:noFill/>
          <a:ln w="1">
            <a:noFill/>
          </a:ln>
        </p:spPr>
      </p:sp>
      <p:sp>
        <p:nvSpPr>
          <p:cNvPr id="2051" name="文本占位符 2050"/>
          <p:cNvSpPr>
            <a:spLocks noGrp="1"/>
          </p:cNvSpPr>
          <p:nvPr>
            <p:ph type="body" sz="quarter" idx="3"/>
          </p:nvPr>
        </p:nvSpPr>
        <p:spPr>
          <a:xfrm>
            <a:off x="538163" y="4387850"/>
            <a:ext cx="5780087" cy="3952875"/>
          </a:xfrm>
          <a:prstGeom prst="rect">
            <a:avLst/>
          </a:prstGeom>
          <a:noFill/>
          <a:ln w="1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
第二级
第三级
第四级
第五级</a:t>
            </a:r>
          </a:p>
        </p:txBody>
      </p:sp>
      <p:sp>
        <p:nvSpPr>
          <p:cNvPr id="2052" name="页眉占位符 205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3388" cy="457200"/>
          </a:xfrm>
          <a:prstGeom prst="rect">
            <a:avLst/>
          </a:prstGeom>
          <a:noFill/>
          <a:ln w="1">
            <a:noFill/>
          </a:ln>
        </p:spPr>
        <p:txBody>
          <a:bodyPr/>
          <a:lstStyle/>
          <a:p>
            <a:pPr lvl="0"/>
            <a:endParaRPr lang="zh-CN" altLang="en-US" sz="1200" b="1" baseline="30000" dirty="0"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2053" name="日期占位符 2052"/>
          <p:cNvSpPr>
            <a:spLocks noGrp="1"/>
          </p:cNvSpPr>
          <p:nvPr>
            <p:ph type="dt" idx="1"/>
          </p:nvPr>
        </p:nvSpPr>
        <p:spPr>
          <a:xfrm>
            <a:off x="3883025" y="0"/>
            <a:ext cx="2974975" cy="457200"/>
          </a:xfrm>
          <a:prstGeom prst="rect">
            <a:avLst/>
          </a:prstGeom>
          <a:noFill/>
          <a:ln w="1">
            <a:noFill/>
          </a:ln>
        </p:spPr>
        <p:txBody>
          <a:bodyPr/>
          <a:lstStyle/>
          <a:p>
            <a:pPr lvl="0" algn="r"/>
            <a:endParaRPr lang="zh-CN" altLang="en-US" sz="1200" b="1" baseline="30000" dirty="0"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2054" name="页脚占位符 2053"/>
          <p:cNvSpPr>
            <a:spLocks noGrp="1"/>
          </p:cNvSpPr>
          <p:nvPr>
            <p:ph type="ftr" sz="quarter" idx="4"/>
          </p:nvPr>
        </p:nvSpPr>
        <p:spPr>
          <a:xfrm>
            <a:off x="0" y="8686800"/>
            <a:ext cx="2973388" cy="457200"/>
          </a:xfrm>
          <a:prstGeom prst="rect">
            <a:avLst/>
          </a:prstGeom>
          <a:noFill/>
          <a:ln w="1">
            <a:noFill/>
          </a:ln>
        </p:spPr>
        <p:txBody>
          <a:bodyPr/>
          <a:lstStyle/>
          <a:p>
            <a:pPr lvl="0"/>
            <a:endParaRPr lang="zh-CN" altLang="en-US" sz="1200" b="1" baseline="30000" dirty="0"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2055" name="灯片编号占位符 2054"/>
          <p:cNvSpPr>
            <a:spLocks noGrp="1"/>
          </p:cNvSpPr>
          <p:nvPr>
            <p:ph type="sldNum" sz="quarter" idx="5"/>
          </p:nvPr>
        </p:nvSpPr>
        <p:spPr>
          <a:xfrm>
            <a:off x="3883025" y="8686800"/>
            <a:ext cx="2974975" cy="457200"/>
          </a:xfrm>
          <a:prstGeom prst="rect">
            <a:avLst/>
          </a:prstGeom>
          <a:noFill/>
          <a:ln w="1">
            <a:noFill/>
          </a:ln>
        </p:spPr>
        <p:txBody>
          <a:bodyPr/>
          <a:lstStyle/>
          <a:p>
            <a:pPr lvl="0" algn="r"/>
            <a:fld id="{9A0DB2DC-4C9A-4742-B13C-FB6460FD3503}" type="slidenum">
              <a:rPr lang="zh-CN" altLang="en-US" sz="1200" b="1" baseline="30000" dirty="0">
                <a:latin typeface="华文中宋" pitchFamily="2" charset="-122"/>
                <a:ea typeface="华文中宋" pitchFamily="2" charset="-122"/>
              </a:rPr>
              <a:t>‹#›</a:t>
            </a:fld>
            <a:endParaRPr lang="zh-CN" altLang="en-US" sz="1200" b="1" baseline="30000" dirty="0">
              <a:latin typeface="华文中宋" pitchFamily="2" charset="-122"/>
              <a:ea typeface="华文中宋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lvl="0" indent="0" algn="l" defTabSz="914400" rtl="0" eaLnBrk="1" fontAlgn="base" latinLnBrk="0" hangingPunct="1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858000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25478" cy="6858000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0" y="1531938"/>
            <a:ext cx="4480560" cy="5326062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63440" y="1531938"/>
            <a:ext cx="4480560" cy="5326062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858000" y="0"/>
            <a:ext cx="2286000" cy="6858000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6725478" cy="6858000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0" y="1531938"/>
            <a:ext cx="4480560" cy="5326062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63440" y="1531938"/>
            <a:ext cx="4480560" cy="5326062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2.jpe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5" Type="http://schemas.openxmlformats.org/officeDocument/2006/relationships/image" Target="../media/image2.jpeg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任意多边形 1025"/>
          <p:cNvSpPr/>
          <p:nvPr userDrawn="1"/>
        </p:nvSpPr>
        <p:spPr>
          <a:xfrm>
            <a:off x="98425" y="34925"/>
            <a:ext cx="192088" cy="193675"/>
          </a:xfrm>
          <a:custGeom>
            <a:avLst/>
            <a:gdLst/>
            <a:ahLst/>
            <a:cxnLst/>
            <a:rect l="0" t="0" r="0" b="0"/>
            <a:pathLst>
              <a:path w="121" h="122">
                <a:moveTo>
                  <a:pt x="62" y="0"/>
                </a:moveTo>
                <a:lnTo>
                  <a:pt x="61" y="0"/>
                </a:lnTo>
                <a:lnTo>
                  <a:pt x="61" y="0"/>
                </a:lnTo>
                <a:lnTo>
                  <a:pt x="49" y="1"/>
                </a:lnTo>
                <a:lnTo>
                  <a:pt x="37" y="5"/>
                </a:lnTo>
                <a:lnTo>
                  <a:pt x="27" y="10"/>
                </a:lnTo>
                <a:lnTo>
                  <a:pt x="18" y="18"/>
                </a:lnTo>
                <a:lnTo>
                  <a:pt x="10" y="27"/>
                </a:lnTo>
                <a:lnTo>
                  <a:pt x="5" y="37"/>
                </a:lnTo>
                <a:lnTo>
                  <a:pt x="1" y="49"/>
                </a:lnTo>
                <a:lnTo>
                  <a:pt x="0" y="61"/>
                </a:lnTo>
                <a:lnTo>
                  <a:pt x="1" y="73"/>
                </a:lnTo>
                <a:lnTo>
                  <a:pt x="5" y="85"/>
                </a:lnTo>
                <a:lnTo>
                  <a:pt x="10" y="95"/>
                </a:lnTo>
                <a:lnTo>
                  <a:pt x="18" y="104"/>
                </a:lnTo>
                <a:lnTo>
                  <a:pt x="27" y="112"/>
                </a:lnTo>
                <a:lnTo>
                  <a:pt x="37" y="117"/>
                </a:lnTo>
                <a:lnTo>
                  <a:pt x="49" y="121"/>
                </a:lnTo>
                <a:lnTo>
                  <a:pt x="61" y="122"/>
                </a:lnTo>
                <a:lnTo>
                  <a:pt x="73" y="121"/>
                </a:lnTo>
                <a:lnTo>
                  <a:pt x="84" y="117"/>
                </a:lnTo>
                <a:lnTo>
                  <a:pt x="94" y="112"/>
                </a:lnTo>
                <a:lnTo>
                  <a:pt x="103" y="104"/>
                </a:lnTo>
                <a:lnTo>
                  <a:pt x="110" y="96"/>
                </a:lnTo>
                <a:lnTo>
                  <a:pt x="116" y="85"/>
                </a:lnTo>
                <a:lnTo>
                  <a:pt x="119" y="74"/>
                </a:lnTo>
                <a:lnTo>
                  <a:pt x="121" y="62"/>
                </a:lnTo>
              </a:path>
            </a:pathLst>
          </a:custGeom>
          <a:noFill/>
          <a:ln w="9525" cap="flat" cmpd="sng">
            <a:solidFill>
              <a:srgbClr val="339933"/>
            </a:solidFill>
            <a:prstDash val="solid"/>
            <a:headEnd type="none" w="med" len="med"/>
            <a:tailEnd type="none" w="med" len="med"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1027" name="直接连接符 1026"/>
          <p:cNvSpPr/>
          <p:nvPr userDrawn="1"/>
        </p:nvSpPr>
        <p:spPr>
          <a:xfrm flipH="1">
            <a:off x="0" y="133350"/>
            <a:ext cx="2346325" cy="1588"/>
          </a:xfrm>
          <a:prstGeom prst="line">
            <a:avLst/>
          </a:prstGeom>
          <a:ln w="38100" cap="flat" cmpd="dbl">
            <a:solidFill>
              <a:srgbClr val="339933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1028" name="直接连接符 1027"/>
          <p:cNvSpPr/>
          <p:nvPr userDrawn="1"/>
        </p:nvSpPr>
        <p:spPr>
          <a:xfrm>
            <a:off x="193675" y="38100"/>
            <a:ext cx="0" cy="1082675"/>
          </a:xfrm>
          <a:prstGeom prst="line">
            <a:avLst/>
          </a:prstGeom>
          <a:ln w="9525" cap="flat" cmpd="sng">
            <a:solidFill>
              <a:srgbClr val="339933"/>
            </a:solidFill>
            <a:prstDash val="solid"/>
            <a:headEnd type="none" w="med" len="med"/>
            <a:tailEnd type="none" w="med" len="med"/>
          </a:ln>
        </p:spPr>
      </p:sp>
      <p:pic>
        <p:nvPicPr>
          <p:cNvPr id="1029" name="图片 1028" descr="02"/>
          <p:cNvPicPr>
            <a:picLocks noChangeAspect="1"/>
          </p:cNvPicPr>
          <p:nvPr userDrawn="1"/>
        </p:nvPicPr>
        <p:blipFill>
          <a:blip r:embed="rId14">
            <a:clrChange>
              <a:clrFrom>
                <a:srgbClr val="F7E7E7"/>
              </a:clrFrom>
              <a:clrTo>
                <a:srgbClr val="F7E7E7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28575" y="6086475"/>
            <a:ext cx="784225" cy="700088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030" name="文本框 1029"/>
          <p:cNvSpPr txBox="1"/>
          <p:nvPr userDrawn="1"/>
        </p:nvSpPr>
        <p:spPr>
          <a:xfrm>
            <a:off x="7378700" y="6416675"/>
            <a:ext cx="2179638" cy="3365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lvl="0">
              <a:spcBef>
                <a:spcPct val="50000"/>
              </a:spcBef>
            </a:pPr>
            <a:r>
              <a:rPr lang="zh-CN" altLang="en-US" sz="1600" b="1">
                <a:solidFill>
                  <a:srgbClr val="000099"/>
                </a:solidFill>
                <a:latin typeface="华文行楷" pitchFamily="2" charset="-122"/>
                <a:ea typeface="华文行楷" pitchFamily="2" charset="-122"/>
              </a:rPr>
              <a:t>建湖县实验初中</a:t>
            </a:r>
          </a:p>
        </p:txBody>
      </p:sp>
      <p:pic>
        <p:nvPicPr>
          <p:cNvPr id="1031" name="图片 1030" descr="校徽 拷贝"/>
          <p:cNvPicPr>
            <a:picLocks noChangeAspect="1"/>
          </p:cNvPicPr>
          <p:nvPr userDrawn="1"/>
        </p:nvPicPr>
        <p:blipFill>
          <a:blip r:embed="rId15">
            <a:clrChange>
              <a:clrFrom>
                <a:srgbClr val="F9FBFC"/>
              </a:clrFrom>
              <a:clrTo>
                <a:srgbClr val="F9FBFC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6875463" y="6373813"/>
            <a:ext cx="469900" cy="4699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032" name="标题 103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712913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33" name="文本占位符 1032"/>
          <p:cNvSpPr>
            <a:spLocks noGrp="1"/>
          </p:cNvSpPr>
          <p:nvPr>
            <p:ph type="body" idx="1"/>
          </p:nvPr>
        </p:nvSpPr>
        <p:spPr>
          <a:xfrm>
            <a:off x="0" y="1531938"/>
            <a:ext cx="9144000" cy="5326062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34" name="日期占位符 1033"/>
          <p:cNvSpPr>
            <a:spLocks noGrp="1"/>
          </p:cNvSpPr>
          <p:nvPr>
            <p:ph type="dt" sz="half" idx="2"/>
          </p:nvPr>
        </p:nvSpPr>
        <p:spPr>
          <a:xfrm>
            <a:off x="1160463" y="5880100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 b="0"/>
            </a:lvl1pPr>
          </a:lstStyle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035" name="页脚占位符 1034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 b="0"/>
            </a:lvl1pPr>
          </a:lstStyle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grpSp>
        <p:nvGrpSpPr>
          <p:cNvPr id="1036" name="组合 1035"/>
          <p:cNvGrpSpPr/>
          <p:nvPr userDrawn="1"/>
        </p:nvGrpSpPr>
        <p:grpSpPr>
          <a:xfrm>
            <a:off x="6891338" y="4527550"/>
            <a:ext cx="2276475" cy="2324100"/>
            <a:chOff x="0" y="0"/>
            <a:chExt cx="1434" cy="1464"/>
          </a:xfrm>
        </p:grpSpPr>
        <p:sp>
          <p:nvSpPr>
            <p:cNvPr id="1037" name="直接连接符 1036"/>
            <p:cNvSpPr/>
            <p:nvPr userDrawn="1"/>
          </p:nvSpPr>
          <p:spPr>
            <a:xfrm flipV="1">
              <a:off x="0" y="1401"/>
              <a:ext cx="1434" cy="5"/>
            </a:xfrm>
            <a:prstGeom prst="line">
              <a:avLst/>
            </a:prstGeom>
            <a:ln w="38100" cap="flat" cmpd="dbl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1038" name="直接连接符 1037"/>
            <p:cNvSpPr/>
            <p:nvPr userDrawn="1"/>
          </p:nvSpPr>
          <p:spPr>
            <a:xfrm flipH="1" flipV="1">
              <a:off x="1308" y="0"/>
              <a:ext cx="4" cy="1462"/>
            </a:xfrm>
            <a:prstGeom prst="line">
              <a:avLst/>
            </a:prstGeom>
            <a:ln w="9525" cap="flat" cmpd="sng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1039" name="任意多边形 1038"/>
            <p:cNvSpPr/>
            <p:nvPr userDrawn="1"/>
          </p:nvSpPr>
          <p:spPr>
            <a:xfrm>
              <a:off x="1250" y="1342"/>
              <a:ext cx="121" cy="122"/>
            </a:xfrm>
            <a:custGeom>
              <a:avLst/>
              <a:gdLst/>
              <a:ahLst/>
              <a:cxnLst/>
              <a:rect l="0" t="0" r="0" b="0"/>
              <a:pathLst>
                <a:path w="121" h="122">
                  <a:moveTo>
                    <a:pt x="59" y="122"/>
                  </a:moveTo>
                  <a:lnTo>
                    <a:pt x="60" y="122"/>
                  </a:lnTo>
                  <a:lnTo>
                    <a:pt x="61" y="122"/>
                  </a:lnTo>
                  <a:lnTo>
                    <a:pt x="73" y="121"/>
                  </a:lnTo>
                  <a:lnTo>
                    <a:pt x="84" y="117"/>
                  </a:lnTo>
                  <a:lnTo>
                    <a:pt x="95" y="112"/>
                  </a:lnTo>
                  <a:lnTo>
                    <a:pt x="103" y="104"/>
                  </a:lnTo>
                  <a:lnTo>
                    <a:pt x="111" y="95"/>
                  </a:lnTo>
                  <a:lnTo>
                    <a:pt x="116" y="85"/>
                  </a:lnTo>
                  <a:lnTo>
                    <a:pt x="120" y="73"/>
                  </a:lnTo>
                  <a:lnTo>
                    <a:pt x="121" y="61"/>
                  </a:lnTo>
                  <a:lnTo>
                    <a:pt x="120" y="49"/>
                  </a:lnTo>
                  <a:lnTo>
                    <a:pt x="116" y="37"/>
                  </a:lnTo>
                  <a:lnTo>
                    <a:pt x="111" y="27"/>
                  </a:lnTo>
                  <a:lnTo>
                    <a:pt x="103" y="18"/>
                  </a:lnTo>
                  <a:lnTo>
                    <a:pt x="94" y="10"/>
                  </a:lnTo>
                  <a:lnTo>
                    <a:pt x="84" y="5"/>
                  </a:lnTo>
                  <a:lnTo>
                    <a:pt x="72" y="1"/>
                  </a:lnTo>
                  <a:lnTo>
                    <a:pt x="60" y="0"/>
                  </a:lnTo>
                  <a:lnTo>
                    <a:pt x="48" y="1"/>
                  </a:lnTo>
                  <a:lnTo>
                    <a:pt x="37" y="5"/>
                  </a:lnTo>
                  <a:lnTo>
                    <a:pt x="27" y="10"/>
                  </a:lnTo>
                  <a:lnTo>
                    <a:pt x="18" y="18"/>
                  </a:lnTo>
                  <a:lnTo>
                    <a:pt x="11" y="27"/>
                  </a:lnTo>
                  <a:lnTo>
                    <a:pt x="5" y="37"/>
                  </a:lnTo>
                  <a:lnTo>
                    <a:pt x="2" y="48"/>
                  </a:lnTo>
                  <a:lnTo>
                    <a:pt x="0" y="60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  <p:txBody>
            <a:bodyPr/>
            <a:lstStyle/>
            <a:p>
              <a:endParaRPr lang="zh-CN" altLang="en-US"/>
            </a:p>
          </p:txBody>
        </p:sp>
      </p:grpSp>
      <p:sp>
        <p:nvSpPr>
          <p:cNvPr id="1040" name="灯片编号占位符 103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 b="0"/>
            </a:lvl1pPr>
          </a:lstStyle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3" repeatCount="indefinite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3)">
                                      <p:cBhvr>
                                        <p:cTn id="7" dur="5000"/>
                                        <p:tgtEl>
                                          <p:spTgt spid="10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30" grpId="0"/>
    </p:bldLst>
  </p:timing>
  <p:hf sldNum="0" hdr="0" ftr="0" dt="0"/>
  <p:txStyles>
    <p:titleStyle>
      <a:lvl1pPr marL="0" lvl="0" indent="0" algn="ctr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2pPr>
      <a:lvl3pPr marL="914400" lvl="2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3pPr>
      <a:lvl4pPr marL="1371600" lvl="3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4pPr>
      <a:lvl5pPr marL="1828800" lvl="4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5pPr>
      <a:lvl6pPr marL="2286000" lvl="5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6pPr>
      <a:lvl7pPr marL="2743200" lvl="6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7pPr>
      <a:lvl8pPr marL="3200400" lvl="7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8pPr>
      <a:lvl9pPr marL="3657600" lvl="8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任意多边形 1025"/>
          <p:cNvSpPr/>
          <p:nvPr userDrawn="1"/>
        </p:nvSpPr>
        <p:spPr>
          <a:xfrm>
            <a:off x="98425" y="34925"/>
            <a:ext cx="192088" cy="193675"/>
          </a:xfrm>
          <a:custGeom>
            <a:avLst/>
            <a:gdLst/>
            <a:ahLst/>
            <a:cxnLst/>
            <a:rect l="0" t="0" r="0" b="0"/>
            <a:pathLst>
              <a:path w="121" h="122">
                <a:moveTo>
                  <a:pt x="62" y="0"/>
                </a:moveTo>
                <a:lnTo>
                  <a:pt x="61" y="0"/>
                </a:lnTo>
                <a:lnTo>
                  <a:pt x="61" y="0"/>
                </a:lnTo>
                <a:lnTo>
                  <a:pt x="49" y="1"/>
                </a:lnTo>
                <a:lnTo>
                  <a:pt x="37" y="5"/>
                </a:lnTo>
                <a:lnTo>
                  <a:pt x="27" y="10"/>
                </a:lnTo>
                <a:lnTo>
                  <a:pt x="18" y="18"/>
                </a:lnTo>
                <a:lnTo>
                  <a:pt x="10" y="27"/>
                </a:lnTo>
                <a:lnTo>
                  <a:pt x="5" y="37"/>
                </a:lnTo>
                <a:lnTo>
                  <a:pt x="1" y="49"/>
                </a:lnTo>
                <a:lnTo>
                  <a:pt x="0" y="61"/>
                </a:lnTo>
                <a:lnTo>
                  <a:pt x="1" y="73"/>
                </a:lnTo>
                <a:lnTo>
                  <a:pt x="5" y="85"/>
                </a:lnTo>
                <a:lnTo>
                  <a:pt x="10" y="95"/>
                </a:lnTo>
                <a:lnTo>
                  <a:pt x="18" y="104"/>
                </a:lnTo>
                <a:lnTo>
                  <a:pt x="27" y="112"/>
                </a:lnTo>
                <a:lnTo>
                  <a:pt x="37" y="117"/>
                </a:lnTo>
                <a:lnTo>
                  <a:pt x="49" y="121"/>
                </a:lnTo>
                <a:lnTo>
                  <a:pt x="61" y="122"/>
                </a:lnTo>
                <a:lnTo>
                  <a:pt x="73" y="121"/>
                </a:lnTo>
                <a:lnTo>
                  <a:pt x="84" y="117"/>
                </a:lnTo>
                <a:lnTo>
                  <a:pt x="94" y="112"/>
                </a:lnTo>
                <a:lnTo>
                  <a:pt x="103" y="104"/>
                </a:lnTo>
                <a:lnTo>
                  <a:pt x="110" y="96"/>
                </a:lnTo>
                <a:lnTo>
                  <a:pt x="116" y="85"/>
                </a:lnTo>
                <a:lnTo>
                  <a:pt x="119" y="74"/>
                </a:lnTo>
                <a:lnTo>
                  <a:pt x="121" y="62"/>
                </a:lnTo>
              </a:path>
            </a:pathLst>
          </a:custGeom>
          <a:noFill/>
          <a:ln w="9525" cap="flat" cmpd="sng">
            <a:solidFill>
              <a:srgbClr val="339933"/>
            </a:solidFill>
            <a:prstDash val="solid"/>
            <a:headEnd type="none" w="med" len="med"/>
            <a:tailEnd type="none" w="med" len="med"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1027" name="直接连接符 1026"/>
          <p:cNvSpPr/>
          <p:nvPr userDrawn="1"/>
        </p:nvSpPr>
        <p:spPr>
          <a:xfrm flipH="1">
            <a:off x="0" y="133350"/>
            <a:ext cx="2346325" cy="1588"/>
          </a:xfrm>
          <a:prstGeom prst="line">
            <a:avLst/>
          </a:prstGeom>
          <a:ln w="38100" cap="flat" cmpd="dbl">
            <a:solidFill>
              <a:srgbClr val="339933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1028" name="直接连接符 1027"/>
          <p:cNvSpPr/>
          <p:nvPr userDrawn="1"/>
        </p:nvSpPr>
        <p:spPr>
          <a:xfrm>
            <a:off x="193675" y="38100"/>
            <a:ext cx="0" cy="1082675"/>
          </a:xfrm>
          <a:prstGeom prst="line">
            <a:avLst/>
          </a:prstGeom>
          <a:ln w="9525" cap="flat" cmpd="sng">
            <a:solidFill>
              <a:srgbClr val="339933"/>
            </a:solidFill>
            <a:prstDash val="solid"/>
            <a:headEnd type="none" w="med" len="med"/>
            <a:tailEnd type="none" w="med" len="med"/>
          </a:ln>
        </p:spPr>
      </p:sp>
      <p:pic>
        <p:nvPicPr>
          <p:cNvPr id="1029" name="图片 1028" descr="02"/>
          <p:cNvPicPr>
            <a:picLocks noChangeAspect="1"/>
          </p:cNvPicPr>
          <p:nvPr userDrawn="1"/>
        </p:nvPicPr>
        <p:blipFill>
          <a:blip r:embed="rId14">
            <a:clrChange>
              <a:clrFrom>
                <a:srgbClr val="F7E7E7"/>
              </a:clrFrom>
              <a:clrTo>
                <a:srgbClr val="F7E7E7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28575" y="6086475"/>
            <a:ext cx="784225" cy="700088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030" name="文本框 1029"/>
          <p:cNvSpPr txBox="1"/>
          <p:nvPr userDrawn="1"/>
        </p:nvSpPr>
        <p:spPr>
          <a:xfrm>
            <a:off x="7378700" y="6416675"/>
            <a:ext cx="2179638" cy="3365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lvl="0">
              <a:spcBef>
                <a:spcPct val="50000"/>
              </a:spcBef>
            </a:pPr>
            <a:r>
              <a:rPr lang="zh-CN" altLang="en-US" sz="1600" b="1">
                <a:solidFill>
                  <a:srgbClr val="000099"/>
                </a:solidFill>
                <a:latin typeface="华文行楷" pitchFamily="2" charset="-122"/>
                <a:ea typeface="华文行楷" pitchFamily="2" charset="-122"/>
              </a:rPr>
              <a:t>建湖县实验初中</a:t>
            </a:r>
          </a:p>
        </p:txBody>
      </p:sp>
      <p:pic>
        <p:nvPicPr>
          <p:cNvPr id="1031" name="图片 1030" descr="校徽 拷贝"/>
          <p:cNvPicPr>
            <a:picLocks noChangeAspect="1"/>
          </p:cNvPicPr>
          <p:nvPr userDrawn="1"/>
        </p:nvPicPr>
        <p:blipFill>
          <a:blip r:embed="rId15">
            <a:clrChange>
              <a:clrFrom>
                <a:srgbClr val="F9FBFC"/>
              </a:clrFrom>
              <a:clrTo>
                <a:srgbClr val="F9FBFC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6875463" y="6373813"/>
            <a:ext cx="469900" cy="4699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032" name="标题 103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712913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33" name="文本占位符 1032"/>
          <p:cNvSpPr>
            <a:spLocks noGrp="1"/>
          </p:cNvSpPr>
          <p:nvPr>
            <p:ph type="body" idx="1"/>
          </p:nvPr>
        </p:nvSpPr>
        <p:spPr>
          <a:xfrm>
            <a:off x="0" y="1531938"/>
            <a:ext cx="9144000" cy="5326062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34" name="日期占位符 1033"/>
          <p:cNvSpPr>
            <a:spLocks noGrp="1"/>
          </p:cNvSpPr>
          <p:nvPr>
            <p:ph type="dt" sz="half" idx="2"/>
          </p:nvPr>
        </p:nvSpPr>
        <p:spPr>
          <a:xfrm>
            <a:off x="1160463" y="5880100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 b="0"/>
            </a:lvl1pPr>
          </a:lstStyle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035" name="页脚占位符 1034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 b="0"/>
            </a:lvl1pPr>
          </a:lstStyle>
          <a:p>
            <a:pPr lvl="0"/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grpSp>
        <p:nvGrpSpPr>
          <p:cNvPr id="1036" name="组合 1035"/>
          <p:cNvGrpSpPr/>
          <p:nvPr userDrawn="1"/>
        </p:nvGrpSpPr>
        <p:grpSpPr>
          <a:xfrm>
            <a:off x="6891338" y="4527550"/>
            <a:ext cx="2276475" cy="2324100"/>
            <a:chOff x="0" y="0"/>
            <a:chExt cx="1434" cy="1464"/>
          </a:xfrm>
        </p:grpSpPr>
        <p:sp>
          <p:nvSpPr>
            <p:cNvPr id="1037" name="直接连接符 1036"/>
            <p:cNvSpPr/>
            <p:nvPr userDrawn="1"/>
          </p:nvSpPr>
          <p:spPr>
            <a:xfrm flipV="1">
              <a:off x="0" y="1401"/>
              <a:ext cx="1434" cy="5"/>
            </a:xfrm>
            <a:prstGeom prst="line">
              <a:avLst/>
            </a:prstGeom>
            <a:ln w="38100" cap="flat" cmpd="dbl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1038" name="直接连接符 1037"/>
            <p:cNvSpPr/>
            <p:nvPr userDrawn="1"/>
          </p:nvSpPr>
          <p:spPr>
            <a:xfrm flipH="1" flipV="1">
              <a:off x="1308" y="0"/>
              <a:ext cx="4" cy="1462"/>
            </a:xfrm>
            <a:prstGeom prst="line">
              <a:avLst/>
            </a:prstGeom>
            <a:ln w="9525" cap="flat" cmpd="sng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1039" name="任意多边形 1038"/>
            <p:cNvSpPr/>
            <p:nvPr userDrawn="1"/>
          </p:nvSpPr>
          <p:spPr>
            <a:xfrm>
              <a:off x="1250" y="1342"/>
              <a:ext cx="121" cy="122"/>
            </a:xfrm>
            <a:custGeom>
              <a:avLst/>
              <a:gdLst/>
              <a:ahLst/>
              <a:cxnLst/>
              <a:rect l="0" t="0" r="0" b="0"/>
              <a:pathLst>
                <a:path w="121" h="122">
                  <a:moveTo>
                    <a:pt x="59" y="122"/>
                  </a:moveTo>
                  <a:lnTo>
                    <a:pt x="60" y="122"/>
                  </a:lnTo>
                  <a:lnTo>
                    <a:pt x="61" y="122"/>
                  </a:lnTo>
                  <a:lnTo>
                    <a:pt x="73" y="121"/>
                  </a:lnTo>
                  <a:lnTo>
                    <a:pt x="84" y="117"/>
                  </a:lnTo>
                  <a:lnTo>
                    <a:pt x="95" y="112"/>
                  </a:lnTo>
                  <a:lnTo>
                    <a:pt x="103" y="104"/>
                  </a:lnTo>
                  <a:lnTo>
                    <a:pt x="111" y="95"/>
                  </a:lnTo>
                  <a:lnTo>
                    <a:pt x="116" y="85"/>
                  </a:lnTo>
                  <a:lnTo>
                    <a:pt x="120" y="73"/>
                  </a:lnTo>
                  <a:lnTo>
                    <a:pt x="121" y="61"/>
                  </a:lnTo>
                  <a:lnTo>
                    <a:pt x="120" y="49"/>
                  </a:lnTo>
                  <a:lnTo>
                    <a:pt x="116" y="37"/>
                  </a:lnTo>
                  <a:lnTo>
                    <a:pt x="111" y="27"/>
                  </a:lnTo>
                  <a:lnTo>
                    <a:pt x="103" y="18"/>
                  </a:lnTo>
                  <a:lnTo>
                    <a:pt x="94" y="10"/>
                  </a:lnTo>
                  <a:lnTo>
                    <a:pt x="84" y="5"/>
                  </a:lnTo>
                  <a:lnTo>
                    <a:pt x="72" y="1"/>
                  </a:lnTo>
                  <a:lnTo>
                    <a:pt x="60" y="0"/>
                  </a:lnTo>
                  <a:lnTo>
                    <a:pt x="48" y="1"/>
                  </a:lnTo>
                  <a:lnTo>
                    <a:pt x="37" y="5"/>
                  </a:lnTo>
                  <a:lnTo>
                    <a:pt x="27" y="10"/>
                  </a:lnTo>
                  <a:lnTo>
                    <a:pt x="18" y="18"/>
                  </a:lnTo>
                  <a:lnTo>
                    <a:pt x="11" y="27"/>
                  </a:lnTo>
                  <a:lnTo>
                    <a:pt x="5" y="37"/>
                  </a:lnTo>
                  <a:lnTo>
                    <a:pt x="2" y="48"/>
                  </a:lnTo>
                  <a:lnTo>
                    <a:pt x="0" y="60"/>
                  </a:lnTo>
                </a:path>
              </a:pathLst>
            </a:custGeom>
            <a:noFill/>
            <a:ln w="9525" cap="flat" cmpd="sng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  <p:txBody>
            <a:bodyPr/>
            <a:lstStyle/>
            <a:p>
              <a:endParaRPr lang="zh-CN" altLang="en-US"/>
            </a:p>
          </p:txBody>
        </p:sp>
      </p:grpSp>
      <p:sp>
        <p:nvSpPr>
          <p:cNvPr id="1040" name="灯片编号占位符 103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 b="0"/>
            </a:lvl1pPr>
          </a:lstStyle>
          <a:p>
            <a:pPr lvl="0"/>
            <a:fld id="{9A0DB2DC-4C9A-4742-B13C-FB6460FD3503}" type="slidenum">
              <a:rPr lang="zh-CN" altLang="en-US" dirty="0">
                <a:latin typeface="Arial" panose="020B0604020202020204" pitchFamily="34" charset="0"/>
                <a:ea typeface="宋体" panose="02010600030101010101" pitchFamily="2" charset="-122"/>
              </a:rPr>
              <a:t>‹#›</a:t>
            </a:fld>
            <a:endParaRPr lang="zh-CN" altLang="en-US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3" repeatCount="indefinite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3)">
                                      <p:cBhvr>
                                        <p:cTn id="7" dur="5000"/>
                                        <p:tgtEl>
                                          <p:spTgt spid="10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30" grpId="0"/>
    </p:bldLst>
  </p:timing>
  <p:hf sldNum="0" hdr="0" ftr="0" dt="0"/>
  <p:txStyles>
    <p:titleStyle>
      <a:lvl1pPr marL="0" lvl="0" indent="0" algn="ctr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rtl="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2pPr>
      <a:lvl3pPr marL="914400" lvl="2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3pPr>
      <a:lvl4pPr marL="1371600" lvl="3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4pPr>
      <a:lvl5pPr marL="1828800" lvl="4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5pPr>
      <a:lvl6pPr marL="2286000" lvl="5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6pPr>
      <a:lvl7pPr marL="2743200" lvl="6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7pPr>
      <a:lvl8pPr marL="3200400" lvl="7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8pPr>
      <a:lvl9pPr marL="3657600" lvl="8" indent="0" algn="l" defTabSz="914400" rtl="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3200" b="1" i="0" u="none" kern="1200" baseline="0">
          <a:solidFill>
            <a:schemeClr val="tx1"/>
          </a:solidFill>
          <a:latin typeface="华文中宋" pitchFamily="2" charset="-122"/>
          <a:ea typeface="华文中宋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文本框 3073"/>
          <p:cNvSpPr txBox="1"/>
          <p:nvPr/>
        </p:nvSpPr>
        <p:spPr>
          <a:xfrm>
            <a:off x="211138" y="2071688"/>
            <a:ext cx="8686800" cy="2068512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3600" dirty="0" smtClean="0">
                <a:solidFill>
                  <a:srgbClr val="0000FF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问题：</a:t>
            </a:r>
            <a:r>
              <a:rPr lang="zh-CN" altLang="en-US" sz="3600" dirty="0">
                <a:latin typeface="黑体" panose="02010609060101010101" pitchFamily="49" charset="-122"/>
                <a:ea typeface="黑体" panose="02010609060101010101" pitchFamily="49" charset="-122"/>
              </a:rPr>
              <a:t>在合并同类项时，小明碰到了这样的一个题目：</a:t>
            </a:r>
            <a:r>
              <a:rPr lang="en-US" altLang="zh-CN" sz="3600" dirty="0">
                <a:latin typeface="黑体" panose="02010609060101010101" pitchFamily="49" charset="-122"/>
                <a:ea typeface="黑体" panose="02010609060101010101" pitchFamily="49" charset="-122"/>
              </a:rPr>
              <a:t>8a+2b</a:t>
            </a:r>
            <a:r>
              <a:rPr lang="zh-CN" altLang="en-US" sz="3600" dirty="0">
                <a:latin typeface="黑体" panose="02010609060101010101" pitchFamily="49" charset="-122"/>
                <a:ea typeface="黑体" panose="02010609060101010101" pitchFamily="49" charset="-122"/>
              </a:rPr>
              <a:t>－</a:t>
            </a:r>
            <a:r>
              <a:rPr lang="en-US" altLang="zh-CN" sz="3600" dirty="0">
                <a:latin typeface="黑体" panose="02010609060101010101" pitchFamily="49" charset="-122"/>
                <a:ea typeface="黑体" panose="02010609060101010101" pitchFamily="49" charset="-122"/>
              </a:rPr>
              <a:t>(5a</a:t>
            </a:r>
            <a:r>
              <a:rPr lang="zh-CN" altLang="en-US" sz="3600" dirty="0">
                <a:latin typeface="黑体" panose="02010609060101010101" pitchFamily="49" charset="-122"/>
                <a:ea typeface="黑体" panose="02010609060101010101" pitchFamily="49" charset="-122"/>
              </a:rPr>
              <a:t>－</a:t>
            </a:r>
            <a:r>
              <a:rPr lang="en-US" altLang="zh-CN" sz="3600" dirty="0">
                <a:latin typeface="黑体" panose="02010609060101010101" pitchFamily="49" charset="-122"/>
                <a:ea typeface="黑体" panose="02010609060101010101" pitchFamily="49" charset="-122"/>
              </a:rPr>
              <a:t>b) </a:t>
            </a:r>
            <a:r>
              <a:rPr lang="zh-CN" altLang="en-US" sz="3600" dirty="0">
                <a:latin typeface="黑体" panose="02010609060101010101" pitchFamily="49" charset="-122"/>
                <a:ea typeface="黑体" panose="02010609060101010101" pitchFamily="49" charset="-122"/>
              </a:rPr>
              <a:t>，小明该如何去做呢？请大家帮他想一想！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projctor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4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9" name="文本框 13318"/>
          <p:cNvSpPr txBox="1"/>
          <p:nvPr/>
        </p:nvSpPr>
        <p:spPr>
          <a:xfrm>
            <a:off x="825500" y="1900238"/>
            <a:ext cx="7605713" cy="3139321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dirty="0">
                <a:solidFill>
                  <a:srgbClr val="0000CC"/>
                </a:solidFill>
                <a:latin typeface="华文中宋" pitchFamily="2" charset="-122"/>
                <a:ea typeface="华文中宋" pitchFamily="2" charset="-122"/>
              </a:rPr>
              <a:t>练习</a:t>
            </a:r>
            <a:r>
              <a:rPr lang="en-US" altLang="zh-CN" sz="3600" dirty="0">
                <a:solidFill>
                  <a:srgbClr val="0000CC"/>
                </a:solidFill>
                <a:latin typeface="华文中宋" pitchFamily="2" charset="-122"/>
                <a:ea typeface="华文中宋" pitchFamily="2" charset="-122"/>
              </a:rPr>
              <a:t>2</a:t>
            </a:r>
            <a:r>
              <a:rPr lang="zh-CN" altLang="en-US" sz="3600" dirty="0">
                <a:solidFill>
                  <a:srgbClr val="0000CC"/>
                </a:solidFill>
                <a:latin typeface="华文中宋" pitchFamily="2" charset="-122"/>
                <a:ea typeface="华文中宋" pitchFamily="2" charset="-122"/>
              </a:rPr>
              <a:t>、 </a:t>
            </a:r>
            <a:r>
              <a:rPr lang="en-US" altLang="x-none" sz="3600" dirty="0" err="1">
                <a:solidFill>
                  <a:srgbClr val="0000CC"/>
                </a:solidFill>
                <a:latin typeface="华文中宋" pitchFamily="2" charset="-122"/>
                <a:ea typeface="华文中宋" pitchFamily="2" charset="-122"/>
              </a:rPr>
              <a:t>先去括号</a:t>
            </a:r>
            <a:r>
              <a:rPr lang="zh-CN" altLang="en-US" sz="3600" dirty="0">
                <a:solidFill>
                  <a:srgbClr val="0000CC"/>
                </a:solidFill>
                <a:latin typeface="华文中宋" pitchFamily="2" charset="-122"/>
                <a:ea typeface="华文中宋" pitchFamily="2" charset="-122"/>
              </a:rPr>
              <a:t>,再合并同类项</a:t>
            </a:r>
            <a:endParaRPr lang="en-US" altLang="zh-CN" sz="3600" dirty="0">
              <a:solidFill>
                <a:srgbClr val="0000CC"/>
              </a:solidFill>
              <a:latin typeface="华文中宋" pitchFamily="2" charset="-122"/>
              <a:ea typeface="华文中宋" pitchFamily="2" charset="-122"/>
            </a:endParaRPr>
          </a:p>
          <a:p>
            <a:pPr>
              <a:spcBef>
                <a:spcPct val="50000"/>
              </a:spcBef>
            </a:pPr>
            <a:r>
              <a:rPr lang="zh-CN" altLang="en-US" sz="3600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（独立完成后同桌互纠）</a:t>
            </a:r>
            <a:endParaRPr lang="en-US" altLang="zh-CN" sz="3600" dirty="0" smtClean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  <a:p>
            <a:pPr>
              <a:spcBef>
                <a:spcPct val="50000"/>
              </a:spcBef>
            </a:pPr>
            <a:r>
              <a:rPr lang="zh-CN" altLang="en-US" sz="3600" dirty="0" smtClean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（</a:t>
            </a:r>
            <a:r>
              <a:rPr lang="en-US" altLang="zh-CN" sz="36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1</a:t>
            </a:r>
            <a:r>
              <a:rPr lang="zh-CN" altLang="en-US" sz="36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） </a:t>
            </a:r>
            <a:r>
              <a:rPr lang="en-US" altLang="zh-CN" sz="36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6m-3(-m+2n)</a:t>
            </a:r>
          </a:p>
          <a:p>
            <a:pPr>
              <a:spcBef>
                <a:spcPct val="50000"/>
              </a:spcBef>
            </a:pPr>
            <a:r>
              <a:rPr lang="zh-CN" altLang="en-US" sz="36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（</a:t>
            </a:r>
            <a:r>
              <a:rPr lang="en-US" altLang="zh-CN" sz="36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2</a:t>
            </a:r>
            <a:r>
              <a:rPr lang="zh-CN" altLang="en-US" sz="36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） </a:t>
            </a:r>
            <a:r>
              <a:rPr lang="en-US" altLang="zh-CN" sz="36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2x-3(x-y</a:t>
            </a:r>
            <a:r>
              <a:rPr lang="en-US" altLang="zh-CN" sz="3600" baseline="300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2</a:t>
            </a:r>
            <a:r>
              <a:rPr lang="en-US" altLang="zh-CN" sz="36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)+2(-x-y</a:t>
            </a:r>
            <a:r>
              <a:rPr lang="en-US" altLang="zh-CN" sz="3600" baseline="300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2</a:t>
            </a:r>
            <a:r>
              <a:rPr lang="en-US" altLang="zh-CN" sz="3600" dirty="0">
                <a:solidFill>
                  <a:schemeClr val="tx2"/>
                </a:solidFill>
                <a:latin typeface="华文中宋" pitchFamily="2" charset="-122"/>
                <a:ea typeface="华文中宋" pitchFamily="2" charset="-122"/>
              </a:rPr>
              <a:t>)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-29845" y="-19685"/>
            <a:ext cx="8388350" cy="64516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dirty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三、借助乘法分配律进行去括号化简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33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9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文本框 21506"/>
          <p:cNvSpPr txBox="1"/>
          <p:nvPr/>
        </p:nvSpPr>
        <p:spPr>
          <a:xfrm>
            <a:off x="541338" y="1139825"/>
            <a:ext cx="8169275" cy="640790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30000"/>
              </a:spcBef>
            </a:pPr>
            <a:r>
              <a:rPr lang="en-US" altLang="zh-CN" sz="3600" dirty="0">
                <a:solidFill>
                  <a:srgbClr val="0000CC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1</a:t>
            </a:r>
            <a:r>
              <a:rPr lang="zh-CN" altLang="en-US" sz="3600" dirty="0">
                <a:solidFill>
                  <a:srgbClr val="0000CC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、</a:t>
            </a:r>
            <a:r>
              <a:rPr lang="en-US" altLang="x-none" sz="3600" dirty="0" err="1">
                <a:solidFill>
                  <a:srgbClr val="0000CC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在下列横线上填写</a:t>
            </a:r>
            <a:r>
              <a:rPr lang="zh-CN" altLang="en-US" sz="3600" dirty="0">
                <a:solidFill>
                  <a:srgbClr val="0000CC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“＋”或“－”</a:t>
            </a:r>
          </a:p>
          <a:p>
            <a:pPr>
              <a:spcBef>
                <a:spcPct val="30000"/>
              </a:spcBef>
            </a:pP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   ⑴ x-y+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z=x </a:t>
            </a:r>
            <a:r>
              <a:rPr lang="zh-CN" altLang="en-US" sz="3600" u="sng" dirty="0" smtClean="0">
                <a:latin typeface="宋体" panose="02010600030101010101" pitchFamily="2" charset="-122"/>
                <a:ea typeface="宋体" panose="02010600030101010101" pitchFamily="2" charset="-122"/>
              </a:rPr>
              <a:t>    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(-y+z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)</a:t>
            </a:r>
            <a:endParaRPr lang="en-US" altLang="zh-CN" sz="3600" dirty="0" smtClean="0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spcBef>
                <a:spcPct val="30000"/>
              </a:spcBef>
            </a:pP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   ⑵ x-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y+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z=x </a:t>
            </a:r>
            <a:r>
              <a:rPr lang="zh-CN" altLang="en-US" sz="3600" u="sng" dirty="0" smtClean="0">
                <a:latin typeface="宋体" panose="02010600030101010101" pitchFamily="2" charset="-122"/>
                <a:ea typeface="宋体" panose="02010600030101010101" pitchFamily="2" charset="-122"/>
              </a:rPr>
              <a:t>    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(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y-z)</a:t>
            </a:r>
            <a:endParaRPr lang="en-US" altLang="zh-CN" sz="3600" dirty="0">
              <a:solidFill>
                <a:srgbClr val="CC0000"/>
              </a:solidFill>
              <a:effectLst>
                <a:outerShdw blurRad="38100" dist="38100" dir="2700000">
                  <a:srgbClr val="C0C0C0"/>
                </a:outerShdw>
              </a:effectLst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spcBef>
                <a:spcPct val="30000"/>
              </a:spcBef>
            </a:pPr>
            <a:r>
              <a:rPr lang="zh-CN" altLang="en-US" sz="3600" dirty="0" smtClean="0">
                <a:solidFill>
                  <a:srgbClr val="0000CC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  </a:t>
            </a:r>
            <a:r>
              <a:rPr lang="zh-CN" altLang="en-US" sz="2800" dirty="0" smtClean="0"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（</a:t>
            </a:r>
            <a:r>
              <a:rPr lang="en-US" altLang="zh-CN" sz="2800" dirty="0" smtClean="0"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3</a:t>
            </a:r>
            <a:r>
              <a:rPr lang="zh-CN" altLang="en-US" sz="2800" dirty="0" smtClean="0"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）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x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-y+z=x </a:t>
            </a:r>
            <a:r>
              <a:rPr lang="zh-CN" altLang="en-US" sz="3600" u="sng" dirty="0">
                <a:latin typeface="宋体" panose="02010600030101010101" pitchFamily="2" charset="-122"/>
                <a:ea typeface="宋体" panose="02010600030101010101" pitchFamily="2" charset="-122"/>
              </a:rPr>
              <a:t>    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(-z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+y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)</a:t>
            </a:r>
            <a:endParaRPr lang="en-US" altLang="zh-CN" sz="3600" dirty="0">
              <a:solidFill>
                <a:srgbClr val="CC0000"/>
              </a:solidFill>
              <a:effectLst>
                <a:outerShdw blurRad="38100" dist="38100" dir="2700000">
                  <a:srgbClr val="C0C0C0"/>
                </a:outerShdw>
              </a:effectLst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spcBef>
                <a:spcPct val="30000"/>
              </a:spcBef>
            </a:pPr>
            <a:r>
              <a:rPr lang="en-US" altLang="zh-CN" sz="3600" dirty="0" smtClean="0">
                <a:solidFill>
                  <a:srgbClr val="0000CC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2</a:t>
            </a:r>
            <a:r>
              <a:rPr lang="zh-CN" altLang="en-US" sz="3600" dirty="0">
                <a:solidFill>
                  <a:srgbClr val="0000CC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、</a:t>
            </a:r>
            <a:r>
              <a:rPr lang="en-US" altLang="x-none" sz="3600" dirty="0">
                <a:solidFill>
                  <a:srgbClr val="0000CC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填</a:t>
            </a:r>
            <a:r>
              <a:rPr lang="zh-CN" altLang="en-US" sz="3600" dirty="0">
                <a:solidFill>
                  <a:srgbClr val="0000CC"/>
                </a:solidFill>
                <a:effectLst>
                  <a:outerShdw blurRad="38100" dist="38100" dir="2700000">
                    <a:srgbClr val="C0C0C0"/>
                  </a:outerShdw>
                </a:effectLst>
                <a:latin typeface="宋体" panose="02010600030101010101" pitchFamily="2" charset="-122"/>
                <a:ea typeface="宋体" panose="02010600030101010101" pitchFamily="2" charset="-122"/>
              </a:rPr>
              <a:t>空</a:t>
            </a:r>
            <a:r>
              <a:rPr lang="en-US" altLang="x-none" sz="3600" dirty="0">
                <a:latin typeface="宋体" panose="02010600030101010101" pitchFamily="2" charset="-122"/>
                <a:ea typeface="宋体" panose="02010600030101010101" pitchFamily="2" charset="-122"/>
              </a:rPr>
              <a:t> </a:t>
            </a:r>
            <a:endParaRPr lang="zh-CN" altLang="en-US" sz="3600" dirty="0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spcBef>
                <a:spcPct val="30000"/>
              </a:spcBef>
            </a:pP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 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（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1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）3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a-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b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-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4c</a:t>
            </a:r>
            <a:r>
              <a:rPr lang="en-US" altLang="zh-CN" sz="3600" dirty="0">
                <a:latin typeface="宋体" panose="02010600030101010101" pitchFamily="2" charset="-122"/>
                <a:ea typeface="宋体" panose="02010600030101010101" pitchFamily="2" charset="-122"/>
              </a:rPr>
              <a:t>+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5d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 = 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3a-(__________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)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 </a:t>
            </a:r>
            <a:endParaRPr lang="zh-CN" altLang="en-US" sz="3600" dirty="0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spcBef>
                <a:spcPct val="30000"/>
              </a:spcBef>
            </a:pP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 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（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2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）3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a-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b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-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4c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+5d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 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= 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3a+(__________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)</a:t>
            </a:r>
            <a:endParaRPr lang="en-US" altLang="zh-CN" sz="3600" dirty="0" smtClean="0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spcBef>
                <a:spcPct val="30000"/>
              </a:spcBef>
            </a:pP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 （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3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）3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a-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b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-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4c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+5d</a:t>
            </a:r>
            <a:r>
              <a:rPr lang="zh-CN" altLang="en-US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 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= </a:t>
            </a:r>
            <a:r>
              <a:rPr lang="en-US" altLang="zh-CN" sz="3600" dirty="0" smtClean="0">
                <a:latin typeface="宋体" panose="02010600030101010101" pitchFamily="2" charset="-122"/>
                <a:ea typeface="宋体" panose="02010600030101010101" pitchFamily="2" charset="-122"/>
              </a:rPr>
              <a:t>3a-b-(_________</a:t>
            </a: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)</a:t>
            </a:r>
            <a:endParaRPr lang="en-US" altLang="zh-CN" sz="3600" dirty="0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>
              <a:spcBef>
                <a:spcPct val="30000"/>
              </a:spcBef>
            </a:pPr>
            <a:endParaRPr lang="zh-CN" altLang="en-US" sz="3600" dirty="0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21520" name="矩形 21519"/>
          <p:cNvSpPr/>
          <p:nvPr/>
        </p:nvSpPr>
        <p:spPr>
          <a:xfrm>
            <a:off x="5011615" y="1944201"/>
            <a:ext cx="925635" cy="496819"/>
          </a:xfrm>
          <a:prstGeom prst="rect">
            <a:avLst/>
          </a:prstGeom>
          <a:solidFill>
            <a:srgbClr val="FFC1FF">
              <a:alpha val="48000"/>
            </a:srgbClr>
          </a:solidFill>
          <a:ln w="9525" cap="flat" cmpd="sng">
            <a:solidFill>
              <a:srgbClr val="FF00FF"/>
            </a:solidFill>
            <a:prstDash val="solid"/>
            <a:miter/>
            <a:headEnd type="none" w="med" len="med"/>
            <a:tailEnd type="none" w="med" len="med"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21521" name="矩形 21520"/>
          <p:cNvSpPr/>
          <p:nvPr/>
        </p:nvSpPr>
        <p:spPr>
          <a:xfrm>
            <a:off x="2252297" y="1944201"/>
            <a:ext cx="971550" cy="565150"/>
          </a:xfrm>
          <a:prstGeom prst="rect">
            <a:avLst/>
          </a:prstGeom>
          <a:solidFill>
            <a:srgbClr val="FFC1FF">
              <a:alpha val="48000"/>
            </a:srgbClr>
          </a:solidFill>
          <a:ln w="9525" cap="flat" cmpd="sng">
            <a:solidFill>
              <a:srgbClr val="FF00FF"/>
            </a:solidFill>
            <a:prstDash val="solid"/>
            <a:miter/>
            <a:headEnd type="none" w="med" len="med"/>
            <a:tailEnd type="none" w="med" len="med"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21522" name="矩形 21521"/>
          <p:cNvSpPr/>
          <p:nvPr/>
        </p:nvSpPr>
        <p:spPr>
          <a:xfrm>
            <a:off x="5011615" y="2656362"/>
            <a:ext cx="738554" cy="533481"/>
          </a:xfrm>
          <a:prstGeom prst="rect">
            <a:avLst/>
          </a:prstGeom>
          <a:solidFill>
            <a:srgbClr val="0000FF">
              <a:alpha val="48000"/>
            </a:srgbClr>
          </a:solidFill>
          <a:ln w="9525" cap="flat" cmpd="sng">
            <a:solidFill>
              <a:srgbClr val="FF00FF"/>
            </a:solidFill>
            <a:prstDash val="solid"/>
            <a:miter/>
            <a:headEnd type="none" w="med" len="med"/>
            <a:tailEnd type="none" w="med" len="med"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21523" name="矩形 21522"/>
          <p:cNvSpPr/>
          <p:nvPr/>
        </p:nvSpPr>
        <p:spPr>
          <a:xfrm>
            <a:off x="2224088" y="2677598"/>
            <a:ext cx="999759" cy="487634"/>
          </a:xfrm>
          <a:prstGeom prst="rect">
            <a:avLst/>
          </a:prstGeom>
          <a:solidFill>
            <a:srgbClr val="0000FF">
              <a:alpha val="48000"/>
            </a:srgbClr>
          </a:solidFill>
          <a:ln w="9525" cap="flat" cmpd="sng">
            <a:solidFill>
              <a:srgbClr val="FF00FF"/>
            </a:solidFill>
            <a:prstDash val="solid"/>
            <a:miter/>
            <a:headEnd type="none" w="med" len="med"/>
            <a:tailEnd type="none" w="med" len="med"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12" name="文本框 11"/>
          <p:cNvSpPr txBox="1"/>
          <p:nvPr/>
        </p:nvSpPr>
        <p:spPr>
          <a:xfrm>
            <a:off x="-29845" y="-19685"/>
            <a:ext cx="8388350" cy="64516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3600" dirty="0" smtClean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四、</a:t>
            </a:r>
            <a:r>
              <a:rPr lang="zh-CN" altLang="en-US" sz="3600" dirty="0">
                <a:solidFill>
                  <a:srgbClr val="FF0000"/>
                </a:solidFill>
              </a:rPr>
              <a:t>拓展延伸</a:t>
            </a:r>
            <a:r>
              <a:rPr lang="en-US" altLang="zh-CN" sz="3600" dirty="0">
                <a:solidFill>
                  <a:srgbClr val="FF0000"/>
                </a:solidFill>
              </a:rPr>
              <a:t>1</a:t>
            </a:r>
            <a:r>
              <a:rPr lang="zh-CN" altLang="en-US" sz="3600" dirty="0">
                <a:solidFill>
                  <a:srgbClr val="FF0000"/>
                </a:solidFill>
              </a:rPr>
              <a:t>（法则的逆用）</a:t>
            </a:r>
          </a:p>
        </p:txBody>
      </p:sp>
      <p:sp>
        <p:nvSpPr>
          <p:cNvPr id="2" name="文本框 1"/>
          <p:cNvSpPr txBox="1"/>
          <p:nvPr/>
        </p:nvSpPr>
        <p:spPr>
          <a:xfrm>
            <a:off x="4044462" y="1856245"/>
            <a:ext cx="967153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+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4094287" y="2601667"/>
            <a:ext cx="967153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-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6108090" y="4666580"/>
            <a:ext cx="2602523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b+4c-5d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6108090" y="5473318"/>
            <a:ext cx="2602523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-b-4c+5d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17" name="文本框 16"/>
          <p:cNvSpPr txBox="1"/>
          <p:nvPr/>
        </p:nvSpPr>
        <p:spPr>
          <a:xfrm>
            <a:off x="6541477" y="6126055"/>
            <a:ext cx="2602523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4c-5d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4094286" y="3347089"/>
            <a:ext cx="967153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-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15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15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15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15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15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15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215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215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20" grpId="0" animBg="1"/>
      <p:bldP spid="21521" grpId="0" animBg="1"/>
      <p:bldP spid="21522" grpId="0" animBg="1"/>
      <p:bldP spid="21523" grpId="0" animBg="1"/>
      <p:bldP spid="2" grpId="0"/>
      <p:bldP spid="14" grpId="0"/>
      <p:bldP spid="3" grpId="0"/>
      <p:bldP spid="16" grpId="0"/>
      <p:bldP spid="17" grpId="0"/>
      <p:bldP spid="19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198114" y="928420"/>
            <a:ext cx="8683787" cy="1323439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>
                <a:sym typeface="+mn-ea"/>
              </a:rPr>
              <a:t>3</a:t>
            </a:r>
            <a:r>
              <a:rPr lang="zh-CN" altLang="en-US" dirty="0">
                <a:sym typeface="+mn-ea"/>
              </a:rPr>
              <a:t>、已知</a:t>
            </a:r>
            <a:r>
              <a:rPr lang="en-US" altLang="zh-CN" dirty="0">
                <a:sym typeface="+mn-ea"/>
              </a:rPr>
              <a:t>a-b=10</a:t>
            </a:r>
            <a:r>
              <a:rPr lang="zh-CN" altLang="en-US" dirty="0">
                <a:sym typeface="+mn-ea"/>
              </a:rPr>
              <a:t>，</a:t>
            </a:r>
            <a:r>
              <a:rPr lang="en-US" altLang="zh-CN" dirty="0">
                <a:sym typeface="+mn-ea"/>
              </a:rPr>
              <a:t>c+d=-5</a:t>
            </a:r>
            <a:r>
              <a:rPr lang="zh-CN" altLang="en-US" dirty="0">
                <a:sym typeface="+mn-ea"/>
              </a:rPr>
              <a:t>，求</a:t>
            </a:r>
            <a:r>
              <a:rPr lang="en-US" altLang="zh-CN" dirty="0">
                <a:sym typeface="+mn-ea"/>
              </a:rPr>
              <a:t>(b+c)-(a-d)</a:t>
            </a:r>
            <a:r>
              <a:rPr lang="zh-CN" altLang="en-US" dirty="0">
                <a:sym typeface="+mn-ea"/>
              </a:rPr>
              <a:t>的值</a:t>
            </a:r>
            <a:r>
              <a:rPr lang="en-US" altLang="zh-CN" dirty="0" smtClean="0">
                <a:sym typeface="+mn-ea"/>
              </a:rPr>
              <a:t>.</a:t>
            </a:r>
          </a:p>
          <a:p>
            <a:pPr>
              <a:spcBef>
                <a:spcPct val="50000"/>
              </a:spcBef>
            </a:pPr>
            <a:r>
              <a:rPr lang="zh-CN" altLang="en-US" dirty="0" smtClean="0">
                <a:solidFill>
                  <a:srgbClr val="FF0000"/>
                </a:solidFill>
                <a:sym typeface="+mn-ea"/>
              </a:rPr>
              <a:t>（小组讨论）</a:t>
            </a:r>
            <a:endParaRPr lang="zh-CN" altLang="en-US" dirty="0">
              <a:solidFill>
                <a:srgbClr val="FF0000"/>
              </a:solidFill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29845" y="-19685"/>
            <a:ext cx="8388350" cy="64516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3600" dirty="0" smtClean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四、</a:t>
            </a:r>
            <a:r>
              <a:rPr lang="zh-CN" altLang="en-US" sz="3600" dirty="0">
                <a:solidFill>
                  <a:srgbClr val="FF0000"/>
                </a:solidFill>
              </a:rPr>
              <a:t>拓展延伸</a:t>
            </a:r>
            <a:r>
              <a:rPr lang="en-US" altLang="zh-CN" sz="3600" dirty="0">
                <a:solidFill>
                  <a:srgbClr val="FF0000"/>
                </a:solidFill>
              </a:rPr>
              <a:t>1</a:t>
            </a:r>
            <a:r>
              <a:rPr lang="zh-CN" altLang="en-US" sz="3600" dirty="0">
                <a:solidFill>
                  <a:srgbClr val="FF0000"/>
                </a:solidFill>
              </a:rPr>
              <a:t>（法则的逆用）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9" name="文本框 19458"/>
          <p:cNvSpPr txBox="1"/>
          <p:nvPr/>
        </p:nvSpPr>
        <p:spPr>
          <a:xfrm>
            <a:off x="476250" y="571500"/>
            <a:ext cx="8267700" cy="3908762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 smtClean="0">
                <a:latin typeface="华文中宋" pitchFamily="2" charset="-122"/>
                <a:ea typeface="华文中宋" pitchFamily="2" charset="-122"/>
              </a:rPr>
              <a:t>⑴ </a:t>
            </a: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3</a:t>
            </a:r>
            <a:r>
              <a:rPr lang="zh-CN" altLang="en-US" dirty="0">
                <a:latin typeface="华文中宋" pitchFamily="2" charset="-122"/>
                <a:ea typeface="华文中宋" pitchFamily="2" charset="-122"/>
              </a:rPr>
              <a:t>的相反数是</a:t>
            </a:r>
            <a:r>
              <a:rPr lang="zh-CN" altLang="en-US" u="sng" dirty="0">
                <a:latin typeface="华文中宋" pitchFamily="2" charset="-122"/>
                <a:ea typeface="华文中宋" pitchFamily="2" charset="-122"/>
              </a:rPr>
              <a:t>    </a:t>
            </a: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,</a:t>
            </a:r>
          </a:p>
          <a:p>
            <a:pPr>
              <a:spcBef>
                <a:spcPct val="50000"/>
              </a:spcBef>
            </a:pP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    a</a:t>
            </a:r>
            <a:r>
              <a:rPr lang="zh-CN" altLang="en-US" dirty="0">
                <a:latin typeface="华文中宋" pitchFamily="2" charset="-122"/>
                <a:ea typeface="华文中宋" pitchFamily="2" charset="-122"/>
              </a:rPr>
              <a:t>的相反数是</a:t>
            </a:r>
            <a:r>
              <a:rPr lang="zh-CN" altLang="en-US" u="sng" dirty="0">
                <a:latin typeface="华文中宋" pitchFamily="2" charset="-122"/>
                <a:ea typeface="华文中宋" pitchFamily="2" charset="-122"/>
              </a:rPr>
              <a:t>     </a:t>
            </a: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,                                      </a:t>
            </a:r>
          </a:p>
          <a:p>
            <a:pPr>
              <a:spcBef>
                <a:spcPct val="50000"/>
              </a:spcBef>
            </a:pP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    </a:t>
            </a:r>
            <a:r>
              <a:rPr lang="en-US" altLang="zh-CN" dirty="0" err="1">
                <a:latin typeface="华文中宋" pitchFamily="2" charset="-122"/>
                <a:ea typeface="华文中宋" pitchFamily="2" charset="-122"/>
              </a:rPr>
              <a:t>a+b</a:t>
            </a:r>
            <a:r>
              <a:rPr lang="zh-CN" altLang="en-US" dirty="0">
                <a:latin typeface="华文中宋" pitchFamily="2" charset="-122"/>
                <a:ea typeface="华文中宋" pitchFamily="2" charset="-122"/>
              </a:rPr>
              <a:t>的相反数是</a:t>
            </a:r>
            <a:r>
              <a:rPr lang="zh-CN" altLang="en-US" u="sng" dirty="0">
                <a:latin typeface="华文中宋" pitchFamily="2" charset="-122"/>
                <a:ea typeface="华文中宋" pitchFamily="2" charset="-122"/>
              </a:rPr>
              <a:t>       </a:t>
            </a: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,</a:t>
            </a:r>
          </a:p>
          <a:p>
            <a:pPr>
              <a:spcBef>
                <a:spcPct val="50000"/>
              </a:spcBef>
            </a:pPr>
            <a:r>
              <a:rPr lang="en-US" altLang="zh-CN" sz="4800" baseline="30000" dirty="0">
                <a:latin typeface="华文中宋" pitchFamily="2" charset="-122"/>
                <a:ea typeface="华文中宋" pitchFamily="2" charset="-122"/>
              </a:rPr>
              <a:t>    </a:t>
            </a:r>
            <a:r>
              <a:rPr lang="en-US" altLang="zh-CN" sz="4400" baseline="30000" dirty="0">
                <a:latin typeface="华文中宋" pitchFamily="2" charset="-122"/>
                <a:ea typeface="华文中宋" pitchFamily="2" charset="-122"/>
              </a:rPr>
              <a:t>a+2b-1</a:t>
            </a:r>
            <a:r>
              <a:rPr lang="zh-CN" altLang="en-US" sz="4400" baseline="30000" dirty="0">
                <a:latin typeface="华文中宋" pitchFamily="2" charset="-122"/>
                <a:ea typeface="华文中宋" pitchFamily="2" charset="-122"/>
              </a:rPr>
              <a:t>的相反数</a:t>
            </a:r>
            <a:r>
              <a:rPr lang="zh-CN" altLang="en-US" sz="4400" baseline="30000" dirty="0" smtClean="0">
                <a:latin typeface="华文中宋" pitchFamily="2" charset="-122"/>
                <a:ea typeface="华文中宋" pitchFamily="2" charset="-122"/>
              </a:rPr>
              <a:t>是</a:t>
            </a:r>
            <a:r>
              <a:rPr lang="zh-CN" altLang="en-US" sz="4800" u="sng" baseline="30000" dirty="0" smtClean="0">
                <a:latin typeface="华文中宋" pitchFamily="2" charset="-122"/>
                <a:ea typeface="华文中宋" pitchFamily="2" charset="-122"/>
              </a:rPr>
              <a:t>            </a:t>
            </a:r>
            <a:r>
              <a:rPr lang="en-US" altLang="zh-CN" sz="4800" baseline="30000" dirty="0">
                <a:latin typeface="华文中宋" pitchFamily="2" charset="-122"/>
                <a:ea typeface="华文中宋" pitchFamily="2" charset="-122"/>
              </a:rPr>
              <a:t>;</a:t>
            </a:r>
            <a:endParaRPr lang="en-US" altLang="zh-CN" sz="4800" dirty="0">
              <a:latin typeface="华文中宋" pitchFamily="2" charset="-122"/>
              <a:ea typeface="华文中宋" pitchFamily="2" charset="-122"/>
            </a:endParaRPr>
          </a:p>
          <a:p>
            <a:pPr>
              <a:spcBef>
                <a:spcPct val="50000"/>
              </a:spcBef>
            </a:pPr>
            <a:endParaRPr lang="en-US" altLang="zh-CN" dirty="0"/>
          </a:p>
        </p:txBody>
      </p:sp>
      <p:sp>
        <p:nvSpPr>
          <p:cNvPr id="19463" name="文本框 19462"/>
          <p:cNvSpPr txBox="1"/>
          <p:nvPr/>
        </p:nvSpPr>
        <p:spPr>
          <a:xfrm>
            <a:off x="3379787" y="571500"/>
            <a:ext cx="738188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>
                <a:solidFill>
                  <a:srgbClr val="FE0202"/>
                </a:solidFill>
                <a:latin typeface="华文中宋" pitchFamily="2" charset="-122"/>
                <a:ea typeface="华文中宋" pitchFamily="2" charset="-122"/>
              </a:rPr>
              <a:t>-3</a:t>
            </a:r>
          </a:p>
        </p:txBody>
      </p:sp>
      <p:sp>
        <p:nvSpPr>
          <p:cNvPr id="19464" name="文本框 19463"/>
          <p:cNvSpPr txBox="1"/>
          <p:nvPr/>
        </p:nvSpPr>
        <p:spPr>
          <a:xfrm>
            <a:off x="3437731" y="1243135"/>
            <a:ext cx="622300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>
                <a:solidFill>
                  <a:srgbClr val="FE0202"/>
                </a:solidFill>
                <a:latin typeface="华文中宋" pitchFamily="2" charset="-122"/>
                <a:ea typeface="华文中宋" pitchFamily="2" charset="-122"/>
              </a:rPr>
              <a:t>-a</a:t>
            </a:r>
          </a:p>
        </p:txBody>
      </p:sp>
      <p:sp>
        <p:nvSpPr>
          <p:cNvPr id="19465" name="文本框 19464"/>
          <p:cNvSpPr txBox="1"/>
          <p:nvPr/>
        </p:nvSpPr>
        <p:spPr>
          <a:xfrm>
            <a:off x="3836621" y="2017346"/>
            <a:ext cx="1944688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>
                <a:solidFill>
                  <a:srgbClr val="FE0202"/>
                </a:solidFill>
                <a:latin typeface="华文中宋" pitchFamily="2" charset="-122"/>
                <a:ea typeface="华文中宋" pitchFamily="2" charset="-122"/>
              </a:rPr>
              <a:t>-a-b</a:t>
            </a:r>
          </a:p>
        </p:txBody>
      </p:sp>
      <p:sp>
        <p:nvSpPr>
          <p:cNvPr id="19466" name="文本框 19465"/>
          <p:cNvSpPr txBox="1"/>
          <p:nvPr/>
        </p:nvSpPr>
        <p:spPr>
          <a:xfrm>
            <a:off x="4249860" y="3070811"/>
            <a:ext cx="1965325" cy="543739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4400" baseline="30000" dirty="0" smtClean="0">
                <a:solidFill>
                  <a:srgbClr val="FE0202"/>
                </a:solidFill>
                <a:latin typeface="华文中宋" pitchFamily="2" charset="-122"/>
                <a:ea typeface="华文中宋" pitchFamily="2" charset="-122"/>
              </a:rPr>
              <a:t>-a-2b+1</a:t>
            </a:r>
            <a:endParaRPr lang="en-US" altLang="zh-CN" sz="4400" baseline="30000" dirty="0">
              <a:solidFill>
                <a:srgbClr val="FE0202"/>
              </a:solidFill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-29845" y="-19685"/>
            <a:ext cx="8388350" cy="584775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dirty="0" smtClean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四、</a:t>
            </a:r>
            <a:r>
              <a:rPr lang="zh-CN" altLang="en-US" dirty="0">
                <a:solidFill>
                  <a:srgbClr val="FF0000"/>
                </a:solidFill>
              </a:rPr>
              <a:t>拓展</a:t>
            </a:r>
            <a:r>
              <a:rPr lang="zh-CN" altLang="en-US" dirty="0" smtClean="0">
                <a:solidFill>
                  <a:srgbClr val="FF0000"/>
                </a:solidFill>
              </a:rPr>
              <a:t>延伸</a:t>
            </a:r>
            <a:r>
              <a:rPr lang="en-US" altLang="zh-CN" dirty="0" smtClean="0">
                <a:solidFill>
                  <a:srgbClr val="FF0000"/>
                </a:solidFill>
              </a:rPr>
              <a:t>2</a:t>
            </a:r>
            <a:r>
              <a:rPr lang="zh-CN" altLang="en-US" sz="2800" dirty="0" smtClean="0">
                <a:solidFill>
                  <a:srgbClr val="FF0000"/>
                </a:solidFill>
              </a:rPr>
              <a:t>（</a:t>
            </a:r>
            <a:r>
              <a:rPr lang="zh-CN" altLang="en-US" sz="2400" dirty="0" smtClean="0">
                <a:solidFill>
                  <a:srgbClr val="FF0000"/>
                </a:solidFill>
              </a:rPr>
              <a:t>去括号在</a:t>
            </a:r>
            <a:r>
              <a:rPr lang="zh-CN" altLang="en-US" sz="2800" dirty="0" smtClean="0">
                <a:solidFill>
                  <a:srgbClr val="FF0000"/>
                </a:solidFill>
                <a:latin typeface="华文新魏" pitchFamily="2" charset="-122"/>
                <a:ea typeface="华文新魏" pitchFamily="2" charset="-122"/>
              </a:rPr>
              <a:t>相反</a:t>
            </a:r>
            <a:r>
              <a:rPr lang="zh-CN" altLang="en-US" sz="2800" dirty="0">
                <a:solidFill>
                  <a:srgbClr val="FF0000"/>
                </a:solidFill>
                <a:latin typeface="华文新魏" pitchFamily="2" charset="-122"/>
                <a:ea typeface="华文新魏" pitchFamily="2" charset="-122"/>
              </a:rPr>
              <a:t>数和</a:t>
            </a:r>
            <a:r>
              <a:rPr lang="zh-CN" altLang="en-US" sz="2800" dirty="0" smtClean="0">
                <a:solidFill>
                  <a:srgbClr val="FF0000"/>
                </a:solidFill>
                <a:latin typeface="华文新魏" pitchFamily="2" charset="-122"/>
                <a:ea typeface="华文新魏" pitchFamily="2" charset="-122"/>
              </a:rPr>
              <a:t>绝对值中的应用</a:t>
            </a:r>
            <a:r>
              <a:rPr lang="zh-CN" altLang="en-US" sz="2800" dirty="0" smtClean="0">
                <a:solidFill>
                  <a:srgbClr val="FF0000"/>
                </a:solidFill>
              </a:rPr>
              <a:t>）</a:t>
            </a:r>
            <a:endParaRPr lang="zh-CN" altLang="en-US" sz="2800" dirty="0">
              <a:solidFill>
                <a:srgbClr val="FF0000"/>
              </a:solidFill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594409" y="3690026"/>
            <a:ext cx="5827236" cy="400110"/>
          </a:xfrm>
          <a:prstGeom prst="rect">
            <a:avLst/>
          </a:prstGeom>
          <a:noFill/>
          <a:ln w="9525">
            <a:noFill/>
          </a:ln>
        </p:spPr>
        <p:txBody>
          <a:bodyPr wrap="non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2000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求多项式</a:t>
            </a:r>
            <a:r>
              <a:rPr lang="zh-CN" altLang="en-US" sz="2000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的相反数只要把每一项都变成它的相反数</a:t>
            </a:r>
            <a:endParaRPr lang="zh-CN" altLang="en-US" sz="2000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2598345" y="3690026"/>
            <a:ext cx="184731" cy="584775"/>
          </a:xfrm>
          <a:prstGeom prst="rect">
            <a:avLst/>
          </a:prstGeom>
          <a:noFill/>
          <a:ln w="9525">
            <a:noFill/>
          </a:ln>
        </p:spPr>
        <p:txBody>
          <a:bodyPr wrap="none" rtlCol="0">
            <a:spAutoFit/>
          </a:bodyPr>
          <a:lstStyle/>
          <a:p>
            <a:pPr>
              <a:spcBef>
                <a:spcPct val="50000"/>
              </a:spcBef>
            </a:pPr>
            <a:endParaRPr lang="zh-CN" altLang="en-US" dirty="0">
              <a:latin typeface="华文中宋" pitchFamily="2" charset="-122"/>
              <a:ea typeface="华文中宋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nodeType="clickPar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nodeType="clickPar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2" presetClass="entr" presetSubtype="4" fill="hold" nodeType="clickPar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7" dur="500"/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4" fill="hold" nodeType="clickPar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2" dur="500"/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7" dur="500"/>
                                        <p:tgtEl>
                                          <p:spTgt spid="194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2" dur="1000"/>
                                        <p:tgtEl>
                                          <p:spTgt spid="194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7" dur="1000"/>
                                        <p:tgtEl>
                                          <p:spTgt spid="194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42" dur="1000"/>
                                        <p:tgtEl>
                                          <p:spTgt spid="194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63" grpId="0"/>
      <p:bldP spid="19464" grpId="0"/>
      <p:bldP spid="19465" grpId="0"/>
      <p:bldP spid="19466" grpId="0"/>
      <p:bldP spid="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文本框 22529"/>
          <p:cNvSpPr txBox="1"/>
          <p:nvPr/>
        </p:nvSpPr>
        <p:spPr>
          <a:xfrm>
            <a:off x="804908" y="956347"/>
            <a:ext cx="184150" cy="519113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endParaRPr lang="zh-CN" altLang="en-US" sz="2800" b="0" dirty="0">
              <a:latin typeface="Times New Roman" panose="02020603050405020304" pitchFamily="18" charset="0"/>
              <a:ea typeface="宋体" panose="02010600030101010101" pitchFamily="2" charset="-122"/>
            </a:endParaRPr>
          </a:p>
        </p:txBody>
      </p:sp>
      <p:sp>
        <p:nvSpPr>
          <p:cNvPr id="22532" name="文本框 22531"/>
          <p:cNvSpPr txBox="1"/>
          <p:nvPr/>
        </p:nvSpPr>
        <p:spPr>
          <a:xfrm>
            <a:off x="0" y="1642042"/>
            <a:ext cx="7850032" cy="230832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dirty="0"/>
              <a:t>⑵ </a:t>
            </a:r>
            <a:r>
              <a:rPr lang="zh-CN" altLang="en-US" sz="3600" dirty="0"/>
              <a:t>若</a:t>
            </a:r>
            <a:r>
              <a:rPr lang="en-US" altLang="zh-CN" sz="3600" dirty="0"/>
              <a:t>1﹤x﹤2,</a:t>
            </a:r>
            <a:r>
              <a:rPr lang="zh-CN" altLang="en-US" sz="3600" dirty="0" smtClean="0"/>
              <a:t>则</a:t>
            </a:r>
            <a:endParaRPr lang="en-US" altLang="zh-CN" sz="3600" dirty="0" smtClean="0"/>
          </a:p>
          <a:p>
            <a:pPr>
              <a:spcBef>
                <a:spcPct val="50000"/>
              </a:spcBef>
            </a:pPr>
            <a:r>
              <a:rPr lang="en-US" altLang="zh-CN" sz="3600" dirty="0" smtClean="0"/>
              <a:t>|</a:t>
            </a:r>
            <a:r>
              <a:rPr lang="en-US" altLang="zh-CN" sz="3600" dirty="0"/>
              <a:t>x-1</a:t>
            </a:r>
            <a:r>
              <a:rPr lang="en-US" altLang="zh-CN" sz="3600" dirty="0" smtClean="0"/>
              <a:t>|=______</a:t>
            </a:r>
          </a:p>
          <a:p>
            <a:pPr>
              <a:spcBef>
                <a:spcPct val="50000"/>
              </a:spcBef>
            </a:pPr>
            <a:r>
              <a:rPr lang="en-US" altLang="zh-CN" sz="3600" dirty="0" smtClean="0"/>
              <a:t>|</a:t>
            </a:r>
            <a:r>
              <a:rPr lang="en-US" altLang="zh-CN" sz="3600" dirty="0"/>
              <a:t>x-2|= </a:t>
            </a:r>
            <a:r>
              <a:rPr lang="en-US" altLang="zh-CN" sz="3600" u="sng" dirty="0" smtClean="0"/>
              <a:t>______</a:t>
            </a:r>
            <a:r>
              <a:rPr lang="en-US" altLang="zh-CN" sz="3600" dirty="0" smtClean="0"/>
              <a:t>.</a:t>
            </a:r>
            <a:endParaRPr lang="en-US" altLang="zh-CN" sz="3600" dirty="0"/>
          </a:p>
        </p:txBody>
      </p:sp>
      <p:sp>
        <p:nvSpPr>
          <p:cNvPr id="15" name="文本框 14"/>
          <p:cNvSpPr txBox="1"/>
          <p:nvPr/>
        </p:nvSpPr>
        <p:spPr>
          <a:xfrm>
            <a:off x="81894" y="4203012"/>
            <a:ext cx="7300396" cy="646331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dirty="0" smtClean="0"/>
              <a:t>当</a:t>
            </a:r>
            <a:r>
              <a:rPr lang="en-US" altLang="zh-CN" sz="3600" dirty="0"/>
              <a:t>1﹤x﹤</a:t>
            </a:r>
            <a:r>
              <a:rPr lang="en-US" altLang="zh-CN" sz="3600" dirty="0" smtClean="0"/>
              <a:t>2</a:t>
            </a:r>
            <a:r>
              <a:rPr lang="zh-CN" altLang="en-US" sz="3600" dirty="0" smtClean="0"/>
              <a:t>时，计算</a:t>
            </a:r>
            <a:r>
              <a:rPr lang="en-US" altLang="zh-CN" sz="3600" dirty="0" smtClean="0"/>
              <a:t> |x-1|-|</a:t>
            </a:r>
            <a:r>
              <a:rPr lang="en-US" altLang="zh-CN" sz="3600" dirty="0"/>
              <a:t>x-2</a:t>
            </a:r>
            <a:r>
              <a:rPr lang="en-US" altLang="zh-CN" sz="3600" dirty="0" smtClean="0"/>
              <a:t>|</a:t>
            </a:r>
            <a:endParaRPr lang="en-US" altLang="zh-CN" sz="3600" dirty="0"/>
          </a:p>
        </p:txBody>
      </p:sp>
      <p:sp>
        <p:nvSpPr>
          <p:cNvPr id="16" name="Rectangle 13"/>
          <p:cNvSpPr>
            <a:spLocks noChangeArrowheads="1"/>
          </p:cNvSpPr>
          <p:nvPr/>
        </p:nvSpPr>
        <p:spPr bwMode="auto">
          <a:xfrm>
            <a:off x="2074817" y="-12080"/>
            <a:ext cx="1295400" cy="1555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r>
              <a:rPr lang="en-US" altLang="zh-CN" sz="9600" b="1">
                <a:solidFill>
                  <a:srgbClr val="000000"/>
                </a:solidFill>
                <a:latin typeface="宋体" panose="02010600030101010101" pitchFamily="2" charset="-122"/>
              </a:rPr>
              <a:t>{</a:t>
            </a:r>
            <a:r>
              <a:rPr lang="en-US" altLang="zh-CN" sz="1400">
                <a:solidFill>
                  <a:srgbClr val="000000"/>
                </a:solidFill>
              </a:rPr>
              <a:t> </a:t>
            </a:r>
            <a:endParaRPr lang="en-US" altLang="zh-CN">
              <a:solidFill>
                <a:srgbClr val="000000"/>
              </a:solidFill>
            </a:endParaRPr>
          </a:p>
        </p:txBody>
      </p:sp>
      <p:sp>
        <p:nvSpPr>
          <p:cNvPr id="17" name="Text Box 15"/>
          <p:cNvSpPr txBox="1">
            <a:spLocks noChangeArrowheads="1"/>
          </p:cNvSpPr>
          <p:nvPr/>
        </p:nvSpPr>
        <p:spPr bwMode="auto">
          <a:xfrm>
            <a:off x="0" y="445120"/>
            <a:ext cx="2455817" cy="16312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4000" b="1" dirty="0" smtClean="0">
                <a:solidFill>
                  <a:srgbClr val="FF3300"/>
                </a:solidFill>
              </a:rPr>
              <a:t>   ︱</a:t>
            </a:r>
            <a:r>
              <a:rPr lang="en-US" altLang="zh-CN" sz="4000" b="1" dirty="0">
                <a:solidFill>
                  <a:srgbClr val="FF3300"/>
                </a:solidFill>
              </a:rPr>
              <a:t>a</a:t>
            </a:r>
            <a:r>
              <a:rPr lang="en-US" altLang="zh-CN" sz="4000" dirty="0">
                <a:solidFill>
                  <a:srgbClr val="FF3300"/>
                </a:solidFill>
              </a:rPr>
              <a:t>︱=</a:t>
            </a:r>
          </a:p>
          <a:p>
            <a:pPr>
              <a:spcBef>
                <a:spcPct val="50000"/>
              </a:spcBef>
            </a:pPr>
            <a:endParaRPr lang="en-US" altLang="zh-CN" sz="4000" b="1" dirty="0">
              <a:solidFill>
                <a:srgbClr val="FF3300"/>
              </a:solidFill>
            </a:endParaRPr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auto">
          <a:xfrm>
            <a:off x="3065417" y="64120"/>
            <a:ext cx="438150" cy="701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zh-CN" sz="4000" b="1">
                <a:solidFill>
                  <a:srgbClr val="FF3300"/>
                </a:solidFill>
              </a:rPr>
              <a:t>a</a:t>
            </a:r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auto">
          <a:xfrm>
            <a:off x="2924959" y="909890"/>
            <a:ext cx="608013" cy="701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zh-CN" sz="4000" b="1" dirty="0">
                <a:solidFill>
                  <a:srgbClr val="FF3300"/>
                </a:solidFill>
              </a:rPr>
              <a:t>-a</a:t>
            </a:r>
          </a:p>
        </p:txBody>
      </p:sp>
      <p:sp>
        <p:nvSpPr>
          <p:cNvPr id="20" name="Text Box 20"/>
          <p:cNvSpPr txBox="1">
            <a:spLocks noChangeArrowheads="1"/>
          </p:cNvSpPr>
          <p:nvPr/>
        </p:nvSpPr>
        <p:spPr bwMode="auto">
          <a:xfrm>
            <a:off x="3795927" y="125238"/>
            <a:ext cx="4468813" cy="579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200" b="1" dirty="0">
                <a:solidFill>
                  <a:srgbClr val="000000"/>
                </a:solidFill>
              </a:rPr>
              <a:t>（</a:t>
            </a:r>
            <a:r>
              <a:rPr lang="zh-CN" altLang="en-US" dirty="0"/>
              <a:t> </a:t>
            </a:r>
            <a:r>
              <a:rPr lang="en-US" altLang="zh-CN" sz="3200" b="1" dirty="0">
                <a:solidFill>
                  <a:srgbClr val="000000"/>
                </a:solidFill>
              </a:rPr>
              <a:t>a</a:t>
            </a:r>
            <a:r>
              <a:rPr lang="en-US" altLang="zh-CN" dirty="0"/>
              <a:t> </a:t>
            </a:r>
            <a:r>
              <a:rPr lang="zh-CN" altLang="en-US" sz="3200" b="1" dirty="0">
                <a:solidFill>
                  <a:srgbClr val="000000"/>
                </a:solidFill>
              </a:rPr>
              <a:t>是</a:t>
            </a:r>
            <a:r>
              <a:rPr lang="zh-CN" altLang="en-US" sz="3200" b="1" dirty="0" smtClean="0">
                <a:solidFill>
                  <a:srgbClr val="000000"/>
                </a:solidFill>
              </a:rPr>
              <a:t>正数时</a:t>
            </a:r>
            <a:r>
              <a:rPr lang="zh-CN" altLang="en-US" sz="3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21" name="Text Box 21"/>
          <p:cNvSpPr txBox="1">
            <a:spLocks noChangeArrowheads="1"/>
          </p:cNvSpPr>
          <p:nvPr/>
        </p:nvSpPr>
        <p:spPr bwMode="auto">
          <a:xfrm>
            <a:off x="3819369" y="1062605"/>
            <a:ext cx="4221163" cy="579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200" b="1" dirty="0">
                <a:solidFill>
                  <a:srgbClr val="000000"/>
                </a:solidFill>
              </a:rPr>
              <a:t>（ </a:t>
            </a:r>
            <a:r>
              <a:rPr lang="en-US" altLang="zh-CN" sz="3200" b="1" dirty="0">
                <a:solidFill>
                  <a:srgbClr val="000000"/>
                </a:solidFill>
              </a:rPr>
              <a:t>a</a:t>
            </a:r>
            <a:r>
              <a:rPr lang="en-US" altLang="zh-CN" dirty="0"/>
              <a:t> </a:t>
            </a:r>
            <a:r>
              <a:rPr lang="zh-CN" altLang="en-US" sz="3200" b="1" dirty="0" smtClean="0">
                <a:solidFill>
                  <a:srgbClr val="000000"/>
                </a:solidFill>
              </a:rPr>
              <a:t>是负数时</a:t>
            </a:r>
            <a:r>
              <a:rPr lang="zh-CN" altLang="en-US" sz="3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2" name="文本框 1"/>
          <p:cNvSpPr txBox="1"/>
          <p:nvPr/>
        </p:nvSpPr>
        <p:spPr>
          <a:xfrm>
            <a:off x="3065427" y="614110"/>
            <a:ext cx="993531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0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23" name="Text Box 21"/>
          <p:cNvSpPr txBox="1">
            <a:spLocks noChangeArrowheads="1"/>
          </p:cNvSpPr>
          <p:nvPr/>
        </p:nvSpPr>
        <p:spPr bwMode="auto">
          <a:xfrm>
            <a:off x="3795927" y="555576"/>
            <a:ext cx="4221163" cy="579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200" b="1" dirty="0">
                <a:solidFill>
                  <a:srgbClr val="000000"/>
                </a:solidFill>
              </a:rPr>
              <a:t>（ </a:t>
            </a:r>
            <a:r>
              <a:rPr lang="en-US" altLang="zh-CN" sz="3200" b="1" dirty="0">
                <a:solidFill>
                  <a:srgbClr val="000000"/>
                </a:solidFill>
              </a:rPr>
              <a:t>a</a:t>
            </a:r>
            <a:r>
              <a:rPr lang="en-US" altLang="zh-CN" dirty="0"/>
              <a:t> </a:t>
            </a:r>
            <a:r>
              <a:rPr lang="zh-CN" altLang="en-US" sz="3200" b="1" dirty="0" smtClean="0">
                <a:solidFill>
                  <a:srgbClr val="000000"/>
                </a:solidFill>
              </a:rPr>
              <a:t>是</a:t>
            </a:r>
            <a:r>
              <a:rPr lang="en-US" altLang="zh-CN" sz="3200" b="1" dirty="0" smtClean="0">
                <a:solidFill>
                  <a:srgbClr val="000000"/>
                </a:solidFill>
              </a:rPr>
              <a:t>0</a:t>
            </a:r>
            <a:r>
              <a:rPr lang="zh-CN" altLang="en-US" sz="3200" b="1" dirty="0" smtClean="0">
                <a:solidFill>
                  <a:srgbClr val="000000"/>
                </a:solidFill>
              </a:rPr>
              <a:t>时</a:t>
            </a:r>
            <a:r>
              <a:rPr lang="zh-CN" altLang="en-US" sz="3200" b="1" dirty="0">
                <a:solidFill>
                  <a:srgbClr val="000000"/>
                </a:solidFill>
              </a:rPr>
              <a:t>）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2002552" y="2467594"/>
            <a:ext cx="922407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>
                <a:solidFill>
                  <a:srgbClr val="FF0000"/>
                </a:solidFill>
              </a:rPr>
              <a:t>x</a:t>
            </a:r>
            <a:r>
              <a:rPr lang="en-US" altLang="zh-CN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-1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873387" y="3282547"/>
            <a:ext cx="1317310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-x+2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80"/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80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80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4" dur="80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5" dur="80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" dur="80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6" dur="80"/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7" dur="80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8" dur="80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8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43" dur="80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44" dur="80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5" dur="80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17" grpId="0"/>
      <p:bldP spid="18" grpId="0"/>
      <p:bldP spid="19" grpId="0"/>
      <p:bldP spid="20" grpId="0"/>
      <p:bldP spid="21" grpId="0"/>
      <p:bldP spid="2" grpId="0"/>
      <p:bldP spid="23" grpId="0"/>
      <p:bldP spid="4" grpId="0"/>
      <p:bldP spid="5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文本框 22529"/>
          <p:cNvSpPr txBox="1"/>
          <p:nvPr/>
        </p:nvSpPr>
        <p:spPr>
          <a:xfrm>
            <a:off x="517525" y="577850"/>
            <a:ext cx="184150" cy="519113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endParaRPr lang="zh-CN" altLang="en-US" sz="2800" b="0" dirty="0">
              <a:latin typeface="Times New Roman" panose="02020603050405020304" pitchFamily="18" charset="0"/>
              <a:ea typeface="宋体" panose="02010600030101010101" pitchFamily="2" charset="-122"/>
            </a:endParaRPr>
          </a:p>
        </p:txBody>
      </p:sp>
      <p:sp>
        <p:nvSpPr>
          <p:cNvPr id="22532" name="文本框 22531"/>
          <p:cNvSpPr txBox="1"/>
          <p:nvPr/>
        </p:nvSpPr>
        <p:spPr>
          <a:xfrm>
            <a:off x="36987" y="244173"/>
            <a:ext cx="8762335" cy="784830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pPr>
              <a:lnSpc>
                <a:spcPct val="125000"/>
              </a:lnSpc>
            </a:pPr>
            <a:r>
              <a:rPr lang="en-US" altLang="zh-CN" sz="3600" dirty="0" smtClean="0">
                <a:latin typeface="黑体" panose="02010609060101010101" pitchFamily="49" charset="-122"/>
                <a:ea typeface="黑体" panose="02010609060101010101" pitchFamily="49" charset="-122"/>
              </a:rPr>
              <a:t>(3)</a:t>
            </a:r>
            <a:r>
              <a:rPr lang="zh-CN" altLang="en-US" sz="3600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已知</a:t>
            </a:r>
            <a:r>
              <a:rPr lang="zh-CN" altLang="en-US" sz="3600" dirty="0">
                <a:latin typeface="黑体" panose="02010609060101010101" pitchFamily="49" charset="-122"/>
                <a:ea typeface="黑体" panose="02010609060101010101" pitchFamily="49" charset="-122"/>
              </a:rPr>
              <a:t>有理数</a:t>
            </a:r>
            <a:r>
              <a:rPr lang="en-US" altLang="zh-CN" sz="3600" dirty="0" err="1">
                <a:latin typeface="黑体" panose="02010609060101010101" pitchFamily="49" charset="-122"/>
                <a:ea typeface="黑体" panose="02010609060101010101" pitchFamily="49" charset="-122"/>
              </a:rPr>
              <a:t>a,b,c</a:t>
            </a:r>
            <a:r>
              <a:rPr lang="zh-CN" altLang="en-US" sz="3600" dirty="0">
                <a:latin typeface="黑体" panose="02010609060101010101" pitchFamily="49" charset="-122"/>
                <a:ea typeface="黑体" panose="02010609060101010101" pitchFamily="49" charset="-122"/>
              </a:rPr>
              <a:t>在数轴上的位置如图</a:t>
            </a:r>
            <a:r>
              <a:rPr lang="en-US" altLang="zh-CN" sz="3600" dirty="0">
                <a:latin typeface="黑体" panose="02010609060101010101" pitchFamily="49" charset="-122"/>
                <a:ea typeface="黑体" panose="02010609060101010101" pitchFamily="49" charset="-122"/>
              </a:rPr>
              <a:t>,</a:t>
            </a:r>
            <a:endParaRPr lang="en-US" altLang="zh-CN" sz="3600" dirty="0">
              <a:solidFill>
                <a:srgbClr val="0000CC"/>
              </a:solidFill>
              <a:latin typeface="Times New Roman" panose="02020603050405020304" pitchFamily="18" charset="0"/>
              <a:ea typeface="宋体" panose="02010600030101010101" pitchFamily="2" charset="-122"/>
            </a:endParaRPr>
          </a:p>
        </p:txBody>
      </p:sp>
      <p:grpSp>
        <p:nvGrpSpPr>
          <p:cNvPr id="22543" name="组合 22542"/>
          <p:cNvGrpSpPr/>
          <p:nvPr/>
        </p:nvGrpSpPr>
        <p:grpSpPr>
          <a:xfrm>
            <a:off x="1852613" y="1695450"/>
            <a:ext cx="5486400" cy="838200"/>
            <a:chOff x="1158" y="1717"/>
            <a:chExt cx="3456" cy="528"/>
          </a:xfrm>
        </p:grpSpPr>
        <p:sp>
          <p:nvSpPr>
            <p:cNvPr id="22533" name="直接连接符 22532"/>
            <p:cNvSpPr/>
            <p:nvPr/>
          </p:nvSpPr>
          <p:spPr>
            <a:xfrm>
              <a:off x="1158" y="1765"/>
              <a:ext cx="3456" cy="0"/>
            </a:xfrm>
            <a:prstGeom prst="line">
              <a:avLst/>
            </a:prstGeom>
            <a:ln w="28575" cap="flat" cmpd="sng">
              <a:solidFill>
                <a:schemeClr val="accent2"/>
              </a:solidFill>
              <a:prstDash val="solid"/>
              <a:headEnd type="none" w="med" len="med"/>
              <a:tailEnd type="triangle" w="med" len="med"/>
            </a:ln>
          </p:spPr>
        </p:sp>
        <p:sp>
          <p:nvSpPr>
            <p:cNvPr id="22534" name="直接连接符 22533"/>
            <p:cNvSpPr/>
            <p:nvPr/>
          </p:nvSpPr>
          <p:spPr>
            <a:xfrm>
              <a:off x="3270" y="1717"/>
              <a:ext cx="0" cy="48"/>
            </a:xfrm>
            <a:prstGeom prst="line">
              <a:avLst/>
            </a:prstGeom>
            <a:ln w="44450" cap="flat" cmpd="sng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22535" name="直接连接符 22534"/>
            <p:cNvSpPr/>
            <p:nvPr/>
          </p:nvSpPr>
          <p:spPr>
            <a:xfrm>
              <a:off x="2694" y="1717"/>
              <a:ext cx="0" cy="48"/>
            </a:xfrm>
            <a:prstGeom prst="line">
              <a:avLst/>
            </a:prstGeom>
            <a:ln w="44450" cap="flat" cmpd="sng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22536" name="直接连接符 22535"/>
            <p:cNvSpPr/>
            <p:nvPr/>
          </p:nvSpPr>
          <p:spPr>
            <a:xfrm>
              <a:off x="1830" y="1717"/>
              <a:ext cx="0" cy="48"/>
            </a:xfrm>
            <a:prstGeom prst="line">
              <a:avLst/>
            </a:prstGeom>
            <a:ln w="44450" cap="flat" cmpd="sng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22537" name="直接连接符 22536"/>
            <p:cNvSpPr/>
            <p:nvPr/>
          </p:nvSpPr>
          <p:spPr>
            <a:xfrm>
              <a:off x="3990" y="1717"/>
              <a:ext cx="0" cy="48"/>
            </a:xfrm>
            <a:prstGeom prst="line">
              <a:avLst/>
            </a:prstGeom>
            <a:ln w="44450" cap="flat" cmpd="sng">
              <a:solidFill>
                <a:schemeClr val="accent2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22538" name="文本框 22537"/>
            <p:cNvSpPr txBox="1"/>
            <p:nvPr/>
          </p:nvSpPr>
          <p:spPr>
            <a:xfrm>
              <a:off x="3126" y="1803"/>
              <a:ext cx="276" cy="442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t">
              <a:spAutoFit/>
            </a:bodyPr>
            <a:lstStyle/>
            <a:p>
              <a:r>
                <a:rPr lang="en-US" altLang="zh-CN" sz="4000">
                  <a:solidFill>
                    <a:srgbClr val="0000CC"/>
                  </a:solidFill>
                  <a:latin typeface="Times New Roman" panose="02020603050405020304" pitchFamily="18" charset="0"/>
                  <a:ea typeface="宋体" panose="02010600030101010101" pitchFamily="2" charset="-122"/>
                </a:rPr>
                <a:t>0</a:t>
              </a:r>
            </a:p>
          </p:txBody>
        </p:sp>
        <p:sp>
          <p:nvSpPr>
            <p:cNvPr id="22539" name="文本框 22538"/>
            <p:cNvSpPr txBox="1"/>
            <p:nvPr/>
          </p:nvSpPr>
          <p:spPr>
            <a:xfrm>
              <a:off x="3836" y="1755"/>
              <a:ext cx="258" cy="442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t">
              <a:spAutoFit/>
            </a:bodyPr>
            <a:lstStyle/>
            <a:p>
              <a:r>
                <a:rPr lang="en-US" altLang="zh-CN" sz="4000">
                  <a:solidFill>
                    <a:srgbClr val="0000CC"/>
                  </a:solidFill>
                  <a:latin typeface="Times New Roman" panose="02020603050405020304" pitchFamily="18" charset="0"/>
                  <a:ea typeface="宋体" panose="02010600030101010101" pitchFamily="2" charset="-122"/>
                </a:rPr>
                <a:t>c</a:t>
              </a:r>
            </a:p>
          </p:txBody>
        </p:sp>
        <p:sp>
          <p:nvSpPr>
            <p:cNvPr id="22540" name="文本框 22539"/>
            <p:cNvSpPr txBox="1"/>
            <p:nvPr/>
          </p:nvSpPr>
          <p:spPr>
            <a:xfrm>
              <a:off x="2540" y="1765"/>
              <a:ext cx="276" cy="442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t">
              <a:spAutoFit/>
            </a:bodyPr>
            <a:lstStyle/>
            <a:p>
              <a:r>
                <a:rPr lang="en-US" altLang="zh-CN" sz="4000">
                  <a:solidFill>
                    <a:srgbClr val="0000CC"/>
                  </a:solidFill>
                  <a:latin typeface="Times New Roman" panose="02020603050405020304" pitchFamily="18" charset="0"/>
                  <a:ea typeface="宋体" panose="02010600030101010101" pitchFamily="2" charset="-122"/>
                </a:rPr>
                <a:t>a</a:t>
              </a:r>
            </a:p>
          </p:txBody>
        </p:sp>
        <p:sp>
          <p:nvSpPr>
            <p:cNvPr id="22541" name="文本框 22540"/>
            <p:cNvSpPr txBox="1"/>
            <p:nvPr/>
          </p:nvSpPr>
          <p:spPr>
            <a:xfrm>
              <a:off x="1728" y="1765"/>
              <a:ext cx="294" cy="442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t">
              <a:spAutoFit/>
            </a:bodyPr>
            <a:lstStyle/>
            <a:p>
              <a:r>
                <a:rPr lang="en-US" altLang="zh-CN" sz="4000">
                  <a:solidFill>
                    <a:srgbClr val="0000CC"/>
                  </a:solidFill>
                  <a:latin typeface="Times New Roman" panose="02020603050405020304" pitchFamily="18" charset="0"/>
                  <a:ea typeface="宋体" panose="02010600030101010101" pitchFamily="2" charset="-122"/>
                </a:rPr>
                <a:t>b</a:t>
              </a:r>
            </a:p>
          </p:txBody>
        </p:sp>
      </p:grpSp>
      <p:sp>
        <p:nvSpPr>
          <p:cNvPr id="22542" name="文本框 22541"/>
          <p:cNvSpPr txBox="1"/>
          <p:nvPr/>
        </p:nvSpPr>
        <p:spPr>
          <a:xfrm>
            <a:off x="547688" y="2890838"/>
            <a:ext cx="8204200" cy="78483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lnSpc>
                <a:spcPct val="125000"/>
              </a:lnSpc>
            </a:pPr>
            <a:r>
              <a:rPr lang="zh-CN" altLang="en-US" sz="3600" dirty="0">
                <a:latin typeface="黑体" panose="02010609060101010101" pitchFamily="49" charset="-122"/>
                <a:ea typeface="黑体" panose="02010609060101010101" pitchFamily="49" charset="-122"/>
              </a:rPr>
              <a:t>  试化简</a:t>
            </a:r>
            <a:r>
              <a:rPr lang="zh-CN" altLang="en-US" sz="3600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代数式 </a:t>
            </a:r>
            <a:r>
              <a:rPr lang="en-US" altLang="zh-CN" sz="3600" dirty="0" smtClean="0">
                <a:latin typeface="Times New Roman" panose="02020603050405020304" pitchFamily="18" charset="0"/>
                <a:ea typeface="宋体" panose="02010600030101010101" pitchFamily="2" charset="-122"/>
              </a:rPr>
              <a:t>|</a:t>
            </a:r>
            <a:r>
              <a:rPr lang="en-US" altLang="zh-CN" sz="3600" dirty="0" err="1">
                <a:latin typeface="Times New Roman" panose="02020603050405020304" pitchFamily="18" charset="0"/>
                <a:ea typeface="宋体" panose="02010600030101010101" pitchFamily="2" charset="-122"/>
              </a:rPr>
              <a:t>a+b</a:t>
            </a:r>
            <a:r>
              <a:rPr lang="en-US" altLang="zh-CN" sz="3600" dirty="0" smtClean="0">
                <a:latin typeface="Times New Roman" panose="02020603050405020304" pitchFamily="18" charset="0"/>
                <a:ea typeface="宋体" panose="02010600030101010101" pitchFamily="2" charset="-122"/>
              </a:rPr>
              <a:t>|-|c-a|</a:t>
            </a:r>
            <a:endParaRPr lang="zh-CN" altLang="en-US" sz="3600" dirty="0">
              <a:latin typeface="Times New Roman" panose="02020603050405020304" pitchFamily="18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17111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3" name="文本框 27652"/>
          <p:cNvSpPr txBox="1"/>
          <p:nvPr/>
        </p:nvSpPr>
        <p:spPr>
          <a:xfrm>
            <a:off x="151130" y="1614122"/>
            <a:ext cx="8026400" cy="2062103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1</a:t>
            </a:r>
            <a:r>
              <a:rPr lang="zh-CN" altLang="en-US" dirty="0" smtClean="0">
                <a:latin typeface="华文中宋" pitchFamily="2" charset="-122"/>
                <a:ea typeface="华文中宋" pitchFamily="2" charset="-122"/>
              </a:rPr>
              <a:t>、说一说你是如何去括号的</a:t>
            </a:r>
            <a:endParaRPr lang="en-US" altLang="zh-CN" dirty="0" smtClean="0">
              <a:latin typeface="华文中宋" pitchFamily="2" charset="-122"/>
              <a:ea typeface="华文中宋" pitchFamily="2" charset="-122"/>
            </a:endParaRPr>
          </a:p>
          <a:p>
            <a:pPr>
              <a:spcBef>
                <a:spcPct val="50000"/>
              </a:spcBef>
            </a:pPr>
            <a:r>
              <a:rPr lang="en-US" altLang="zh-CN" dirty="0" smtClean="0">
                <a:latin typeface="华文中宋" pitchFamily="2" charset="-122"/>
                <a:ea typeface="华文中宋" pitchFamily="2" charset="-122"/>
              </a:rPr>
              <a:t>2</a:t>
            </a:r>
            <a:r>
              <a:rPr lang="zh-CN" altLang="en-US" dirty="0">
                <a:latin typeface="华文中宋" pitchFamily="2" charset="-122"/>
                <a:ea typeface="华文中宋" pitchFamily="2" charset="-122"/>
              </a:rPr>
              <a:t>、用乘法分配律去括号的方法和注意点；</a:t>
            </a:r>
          </a:p>
          <a:p>
            <a:pPr>
              <a:spcBef>
                <a:spcPct val="50000"/>
              </a:spcBef>
            </a:pP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3</a:t>
            </a:r>
            <a:r>
              <a:rPr lang="zh-CN" altLang="en-US" dirty="0" smtClean="0">
                <a:latin typeface="华文中宋" pitchFamily="2" charset="-122"/>
                <a:ea typeface="华文中宋" pitchFamily="2" charset="-122"/>
              </a:rPr>
              <a:t>、你还有什么收获？</a:t>
            </a:r>
            <a:endParaRPr lang="zh-CN" altLang="en-US" dirty="0"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29845" y="-19685"/>
            <a:ext cx="8388350" cy="584775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dirty="0" smtClean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五、课堂小结</a:t>
            </a:r>
            <a:endParaRPr lang="zh-CN" alt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文本框 4098"/>
          <p:cNvSpPr txBox="1"/>
          <p:nvPr/>
        </p:nvSpPr>
        <p:spPr>
          <a:xfrm>
            <a:off x="1981200" y="1066800"/>
            <a:ext cx="7162800" cy="1433513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8800">
                <a:solidFill>
                  <a:srgbClr val="FF3300"/>
                </a:solidFill>
                <a:latin typeface="Times New Roman" panose="02020603050405020304" pitchFamily="18" charset="0"/>
                <a:ea typeface="黑体" panose="02010609060101010101" pitchFamily="49" charset="-122"/>
              </a:rPr>
              <a:t>去  括  </a:t>
            </a:r>
            <a:r>
              <a:rPr lang="zh-CN" altLang="en-US" sz="8800" dirty="0">
                <a:solidFill>
                  <a:srgbClr val="FF3300"/>
                </a:solidFill>
                <a:latin typeface="Times New Roman" panose="02020603050405020304" pitchFamily="18" charset="0"/>
                <a:ea typeface="黑体" panose="02010609060101010101" pitchFamily="49" charset="-122"/>
              </a:rPr>
              <a:t>号</a:t>
            </a:r>
            <a:endParaRPr lang="zh-CN" altLang="en-US" sz="7200">
              <a:solidFill>
                <a:srgbClr val="FF3300"/>
              </a:solidFill>
              <a:latin typeface="Times New Roman" panose="02020603050405020304" pitchFamily="18" charset="0"/>
              <a:ea typeface="黑体" panose="02010609060101010101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644" name="Text Box 84"/>
          <p:cNvSpPr txBox="1"/>
          <p:nvPr/>
        </p:nvSpPr>
        <p:spPr>
          <a:xfrm>
            <a:off x="2932113" y="4386263"/>
            <a:ext cx="611187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zh-CN" altLang="en-US" sz="3600" baseline="0" dirty="0">
                <a:solidFill>
                  <a:srgbClr val="CC0000"/>
                </a:solidFill>
                <a:latin typeface="华文中宋" pitchFamily="2" charset="-122"/>
              </a:rPr>
              <a:t>＝</a:t>
            </a:r>
          </a:p>
        </p:txBody>
      </p:sp>
      <p:sp>
        <p:nvSpPr>
          <p:cNvPr id="66639" name="Rectangle 79"/>
          <p:cNvSpPr/>
          <p:nvPr/>
        </p:nvSpPr>
        <p:spPr>
          <a:xfrm>
            <a:off x="2676525" y="1728788"/>
            <a:ext cx="1781175" cy="579437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a+(-b+c)</a:t>
            </a:r>
          </a:p>
        </p:txBody>
      </p:sp>
      <p:sp>
        <p:nvSpPr>
          <p:cNvPr id="66640" name="Rectangle 80"/>
          <p:cNvSpPr/>
          <p:nvPr/>
        </p:nvSpPr>
        <p:spPr>
          <a:xfrm>
            <a:off x="4514850" y="1741488"/>
            <a:ext cx="1292225" cy="579437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a-b+c</a:t>
            </a:r>
          </a:p>
        </p:txBody>
      </p:sp>
      <p:graphicFrame>
        <p:nvGraphicFramePr>
          <p:cNvPr id="3077" name="表格 3076"/>
          <p:cNvGraphicFramePr/>
          <p:nvPr>
            <p:extLst>
              <p:ext uri="{D42A27DB-BD31-4B8C-83A1-F6EECF244321}">
                <p14:modId xmlns:p14="http://schemas.microsoft.com/office/powerpoint/2010/main" val="106400776"/>
              </p:ext>
            </p:extLst>
          </p:nvPr>
        </p:nvGraphicFramePr>
        <p:xfrm>
          <a:off x="80962" y="1708785"/>
          <a:ext cx="5726113" cy="1947863"/>
        </p:xfrm>
        <a:graphic>
          <a:graphicData uri="http://schemas.openxmlformats.org/drawingml/2006/table">
            <a:tbl>
              <a:tblPr/>
              <a:tblGrid>
                <a:gridCol w="103346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87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02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0338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7161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649288"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 a</a:t>
                      </a:r>
                    </a:p>
                  </a:txBody>
                  <a:tcPr anchor="ctr">
                    <a:lnL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b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c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baseline="0" dirty="0"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9287"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 5</a:t>
                      </a:r>
                    </a:p>
                  </a:txBody>
                  <a:tcPr anchor="ctr">
                    <a:lnL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2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-1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</a:t>
                      </a:r>
                      <a:endParaRPr lang="en-US" altLang="zh-CN" sz="2800" baseline="0" dirty="0"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sz="3600" baseline="0" dirty="0">
                        <a:solidFill>
                          <a:srgbClr val="FF0000"/>
                        </a:solidFill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9288"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-6</a:t>
                      </a:r>
                    </a:p>
                  </a:txBody>
                  <a:tcPr anchor="ctr">
                    <a:lnL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-4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3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baseline="0" dirty="0"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baseline="0" dirty="0"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66678" name="Text Box 118"/>
          <p:cNvSpPr txBox="1"/>
          <p:nvPr/>
        </p:nvSpPr>
        <p:spPr>
          <a:xfrm>
            <a:off x="3419475" y="2387600"/>
            <a:ext cx="504825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2</a:t>
            </a:r>
          </a:p>
        </p:txBody>
      </p:sp>
      <p:sp>
        <p:nvSpPr>
          <p:cNvPr id="66679" name="Text Box 119"/>
          <p:cNvSpPr txBox="1"/>
          <p:nvPr/>
        </p:nvSpPr>
        <p:spPr>
          <a:xfrm>
            <a:off x="4918075" y="2387600"/>
            <a:ext cx="433388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2</a:t>
            </a:r>
          </a:p>
        </p:txBody>
      </p:sp>
      <p:sp>
        <p:nvSpPr>
          <p:cNvPr id="66680" name="Text Box 120"/>
          <p:cNvSpPr txBox="1"/>
          <p:nvPr/>
        </p:nvSpPr>
        <p:spPr>
          <a:xfrm>
            <a:off x="3416300" y="3019425"/>
            <a:ext cx="936625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1</a:t>
            </a:r>
          </a:p>
        </p:txBody>
      </p:sp>
      <p:sp>
        <p:nvSpPr>
          <p:cNvPr id="66681" name="Text Box 121"/>
          <p:cNvSpPr txBox="1"/>
          <p:nvPr/>
        </p:nvSpPr>
        <p:spPr>
          <a:xfrm>
            <a:off x="4959350" y="3019425"/>
            <a:ext cx="1008063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1</a:t>
            </a:r>
          </a:p>
        </p:txBody>
      </p:sp>
      <p:sp>
        <p:nvSpPr>
          <p:cNvPr id="3115" name="Rectangle 147"/>
          <p:cNvSpPr/>
          <p:nvPr/>
        </p:nvSpPr>
        <p:spPr>
          <a:xfrm>
            <a:off x="569756" y="1038007"/>
            <a:ext cx="3102131" cy="646331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zh-CN" altLang="en-US" sz="3600" baseline="0" dirty="0" smtClean="0">
                <a:solidFill>
                  <a:schemeClr val="tx2"/>
                </a:solidFill>
                <a:latin typeface="华文中宋" pitchFamily="2" charset="-122"/>
              </a:rPr>
              <a:t>完成下列表格</a:t>
            </a:r>
            <a:r>
              <a:rPr lang="en-US" altLang="zh-CN" sz="3600" baseline="0" dirty="0" smtClean="0">
                <a:solidFill>
                  <a:schemeClr val="tx2"/>
                </a:solidFill>
                <a:latin typeface="华文中宋" pitchFamily="2" charset="-122"/>
              </a:rPr>
              <a:t>:</a:t>
            </a:r>
            <a:endParaRPr lang="en-US" altLang="zh-CN" sz="3600" baseline="0" dirty="0">
              <a:solidFill>
                <a:schemeClr val="tx2"/>
              </a:solidFill>
              <a:latin typeface="华文中宋" pitchFamily="2" charset="-122"/>
            </a:endParaRPr>
          </a:p>
        </p:txBody>
      </p:sp>
      <p:sp>
        <p:nvSpPr>
          <p:cNvPr id="66715" name="Rectangle 155"/>
          <p:cNvSpPr/>
          <p:nvPr/>
        </p:nvSpPr>
        <p:spPr>
          <a:xfrm>
            <a:off x="2674938" y="1736725"/>
            <a:ext cx="178117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a+(-b+c)</a:t>
            </a:r>
          </a:p>
        </p:txBody>
      </p:sp>
      <p:sp>
        <p:nvSpPr>
          <p:cNvPr id="66716" name="Rectangle 156"/>
          <p:cNvSpPr/>
          <p:nvPr/>
        </p:nvSpPr>
        <p:spPr>
          <a:xfrm>
            <a:off x="4457700" y="1722438"/>
            <a:ext cx="1292225" cy="579437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a-b+c</a:t>
            </a:r>
          </a:p>
        </p:txBody>
      </p:sp>
      <p:sp>
        <p:nvSpPr>
          <p:cNvPr id="66709" name="Rectangle 149"/>
          <p:cNvSpPr/>
          <p:nvPr/>
        </p:nvSpPr>
        <p:spPr>
          <a:xfrm>
            <a:off x="2678113" y="1728788"/>
            <a:ext cx="1781175" cy="579437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a+(-b+c)</a:t>
            </a:r>
          </a:p>
        </p:txBody>
      </p:sp>
      <p:sp>
        <p:nvSpPr>
          <p:cNvPr id="66710" name="Rectangle 150"/>
          <p:cNvSpPr/>
          <p:nvPr/>
        </p:nvSpPr>
        <p:spPr>
          <a:xfrm>
            <a:off x="4446588" y="1716088"/>
            <a:ext cx="1292225" cy="579437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a-b+c</a:t>
            </a:r>
          </a:p>
        </p:txBody>
      </p:sp>
      <p:sp>
        <p:nvSpPr>
          <p:cNvPr id="3120" name="AutoShape 163"/>
          <p:cNvSpPr>
            <a:spLocks noChangeAspect="1" noTextEdit="1"/>
          </p:cNvSpPr>
          <p:nvPr/>
        </p:nvSpPr>
        <p:spPr>
          <a:xfrm>
            <a:off x="0" y="217488"/>
            <a:ext cx="1984375" cy="1338262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endParaRPr lang="zh-CN" altLang="en-US"/>
          </a:p>
        </p:txBody>
      </p:sp>
      <p:pic>
        <p:nvPicPr>
          <p:cNvPr id="3121" name="Picture 16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2588" y="217488"/>
            <a:ext cx="835025" cy="8890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66744" name="Rectangle 184"/>
          <p:cNvSpPr>
            <a:spLocks noGrp="1"/>
          </p:cNvSpPr>
          <p:nvPr>
            <p:ph type="subTitle" idx="1"/>
          </p:nvPr>
        </p:nvSpPr>
        <p:spPr>
          <a:xfrm>
            <a:off x="940777" y="5684520"/>
            <a:ext cx="5913731" cy="771525"/>
          </a:xfrm>
          <a:noFill/>
          <a:ln>
            <a:noFill/>
          </a:ln>
        </p:spPr>
        <p:txBody>
          <a:bodyPr/>
          <a:lstStyle/>
          <a:p>
            <a:pPr eaLnBrk="1" hangingPunct="1"/>
            <a:r>
              <a:rPr lang="zh-CN" altLang="en-US" sz="2800" b="1" dirty="0" smtClean="0">
                <a:latin typeface="+mn-lt"/>
                <a:ea typeface="+mn-ea"/>
                <a:cs typeface="+mn-cs"/>
              </a:rPr>
              <a:t>问题</a:t>
            </a:r>
            <a:r>
              <a:rPr lang="en-US" altLang="zh-CN" sz="2800" b="1" dirty="0" smtClean="0">
                <a:latin typeface="+mn-lt"/>
                <a:ea typeface="+mn-ea"/>
                <a:cs typeface="+mn-cs"/>
              </a:rPr>
              <a:t>1</a:t>
            </a:r>
            <a:r>
              <a:rPr lang="zh-CN" altLang="en-US" sz="2800" b="1" dirty="0" smtClean="0">
                <a:latin typeface="+mn-lt"/>
                <a:ea typeface="+mn-ea"/>
                <a:cs typeface="+mn-cs"/>
              </a:rPr>
              <a:t>：你</a:t>
            </a:r>
            <a:r>
              <a:rPr lang="zh-CN" altLang="en-US" sz="2800" b="1" dirty="0">
                <a:latin typeface="+mn-lt"/>
                <a:ea typeface="+mn-ea"/>
                <a:cs typeface="+mn-cs"/>
              </a:rPr>
              <a:t>发现了什么</a:t>
            </a:r>
            <a:r>
              <a:rPr lang="en-US" altLang="zh-CN" sz="2800" b="1" dirty="0" smtClean="0">
                <a:latin typeface="+mn-lt"/>
                <a:ea typeface="+mn-ea"/>
                <a:cs typeface="+mn-cs"/>
              </a:rPr>
              <a:t>?</a:t>
            </a:r>
            <a:r>
              <a:rPr lang="zh-CN" altLang="en-US" sz="2800" b="1" dirty="0" smtClean="0">
                <a:solidFill>
                  <a:srgbClr val="FF3300"/>
                </a:solidFill>
                <a:latin typeface="+mn-lt"/>
                <a:ea typeface="+mn-ea"/>
                <a:cs typeface="+mn-cs"/>
              </a:rPr>
              <a:t>（同桌交流）</a:t>
            </a:r>
            <a:endParaRPr lang="en-US" altLang="zh-CN" sz="2800" b="1" dirty="0">
              <a:solidFill>
                <a:srgbClr val="FF3300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0"/>
            <a:ext cx="7170738" cy="64135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pPr fontAlgn="b">
              <a:spcBef>
                <a:spcPct val="50000"/>
              </a:spcBef>
            </a:pPr>
            <a:r>
              <a:rPr lang="zh-CN" altLang="en-US" sz="3600" dirty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一、探索去括号法则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416300" y="1106488"/>
            <a:ext cx="4382477" cy="584775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（独立完成）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6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666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6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666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6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7" dur="500"/>
                                        <p:tgtEl>
                                          <p:spTgt spid="666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6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2" dur="500"/>
                                        <p:tgtEl>
                                          <p:spTgt spid="666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7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667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667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667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22222E-6 -4.9711E-6 L -0.14775 0.39353 " pathEditMode="relative" rAng="0" ptsTypes="AA">
                                      <p:cBhvr>
                                        <p:cTn id="33" dur="2000" fill="hold"/>
                                        <p:tgtEl>
                                          <p:spTgt spid="6670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7400" y="19700"/>
                                    </p:animMotion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6709"/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FF0000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34" presetID="42" presetClass="path" presetSubtype="0" accel="50000" decel="5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94444E-6 -4.9711E-6 L -0.11441 0.39353 " pathEditMode="relative" rAng="0" ptsTypes="AA">
                                      <p:cBhvr>
                                        <p:cTn id="35" dur="2000" fill="hold"/>
                                        <p:tgtEl>
                                          <p:spTgt spid="6671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5700" y="19700"/>
                                    </p:animMotion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6710"/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FF0000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3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7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7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6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666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6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5" dur="500"/>
                                        <p:tgtEl>
                                          <p:spTgt spid="666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2000"/>
                            </p:stCondLst>
                            <p:childTnLst>
                              <p:par>
                                <p:cTn id="47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6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770" decel="100000"/>
                                        <p:tgtEl>
                                          <p:spTgt spid="6664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0" dur="770" decel="100000"/>
                                        <p:tgtEl>
                                          <p:spTgt spid="66644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5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6644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52" dur="770" fill="hold"/>
                                        <p:tgtEl>
                                          <p:spTgt spid="666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5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66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54" dur="770" fill="hold"/>
                                        <p:tgtEl>
                                          <p:spTgt spid="666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5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66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59" dur="500"/>
                                        <p:tgtEl>
                                          <p:spTgt spid="667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67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61" restart="whenNotActive" fill="hold" evtFilter="cancelBubble" nodeType="interactiveSeq">
                <p:stCondLst>
                  <p:cond evt="onClick" delay="0">
                    <p:tgtEl>
                      <p:spTgt spid="6670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2" fill="hold">
                      <p:stCondLst>
                        <p:cond delay="0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35" presetClass="emph" presetSubtype="0" repeatCount="3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65" dur="1000" fill="hold"/>
                                        <p:tgtEl>
                                          <p:spTgt spid="667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6709"/>
                  </p:tgtEl>
                </p:cond>
              </p:nextCondLst>
            </p:seq>
            <p:seq concurrent="1" nextAc="seek">
              <p:cTn id="66" restart="whenNotActive" fill="hold" evtFilter="cancelBubble" nodeType="interactiveSeq">
                <p:stCondLst>
                  <p:cond evt="onClick" delay="0">
                    <p:tgtEl>
                      <p:spTgt spid="667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7" fill="hold">
                      <p:stCondLst>
                        <p:cond delay="0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35" presetClass="emph" presetSubtype="0" repeatCount="3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70" dur="1000" fill="hold"/>
                                        <p:tgtEl>
                                          <p:spTgt spid="667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6710"/>
                  </p:tgtEl>
                </p:cond>
              </p:nextCondLst>
            </p:seq>
          </p:childTnLst>
        </p:cTn>
      </p:par>
    </p:tnLst>
    <p:bldLst>
      <p:bldP spid="66644" grpId="0"/>
      <p:bldP spid="66639" grpId="0"/>
      <p:bldP spid="66640" grpId="0"/>
      <p:bldP spid="66678" grpId="0"/>
      <p:bldP spid="66679" grpId="0"/>
      <p:bldP spid="66680" grpId="0"/>
      <p:bldP spid="66681" grpId="0"/>
      <p:bldP spid="66715" grpId="0"/>
      <p:bldP spid="66716" grpId="0"/>
      <p:bldP spid="66709" grpId="0"/>
      <p:bldP spid="66709" grpId="1"/>
      <p:bldP spid="66710" grpId="0"/>
      <p:bldP spid="66710" grpId="1"/>
      <p:bldP spid="66744" grpId="0" build="p"/>
      <p:bldP spid="66744" grpI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/>
          <p:nvPr/>
        </p:nvSpPr>
        <p:spPr>
          <a:xfrm>
            <a:off x="2974975" y="4429125"/>
            <a:ext cx="611188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zh-CN" altLang="en-US" sz="3600" baseline="0" dirty="0">
                <a:solidFill>
                  <a:srgbClr val="FF0000"/>
                </a:solidFill>
                <a:latin typeface="华文中宋" pitchFamily="2" charset="-122"/>
              </a:rPr>
              <a:t>＝</a:t>
            </a:r>
          </a:p>
        </p:txBody>
      </p:sp>
      <p:sp>
        <p:nvSpPr>
          <p:cNvPr id="71728" name="Text Box 48"/>
          <p:cNvSpPr txBox="1"/>
          <p:nvPr/>
        </p:nvSpPr>
        <p:spPr>
          <a:xfrm>
            <a:off x="7113588" y="4414838"/>
            <a:ext cx="611187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zh-CN" altLang="en-US" sz="3600" baseline="0" dirty="0">
                <a:solidFill>
                  <a:srgbClr val="FF0000"/>
                </a:solidFill>
                <a:latin typeface="华文中宋" pitchFamily="2" charset="-122"/>
              </a:rPr>
              <a:t>＝</a:t>
            </a:r>
          </a:p>
        </p:txBody>
      </p:sp>
      <p:sp>
        <p:nvSpPr>
          <p:cNvPr id="4100" name="Rectangle 49"/>
          <p:cNvSpPr/>
          <p:nvPr/>
        </p:nvSpPr>
        <p:spPr>
          <a:xfrm>
            <a:off x="1401763" y="4445000"/>
            <a:ext cx="178117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solidFill>
                  <a:srgbClr val="FF0000"/>
                </a:solidFill>
                <a:latin typeface="华文中宋" pitchFamily="2" charset="-122"/>
              </a:rPr>
              <a:t>a+(-b+c)</a:t>
            </a:r>
          </a:p>
        </p:txBody>
      </p:sp>
      <p:sp>
        <p:nvSpPr>
          <p:cNvPr id="4101" name="Rectangle 50"/>
          <p:cNvSpPr/>
          <p:nvPr/>
        </p:nvSpPr>
        <p:spPr>
          <a:xfrm>
            <a:off x="3438525" y="4445000"/>
            <a:ext cx="129222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solidFill>
                  <a:srgbClr val="FF0000"/>
                </a:solidFill>
                <a:latin typeface="华文中宋" pitchFamily="2" charset="-122"/>
              </a:rPr>
              <a:t>a-b+c</a:t>
            </a:r>
          </a:p>
        </p:txBody>
      </p:sp>
      <p:graphicFrame>
        <p:nvGraphicFramePr>
          <p:cNvPr id="71731" name="Group 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4608840"/>
              </p:ext>
            </p:extLst>
          </p:nvPr>
        </p:nvGraphicFramePr>
        <p:xfrm>
          <a:off x="5908675" y="1692275"/>
          <a:ext cx="3036888" cy="1954214"/>
        </p:xfrm>
        <a:graphic>
          <a:graphicData uri="http://schemas.openxmlformats.org/drawingml/2006/table">
            <a:tbl>
              <a:tblPr/>
              <a:tblGrid>
                <a:gridCol w="1682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5413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556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9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9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71748" name="Text Box 68"/>
          <p:cNvSpPr txBox="1"/>
          <p:nvPr/>
        </p:nvSpPr>
        <p:spPr>
          <a:xfrm>
            <a:off x="6467475" y="2373313"/>
            <a:ext cx="504825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8</a:t>
            </a:r>
          </a:p>
        </p:txBody>
      </p:sp>
      <p:sp>
        <p:nvSpPr>
          <p:cNvPr id="71749" name="Text Box 69"/>
          <p:cNvSpPr txBox="1"/>
          <p:nvPr/>
        </p:nvSpPr>
        <p:spPr>
          <a:xfrm>
            <a:off x="7880350" y="2357438"/>
            <a:ext cx="504825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8</a:t>
            </a:r>
          </a:p>
        </p:txBody>
      </p:sp>
      <p:sp>
        <p:nvSpPr>
          <p:cNvPr id="71750" name="Text Box 70"/>
          <p:cNvSpPr txBox="1"/>
          <p:nvPr/>
        </p:nvSpPr>
        <p:spPr>
          <a:xfrm>
            <a:off x="6210300" y="3003550"/>
            <a:ext cx="936625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-13</a:t>
            </a:r>
          </a:p>
        </p:txBody>
      </p:sp>
      <p:sp>
        <p:nvSpPr>
          <p:cNvPr id="71751" name="Text Box 71"/>
          <p:cNvSpPr txBox="1"/>
          <p:nvPr/>
        </p:nvSpPr>
        <p:spPr>
          <a:xfrm>
            <a:off x="7680325" y="3003550"/>
            <a:ext cx="863600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-13</a:t>
            </a:r>
          </a:p>
        </p:txBody>
      </p:sp>
      <p:sp>
        <p:nvSpPr>
          <p:cNvPr id="71754" name="Rectangle 74"/>
          <p:cNvSpPr/>
          <p:nvPr/>
        </p:nvSpPr>
        <p:spPr>
          <a:xfrm>
            <a:off x="5913438" y="1733550"/>
            <a:ext cx="1700212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a-(-b+c)</a:t>
            </a:r>
          </a:p>
        </p:txBody>
      </p:sp>
      <p:sp>
        <p:nvSpPr>
          <p:cNvPr id="71756" name="Rectangle 76"/>
          <p:cNvSpPr/>
          <p:nvPr/>
        </p:nvSpPr>
        <p:spPr>
          <a:xfrm>
            <a:off x="7646988" y="1689100"/>
            <a:ext cx="129222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a+b-c</a:t>
            </a:r>
          </a:p>
        </p:txBody>
      </p:sp>
      <p:graphicFrame>
        <p:nvGraphicFramePr>
          <p:cNvPr id="4127" name="表格 4126"/>
          <p:cNvGraphicFramePr/>
          <p:nvPr>
            <p:extLst>
              <p:ext uri="{D42A27DB-BD31-4B8C-83A1-F6EECF244321}">
                <p14:modId xmlns:p14="http://schemas.microsoft.com/office/powerpoint/2010/main" val="1325472610"/>
              </p:ext>
            </p:extLst>
          </p:nvPr>
        </p:nvGraphicFramePr>
        <p:xfrm>
          <a:off x="179388" y="1701800"/>
          <a:ext cx="5726113" cy="1947863"/>
        </p:xfrm>
        <a:graphic>
          <a:graphicData uri="http://schemas.openxmlformats.org/drawingml/2006/table">
            <a:tbl>
              <a:tblPr/>
              <a:tblGrid>
                <a:gridCol w="103346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87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02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0338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7161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649288"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 a</a:t>
                      </a:r>
                    </a:p>
                  </a:txBody>
                  <a:tcPr anchor="ctr">
                    <a:lnL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b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c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baseline="0" dirty="0"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9287"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 5</a:t>
                      </a:r>
                    </a:p>
                  </a:txBody>
                  <a:tcPr anchor="ctr">
                    <a:lnL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2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-1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</a:t>
                      </a:r>
                      <a:endParaRPr lang="en-US" altLang="zh-CN" sz="2800" baseline="0" dirty="0"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sz="3600" baseline="0" dirty="0">
                        <a:solidFill>
                          <a:srgbClr val="FF0000"/>
                        </a:solidFill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9288"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-6</a:t>
                      </a:r>
                    </a:p>
                  </a:txBody>
                  <a:tcPr anchor="ctr">
                    <a:lnL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-4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3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baseline="0" dirty="0"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baseline="0" dirty="0"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159" name="Text Box 111"/>
          <p:cNvSpPr txBox="1"/>
          <p:nvPr/>
        </p:nvSpPr>
        <p:spPr>
          <a:xfrm>
            <a:off x="3435350" y="2389188"/>
            <a:ext cx="504825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2</a:t>
            </a:r>
          </a:p>
        </p:txBody>
      </p:sp>
      <p:sp>
        <p:nvSpPr>
          <p:cNvPr id="4160" name="Text Box 112"/>
          <p:cNvSpPr txBox="1"/>
          <p:nvPr/>
        </p:nvSpPr>
        <p:spPr>
          <a:xfrm>
            <a:off x="4933950" y="2389188"/>
            <a:ext cx="433388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2</a:t>
            </a:r>
          </a:p>
        </p:txBody>
      </p:sp>
      <p:sp>
        <p:nvSpPr>
          <p:cNvPr id="4161" name="Text Box 113"/>
          <p:cNvSpPr txBox="1"/>
          <p:nvPr/>
        </p:nvSpPr>
        <p:spPr>
          <a:xfrm>
            <a:off x="3432175" y="3021013"/>
            <a:ext cx="936625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1</a:t>
            </a:r>
          </a:p>
        </p:txBody>
      </p:sp>
      <p:sp>
        <p:nvSpPr>
          <p:cNvPr id="4162" name="Text Box 114"/>
          <p:cNvSpPr txBox="1"/>
          <p:nvPr/>
        </p:nvSpPr>
        <p:spPr>
          <a:xfrm>
            <a:off x="4975225" y="3021013"/>
            <a:ext cx="1008063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1</a:t>
            </a:r>
          </a:p>
        </p:txBody>
      </p:sp>
      <p:sp>
        <p:nvSpPr>
          <p:cNvPr id="4165" name="Rectangle 117"/>
          <p:cNvSpPr/>
          <p:nvPr/>
        </p:nvSpPr>
        <p:spPr>
          <a:xfrm>
            <a:off x="2693988" y="1730375"/>
            <a:ext cx="178117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a+(-b+c)</a:t>
            </a:r>
          </a:p>
        </p:txBody>
      </p:sp>
      <p:sp>
        <p:nvSpPr>
          <p:cNvPr id="4166" name="Rectangle 118"/>
          <p:cNvSpPr/>
          <p:nvPr/>
        </p:nvSpPr>
        <p:spPr>
          <a:xfrm>
            <a:off x="4462463" y="1717675"/>
            <a:ext cx="129222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a-b+c</a:t>
            </a:r>
          </a:p>
        </p:txBody>
      </p:sp>
      <p:sp>
        <p:nvSpPr>
          <p:cNvPr id="71755" name="Rectangle 75"/>
          <p:cNvSpPr/>
          <p:nvPr/>
        </p:nvSpPr>
        <p:spPr>
          <a:xfrm>
            <a:off x="5915025" y="1725613"/>
            <a:ext cx="1700213" cy="579437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a-(-b+c)</a:t>
            </a:r>
          </a:p>
        </p:txBody>
      </p:sp>
      <p:sp>
        <p:nvSpPr>
          <p:cNvPr id="71757" name="Rectangle 77"/>
          <p:cNvSpPr/>
          <p:nvPr/>
        </p:nvSpPr>
        <p:spPr>
          <a:xfrm>
            <a:off x="7642225" y="1693863"/>
            <a:ext cx="1292225" cy="579437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a+b-c</a:t>
            </a:r>
          </a:p>
        </p:txBody>
      </p:sp>
      <p:sp>
        <p:nvSpPr>
          <p:cNvPr id="4169" name="Rectangle 122"/>
          <p:cNvSpPr/>
          <p:nvPr/>
        </p:nvSpPr>
        <p:spPr>
          <a:xfrm>
            <a:off x="2046288" y="976313"/>
            <a:ext cx="1246187" cy="641350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zh-CN" altLang="en-US" sz="3600" baseline="0" dirty="0">
                <a:solidFill>
                  <a:schemeClr val="tx2"/>
                </a:solidFill>
                <a:latin typeface="华文中宋" pitchFamily="2" charset="-122"/>
              </a:rPr>
              <a:t>填表</a:t>
            </a:r>
            <a:r>
              <a:rPr lang="en-US" altLang="zh-CN" sz="3600" baseline="0" dirty="0">
                <a:solidFill>
                  <a:schemeClr val="tx2"/>
                </a:solidFill>
                <a:latin typeface="华文中宋" pitchFamily="2" charset="-122"/>
              </a:rPr>
              <a:t>:</a:t>
            </a:r>
          </a:p>
        </p:txBody>
      </p:sp>
      <p:sp>
        <p:nvSpPr>
          <p:cNvPr id="71809" name="Rectangle 129"/>
          <p:cNvSpPr>
            <a:spLocks noGrp="1"/>
          </p:cNvSpPr>
          <p:nvPr>
            <p:ph type="subTitle" idx="1"/>
          </p:nvPr>
        </p:nvSpPr>
        <p:spPr>
          <a:xfrm>
            <a:off x="-244982" y="5640389"/>
            <a:ext cx="6097587" cy="771525"/>
          </a:xfrm>
          <a:noFill/>
          <a:ln>
            <a:noFill/>
          </a:ln>
        </p:spPr>
        <p:txBody>
          <a:bodyPr/>
          <a:lstStyle/>
          <a:p>
            <a:pPr eaLnBrk="1" hangingPunct="1"/>
            <a:r>
              <a:rPr lang="zh-CN" altLang="en-US" sz="2800" b="1" dirty="0" smtClean="0">
                <a:solidFill>
                  <a:srgbClr val="FF3300"/>
                </a:solidFill>
                <a:latin typeface="+mn-lt"/>
                <a:ea typeface="+mn-ea"/>
                <a:cs typeface="+mn-cs"/>
              </a:rPr>
              <a:t>你</a:t>
            </a:r>
            <a:r>
              <a:rPr lang="zh-CN" altLang="en-US" sz="2800" b="1" dirty="0">
                <a:solidFill>
                  <a:srgbClr val="FF3300"/>
                </a:solidFill>
                <a:latin typeface="+mn-lt"/>
                <a:ea typeface="+mn-ea"/>
                <a:cs typeface="+mn-cs"/>
              </a:rPr>
              <a:t>又发现了什么</a:t>
            </a:r>
            <a:r>
              <a:rPr lang="en-US" altLang="zh-CN" sz="2800" b="1" dirty="0" smtClean="0">
                <a:solidFill>
                  <a:srgbClr val="FF3300"/>
                </a:solidFill>
                <a:latin typeface="+mn-lt"/>
                <a:ea typeface="+mn-ea"/>
                <a:cs typeface="+mn-cs"/>
              </a:rPr>
              <a:t>?</a:t>
            </a:r>
            <a:endParaRPr lang="en-US" altLang="zh-CN" sz="2800" b="1" dirty="0">
              <a:solidFill>
                <a:srgbClr val="FF3300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166" name="文本框 5165"/>
          <p:cNvSpPr txBox="1"/>
          <p:nvPr/>
        </p:nvSpPr>
        <p:spPr>
          <a:xfrm>
            <a:off x="0" y="0"/>
            <a:ext cx="7170738" cy="64135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pPr fontAlgn="b">
              <a:spcBef>
                <a:spcPct val="50000"/>
              </a:spcBef>
            </a:pPr>
            <a:r>
              <a:rPr lang="zh-CN" altLang="en-US" sz="3600" dirty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一、探索去括号法则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717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717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2000" fill="hold"/>
                                        <p:tgtEl>
                                          <p:spTgt spid="717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2000" fill="hold"/>
                                        <p:tgtEl>
                                          <p:spTgt spid="717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000"/>
                            </p:stCondLst>
                            <p:childTnLst>
                              <p:par>
                                <p:cTn id="14" presetID="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717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717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2" dur="500"/>
                                        <p:tgtEl>
                                          <p:spTgt spid="717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7" dur="500"/>
                                        <p:tgtEl>
                                          <p:spTgt spid="717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2" dur="500"/>
                                        <p:tgtEl>
                                          <p:spTgt spid="717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7" dur="500"/>
                                        <p:tgtEl>
                                          <p:spTgt spid="717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718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718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718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path" presetSubtype="0" accel="50000" decel="5000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05556E-6 -4.04624E-7 L -0.04132 0.3963 " pathEditMode="relative" rAng="0" ptsTypes="AA">
                                      <p:cBhvr>
                                        <p:cTn id="48" dur="2000" fill="hold"/>
                                        <p:tgtEl>
                                          <p:spTgt spid="7175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100" y="19800"/>
                                    </p:animMotion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71755"/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FF0000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49" presetID="42" presetClass="path" presetSubtype="0" accel="50000" decel="5000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61111E-6 3.87283E-6 L -3.61111E-6 0.40092 " pathEditMode="relative" rAng="0" ptsTypes="AA">
                                      <p:cBhvr>
                                        <p:cTn id="50" dur="2000" fill="hold"/>
                                        <p:tgtEl>
                                          <p:spTgt spid="7175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0000"/>
                                    </p:animMotion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71757"/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FF0000"/>
                                      </p:to>
                                    </p:animClr>
                                  </p:subTnLst>
                                </p:cTn>
                              </p:par>
                              <p:par>
                                <p:cTn id="5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3" dur="500"/>
                                        <p:tgtEl>
                                          <p:spTgt spid="717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6" dur="500"/>
                                        <p:tgtEl>
                                          <p:spTgt spid="717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2000"/>
                            </p:stCondLst>
                            <p:childTnLst>
                              <p:par>
                                <p:cTn id="58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770" decel="100000"/>
                                        <p:tgtEl>
                                          <p:spTgt spid="7172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1" dur="770" decel="100000"/>
                                        <p:tgtEl>
                                          <p:spTgt spid="71728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6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1728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63" dur="770" fill="hold"/>
                                        <p:tgtEl>
                                          <p:spTgt spid="717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64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17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65" dur="770" fill="hold"/>
                                        <p:tgtEl>
                                          <p:spTgt spid="717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66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717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67" restart="whenNotActive" fill="hold" evtFilter="cancelBubble" nodeType="interactiveSeq">
                <p:stCondLst>
                  <p:cond evt="onClick" delay="0">
                    <p:tgtEl>
                      <p:spTgt spid="7175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8" fill="hold">
                      <p:stCondLst>
                        <p:cond delay="0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35" presetClass="emph" presetSubtype="0" repeatCount="3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71" dur="1000" fill="hold"/>
                                        <p:tgtEl>
                                          <p:spTgt spid="717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1755"/>
                  </p:tgtEl>
                </p:cond>
              </p:nextCondLst>
            </p:seq>
            <p:seq concurrent="1" nextAc="seek">
              <p:cTn id="72" restart="whenNotActive" fill="hold" evtFilter="cancelBubble" nodeType="interactiveSeq">
                <p:stCondLst>
                  <p:cond evt="onClick" delay="0">
                    <p:tgtEl>
                      <p:spTgt spid="7175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3" fill="hold">
                      <p:stCondLst>
                        <p:cond delay="0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35" presetClass="emph" presetSubtype="0" repeatCount="3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76" dur="1000" fill="hold"/>
                                        <p:tgtEl>
                                          <p:spTgt spid="71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1757"/>
                  </p:tgtEl>
                </p:cond>
              </p:nextCondLst>
            </p:seq>
          </p:childTnLst>
        </p:cTn>
      </p:par>
    </p:tnLst>
    <p:bldLst>
      <p:bldP spid="71728" grpId="0"/>
      <p:bldP spid="71748" grpId="0"/>
      <p:bldP spid="71749" grpId="0"/>
      <p:bldP spid="71750" grpId="0"/>
      <p:bldP spid="71751" grpId="0"/>
      <p:bldP spid="71754" grpId="0"/>
      <p:bldP spid="71756" grpId="0"/>
      <p:bldP spid="71755" grpId="0"/>
      <p:bldP spid="71755" grpId="1"/>
      <p:bldP spid="71755" grpId="2"/>
      <p:bldP spid="71757" grpId="0"/>
      <p:bldP spid="71757" grpId="1"/>
      <p:bldP spid="71757" grpId="2"/>
      <p:bldP spid="71809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/>
          <p:nvPr/>
        </p:nvSpPr>
        <p:spPr>
          <a:xfrm>
            <a:off x="2974975" y="4429125"/>
            <a:ext cx="611188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zh-CN" altLang="en-US" sz="3600" baseline="0" dirty="0">
                <a:solidFill>
                  <a:srgbClr val="FF0000"/>
                </a:solidFill>
                <a:latin typeface="华文中宋" pitchFamily="2" charset="-122"/>
              </a:rPr>
              <a:t>＝</a:t>
            </a:r>
          </a:p>
        </p:txBody>
      </p:sp>
      <p:sp>
        <p:nvSpPr>
          <p:cNvPr id="71728" name="Text Box 48"/>
          <p:cNvSpPr txBox="1"/>
          <p:nvPr/>
        </p:nvSpPr>
        <p:spPr>
          <a:xfrm>
            <a:off x="7113588" y="4414838"/>
            <a:ext cx="611187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zh-CN" altLang="en-US" sz="3600" baseline="0" dirty="0">
                <a:solidFill>
                  <a:srgbClr val="FF0000"/>
                </a:solidFill>
                <a:latin typeface="华文中宋" pitchFamily="2" charset="-122"/>
              </a:rPr>
              <a:t>＝</a:t>
            </a:r>
          </a:p>
        </p:txBody>
      </p:sp>
      <p:sp>
        <p:nvSpPr>
          <p:cNvPr id="4100" name="Rectangle 49"/>
          <p:cNvSpPr/>
          <p:nvPr/>
        </p:nvSpPr>
        <p:spPr>
          <a:xfrm>
            <a:off x="1401763" y="4445000"/>
            <a:ext cx="178117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solidFill>
                  <a:srgbClr val="FF0000"/>
                </a:solidFill>
                <a:latin typeface="华文中宋" pitchFamily="2" charset="-122"/>
              </a:rPr>
              <a:t>a+(-b+c)</a:t>
            </a:r>
          </a:p>
        </p:txBody>
      </p:sp>
      <p:sp>
        <p:nvSpPr>
          <p:cNvPr id="4101" name="Rectangle 50"/>
          <p:cNvSpPr/>
          <p:nvPr/>
        </p:nvSpPr>
        <p:spPr>
          <a:xfrm>
            <a:off x="3438525" y="4445000"/>
            <a:ext cx="129222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solidFill>
                  <a:srgbClr val="FF0000"/>
                </a:solidFill>
                <a:latin typeface="华文中宋" pitchFamily="2" charset="-122"/>
              </a:rPr>
              <a:t>a-b+c</a:t>
            </a:r>
          </a:p>
        </p:txBody>
      </p:sp>
      <p:graphicFrame>
        <p:nvGraphicFramePr>
          <p:cNvPr id="71731" name="Group 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4608840"/>
              </p:ext>
            </p:extLst>
          </p:nvPr>
        </p:nvGraphicFramePr>
        <p:xfrm>
          <a:off x="5908675" y="1692275"/>
          <a:ext cx="3036888" cy="1954214"/>
        </p:xfrm>
        <a:graphic>
          <a:graphicData uri="http://schemas.openxmlformats.org/drawingml/2006/table">
            <a:tbl>
              <a:tblPr/>
              <a:tblGrid>
                <a:gridCol w="1682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5413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556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9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9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kumimoji="0" lang="zh-CN" altLang="zh-CN" sz="32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华文中宋" pitchFamily="2" charset="-122"/>
                        <a:ea typeface="华文中宋" pitchFamily="2" charset="-12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71748" name="Text Box 68"/>
          <p:cNvSpPr txBox="1"/>
          <p:nvPr/>
        </p:nvSpPr>
        <p:spPr>
          <a:xfrm>
            <a:off x="6467475" y="2373313"/>
            <a:ext cx="504825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8</a:t>
            </a:r>
          </a:p>
        </p:txBody>
      </p:sp>
      <p:sp>
        <p:nvSpPr>
          <p:cNvPr id="71749" name="Text Box 69"/>
          <p:cNvSpPr txBox="1"/>
          <p:nvPr/>
        </p:nvSpPr>
        <p:spPr>
          <a:xfrm>
            <a:off x="7880350" y="2357438"/>
            <a:ext cx="504825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8</a:t>
            </a:r>
          </a:p>
        </p:txBody>
      </p:sp>
      <p:sp>
        <p:nvSpPr>
          <p:cNvPr id="71750" name="Text Box 70"/>
          <p:cNvSpPr txBox="1"/>
          <p:nvPr/>
        </p:nvSpPr>
        <p:spPr>
          <a:xfrm>
            <a:off x="6210300" y="3003550"/>
            <a:ext cx="936625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-13</a:t>
            </a:r>
          </a:p>
        </p:txBody>
      </p:sp>
      <p:sp>
        <p:nvSpPr>
          <p:cNvPr id="71751" name="Text Box 71"/>
          <p:cNvSpPr txBox="1"/>
          <p:nvPr/>
        </p:nvSpPr>
        <p:spPr>
          <a:xfrm>
            <a:off x="7680325" y="3003550"/>
            <a:ext cx="863600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-13</a:t>
            </a:r>
          </a:p>
        </p:txBody>
      </p:sp>
      <p:sp>
        <p:nvSpPr>
          <p:cNvPr id="71754" name="Rectangle 74"/>
          <p:cNvSpPr/>
          <p:nvPr/>
        </p:nvSpPr>
        <p:spPr>
          <a:xfrm>
            <a:off x="5913438" y="1733550"/>
            <a:ext cx="1700212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a-(-b+c)</a:t>
            </a:r>
          </a:p>
        </p:txBody>
      </p:sp>
      <p:sp>
        <p:nvSpPr>
          <p:cNvPr id="71756" name="Rectangle 76"/>
          <p:cNvSpPr/>
          <p:nvPr/>
        </p:nvSpPr>
        <p:spPr>
          <a:xfrm>
            <a:off x="7646988" y="1689100"/>
            <a:ext cx="129222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a+b-c</a:t>
            </a:r>
          </a:p>
        </p:txBody>
      </p:sp>
      <p:graphicFrame>
        <p:nvGraphicFramePr>
          <p:cNvPr id="4127" name="表格 4126"/>
          <p:cNvGraphicFramePr/>
          <p:nvPr>
            <p:extLst>
              <p:ext uri="{D42A27DB-BD31-4B8C-83A1-F6EECF244321}">
                <p14:modId xmlns:p14="http://schemas.microsoft.com/office/powerpoint/2010/main" val="1325472610"/>
              </p:ext>
            </p:extLst>
          </p:nvPr>
        </p:nvGraphicFramePr>
        <p:xfrm>
          <a:off x="179388" y="1701800"/>
          <a:ext cx="5726113" cy="1947863"/>
        </p:xfrm>
        <a:graphic>
          <a:graphicData uri="http://schemas.openxmlformats.org/drawingml/2006/table">
            <a:tbl>
              <a:tblPr/>
              <a:tblGrid>
                <a:gridCol w="103346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87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02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0338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7161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649288"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 a</a:t>
                      </a:r>
                    </a:p>
                  </a:txBody>
                  <a:tcPr anchor="ctr">
                    <a:lnL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b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c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baseline="0" dirty="0"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9287"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 5</a:t>
                      </a:r>
                    </a:p>
                  </a:txBody>
                  <a:tcPr anchor="ctr">
                    <a:lnL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2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-1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</a:t>
                      </a:r>
                      <a:endParaRPr lang="en-US" altLang="zh-CN" sz="2800" baseline="0" dirty="0"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sz="3600" baseline="0" dirty="0">
                        <a:solidFill>
                          <a:srgbClr val="FF0000"/>
                        </a:solidFill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9288"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-6</a:t>
                      </a:r>
                    </a:p>
                  </a:txBody>
                  <a:tcPr anchor="ctr">
                    <a:lnL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-4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r>
                        <a:rPr lang="en-US" altLang="zh-CN" baseline="0" dirty="0">
                          <a:latin typeface="华文中宋" pitchFamily="2" charset="-122"/>
                        </a:rPr>
                        <a:t> 3</a:t>
                      </a: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6699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baseline="0" dirty="0"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tc>
                  <a:txBody>
                    <a:bodyPr/>
                    <a:lstStyle>
                      <a:lvl1pPr marL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</a:defRPr>
                      </a:lvl1pPr>
                      <a:lvl2pPr marL="457200" lvl="1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2pPr>
                      <a:lvl3pPr marL="914400" lvl="2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3pPr>
                      <a:lvl4pPr marL="1371600" lvl="3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4pPr>
                      <a:lvl5pPr marL="1828800" lvl="4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50000"/>
                        </a:spcBef>
                        <a:spcAft>
                          <a:spcPct val="0"/>
                        </a:spcAft>
                        <a:buNone/>
                        <a:defRPr sz="3200" b="1" i="0" u="none" kern="1200" baseline="30000">
                          <a:solidFill>
                            <a:schemeClr val="tx1"/>
                          </a:solidFill>
                          <a:latin typeface="华文中宋" pitchFamily="2" charset="-122"/>
                          <a:ea typeface="华文中宋" pitchFamily="2" charset="-122"/>
                          <a:cs typeface="+mn-cs"/>
                        </a:defRPr>
                      </a:lvl5pPr>
                    </a:lstStyle>
                    <a:p>
                      <a:pPr lvl="0" algn="l" eaLnBrk="1" hangingPunct="1">
                        <a:spcBef>
                          <a:spcPct val="20000"/>
                        </a:spcBef>
                        <a:buNone/>
                      </a:pPr>
                      <a:endParaRPr lang="zh-CN" altLang="zh-CN" baseline="0" dirty="0">
                        <a:latin typeface="华文中宋" pitchFamily="2" charset="-122"/>
                      </a:endParaRPr>
                    </a:p>
                  </a:txBody>
                  <a:tcPr anchor="ctr">
                    <a:lnL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L>
                    <a:lnR w="28575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chemeClr val="tx1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FF3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159" name="Text Box 111"/>
          <p:cNvSpPr txBox="1"/>
          <p:nvPr/>
        </p:nvSpPr>
        <p:spPr>
          <a:xfrm>
            <a:off x="3435350" y="2389188"/>
            <a:ext cx="504825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2</a:t>
            </a:r>
          </a:p>
        </p:txBody>
      </p:sp>
      <p:sp>
        <p:nvSpPr>
          <p:cNvPr id="4160" name="Text Box 112"/>
          <p:cNvSpPr txBox="1"/>
          <p:nvPr/>
        </p:nvSpPr>
        <p:spPr>
          <a:xfrm>
            <a:off x="4933950" y="2389188"/>
            <a:ext cx="433388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FF0000"/>
                </a:solidFill>
                <a:latin typeface="Arial" panose="020B0604020202020204" pitchFamily="34" charset="0"/>
              </a:rPr>
              <a:t>2</a:t>
            </a:r>
          </a:p>
        </p:txBody>
      </p:sp>
      <p:sp>
        <p:nvSpPr>
          <p:cNvPr id="4161" name="Text Box 113"/>
          <p:cNvSpPr txBox="1"/>
          <p:nvPr/>
        </p:nvSpPr>
        <p:spPr>
          <a:xfrm>
            <a:off x="3432175" y="3021013"/>
            <a:ext cx="936625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1</a:t>
            </a:r>
          </a:p>
        </p:txBody>
      </p:sp>
      <p:sp>
        <p:nvSpPr>
          <p:cNvPr id="4162" name="Text Box 114"/>
          <p:cNvSpPr txBox="1"/>
          <p:nvPr/>
        </p:nvSpPr>
        <p:spPr>
          <a:xfrm>
            <a:off x="4975225" y="3021013"/>
            <a:ext cx="1008063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l"/>
            <a:r>
              <a:rPr lang="en-US" altLang="zh-CN" baseline="0" dirty="0">
                <a:solidFill>
                  <a:srgbClr val="0066FF"/>
                </a:solidFill>
                <a:latin typeface="Arial" panose="020B0604020202020204" pitchFamily="34" charset="0"/>
              </a:rPr>
              <a:t>1</a:t>
            </a:r>
          </a:p>
        </p:txBody>
      </p:sp>
      <p:sp>
        <p:nvSpPr>
          <p:cNvPr id="4165" name="Rectangle 117"/>
          <p:cNvSpPr/>
          <p:nvPr/>
        </p:nvSpPr>
        <p:spPr>
          <a:xfrm>
            <a:off x="2693988" y="1730375"/>
            <a:ext cx="178117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a+(-b+c)</a:t>
            </a:r>
          </a:p>
        </p:txBody>
      </p:sp>
      <p:sp>
        <p:nvSpPr>
          <p:cNvPr id="4166" name="Rectangle 118"/>
          <p:cNvSpPr/>
          <p:nvPr/>
        </p:nvSpPr>
        <p:spPr>
          <a:xfrm>
            <a:off x="4462463" y="1717675"/>
            <a:ext cx="1292225" cy="579438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latin typeface="华文中宋" pitchFamily="2" charset="-122"/>
              </a:rPr>
              <a:t>a-b+c</a:t>
            </a:r>
          </a:p>
        </p:txBody>
      </p:sp>
      <p:sp>
        <p:nvSpPr>
          <p:cNvPr id="71755" name="Rectangle 75"/>
          <p:cNvSpPr/>
          <p:nvPr/>
        </p:nvSpPr>
        <p:spPr>
          <a:xfrm>
            <a:off x="5360193" y="4441093"/>
            <a:ext cx="1700213" cy="579437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solidFill>
                  <a:srgbClr val="FF0000"/>
                </a:solidFill>
                <a:latin typeface="华文中宋" pitchFamily="2" charset="-122"/>
              </a:rPr>
              <a:t>a-(-b+c)</a:t>
            </a:r>
          </a:p>
        </p:txBody>
      </p:sp>
      <p:sp>
        <p:nvSpPr>
          <p:cNvPr id="71757" name="Rectangle 77"/>
          <p:cNvSpPr/>
          <p:nvPr/>
        </p:nvSpPr>
        <p:spPr>
          <a:xfrm>
            <a:off x="7658711" y="4442132"/>
            <a:ext cx="1292225" cy="579437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en-US" altLang="zh-CN" baseline="0" dirty="0">
                <a:solidFill>
                  <a:srgbClr val="FF0000"/>
                </a:solidFill>
                <a:latin typeface="华文中宋" pitchFamily="2" charset="-122"/>
              </a:rPr>
              <a:t>a+b-c</a:t>
            </a:r>
          </a:p>
        </p:txBody>
      </p:sp>
      <p:sp>
        <p:nvSpPr>
          <p:cNvPr id="4169" name="Rectangle 122"/>
          <p:cNvSpPr/>
          <p:nvPr/>
        </p:nvSpPr>
        <p:spPr>
          <a:xfrm>
            <a:off x="2046288" y="976313"/>
            <a:ext cx="1246187" cy="641350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pPr algn="l">
              <a:spcBef>
                <a:spcPct val="0"/>
              </a:spcBef>
            </a:pPr>
            <a:r>
              <a:rPr lang="zh-CN" altLang="en-US" sz="3600" baseline="0" dirty="0">
                <a:solidFill>
                  <a:schemeClr val="tx2"/>
                </a:solidFill>
                <a:latin typeface="华文中宋" pitchFamily="2" charset="-122"/>
              </a:rPr>
              <a:t>填表</a:t>
            </a:r>
            <a:r>
              <a:rPr lang="en-US" altLang="zh-CN" sz="3600" baseline="0" dirty="0">
                <a:solidFill>
                  <a:schemeClr val="tx2"/>
                </a:solidFill>
                <a:latin typeface="华文中宋" pitchFamily="2" charset="-122"/>
              </a:rPr>
              <a:t>:</a:t>
            </a:r>
          </a:p>
        </p:txBody>
      </p:sp>
      <p:sp>
        <p:nvSpPr>
          <p:cNvPr id="5166" name="文本框 5165"/>
          <p:cNvSpPr txBox="1"/>
          <p:nvPr/>
        </p:nvSpPr>
        <p:spPr>
          <a:xfrm>
            <a:off x="0" y="0"/>
            <a:ext cx="7170738" cy="64135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pPr fontAlgn="b">
              <a:spcBef>
                <a:spcPct val="50000"/>
              </a:spcBef>
            </a:pPr>
            <a:r>
              <a:rPr lang="zh-CN" altLang="en-US" sz="3600" dirty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一、探索去括号法则</a:t>
            </a:r>
          </a:p>
        </p:txBody>
      </p:sp>
      <p:sp>
        <p:nvSpPr>
          <p:cNvPr id="2" name="副标题 1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3692769" cy="1576631"/>
          </a:xfrm>
        </p:spPr>
        <p:txBody>
          <a:bodyPr/>
          <a:lstStyle/>
          <a:p>
            <a:endParaRPr lang="zh-CN" altLang="en-US" dirty="0"/>
          </a:p>
        </p:txBody>
      </p:sp>
      <p:sp>
        <p:nvSpPr>
          <p:cNvPr id="3" name="文本框 2"/>
          <p:cNvSpPr txBox="1"/>
          <p:nvPr/>
        </p:nvSpPr>
        <p:spPr>
          <a:xfrm>
            <a:off x="281354" y="5451231"/>
            <a:ext cx="8194431" cy="1077218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dirty="0" smtClean="0">
                <a:latin typeface="华文中宋" pitchFamily="2" charset="-122"/>
                <a:ea typeface="华文中宋" pitchFamily="2" charset="-122"/>
              </a:rPr>
              <a:t>问题</a:t>
            </a:r>
            <a:r>
              <a:rPr lang="en-US" altLang="zh-CN" dirty="0" smtClean="0">
                <a:latin typeface="华文中宋" pitchFamily="2" charset="-122"/>
                <a:ea typeface="华文中宋" pitchFamily="2" charset="-122"/>
              </a:rPr>
              <a:t>2</a:t>
            </a:r>
            <a:r>
              <a:rPr lang="zh-CN" altLang="en-US" dirty="0" smtClean="0">
                <a:latin typeface="华文中宋" pitchFamily="2" charset="-122"/>
                <a:ea typeface="华文中宋" pitchFamily="2" charset="-122"/>
              </a:rPr>
              <a:t>：观察去括号前后各项的符号变化，请说一说是如何去括号的</a:t>
            </a:r>
            <a:r>
              <a:rPr lang="zh-CN" altLang="en-US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（小组交流）</a:t>
            </a:r>
            <a:endParaRPr lang="zh-CN" altLang="en-US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458262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45"/>
          <p:cNvSpPr txBox="1"/>
          <p:nvPr/>
        </p:nvSpPr>
        <p:spPr>
          <a:xfrm>
            <a:off x="2520950" y="1163638"/>
            <a:ext cx="4595813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x-none" sz="3600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a+(-</a:t>
            </a:r>
            <a:r>
              <a:rPr lang="en-US" altLang="x-none" sz="3600" err="1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b+c</a:t>
            </a:r>
            <a:r>
              <a:rPr lang="en-US" altLang="x-none" sz="3600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)=a-</a:t>
            </a:r>
            <a:r>
              <a:rPr lang="en-US" altLang="x-none" sz="3600" err="1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b+c</a:t>
            </a:r>
            <a:endParaRPr lang="en-US" altLang="x-none" sz="3600">
              <a:solidFill>
                <a:srgbClr val="0000FF"/>
              </a:solidFill>
              <a:latin typeface="Times New Roman" panose="02020603050405020304" pitchFamily="18" charset="0"/>
              <a:ea typeface="宋体" panose="02010600030101010101" pitchFamily="2" charset="-122"/>
            </a:endParaRPr>
          </a:p>
        </p:txBody>
      </p:sp>
      <p:sp>
        <p:nvSpPr>
          <p:cNvPr id="7172" name="Text Box 51"/>
          <p:cNvSpPr txBox="1"/>
          <p:nvPr/>
        </p:nvSpPr>
        <p:spPr>
          <a:xfrm>
            <a:off x="0" y="1860550"/>
            <a:ext cx="9144000" cy="1190625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  括号前面是“</a:t>
            </a:r>
            <a:r>
              <a:rPr lang="en-US" altLang="x-none" sz="3600">
                <a:latin typeface="楷体" panose="02010609060101010101" pitchFamily="49" charset="-122"/>
                <a:ea typeface="楷体" panose="02010609060101010101" pitchFamily="49" charset="-122"/>
              </a:rPr>
              <a:t>+”</a:t>
            </a:r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号，把</a:t>
            </a:r>
            <a:r>
              <a:rPr lang="zh-CN" altLang="en-US" sz="3600" dirty="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括号和它前面的“</a:t>
            </a:r>
            <a:r>
              <a:rPr lang="en-US" altLang="x-none" sz="360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+”</a:t>
            </a:r>
            <a:r>
              <a:rPr lang="zh-CN" altLang="en-US" sz="3600" dirty="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号</a:t>
            </a:r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去掉，括号里各项的符号都</a:t>
            </a:r>
            <a:r>
              <a:rPr lang="zh-CN" altLang="en-US" sz="3600" dirty="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不改变</a:t>
            </a:r>
            <a:r>
              <a:rPr lang="en-US" altLang="x-none" sz="360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.</a:t>
            </a:r>
          </a:p>
        </p:txBody>
      </p:sp>
      <p:sp>
        <p:nvSpPr>
          <p:cNvPr id="7173" name="Text Box 3"/>
          <p:cNvSpPr txBox="1"/>
          <p:nvPr/>
        </p:nvSpPr>
        <p:spPr>
          <a:xfrm>
            <a:off x="2638425" y="3394075"/>
            <a:ext cx="4335463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x-none" sz="3600" dirty="0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a-(-</a:t>
            </a:r>
            <a:r>
              <a:rPr lang="en-US" altLang="x-none" sz="3600" dirty="0" err="1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b+c</a:t>
            </a:r>
            <a:r>
              <a:rPr lang="en-US" altLang="x-none" sz="3600" dirty="0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)=</a:t>
            </a:r>
            <a:r>
              <a:rPr lang="en-US" altLang="x-none" sz="3600" dirty="0" err="1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a+b-c</a:t>
            </a:r>
            <a:endParaRPr lang="en-US" altLang="x-none" sz="3600" dirty="0">
              <a:solidFill>
                <a:srgbClr val="0000FF"/>
              </a:solidFill>
              <a:latin typeface="Times New Roman" panose="02020603050405020304" pitchFamily="18" charset="0"/>
              <a:ea typeface="宋体" panose="02010600030101010101" pitchFamily="2" charset="-122"/>
            </a:endParaRPr>
          </a:p>
        </p:txBody>
      </p:sp>
      <p:sp>
        <p:nvSpPr>
          <p:cNvPr id="7174" name="Text Box 5"/>
          <p:cNvSpPr txBox="1"/>
          <p:nvPr/>
        </p:nvSpPr>
        <p:spPr>
          <a:xfrm>
            <a:off x="192088" y="4070350"/>
            <a:ext cx="8680450" cy="1190625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 括号前面是“</a:t>
            </a:r>
            <a:r>
              <a:rPr lang="en-US" altLang="x-none" sz="3600">
                <a:latin typeface="楷体" panose="02010609060101010101" pitchFamily="49" charset="-122"/>
                <a:ea typeface="楷体" panose="02010609060101010101" pitchFamily="49" charset="-122"/>
              </a:rPr>
              <a:t>-</a:t>
            </a:r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”号，把</a:t>
            </a:r>
            <a:r>
              <a:rPr lang="zh-CN" altLang="en-US" sz="3600" dirty="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括号和它前面的“</a:t>
            </a:r>
            <a:r>
              <a:rPr lang="en-US" altLang="x-none" sz="360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-</a:t>
            </a:r>
            <a:r>
              <a:rPr lang="zh-CN" altLang="en-US" sz="3600" dirty="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”号</a:t>
            </a:r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去掉，括号里各项的符号</a:t>
            </a:r>
            <a:r>
              <a:rPr lang="zh-CN" altLang="en-US" sz="3600" dirty="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都改变</a:t>
            </a:r>
            <a:r>
              <a:rPr lang="en-US" altLang="x-none" sz="3600">
                <a:solidFill>
                  <a:srgbClr val="FF0000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.</a:t>
            </a:r>
          </a:p>
        </p:txBody>
      </p:sp>
      <p:sp>
        <p:nvSpPr>
          <p:cNvPr id="7176" name="文本框 7175"/>
          <p:cNvSpPr txBox="1"/>
          <p:nvPr/>
        </p:nvSpPr>
        <p:spPr>
          <a:xfrm>
            <a:off x="2520950" y="633412"/>
            <a:ext cx="3498850" cy="701675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4000" dirty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去括号法则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0" y="0"/>
            <a:ext cx="7170738" cy="64135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pPr fontAlgn="b">
              <a:spcBef>
                <a:spcPct val="50000"/>
              </a:spcBef>
            </a:pPr>
            <a:r>
              <a:rPr lang="zh-CN" altLang="en-US" sz="3600" dirty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一、探索去括号法则</a:t>
            </a: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7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typ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/>
      <p:bldP spid="717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7" name="文本框 11266"/>
          <p:cNvSpPr txBox="1"/>
          <p:nvPr/>
        </p:nvSpPr>
        <p:spPr>
          <a:xfrm>
            <a:off x="1425086" y="693738"/>
            <a:ext cx="7518400" cy="4912114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marL="342900" indent="-342900">
              <a:lnSpc>
                <a:spcPct val="90000"/>
              </a:lnSpc>
              <a:spcBef>
                <a:spcPct val="40000"/>
              </a:spcBef>
            </a:pPr>
            <a:r>
              <a:rPr lang="zh-CN" altLang="en-US" sz="3600" dirty="0" smtClean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填空：去括号</a:t>
            </a:r>
            <a:endParaRPr lang="zh-CN" altLang="en-US" sz="3600" dirty="0">
              <a:latin typeface="Arial Unicode MS" pitchFamily="34" charset="-122"/>
              <a:ea typeface="华文中宋" pitchFamily="2" charset="-122"/>
              <a:sym typeface="Wingdings" panose="05000000000000000000" pitchFamily="2" charset="2"/>
            </a:endParaRPr>
          </a:p>
          <a:p>
            <a:pPr marL="342900" indent="-342900">
              <a:lnSpc>
                <a:spcPct val="90000"/>
              </a:lnSpc>
              <a:spcBef>
                <a:spcPct val="40000"/>
              </a:spcBef>
            </a:pPr>
            <a:r>
              <a:rPr lang="en-US" altLang="zh-CN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① +(a-b)=</a:t>
            </a:r>
            <a:r>
              <a:rPr lang="en-US" altLang="zh-CN" sz="3600" u="sng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          </a:t>
            </a:r>
            <a:r>
              <a:rPr lang="zh-CN" altLang="en-US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；</a:t>
            </a:r>
          </a:p>
          <a:p>
            <a:pPr marL="342900" indent="-342900">
              <a:lnSpc>
                <a:spcPct val="90000"/>
              </a:lnSpc>
              <a:spcBef>
                <a:spcPct val="40000"/>
              </a:spcBef>
            </a:pPr>
            <a:r>
              <a:rPr lang="zh-CN" altLang="en-US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② </a:t>
            </a:r>
            <a:r>
              <a:rPr lang="en-US" altLang="zh-CN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-(a-b</a:t>
            </a:r>
            <a:r>
              <a:rPr lang="en-US" altLang="zh-CN" sz="3600" dirty="0" smtClean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)=</a:t>
            </a:r>
            <a:r>
              <a:rPr lang="en-US" altLang="zh-CN" sz="3600" u="sng" dirty="0" smtClean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          </a:t>
            </a:r>
            <a:r>
              <a:rPr lang="zh-CN" altLang="en-US" sz="3600" dirty="0" smtClean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；</a:t>
            </a:r>
            <a:endParaRPr lang="zh-CN" altLang="en-US" sz="3600" dirty="0">
              <a:latin typeface="Arial Unicode MS" pitchFamily="34" charset="-122"/>
              <a:ea typeface="华文中宋" pitchFamily="2" charset="-122"/>
              <a:sym typeface="Wingdings" panose="05000000000000000000" pitchFamily="2" charset="2"/>
            </a:endParaRPr>
          </a:p>
          <a:p>
            <a:pPr marL="342900" indent="-342900">
              <a:lnSpc>
                <a:spcPct val="90000"/>
              </a:lnSpc>
              <a:spcBef>
                <a:spcPct val="40000"/>
              </a:spcBef>
            </a:pPr>
            <a:r>
              <a:rPr lang="zh-CN" altLang="en-US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③ </a:t>
            </a:r>
            <a:r>
              <a:rPr lang="en-US" altLang="zh-CN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a+(b-c)=</a:t>
            </a:r>
            <a:r>
              <a:rPr lang="en-US" altLang="zh-CN" sz="3600" u="sng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          </a:t>
            </a:r>
            <a:r>
              <a:rPr lang="zh-CN" altLang="en-US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；     </a:t>
            </a:r>
          </a:p>
          <a:p>
            <a:pPr marL="342900" indent="-342900">
              <a:lnSpc>
                <a:spcPct val="90000"/>
              </a:lnSpc>
              <a:spcBef>
                <a:spcPct val="40000"/>
              </a:spcBef>
            </a:pPr>
            <a:r>
              <a:rPr lang="zh-CN" altLang="en-US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④ </a:t>
            </a:r>
            <a:r>
              <a:rPr lang="en-US" altLang="zh-CN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a-(b-c)= </a:t>
            </a:r>
            <a:r>
              <a:rPr lang="en-US" altLang="zh-CN" sz="3600" u="sng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          </a:t>
            </a:r>
            <a:r>
              <a:rPr lang="zh-CN" altLang="en-US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；</a:t>
            </a:r>
          </a:p>
          <a:p>
            <a:pPr marL="342900" indent="-342900">
              <a:lnSpc>
                <a:spcPct val="90000"/>
              </a:lnSpc>
              <a:spcBef>
                <a:spcPct val="40000"/>
              </a:spcBef>
            </a:pPr>
            <a:r>
              <a:rPr lang="zh-CN" altLang="en-US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⑤ </a:t>
            </a:r>
            <a:r>
              <a:rPr lang="en-US" altLang="zh-CN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(a-b)-(-</a:t>
            </a:r>
            <a:r>
              <a:rPr lang="en-US" altLang="zh-CN" sz="3600" dirty="0" err="1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c+d</a:t>
            </a:r>
            <a:r>
              <a:rPr lang="en-US" altLang="zh-CN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)=</a:t>
            </a:r>
            <a:r>
              <a:rPr lang="en-US" altLang="zh-CN" sz="3600" u="sng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         </a:t>
            </a:r>
            <a:r>
              <a:rPr lang="en-US" altLang="zh-CN" sz="3600" u="sng" dirty="0" smtClean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    </a:t>
            </a:r>
            <a:r>
              <a:rPr lang="zh-CN" altLang="en-US" sz="3600" dirty="0" smtClean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；                     </a:t>
            </a:r>
            <a:endParaRPr lang="zh-CN" altLang="en-US" sz="3600" dirty="0">
              <a:latin typeface="Arial Unicode MS" pitchFamily="34" charset="-122"/>
              <a:ea typeface="华文中宋" pitchFamily="2" charset="-122"/>
              <a:sym typeface="Wingdings" panose="05000000000000000000" pitchFamily="2" charset="2"/>
            </a:endParaRPr>
          </a:p>
          <a:p>
            <a:pPr marL="342900" indent="-342900">
              <a:lnSpc>
                <a:spcPct val="90000"/>
              </a:lnSpc>
              <a:spcBef>
                <a:spcPct val="40000"/>
              </a:spcBef>
            </a:pPr>
            <a:r>
              <a:rPr lang="zh-CN" altLang="en-US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⑥ </a:t>
            </a:r>
            <a:r>
              <a:rPr lang="en-US" altLang="zh-CN" sz="3600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-(a-b)+(-c-d)= </a:t>
            </a:r>
            <a:r>
              <a:rPr lang="en-US" altLang="zh-CN" sz="3600" u="sng" dirty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         </a:t>
            </a:r>
            <a:r>
              <a:rPr lang="en-US" altLang="zh-CN" sz="3600" u="sng" dirty="0" smtClean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      </a:t>
            </a:r>
            <a:r>
              <a:rPr lang="en-US" altLang="zh-CN" sz="3600" dirty="0" smtClean="0"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.</a:t>
            </a:r>
            <a:endParaRPr lang="en-US" altLang="zh-CN" sz="3600" dirty="0">
              <a:latin typeface="Arial Unicode MS" pitchFamily="34" charset="-122"/>
              <a:ea typeface="华文中宋" pitchFamily="2" charset="-122"/>
              <a:sym typeface="Wingdings" panose="05000000000000000000" pitchFamily="2" charset="2"/>
            </a:endParaRPr>
          </a:p>
        </p:txBody>
      </p:sp>
      <p:sp>
        <p:nvSpPr>
          <p:cNvPr id="11268" name="文本框 11267"/>
          <p:cNvSpPr txBox="1"/>
          <p:nvPr/>
        </p:nvSpPr>
        <p:spPr>
          <a:xfrm>
            <a:off x="3662363" y="1355725"/>
            <a:ext cx="1003300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>
                <a:solidFill>
                  <a:srgbClr val="FF3300"/>
                </a:solidFill>
                <a:latin typeface="Arial Unicode MS" pitchFamily="34" charset="-122"/>
                <a:ea typeface="华文中宋" pitchFamily="2" charset="-122"/>
              </a:rPr>
              <a:t>a-b</a:t>
            </a:r>
          </a:p>
        </p:txBody>
      </p:sp>
      <p:sp>
        <p:nvSpPr>
          <p:cNvPr id="11269" name="文本框 11268"/>
          <p:cNvSpPr txBox="1"/>
          <p:nvPr/>
        </p:nvSpPr>
        <p:spPr>
          <a:xfrm>
            <a:off x="3681413" y="2098675"/>
            <a:ext cx="1195387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>
                <a:solidFill>
                  <a:srgbClr val="FF3300"/>
                </a:solidFill>
                <a:latin typeface="Arial Unicode MS" pitchFamily="34" charset="-122"/>
                <a:ea typeface="华文中宋" pitchFamily="2" charset="-122"/>
              </a:rPr>
              <a:t>-a+b</a:t>
            </a:r>
          </a:p>
        </p:txBody>
      </p:sp>
      <p:sp>
        <p:nvSpPr>
          <p:cNvPr id="11270" name="文本框 11269"/>
          <p:cNvSpPr txBox="1"/>
          <p:nvPr/>
        </p:nvSpPr>
        <p:spPr>
          <a:xfrm>
            <a:off x="3816350" y="2811463"/>
            <a:ext cx="1651000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>
                <a:solidFill>
                  <a:srgbClr val="FF3300"/>
                </a:solidFill>
                <a:latin typeface="Arial Unicode MS" pitchFamily="34" charset="-122"/>
                <a:ea typeface="华文中宋" pitchFamily="2" charset="-122"/>
              </a:rPr>
              <a:t>a+b-c</a:t>
            </a:r>
          </a:p>
        </p:txBody>
      </p:sp>
      <p:sp>
        <p:nvSpPr>
          <p:cNvPr id="11271" name="文本框 11270"/>
          <p:cNvSpPr txBox="1"/>
          <p:nvPr/>
        </p:nvSpPr>
        <p:spPr>
          <a:xfrm>
            <a:off x="3800475" y="3502025"/>
            <a:ext cx="1798638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>
                <a:solidFill>
                  <a:srgbClr val="FF3300"/>
                </a:solidFill>
                <a:latin typeface="Arial Unicode MS" pitchFamily="34" charset="-122"/>
                <a:ea typeface="华文中宋" pitchFamily="2" charset="-122"/>
              </a:rPr>
              <a:t>a-b+c</a:t>
            </a:r>
          </a:p>
        </p:txBody>
      </p:sp>
      <p:sp>
        <p:nvSpPr>
          <p:cNvPr id="11272" name="文本框 11271"/>
          <p:cNvSpPr txBox="1"/>
          <p:nvPr/>
        </p:nvSpPr>
        <p:spPr>
          <a:xfrm>
            <a:off x="4741863" y="4195763"/>
            <a:ext cx="1990725" cy="646331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dirty="0" err="1" smtClean="0">
                <a:solidFill>
                  <a:srgbClr val="FF3300"/>
                </a:solidFill>
                <a:latin typeface="Arial Unicode MS" pitchFamily="34" charset="-122"/>
                <a:ea typeface="华文中宋" pitchFamily="2" charset="-122"/>
              </a:rPr>
              <a:t>a-b+c-d</a:t>
            </a:r>
            <a:endParaRPr lang="en-US" altLang="zh-CN" sz="3600" dirty="0">
              <a:solidFill>
                <a:srgbClr val="FF3300"/>
              </a:solidFill>
              <a:latin typeface="Arial Unicode MS" pitchFamily="34" charset="-122"/>
              <a:ea typeface="华文中宋" pitchFamily="2" charset="-122"/>
            </a:endParaRPr>
          </a:p>
        </p:txBody>
      </p:sp>
      <p:sp>
        <p:nvSpPr>
          <p:cNvPr id="11273" name="文本框 11272"/>
          <p:cNvSpPr txBox="1"/>
          <p:nvPr/>
        </p:nvSpPr>
        <p:spPr>
          <a:xfrm>
            <a:off x="5011738" y="4914900"/>
            <a:ext cx="2439987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dirty="0">
                <a:solidFill>
                  <a:srgbClr val="FF3300"/>
                </a:solidFill>
                <a:latin typeface="Arial Unicode MS" pitchFamily="34" charset="-122"/>
                <a:ea typeface="华文中宋" pitchFamily="2" charset="-122"/>
              </a:rPr>
              <a:t>-</a:t>
            </a:r>
            <a:r>
              <a:rPr lang="en-US" altLang="zh-CN" sz="3600" dirty="0" err="1" smtClean="0">
                <a:solidFill>
                  <a:srgbClr val="FF3300"/>
                </a:solidFill>
                <a:latin typeface="Arial Unicode MS" pitchFamily="34" charset="-122"/>
                <a:ea typeface="华文中宋" pitchFamily="2" charset="-122"/>
              </a:rPr>
              <a:t>a+b-c-d</a:t>
            </a:r>
            <a:endParaRPr lang="en-US" altLang="zh-CN" sz="3600" dirty="0">
              <a:solidFill>
                <a:srgbClr val="FF3300"/>
              </a:solidFill>
              <a:latin typeface="Arial Unicode MS" pitchFamily="34" charset="-122"/>
              <a:ea typeface="华文中宋" pitchFamily="2" charset="-122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0" y="0"/>
            <a:ext cx="7170738" cy="64135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pPr fontAlgn="b">
              <a:spcBef>
                <a:spcPct val="50000"/>
              </a:spcBef>
            </a:pPr>
            <a:r>
              <a:rPr lang="zh-CN" altLang="en-US" sz="3600" dirty="0" smtClean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二、利用去括号法则计算</a:t>
            </a:r>
            <a:endParaRPr lang="zh-CN" altLang="en-US" sz="3600" dirty="0">
              <a:solidFill>
                <a:srgbClr val="0000CC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7" dur="500"/>
                                        <p:tgtEl>
                                          <p:spTgt spid="112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2" dur="500"/>
                                        <p:tgtEl>
                                          <p:spTgt spid="112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7" dur="500"/>
                                        <p:tgtEl>
                                          <p:spTgt spid="112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2" dur="500"/>
                                        <p:tgtEl>
                                          <p:spTgt spid="112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27" dur="500"/>
                                        <p:tgtEl>
                                          <p:spTgt spid="112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2" dur="500"/>
                                        <p:tgtEl>
                                          <p:spTgt spid="112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8" grpId="0"/>
      <p:bldP spid="11269" grpId="0"/>
      <p:bldP spid="11270" grpId="0"/>
      <p:bldP spid="11271" grpId="0"/>
      <p:bldP spid="11272" grpId="0"/>
      <p:bldP spid="1127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文本框 25601"/>
          <p:cNvSpPr txBox="1"/>
          <p:nvPr/>
        </p:nvSpPr>
        <p:spPr>
          <a:xfrm>
            <a:off x="-81757" y="673588"/>
            <a:ext cx="7596188" cy="1382713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35000"/>
              </a:spcBef>
            </a:pPr>
            <a:r>
              <a:rPr lang="zh-CN" altLang="en-US" sz="3600" dirty="0">
                <a:solidFill>
                  <a:srgbClr val="0000CC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例题</a:t>
            </a:r>
            <a:r>
              <a:rPr lang="en-US" altLang="zh-CN" sz="3600" dirty="0">
                <a:solidFill>
                  <a:srgbClr val="0000CC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1</a:t>
            </a:r>
            <a:r>
              <a:rPr lang="zh-CN" altLang="en-US" sz="3600" dirty="0">
                <a:solidFill>
                  <a:srgbClr val="0000CC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、</a:t>
            </a:r>
            <a:r>
              <a:rPr lang="en-US" altLang="x-none" sz="3600" dirty="0" err="1">
                <a:solidFill>
                  <a:srgbClr val="0000CC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先去括号</a:t>
            </a:r>
            <a:r>
              <a:rPr lang="zh-CN" altLang="en-US" sz="3600" dirty="0">
                <a:solidFill>
                  <a:srgbClr val="0000CC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,再合并同类项:</a:t>
            </a:r>
          </a:p>
          <a:p>
            <a:pPr>
              <a:spcBef>
                <a:spcPct val="35000"/>
              </a:spcBef>
            </a:pPr>
            <a:r>
              <a:rPr lang="zh-CN" altLang="en-US" sz="3600" dirty="0">
                <a:latin typeface="宋体" panose="02010600030101010101" pitchFamily="2" charset="-122"/>
                <a:ea typeface="宋体" panose="02010600030101010101" pitchFamily="2" charset="-122"/>
              </a:rPr>
              <a:t> </a:t>
            </a:r>
            <a:r>
              <a:rPr lang="en-US" altLang="zh-CN" sz="3600" dirty="0">
                <a:latin typeface="宋体" panose="02010600030101010101" pitchFamily="2" charset="-122"/>
                <a:ea typeface="宋体" panose="02010600030101010101" pitchFamily="2" charset="-122"/>
              </a:rPr>
              <a:t>       </a:t>
            </a: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8a+2b</a:t>
            </a:r>
            <a:r>
              <a:rPr lang="zh-CN" altLang="en-US" dirty="0">
                <a:latin typeface="华文中宋" pitchFamily="2" charset="-122"/>
                <a:ea typeface="华文中宋" pitchFamily="2" charset="-122"/>
              </a:rPr>
              <a:t>－</a:t>
            </a: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(5a</a:t>
            </a:r>
            <a:r>
              <a:rPr lang="zh-CN" altLang="en-US" dirty="0">
                <a:latin typeface="华文中宋" pitchFamily="2" charset="-122"/>
                <a:ea typeface="华文中宋" pitchFamily="2" charset="-122"/>
              </a:rPr>
              <a:t>－</a:t>
            </a:r>
            <a:r>
              <a:rPr lang="en-US" altLang="zh-CN" dirty="0">
                <a:latin typeface="华文中宋" pitchFamily="2" charset="-122"/>
                <a:ea typeface="华文中宋" pitchFamily="2" charset="-122"/>
              </a:rPr>
              <a:t>b)</a:t>
            </a:r>
            <a:endParaRPr lang="zh-CN" altLang="en-US" dirty="0"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25604" name="文本框 25603"/>
          <p:cNvSpPr txBox="1"/>
          <p:nvPr/>
        </p:nvSpPr>
        <p:spPr>
          <a:xfrm>
            <a:off x="0" y="3607655"/>
            <a:ext cx="7432675" cy="2862322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dirty="0">
                <a:solidFill>
                  <a:srgbClr val="0000CC"/>
                </a:solidFill>
                <a:latin typeface="华文中宋" pitchFamily="2" charset="-122"/>
                <a:ea typeface="华文中宋" pitchFamily="2" charset="-122"/>
              </a:rPr>
              <a:t>练习</a:t>
            </a:r>
            <a:r>
              <a:rPr lang="en-US" altLang="zh-CN" sz="3600" dirty="0">
                <a:solidFill>
                  <a:srgbClr val="0000CC"/>
                </a:solidFill>
                <a:latin typeface="华文中宋" pitchFamily="2" charset="-122"/>
                <a:ea typeface="华文中宋" pitchFamily="2" charset="-122"/>
              </a:rPr>
              <a:t>1</a:t>
            </a:r>
            <a:r>
              <a:rPr lang="zh-CN" altLang="en-US" sz="3600" dirty="0">
                <a:solidFill>
                  <a:srgbClr val="0000CC"/>
                </a:solidFill>
                <a:latin typeface="华文中宋" pitchFamily="2" charset="-122"/>
                <a:ea typeface="华文中宋" pitchFamily="2" charset="-122"/>
              </a:rPr>
              <a:t>、先去括号，再合并</a:t>
            </a:r>
            <a:r>
              <a:rPr lang="zh-CN" altLang="en-US" sz="3600" dirty="0" smtClean="0">
                <a:solidFill>
                  <a:srgbClr val="0000CC"/>
                </a:solidFill>
                <a:latin typeface="华文中宋" pitchFamily="2" charset="-122"/>
                <a:ea typeface="华文中宋" pitchFamily="2" charset="-122"/>
              </a:rPr>
              <a:t>同类项</a:t>
            </a:r>
            <a:r>
              <a:rPr lang="zh-CN" altLang="en-US" sz="3600" dirty="0" smtClean="0">
                <a:solidFill>
                  <a:srgbClr val="FF0000"/>
                </a:solidFill>
                <a:latin typeface="华文中宋" pitchFamily="2" charset="-122"/>
                <a:ea typeface="华文中宋" pitchFamily="2" charset="-122"/>
              </a:rPr>
              <a:t>（独立完成后同桌互纠）</a:t>
            </a:r>
            <a:endParaRPr lang="zh-CN" altLang="en-US" sz="3600" dirty="0">
              <a:solidFill>
                <a:srgbClr val="FF0000"/>
              </a:solidFill>
              <a:latin typeface="华文中宋" pitchFamily="2" charset="-122"/>
              <a:ea typeface="华文中宋" pitchFamily="2" charset="-122"/>
            </a:endParaRPr>
          </a:p>
          <a:p>
            <a:pPr>
              <a:spcBef>
                <a:spcPct val="50000"/>
              </a:spcBef>
            </a:pP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（</a:t>
            </a:r>
            <a:r>
              <a:rPr lang="en-US" altLang="zh-CN" sz="3600" dirty="0">
                <a:latin typeface="华文中宋" pitchFamily="2" charset="-122"/>
                <a:ea typeface="华文中宋" pitchFamily="2" charset="-122"/>
              </a:rPr>
              <a:t>1</a:t>
            </a: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） </a:t>
            </a:r>
            <a:r>
              <a:rPr lang="en-US" altLang="zh-CN" sz="3600" dirty="0">
                <a:latin typeface="华文中宋" pitchFamily="2" charset="-122"/>
                <a:ea typeface="华文中宋" pitchFamily="2" charset="-122"/>
              </a:rPr>
              <a:t>a+(-3b-2a)</a:t>
            </a:r>
          </a:p>
          <a:p>
            <a:pPr>
              <a:spcBef>
                <a:spcPct val="50000"/>
              </a:spcBef>
            </a:pP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（</a:t>
            </a:r>
            <a:r>
              <a:rPr lang="en-US" altLang="zh-CN" sz="3600" dirty="0">
                <a:latin typeface="华文中宋" pitchFamily="2" charset="-122"/>
                <a:ea typeface="华文中宋" pitchFamily="2" charset="-122"/>
              </a:rPr>
              <a:t>2</a:t>
            </a: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） </a:t>
            </a:r>
            <a:r>
              <a:rPr lang="en-US" altLang="zh-CN" sz="3600" dirty="0">
                <a:latin typeface="华文中宋" pitchFamily="2" charset="-122"/>
                <a:ea typeface="华文中宋" pitchFamily="2" charset="-122"/>
              </a:rPr>
              <a:t>(x+2y)-(-2x-y)</a:t>
            </a:r>
            <a:endParaRPr lang="zh-CN" altLang="en-US" sz="3600" dirty="0">
              <a:latin typeface="华文中宋" pitchFamily="2" charset="-122"/>
              <a:ea typeface="华文中宋" pitchFamily="2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0"/>
            <a:ext cx="7170738" cy="64135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pPr fontAlgn="b">
              <a:spcBef>
                <a:spcPct val="50000"/>
              </a:spcBef>
            </a:pPr>
            <a:r>
              <a:rPr lang="zh-CN" altLang="en-US" sz="3600" dirty="0" smtClean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二、利用去括号法则计算</a:t>
            </a:r>
            <a:endParaRPr lang="zh-CN" altLang="en-US" sz="3600" dirty="0">
              <a:solidFill>
                <a:srgbClr val="0000CC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56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文本框 12290"/>
          <p:cNvSpPr txBox="1"/>
          <p:nvPr/>
        </p:nvSpPr>
        <p:spPr>
          <a:xfrm>
            <a:off x="703580" y="2690992"/>
            <a:ext cx="7654925" cy="4265783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marL="342900" indent="-342900">
              <a:lnSpc>
                <a:spcPct val="90000"/>
              </a:lnSpc>
              <a:spcBef>
                <a:spcPct val="50000"/>
              </a:spcBef>
            </a:pPr>
            <a:r>
              <a:rPr lang="zh-CN" altLang="en-US" sz="2800" dirty="0">
                <a:solidFill>
                  <a:srgbClr val="0000CC"/>
                </a:solidFill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例题</a:t>
            </a:r>
            <a:r>
              <a:rPr lang="en-US" altLang="zh-CN" sz="2800" dirty="0">
                <a:solidFill>
                  <a:srgbClr val="0000CC"/>
                </a:solidFill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2</a:t>
            </a:r>
            <a:r>
              <a:rPr lang="zh-CN" altLang="en-US" sz="2800" dirty="0">
                <a:solidFill>
                  <a:srgbClr val="0000CC"/>
                </a:solidFill>
                <a:latin typeface="Arial Unicode MS" pitchFamily="34" charset="-122"/>
                <a:ea typeface="华文中宋" pitchFamily="2" charset="-122"/>
                <a:sym typeface="Wingdings" panose="05000000000000000000" pitchFamily="2" charset="2"/>
              </a:rPr>
              <a:t>：</a:t>
            </a:r>
          </a:p>
          <a:p>
            <a:pPr marL="342900" indent="-342900">
              <a:spcBef>
                <a:spcPct val="50000"/>
              </a:spcBef>
            </a:pP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 ⑴ a+2(b-c)＝</a:t>
            </a:r>
            <a:r>
              <a:rPr lang="zh-CN" altLang="en-US" sz="3600" u="sng" dirty="0">
                <a:latin typeface="华文中宋" pitchFamily="2" charset="-122"/>
                <a:ea typeface="华文中宋" pitchFamily="2" charset="-122"/>
              </a:rPr>
              <a:t>　        　    </a:t>
            </a: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； </a:t>
            </a:r>
          </a:p>
          <a:p>
            <a:pPr marL="342900" indent="-342900">
              <a:spcBef>
                <a:spcPct val="50000"/>
              </a:spcBef>
            </a:pP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 ⑵ a-3(b-c)＝</a:t>
            </a:r>
            <a:r>
              <a:rPr lang="zh-CN" altLang="en-US" sz="3600" u="sng" dirty="0">
                <a:latin typeface="华文中宋" pitchFamily="2" charset="-122"/>
                <a:ea typeface="华文中宋" pitchFamily="2" charset="-122"/>
              </a:rPr>
              <a:t>　        　    </a:t>
            </a: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； </a:t>
            </a:r>
            <a:endParaRPr lang="en-US" altLang="zh-CN" sz="3600" dirty="0">
              <a:latin typeface="华文中宋" pitchFamily="2" charset="-122"/>
              <a:ea typeface="华文中宋" pitchFamily="2" charset="-122"/>
            </a:endParaRPr>
          </a:p>
          <a:p>
            <a:pPr marL="342900" indent="-342900">
              <a:spcBef>
                <a:spcPct val="50000"/>
              </a:spcBef>
            </a:pPr>
            <a:endParaRPr lang="en-US" altLang="zh-CN" sz="2000" dirty="0"/>
          </a:p>
          <a:p>
            <a:pPr marL="342900" indent="-342900">
              <a:spcBef>
                <a:spcPct val="50000"/>
              </a:spcBef>
            </a:pPr>
            <a:r>
              <a:rPr lang="en-US" altLang="zh-CN" sz="2000" dirty="0">
                <a:latin typeface="华文中宋" pitchFamily="2" charset="-122"/>
                <a:ea typeface="华文中宋" pitchFamily="2" charset="-122"/>
              </a:rPr>
              <a:t> </a:t>
            </a:r>
            <a:r>
              <a:rPr lang="en-US" altLang="zh-CN" sz="2000" dirty="0" smtClean="0">
                <a:latin typeface="华文中宋" pitchFamily="2" charset="-122"/>
                <a:ea typeface="华文中宋" pitchFamily="2" charset="-122"/>
              </a:rPr>
              <a:t> </a:t>
            </a:r>
            <a:r>
              <a:rPr lang="zh-CN" altLang="en-US" sz="3600" dirty="0" smtClean="0">
                <a:latin typeface="华文中宋" pitchFamily="2" charset="-122"/>
                <a:ea typeface="华文中宋" pitchFamily="2" charset="-122"/>
              </a:rPr>
              <a:t>⑶ </a:t>
            </a: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a+4(-b-c)＝</a:t>
            </a:r>
            <a:r>
              <a:rPr lang="zh-CN" altLang="en-US" sz="3600" u="sng" dirty="0">
                <a:latin typeface="华文中宋" pitchFamily="2" charset="-122"/>
                <a:ea typeface="华文中宋" pitchFamily="2" charset="-122"/>
              </a:rPr>
              <a:t>　　　   　　  </a:t>
            </a: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；</a:t>
            </a:r>
          </a:p>
          <a:p>
            <a:pPr marL="342900" indent="-342900">
              <a:spcBef>
                <a:spcPct val="50000"/>
              </a:spcBef>
            </a:pP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 ⑷ a-5(-b-c)＝</a:t>
            </a:r>
            <a:r>
              <a:rPr lang="zh-CN" altLang="en-US" sz="3600" u="sng" dirty="0">
                <a:latin typeface="华文中宋" pitchFamily="2" charset="-122"/>
                <a:ea typeface="华文中宋" pitchFamily="2" charset="-122"/>
              </a:rPr>
              <a:t>　　　   　　  </a:t>
            </a:r>
            <a:r>
              <a:rPr lang="zh-CN" altLang="en-US" sz="3600" dirty="0">
                <a:latin typeface="华文中宋" pitchFamily="2" charset="-122"/>
                <a:ea typeface="华文中宋" pitchFamily="2" charset="-122"/>
              </a:rPr>
              <a:t>．</a:t>
            </a:r>
          </a:p>
        </p:txBody>
      </p:sp>
      <p:sp>
        <p:nvSpPr>
          <p:cNvPr id="12300" name="文本框 12299"/>
          <p:cNvSpPr txBox="1"/>
          <p:nvPr/>
        </p:nvSpPr>
        <p:spPr>
          <a:xfrm>
            <a:off x="4581842" y="6185500"/>
            <a:ext cx="2595563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CN" sz="3600" dirty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a+5b+5c</a:t>
            </a:r>
          </a:p>
        </p:txBody>
      </p:sp>
      <p:sp>
        <p:nvSpPr>
          <p:cNvPr id="12301" name="矩形 12300"/>
          <p:cNvSpPr/>
          <p:nvPr/>
        </p:nvSpPr>
        <p:spPr>
          <a:xfrm>
            <a:off x="4623117" y="5304437"/>
            <a:ext cx="2306638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zh-CN" sz="3600" dirty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a-4b-4c</a:t>
            </a:r>
            <a:endParaRPr lang="zh-CN" altLang="en-US" sz="3600" dirty="0">
              <a:solidFill>
                <a:srgbClr val="FF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12306" name="椭圆 12305"/>
          <p:cNvSpPr/>
          <p:nvPr/>
        </p:nvSpPr>
        <p:spPr>
          <a:xfrm>
            <a:off x="1810433" y="3284185"/>
            <a:ext cx="581391" cy="694690"/>
          </a:xfrm>
          <a:prstGeom prst="ellipse">
            <a:avLst/>
          </a:prstGeom>
          <a:solidFill>
            <a:srgbClr val="FFC1FF">
              <a:alpha val="44000"/>
            </a:srgbClr>
          </a:solidFill>
          <a:ln w="9525" cap="flat" cmpd="sng">
            <a:solidFill>
              <a:srgbClr val="FF00FF"/>
            </a:solidFill>
            <a:prstDash val="solid"/>
            <a:headEnd type="none" w="med" len="med"/>
            <a:tailEnd type="none" w="med" len="med"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12307" name="椭圆 12306"/>
          <p:cNvSpPr/>
          <p:nvPr/>
        </p:nvSpPr>
        <p:spPr>
          <a:xfrm>
            <a:off x="1782225" y="4144927"/>
            <a:ext cx="539261" cy="619761"/>
          </a:xfrm>
          <a:prstGeom prst="ellipse">
            <a:avLst/>
          </a:prstGeom>
          <a:solidFill>
            <a:srgbClr val="FFC1FF">
              <a:alpha val="44000"/>
            </a:srgbClr>
          </a:solidFill>
          <a:ln w="9525" cap="flat" cmpd="sng">
            <a:solidFill>
              <a:srgbClr val="FF00FF"/>
            </a:solidFill>
            <a:prstDash val="solid"/>
            <a:headEnd type="none" w="med" len="med"/>
            <a:tailEnd type="none" w="med" len="med"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29699" name="文本框 29698"/>
          <p:cNvSpPr txBox="1"/>
          <p:nvPr/>
        </p:nvSpPr>
        <p:spPr>
          <a:xfrm>
            <a:off x="-29845" y="-19685"/>
            <a:ext cx="8388350" cy="645160"/>
          </a:xfrm>
          <a:prstGeom prst="rect">
            <a:avLst/>
          </a:prstGeom>
          <a:solidFill>
            <a:srgbClr val="FFFF00"/>
          </a:solidFill>
          <a:ln w="9525">
            <a:noFill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zh-CN" altLang="en-US" sz="3600" dirty="0">
                <a:solidFill>
                  <a:srgbClr val="0000CC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三、借助乘法分配律进行去括号化简</a:t>
            </a:r>
          </a:p>
        </p:txBody>
      </p:sp>
      <p:sp>
        <p:nvSpPr>
          <p:cNvPr id="10" name="Text Box 45"/>
          <p:cNvSpPr txBox="1"/>
          <p:nvPr/>
        </p:nvSpPr>
        <p:spPr>
          <a:xfrm>
            <a:off x="703580" y="834591"/>
            <a:ext cx="4595813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x-none" sz="3600" dirty="0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a+(-</a:t>
            </a:r>
            <a:r>
              <a:rPr lang="en-US" altLang="x-none" sz="3600" dirty="0" err="1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b+c</a:t>
            </a:r>
            <a:r>
              <a:rPr lang="en-US" altLang="x-none" sz="3600" dirty="0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)=</a:t>
            </a:r>
            <a:r>
              <a:rPr lang="en-US" altLang="x-none" sz="3600" dirty="0" err="1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a-b+c</a:t>
            </a:r>
            <a:endParaRPr lang="en-US" altLang="x-none" sz="3600" dirty="0">
              <a:solidFill>
                <a:srgbClr val="0000FF"/>
              </a:solidFill>
              <a:latin typeface="Times New Roman" panose="02020603050405020304" pitchFamily="18" charset="0"/>
              <a:ea typeface="宋体" panose="02010600030101010101" pitchFamily="2" charset="-122"/>
            </a:endParaRPr>
          </a:p>
        </p:txBody>
      </p:sp>
      <p:sp>
        <p:nvSpPr>
          <p:cNvPr id="11" name="Text Box 3"/>
          <p:cNvSpPr txBox="1"/>
          <p:nvPr/>
        </p:nvSpPr>
        <p:spPr>
          <a:xfrm>
            <a:off x="703580" y="1607521"/>
            <a:ext cx="4335463" cy="64135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en-US" altLang="x-none" sz="3600" dirty="0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a-(-</a:t>
            </a:r>
            <a:r>
              <a:rPr lang="en-US" altLang="x-none" sz="3600" dirty="0" err="1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b+c</a:t>
            </a:r>
            <a:r>
              <a:rPr lang="en-US" altLang="x-none" sz="3600" dirty="0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)=</a:t>
            </a:r>
            <a:r>
              <a:rPr lang="en-US" altLang="x-none" sz="3600" dirty="0" err="1">
                <a:solidFill>
                  <a:srgbClr val="0000FF"/>
                </a:solidFill>
                <a:latin typeface="Times New Roman" panose="02020603050405020304" pitchFamily="18" charset="0"/>
                <a:ea typeface="宋体" panose="02010600030101010101" pitchFamily="2" charset="-122"/>
              </a:rPr>
              <a:t>a+b-c</a:t>
            </a:r>
            <a:endParaRPr lang="en-US" altLang="x-none" sz="3600" dirty="0">
              <a:solidFill>
                <a:srgbClr val="0000FF"/>
              </a:solidFill>
              <a:latin typeface="Times New Roman" panose="02020603050405020304" pitchFamily="18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300" grpId="0"/>
      <p:bldP spid="12301" grpId="0"/>
      <p:bldP spid="12306" grpId="0" animBg="1"/>
      <p:bldP spid="12307" grpId="0" animBg="1"/>
      <p:bldP spid="29699" grpId="0" animBg="1"/>
      <p:bldP spid="10" grpId="0"/>
      <p:bldP spid="11" grpId="0"/>
    </p:bldLst>
  </p:timing>
</p:sld>
</file>

<file path=ppt/theme/theme1.xml><?xml version="1.0" encoding="utf-8"?>
<a:theme xmlns:a="http://schemas.openxmlformats.org/drawingml/2006/main" name="1_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  <a:ln w="9525">
          <a:noFill/>
        </a:ln>
      </a:spPr>
      <a:bodyPr>
        <a:spAutoFit/>
      </a:bodyPr>
      <a:lstStyle>
        <a:defPPr>
          <a:spcBef>
            <a:spcPct val="50000"/>
          </a:spcBef>
          <a:defRPr lang="zh-CN" altLang="en-US" dirty="0">
            <a:latin typeface="华文中宋" pitchFamily="2" charset="-122"/>
            <a:ea typeface="华文中宋" pitchFamily="2" charset="-122"/>
          </a:defRPr>
        </a:defPPr>
      </a:lstStyle>
    </a:txDef>
  </a:objectDefaul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  <a:ln w="9525">
          <a:noFill/>
        </a:ln>
      </a:spPr>
      <a:bodyPr>
        <a:spAutoFit/>
      </a:bodyPr>
      <a:lstStyle>
        <a:defPPr>
          <a:spcBef>
            <a:spcPct val="50000"/>
          </a:spcBef>
          <a:defRPr lang="zh-CN" altLang="en-US" dirty="0">
            <a:latin typeface="华文中宋" pitchFamily="2" charset="-122"/>
            <a:ea typeface="华文中宋" pitchFamily="2" charset="-122"/>
          </a:defRPr>
        </a:defPPr>
      </a:lstStyle>
    </a:txDef>
  </a:objectDefaul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Cambria-Calibri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2007-2010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atMod val="350000"/>
                <a:shade val="99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283</TotalTime>
  <Words>870</Words>
  <Application>Microsoft Office PowerPoint</Application>
  <PresentationFormat>全屏显示(4:3)</PresentationFormat>
  <Paragraphs>186</Paragraphs>
  <Slides>16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16</vt:i4>
      </vt:variant>
    </vt:vector>
  </HeadingPairs>
  <TitlesOfParts>
    <vt:vector size="28" baseType="lpstr">
      <vt:lpstr>Arial Unicode MS</vt:lpstr>
      <vt:lpstr>黑体</vt:lpstr>
      <vt:lpstr>华文行楷</vt:lpstr>
      <vt:lpstr>华文新魏</vt:lpstr>
      <vt:lpstr>华文中宋</vt:lpstr>
      <vt:lpstr>楷体</vt:lpstr>
      <vt:lpstr>宋体</vt:lpstr>
      <vt:lpstr>Arial</vt:lpstr>
      <vt:lpstr>Times New Roman</vt:lpstr>
      <vt:lpstr>Wingdings</vt:lpstr>
      <vt:lpstr>1_默认设计模板</vt:lpstr>
      <vt:lpstr>2_默认设计模板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建湖实验初中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去括号（1）</dc:title>
  <dc:creator>Administrator</dc:creator>
  <cp:lastModifiedBy>H D</cp:lastModifiedBy>
  <cp:revision>181</cp:revision>
  <dcterms:created xsi:type="dcterms:W3CDTF">2004-11-12T07:09:00Z</dcterms:created>
  <dcterms:modified xsi:type="dcterms:W3CDTF">2019-10-21T12:58:59Z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2052-10.1.0.6876</vt:lpwstr>
  </property>
</Properties>
</file>

<file path=docProps/thumbnail.jpeg>
</file>