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91" r:id="rId2"/>
    <p:sldId id="259" r:id="rId3"/>
    <p:sldId id="256" r:id="rId4"/>
    <p:sldId id="258" r:id="rId5"/>
    <p:sldId id="292" r:id="rId6"/>
    <p:sldId id="266" r:id="rId7"/>
    <p:sldId id="267" r:id="rId8"/>
    <p:sldId id="270" r:id="rId9"/>
    <p:sldId id="286" r:id="rId10"/>
    <p:sldId id="273" r:id="rId11"/>
    <p:sldId id="260" r:id="rId12"/>
    <p:sldId id="275" r:id="rId13"/>
    <p:sldId id="274" r:id="rId14"/>
    <p:sldId id="293" r:id="rId15"/>
    <p:sldId id="278" r:id="rId16"/>
    <p:sldId id="282" r:id="rId17"/>
    <p:sldId id="294" r:id="rId18"/>
    <p:sldId id="263" r:id="rId19"/>
    <p:sldId id="268" r:id="rId20"/>
    <p:sldId id="288" r:id="rId21"/>
    <p:sldId id="289" r:id="rId22"/>
    <p:sldId id="281" r:id="rId23"/>
    <p:sldId id="264" r:id="rId24"/>
    <p:sldId id="265" r:id="rId25"/>
    <p:sldId id="257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C76EE-B7E2-4705-B9FE-DA652E6C35BB}" type="datetimeFigureOut">
              <a:rPr lang="zh-CN" altLang="en-US" smtClean="0"/>
              <a:pPr/>
              <a:t>2019/12/5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6FED1-11D1-4D75-AAAF-BAD93305C6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FED1-11D1-4D75-AAAF-BAD93305C669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FED1-11D1-4D75-AAAF-BAD93305C669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2ED8-E958-4A94-8EC3-1CB8688A9BCF}" type="datetimeFigureOut">
              <a:rPr lang="zh-CN" altLang="en-US" smtClean="0"/>
              <a:pPr/>
              <a:t>2019/12/5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C8BC-3468-4DD6-9A25-33DD3BBA3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2ED8-E958-4A94-8EC3-1CB8688A9BCF}" type="datetimeFigureOut">
              <a:rPr lang="zh-CN" altLang="en-US" smtClean="0"/>
              <a:pPr/>
              <a:t>2019/12/5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C8BC-3468-4DD6-9A25-33DD3BBA3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2ED8-E958-4A94-8EC3-1CB8688A9BCF}" type="datetimeFigureOut">
              <a:rPr lang="zh-CN" altLang="en-US" smtClean="0"/>
              <a:pPr/>
              <a:t>2019/12/5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C8BC-3468-4DD6-9A25-33DD3BBA3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2ED8-E958-4A94-8EC3-1CB8688A9BCF}" type="datetimeFigureOut">
              <a:rPr lang="zh-CN" altLang="en-US" smtClean="0"/>
              <a:pPr/>
              <a:t>2019/12/5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C8BC-3468-4DD6-9A25-33DD3BBA3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2ED8-E958-4A94-8EC3-1CB8688A9BCF}" type="datetimeFigureOut">
              <a:rPr lang="zh-CN" altLang="en-US" smtClean="0"/>
              <a:pPr/>
              <a:t>2019/12/5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C8BC-3468-4DD6-9A25-33DD3BBA3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2ED8-E958-4A94-8EC3-1CB8688A9BCF}" type="datetimeFigureOut">
              <a:rPr lang="zh-CN" altLang="en-US" smtClean="0"/>
              <a:pPr/>
              <a:t>2019/12/5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C8BC-3468-4DD6-9A25-33DD3BBA3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2ED8-E958-4A94-8EC3-1CB8688A9BCF}" type="datetimeFigureOut">
              <a:rPr lang="zh-CN" altLang="en-US" smtClean="0"/>
              <a:pPr/>
              <a:t>2019/12/5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C8BC-3468-4DD6-9A25-33DD3BBA3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2ED8-E958-4A94-8EC3-1CB8688A9BCF}" type="datetimeFigureOut">
              <a:rPr lang="zh-CN" altLang="en-US" smtClean="0"/>
              <a:pPr/>
              <a:t>2019/12/5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C8BC-3468-4DD6-9A25-33DD3BBA3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2ED8-E958-4A94-8EC3-1CB8688A9BCF}" type="datetimeFigureOut">
              <a:rPr lang="zh-CN" altLang="en-US" smtClean="0"/>
              <a:pPr/>
              <a:t>2019/12/5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C8BC-3468-4DD6-9A25-33DD3BBA3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2ED8-E958-4A94-8EC3-1CB8688A9BCF}" type="datetimeFigureOut">
              <a:rPr lang="zh-CN" altLang="en-US" smtClean="0"/>
              <a:pPr/>
              <a:t>2019/12/5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C8BC-3468-4DD6-9A25-33DD3BBA3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2ED8-E958-4A94-8EC3-1CB8688A9BCF}" type="datetimeFigureOut">
              <a:rPr lang="zh-CN" altLang="en-US" smtClean="0"/>
              <a:pPr/>
              <a:t>2019/12/5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C8BC-3468-4DD6-9A25-33DD3BBA3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12ED8-E958-4A94-8EC3-1CB8688A9BCF}" type="datetimeFigureOut">
              <a:rPr lang="zh-CN" altLang="en-US" smtClean="0"/>
              <a:pPr/>
              <a:t>2019/12/5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7C8BC-3468-4DD6-9A25-33DD3BBA3C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20843;&#19978;&#23548;&#23398;&#26696;\&#20989;&#25968;&#27491;&#24335;&#31295;\VID_20151029_133322%2000_00_02-00_00_12~1.wmv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12.png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图片 54"/>
          <p:cNvPicPr>
            <a:picLocks noChangeAspect="1"/>
          </p:cNvPicPr>
          <p:nvPr/>
        </p:nvPicPr>
        <p:blipFill>
          <a:blip r:embed="rId2">
            <a:grayscl/>
          </a:blip>
          <a:srcRect l="10634" b="29966"/>
          <a:stretch>
            <a:fillRect/>
          </a:stretch>
        </p:blipFill>
        <p:spPr>
          <a:xfrm rot="9709526" flipH="1">
            <a:off x="-545334" y="-513895"/>
            <a:ext cx="4365007" cy="5903817"/>
          </a:xfrm>
          <a:custGeom>
            <a:avLst/>
            <a:gdLst>
              <a:gd name="connsiteX0" fmla="*/ 1938173 w 5820008"/>
              <a:gd name="connsiteY0" fmla="*/ 5903817 h 5903817"/>
              <a:gd name="connsiteX1" fmla="*/ 5820008 w 5820008"/>
              <a:gd name="connsiteY1" fmla="*/ 4629444 h 5903817"/>
              <a:gd name="connsiteX2" fmla="*/ 5820008 w 5820008"/>
              <a:gd name="connsiteY2" fmla="*/ 0 h 5903817"/>
              <a:gd name="connsiteX3" fmla="*/ 0 w 5820008"/>
              <a:gd name="connsiteY3" fmla="*/ 0 h 5903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0008" h="5903817">
                <a:moveTo>
                  <a:pt x="1938173" y="5903817"/>
                </a:moveTo>
                <a:lnTo>
                  <a:pt x="5820008" y="4629444"/>
                </a:lnTo>
                <a:lnTo>
                  <a:pt x="5820008" y="0"/>
                </a:lnTo>
                <a:lnTo>
                  <a:pt x="0" y="0"/>
                </a:lnTo>
                <a:close/>
              </a:path>
            </a:pathLst>
          </a:custGeom>
          <a:effectLst>
            <a:softEdge rad="0"/>
          </a:effectLst>
        </p:spPr>
      </p:pic>
      <p:pic>
        <p:nvPicPr>
          <p:cNvPr id="5963" name="图片 596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 flipV="1">
            <a:off x="6786578" y="-1"/>
            <a:ext cx="2357422" cy="4068644"/>
          </a:xfrm>
          <a:prstGeom prst="rect">
            <a:avLst/>
          </a:prstGeom>
        </p:spPr>
      </p:pic>
      <p:pic>
        <p:nvPicPr>
          <p:cNvPr id="5964" name="图片 59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" y="3769923"/>
            <a:ext cx="156036" cy="869944"/>
          </a:xfrm>
          <a:prstGeom prst="rect">
            <a:avLst/>
          </a:prstGeom>
        </p:spPr>
      </p:pic>
      <p:pic>
        <p:nvPicPr>
          <p:cNvPr id="5965" name="图片 596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78719"/>
            <a:ext cx="3714744" cy="5079281"/>
          </a:xfrm>
          <a:prstGeom prst="rect">
            <a:avLst/>
          </a:prstGeom>
        </p:spPr>
      </p:pic>
      <p:pic>
        <p:nvPicPr>
          <p:cNvPr id="5960" name="图片 595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8068995" y="1031769"/>
            <a:ext cx="797565" cy="683444"/>
          </a:xfrm>
          <a:prstGeom prst="rect">
            <a:avLst/>
          </a:prstGeom>
        </p:spPr>
      </p:pic>
      <p:pic>
        <p:nvPicPr>
          <p:cNvPr id="5962" name="图片 596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086" y="4406724"/>
            <a:ext cx="891847" cy="1249872"/>
          </a:xfrm>
          <a:prstGeom prst="rect">
            <a:avLst/>
          </a:prstGeom>
        </p:spPr>
      </p:pic>
      <p:sp>
        <p:nvSpPr>
          <p:cNvPr id="5969" name="椭圆 5968"/>
          <p:cNvSpPr/>
          <p:nvPr/>
        </p:nvSpPr>
        <p:spPr>
          <a:xfrm>
            <a:off x="7011263" y="2360676"/>
            <a:ext cx="169031" cy="178133"/>
          </a:xfrm>
          <a:custGeom>
            <a:avLst/>
            <a:gdLst>
              <a:gd name="connsiteX0" fmla="*/ 0 w 225329"/>
              <a:gd name="connsiteY0" fmla="*/ 67551 h 135102"/>
              <a:gd name="connsiteX1" fmla="*/ 112665 w 225329"/>
              <a:gd name="connsiteY1" fmla="*/ 0 h 135102"/>
              <a:gd name="connsiteX2" fmla="*/ 225330 w 225329"/>
              <a:gd name="connsiteY2" fmla="*/ 67551 h 135102"/>
              <a:gd name="connsiteX3" fmla="*/ 112665 w 225329"/>
              <a:gd name="connsiteY3" fmla="*/ 135102 h 135102"/>
              <a:gd name="connsiteX4" fmla="*/ 0 w 225329"/>
              <a:gd name="connsiteY4" fmla="*/ 67551 h 135102"/>
              <a:gd name="connsiteX0" fmla="*/ 44 w 225374"/>
              <a:gd name="connsiteY0" fmla="*/ 110582 h 178133"/>
              <a:gd name="connsiteX1" fmla="*/ 123466 w 225374"/>
              <a:gd name="connsiteY1" fmla="*/ 0 h 178133"/>
              <a:gd name="connsiteX2" fmla="*/ 225374 w 225374"/>
              <a:gd name="connsiteY2" fmla="*/ 110582 h 178133"/>
              <a:gd name="connsiteX3" fmla="*/ 112709 w 225374"/>
              <a:gd name="connsiteY3" fmla="*/ 178133 h 178133"/>
              <a:gd name="connsiteX4" fmla="*/ 44 w 225374"/>
              <a:gd name="connsiteY4" fmla="*/ 110582 h 17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74" h="178133">
                <a:moveTo>
                  <a:pt x="44" y="110582"/>
                </a:moveTo>
                <a:cubicBezTo>
                  <a:pt x="1837" y="80893"/>
                  <a:pt x="61243" y="0"/>
                  <a:pt x="123466" y="0"/>
                </a:cubicBezTo>
                <a:cubicBezTo>
                  <a:pt x="185689" y="0"/>
                  <a:pt x="225374" y="73275"/>
                  <a:pt x="225374" y="110582"/>
                </a:cubicBezTo>
                <a:cubicBezTo>
                  <a:pt x="225374" y="147889"/>
                  <a:pt x="174932" y="178133"/>
                  <a:pt x="112709" y="178133"/>
                </a:cubicBezTo>
                <a:cubicBezTo>
                  <a:pt x="50486" y="178133"/>
                  <a:pt x="-1749" y="140271"/>
                  <a:pt x="44" y="1105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1" name="椭圆 5970"/>
          <p:cNvSpPr/>
          <p:nvPr/>
        </p:nvSpPr>
        <p:spPr>
          <a:xfrm>
            <a:off x="7245278" y="4963030"/>
            <a:ext cx="121023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2" name="椭圆 5971"/>
          <p:cNvSpPr/>
          <p:nvPr/>
        </p:nvSpPr>
        <p:spPr>
          <a:xfrm>
            <a:off x="4106735" y="4832781"/>
            <a:ext cx="121023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3" name="椭圆 5972"/>
          <p:cNvSpPr/>
          <p:nvPr/>
        </p:nvSpPr>
        <p:spPr>
          <a:xfrm>
            <a:off x="4340712" y="2283219"/>
            <a:ext cx="121023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4" name="椭圆 5973"/>
          <p:cNvSpPr/>
          <p:nvPr/>
        </p:nvSpPr>
        <p:spPr>
          <a:xfrm>
            <a:off x="6373907" y="1521580"/>
            <a:ext cx="84201" cy="1936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5" name="椭圆 5974"/>
          <p:cNvSpPr/>
          <p:nvPr/>
        </p:nvSpPr>
        <p:spPr>
          <a:xfrm>
            <a:off x="6607888" y="3746259"/>
            <a:ext cx="121023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6" name="椭圆 5975"/>
          <p:cNvSpPr/>
          <p:nvPr/>
        </p:nvSpPr>
        <p:spPr>
          <a:xfrm>
            <a:off x="8520059" y="4843537"/>
            <a:ext cx="121023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7" name="椭圆 5976"/>
          <p:cNvSpPr/>
          <p:nvPr/>
        </p:nvSpPr>
        <p:spPr>
          <a:xfrm>
            <a:off x="7366301" y="6026879"/>
            <a:ext cx="121023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8" name="椭圆 5977"/>
          <p:cNvSpPr/>
          <p:nvPr/>
        </p:nvSpPr>
        <p:spPr>
          <a:xfrm>
            <a:off x="7607601" y="3476358"/>
            <a:ext cx="113704" cy="144329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" fmla="*/ 1148 w 165968"/>
              <a:gd name="connsiteY0" fmla="*/ 60242 h 141999"/>
              <a:gd name="connsiteX1" fmla="*/ 81831 w 165968"/>
              <a:gd name="connsiteY1" fmla="*/ 0 h 141999"/>
              <a:gd name="connsiteX2" fmla="*/ 162514 w 165968"/>
              <a:gd name="connsiteY2" fmla="*/ 60242 h 141999"/>
              <a:gd name="connsiteX3" fmla="*/ 135619 w 165968"/>
              <a:gd name="connsiteY3" fmla="*/ 141999 h 141999"/>
              <a:gd name="connsiteX4" fmla="*/ 1148 w 165968"/>
              <a:gd name="connsiteY4" fmla="*/ 60242 h 141999"/>
              <a:gd name="connsiteX0" fmla="*/ 997 w 151606"/>
              <a:gd name="connsiteY0" fmla="*/ 104235 h 144329"/>
              <a:gd name="connsiteX1" fmla="*/ 70923 w 151606"/>
              <a:gd name="connsiteY1" fmla="*/ 963 h 144329"/>
              <a:gd name="connsiteX2" fmla="*/ 151606 w 151606"/>
              <a:gd name="connsiteY2" fmla="*/ 61205 h 144329"/>
              <a:gd name="connsiteX3" fmla="*/ 124711 w 151606"/>
              <a:gd name="connsiteY3" fmla="*/ 142962 h 144329"/>
              <a:gd name="connsiteX4" fmla="*/ 997 w 151606"/>
              <a:gd name="connsiteY4" fmla="*/ 104235 h 14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06" h="144329">
                <a:moveTo>
                  <a:pt x="997" y="104235"/>
                </a:moveTo>
                <a:cubicBezTo>
                  <a:pt x="-7968" y="80569"/>
                  <a:pt x="45822" y="8135"/>
                  <a:pt x="70923" y="963"/>
                </a:cubicBezTo>
                <a:cubicBezTo>
                  <a:pt x="96024" y="-6209"/>
                  <a:pt x="151606" y="27934"/>
                  <a:pt x="151606" y="61205"/>
                </a:cubicBezTo>
                <a:cubicBezTo>
                  <a:pt x="151606" y="94476"/>
                  <a:pt x="149812" y="135790"/>
                  <a:pt x="124711" y="142962"/>
                </a:cubicBezTo>
                <a:cubicBezTo>
                  <a:pt x="99610" y="150134"/>
                  <a:pt x="9962" y="127901"/>
                  <a:pt x="997" y="104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9" name="椭圆 5978"/>
          <p:cNvSpPr/>
          <p:nvPr/>
        </p:nvSpPr>
        <p:spPr>
          <a:xfrm>
            <a:off x="3800142" y="1928215"/>
            <a:ext cx="121023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0" name="椭圆 5979"/>
          <p:cNvSpPr/>
          <p:nvPr/>
        </p:nvSpPr>
        <p:spPr>
          <a:xfrm>
            <a:off x="2646383" y="3111557"/>
            <a:ext cx="121023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1" name="椭圆 5980"/>
          <p:cNvSpPr/>
          <p:nvPr/>
        </p:nvSpPr>
        <p:spPr>
          <a:xfrm>
            <a:off x="2880364" y="561995"/>
            <a:ext cx="121023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2" name="椭圆 5981"/>
          <p:cNvSpPr/>
          <p:nvPr/>
        </p:nvSpPr>
        <p:spPr>
          <a:xfrm>
            <a:off x="1984789" y="2767312"/>
            <a:ext cx="121023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3" name="椭圆 5982"/>
          <p:cNvSpPr/>
          <p:nvPr/>
        </p:nvSpPr>
        <p:spPr>
          <a:xfrm>
            <a:off x="831031" y="3950654"/>
            <a:ext cx="121023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4" name="椭圆 5983"/>
          <p:cNvSpPr/>
          <p:nvPr/>
        </p:nvSpPr>
        <p:spPr>
          <a:xfrm>
            <a:off x="1065011" y="1401092"/>
            <a:ext cx="121023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6" name="椭圆 5985"/>
          <p:cNvSpPr/>
          <p:nvPr/>
        </p:nvSpPr>
        <p:spPr>
          <a:xfrm>
            <a:off x="4744125" y="6597035"/>
            <a:ext cx="121023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9" name="椭圆 5988"/>
          <p:cNvSpPr/>
          <p:nvPr/>
        </p:nvSpPr>
        <p:spPr>
          <a:xfrm>
            <a:off x="4090562" y="3154522"/>
            <a:ext cx="137195" cy="163620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" fmla="*/ 0 w 182881"/>
              <a:gd name="connsiteY0" fmla="*/ 60321 h 120685"/>
              <a:gd name="connsiteX1" fmla="*/ 80683 w 182881"/>
              <a:gd name="connsiteY1" fmla="*/ 79 h 120685"/>
              <a:gd name="connsiteX2" fmla="*/ 182881 w 182881"/>
              <a:gd name="connsiteY2" fmla="*/ 71079 h 120685"/>
              <a:gd name="connsiteX3" fmla="*/ 80683 w 182881"/>
              <a:gd name="connsiteY3" fmla="*/ 120563 h 120685"/>
              <a:gd name="connsiteX4" fmla="*/ 0 w 182881"/>
              <a:gd name="connsiteY4" fmla="*/ 60321 h 120685"/>
              <a:gd name="connsiteX0" fmla="*/ 45 w 182926"/>
              <a:gd name="connsiteY0" fmla="*/ 60309 h 163620"/>
              <a:gd name="connsiteX1" fmla="*/ 80728 w 182926"/>
              <a:gd name="connsiteY1" fmla="*/ 67 h 163620"/>
              <a:gd name="connsiteX2" fmla="*/ 182926 w 182926"/>
              <a:gd name="connsiteY2" fmla="*/ 71067 h 163620"/>
              <a:gd name="connsiteX3" fmla="*/ 91485 w 182926"/>
              <a:gd name="connsiteY3" fmla="*/ 163582 h 163620"/>
              <a:gd name="connsiteX4" fmla="*/ 45 w 182926"/>
              <a:gd name="connsiteY4" fmla="*/ 60309 h 16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926" h="163620">
                <a:moveTo>
                  <a:pt x="45" y="60309"/>
                </a:moveTo>
                <a:cubicBezTo>
                  <a:pt x="-1748" y="33057"/>
                  <a:pt x="50248" y="-1726"/>
                  <a:pt x="80728" y="67"/>
                </a:cubicBezTo>
                <a:cubicBezTo>
                  <a:pt x="111208" y="1860"/>
                  <a:pt x="182926" y="37796"/>
                  <a:pt x="182926" y="71067"/>
                </a:cubicBezTo>
                <a:cubicBezTo>
                  <a:pt x="182926" y="104338"/>
                  <a:pt x="121965" y="165375"/>
                  <a:pt x="91485" y="163582"/>
                </a:cubicBezTo>
                <a:cubicBezTo>
                  <a:pt x="61005" y="161789"/>
                  <a:pt x="1838" y="87562"/>
                  <a:pt x="45" y="603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90" name="椭圆 5989"/>
          <p:cNvSpPr/>
          <p:nvPr/>
        </p:nvSpPr>
        <p:spPr>
          <a:xfrm>
            <a:off x="4324577" y="605026"/>
            <a:ext cx="121023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026" name="图片 60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449014" flipH="1" flipV="1">
            <a:off x="1858737" y="1100501"/>
            <a:ext cx="1627809" cy="28094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633380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0" descr="水滴坠落-圆和圆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071546"/>
            <a:ext cx="3071802" cy="203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12"/>
          <p:cNvSpPr txBox="1">
            <a:spLocks noChangeArrowheads="1"/>
          </p:cNvSpPr>
          <p:nvPr/>
        </p:nvSpPr>
        <p:spPr bwMode="auto">
          <a:xfrm>
            <a:off x="250825" y="571480"/>
            <a:ext cx="8893175" cy="52322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     水滴激起的波纹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可以看成一个不断向外扩展的圆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642918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问题</a:t>
            </a:r>
            <a:r>
              <a:rPr lang="en-US" altLang="zh-CN" sz="2400" b="1" dirty="0"/>
              <a:t>4</a:t>
            </a:r>
            <a:r>
              <a:rPr lang="zh-CN" altLang="en-US" sz="2400" b="1" dirty="0" smtClean="0"/>
              <a:t>：</a:t>
            </a:r>
            <a:endParaRPr lang="zh-CN" altLang="en-US" sz="2400" b="1" dirty="0"/>
          </a:p>
        </p:txBody>
      </p:sp>
      <p:sp>
        <p:nvSpPr>
          <p:cNvPr id="6" name="矩形 5"/>
          <p:cNvSpPr/>
          <p:nvPr/>
        </p:nvSpPr>
        <p:spPr>
          <a:xfrm>
            <a:off x="214282" y="1214422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 smtClean="0">
                <a:ea typeface="黑体" pitchFamily="49" charset="-122"/>
              </a:rPr>
              <a:t>（</a:t>
            </a:r>
            <a:r>
              <a:rPr lang="en-US" altLang="zh-CN" sz="2000" dirty="0" smtClean="0">
                <a:ea typeface="黑体" pitchFamily="49" charset="-122"/>
              </a:rPr>
              <a:t>1</a:t>
            </a:r>
            <a:r>
              <a:rPr lang="zh-CN" altLang="en-US" sz="2000" dirty="0" smtClean="0">
                <a:ea typeface="黑体" pitchFamily="49" charset="-122"/>
              </a:rPr>
              <a:t>）在这一变化中，有几个变量？分别是什么？</a:t>
            </a:r>
            <a:endParaRPr lang="en-US" altLang="zh-CN" sz="2000" dirty="0" smtClean="0">
              <a:ea typeface="黑体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dirty="0" smtClean="0">
                <a:ea typeface="黑体" pitchFamily="49" charset="-122"/>
              </a:rPr>
              <a:t>（</a:t>
            </a:r>
            <a:r>
              <a:rPr lang="en-US" altLang="zh-CN" sz="2000" dirty="0" smtClean="0">
                <a:ea typeface="黑体" pitchFamily="49" charset="-122"/>
              </a:rPr>
              <a:t>2</a:t>
            </a:r>
            <a:r>
              <a:rPr lang="zh-CN" altLang="en-US" sz="2000" dirty="0" smtClean="0">
                <a:ea typeface="黑体" pitchFamily="49" charset="-122"/>
              </a:rPr>
              <a:t>）上述两个变量之间有怎样的关系？</a:t>
            </a:r>
            <a:endParaRPr lang="zh-CN" altLang="en-US" sz="2000" dirty="0"/>
          </a:p>
        </p:txBody>
      </p:sp>
      <p:sp>
        <p:nvSpPr>
          <p:cNvPr id="7" name="文本框 13345"/>
          <p:cNvSpPr txBox="1"/>
          <p:nvPr/>
        </p:nvSpPr>
        <p:spPr>
          <a:xfrm>
            <a:off x="571472" y="5429264"/>
            <a:ext cx="7416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当</a:t>
            </a:r>
            <a:r>
              <a:rPr lang="zh-CN" altLang="en-US" sz="2400" u="sng" noProof="1" smtClean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  半径</a:t>
            </a:r>
            <a:r>
              <a:rPr lang="en-US" altLang="zh-CN" sz="2400" u="sng" noProof="1" smtClean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r   </a:t>
            </a: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确定时，</a:t>
            </a:r>
            <a:r>
              <a:rPr lang="zh-CN" altLang="en-US" sz="2400" u="sng" noProof="1" smtClean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  圆的面积</a:t>
            </a:r>
            <a:r>
              <a:rPr lang="en-US" altLang="zh-CN" sz="2400" u="sng" noProof="1" smtClean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S  </a:t>
            </a: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也唯一确定</a:t>
            </a:r>
            <a:r>
              <a:rPr lang="zh-CN" altLang="en-US" sz="2400" noProof="1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.</a:t>
            </a:r>
            <a:endParaRPr lang="zh-CN" altLang="en-US" sz="2400" noProof="1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472" y="2357430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/>
              <a:t>S=πr²</a:t>
            </a:r>
            <a:endParaRPr lang="zh-CN" altLang="en-US" sz="5400" b="1" dirty="0"/>
          </a:p>
        </p:txBody>
      </p:sp>
      <p:sp>
        <p:nvSpPr>
          <p:cNvPr id="12" name="文本框 13344"/>
          <p:cNvSpPr txBox="1"/>
          <p:nvPr/>
        </p:nvSpPr>
        <p:spPr>
          <a:xfrm>
            <a:off x="571472" y="4572008"/>
            <a:ext cx="7092950" cy="46166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当</a:t>
            </a:r>
            <a:r>
              <a:rPr lang="zh-CN" altLang="en-US" sz="2400" u="sng" noProof="1" smtClean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  半径</a:t>
            </a:r>
            <a:r>
              <a:rPr lang="en-US" altLang="zh-CN" sz="2400" u="sng" noProof="1" smtClean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r  </a:t>
            </a: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变化时，</a:t>
            </a:r>
            <a:r>
              <a:rPr lang="zh-CN" altLang="en-US" sz="2400" u="sng" noProof="1" smtClean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  圆的面积</a:t>
            </a:r>
            <a:r>
              <a:rPr lang="en-US" altLang="zh-CN" sz="2400" u="sng" noProof="1" smtClean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S   </a:t>
            </a: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也随之变化</a:t>
            </a:r>
            <a:r>
              <a:rPr lang="en-US" altLang="zh-CN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.</a:t>
            </a: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 </a:t>
            </a:r>
            <a:endParaRPr lang="zh-CN" altLang="en-US" sz="2400" noProof="1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itchFamily="2" charset="-122"/>
              <a:ea typeface="黑体" pitchFamily="2" charset="-122"/>
              <a:cs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488" y="2357430"/>
            <a:ext cx="33575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/>
              <a:t>C=2πr</a:t>
            </a:r>
            <a:endParaRPr lang="zh-CN" altLang="en-US" sz="5400" b="1" dirty="0"/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214282" y="3214686"/>
          <a:ext cx="60960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solidFill>
                            <a:schemeClr val="tx1"/>
                          </a:solidFill>
                        </a:rPr>
                        <a:t>半径</a:t>
                      </a:r>
                      <a:r>
                        <a:rPr lang="en-US" altLang="zh-CN" sz="2400" b="1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……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面积</a:t>
                      </a:r>
                      <a:r>
                        <a:rPr lang="en-US" altLang="zh-CN" sz="2400" b="1" dirty="0" smtClean="0"/>
                        <a:t>S</a:t>
                      </a:r>
                      <a:endParaRPr lang="zh-CN" altLang="en-US" sz="24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……</a:t>
                      </a:r>
                      <a:endParaRPr lang="zh-CN" altLang="en-US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周长</a:t>
                      </a:r>
                      <a:r>
                        <a:rPr lang="en-US" altLang="zh-CN" sz="2400" b="1" dirty="0" smtClean="0"/>
                        <a:t>C</a:t>
                      </a:r>
                      <a:endParaRPr lang="zh-CN" altLang="en-US" sz="24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……</a:t>
                      </a:r>
                      <a:endParaRPr lang="zh-CN" altLang="en-US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643042" y="3643314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7030A0"/>
                </a:solidFill>
              </a:rPr>
              <a:t>4π</a:t>
            </a:r>
            <a:endParaRPr lang="zh-CN" altLang="en-US" sz="24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43042" y="4143380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7030A0"/>
                </a:solidFill>
              </a:rPr>
              <a:t>4π</a:t>
            </a:r>
            <a:endParaRPr lang="zh-CN" altLang="en-US" sz="2400" b="1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57488" y="3643314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7030A0"/>
                </a:solidFill>
              </a:rPr>
              <a:t>25π</a:t>
            </a:r>
            <a:endParaRPr lang="zh-CN" altLang="en-US" sz="2400" b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28926" y="4143380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7030A0"/>
                </a:solidFill>
              </a:rPr>
              <a:t>10π</a:t>
            </a:r>
            <a:endParaRPr lang="zh-CN" altLang="en-US" sz="2400" b="1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71934" y="3643314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7030A0"/>
                </a:solidFill>
              </a:rPr>
              <a:t>100π</a:t>
            </a:r>
            <a:endParaRPr lang="zh-CN" altLang="en-US" sz="2400" b="1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43372" y="4143380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7030A0"/>
                </a:solidFill>
              </a:rPr>
              <a:t>20π</a:t>
            </a:r>
            <a:endParaRPr lang="zh-CN" altLang="en-US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blinds/>
    <p:sndAc>
      <p:stSnd>
        <p:snd r:embed="rId2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1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85720" y="5429264"/>
            <a:ext cx="85328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</a:rPr>
              <a:t>问题</a:t>
            </a:r>
            <a:r>
              <a:rPr lang="en-US" altLang="zh-CN" sz="3200" dirty="0" smtClean="0">
                <a:solidFill>
                  <a:srgbClr val="FF0000"/>
                </a:solidFill>
              </a:rPr>
              <a:t>5</a:t>
            </a:r>
            <a:r>
              <a:rPr lang="zh-CN" altLang="en-US" sz="3200" dirty="0" smtClean="0">
                <a:solidFill>
                  <a:srgbClr val="FF0000"/>
                </a:solidFill>
              </a:rPr>
              <a:t>：</a:t>
            </a:r>
            <a:r>
              <a:rPr lang="zh-CN" altLang="en-US" sz="3200" dirty="0" smtClean="0"/>
              <a:t>上述四个</a:t>
            </a:r>
            <a:r>
              <a:rPr lang="zh-CN" altLang="en-US" sz="3200" dirty="0"/>
              <a:t>变化过程，有怎样的共同之处呢？</a:t>
            </a:r>
            <a:r>
              <a:rPr lang="zh-CN" altLang="en-US" sz="3200" i="1" dirty="0">
                <a:solidFill>
                  <a:srgbClr val="FF0000"/>
                </a:solidFill>
              </a:rPr>
              <a:t>（先</a:t>
            </a:r>
            <a:r>
              <a:rPr lang="zh-CN" altLang="en-US" sz="3200" i="1" dirty="0" smtClean="0">
                <a:solidFill>
                  <a:srgbClr val="FF0000"/>
                </a:solidFill>
              </a:rPr>
              <a:t>独立思考再与同伴</a:t>
            </a:r>
            <a:r>
              <a:rPr lang="zh-CN" altLang="en-US" sz="3200" i="1" dirty="0">
                <a:solidFill>
                  <a:srgbClr val="FF0000"/>
                </a:solidFill>
              </a:rPr>
              <a:t>交流想法）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3751284" cy="2533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714620"/>
            <a:ext cx="3900497" cy="2475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14290"/>
            <a:ext cx="4190253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2714620"/>
            <a:ext cx="4173853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矩形 16385"/>
          <p:cNvSpPr>
            <a:spLocks noChangeArrowheads="1" noChangeShapeType="1" noTextEdit="1"/>
          </p:cNvSpPr>
          <p:nvPr/>
        </p:nvSpPr>
        <p:spPr bwMode="auto">
          <a:xfrm>
            <a:off x="2916238" y="115888"/>
            <a:ext cx="3370274" cy="8127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黑体"/>
                <a:ea typeface="黑体"/>
              </a:rPr>
              <a:t>函数小史</a:t>
            </a:r>
          </a:p>
        </p:txBody>
      </p:sp>
      <p:sp>
        <p:nvSpPr>
          <p:cNvPr id="16387" name="文本框 16386"/>
          <p:cNvSpPr txBox="1">
            <a:spLocks noChangeArrowheads="1"/>
          </p:cNvSpPr>
          <p:nvPr/>
        </p:nvSpPr>
        <p:spPr bwMode="auto">
          <a:xfrm>
            <a:off x="1979613" y="4005263"/>
            <a:ext cx="1727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i="1">
                <a:solidFill>
                  <a:srgbClr val="0000FF"/>
                </a:solidFill>
                <a:latin typeface="Times New Roman" pitchFamily="18" charset="0"/>
              </a:rPr>
              <a:t>function</a:t>
            </a:r>
            <a:endParaRPr lang="zh-CN" altLang="en-US" sz="3200">
              <a:latin typeface="Times New Roman" pitchFamily="18" charset="0"/>
            </a:endParaRPr>
          </a:p>
        </p:txBody>
      </p:sp>
      <p:grpSp>
        <p:nvGrpSpPr>
          <p:cNvPr id="5" name="组合 16387"/>
          <p:cNvGrpSpPr>
            <a:grpSpLocks/>
          </p:cNvGrpSpPr>
          <p:nvPr/>
        </p:nvGrpSpPr>
        <p:grpSpPr bwMode="auto">
          <a:xfrm>
            <a:off x="250825" y="1557338"/>
            <a:ext cx="3432175" cy="2303462"/>
            <a:chOff x="0" y="0"/>
            <a:chExt cx="2162" cy="1451"/>
          </a:xfrm>
        </p:grpSpPr>
        <p:pic>
          <p:nvPicPr>
            <p:cNvPr id="2" name="图片 16388" descr="u=1222684424,1240025553&amp;fm=5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08" y="0"/>
              <a:ext cx="1254" cy="1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89" name="矩形 16389"/>
            <p:cNvSpPr>
              <a:spLocks noChangeArrowheads="1"/>
            </p:cNvSpPr>
            <p:nvPr/>
          </p:nvSpPr>
          <p:spPr bwMode="auto">
            <a:xfrm>
              <a:off x="0" y="408"/>
              <a:ext cx="888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>
                  <a:latin typeface="Times New Roman" pitchFamily="18" charset="0"/>
                </a:rPr>
                <a:t>莱布尼兹</a:t>
              </a:r>
            </a:p>
            <a:p>
              <a:pPr algn="ctr"/>
              <a:r>
                <a:rPr lang="zh-CN" altLang="en-US" sz="2400">
                  <a:latin typeface="Times New Roman" pitchFamily="18" charset="0"/>
                </a:rPr>
                <a:t>（德国）</a:t>
              </a:r>
            </a:p>
          </p:txBody>
        </p:sp>
      </p:grpSp>
      <p:grpSp>
        <p:nvGrpSpPr>
          <p:cNvPr id="6" name="组合 16390"/>
          <p:cNvGrpSpPr>
            <a:grpSpLocks/>
          </p:cNvGrpSpPr>
          <p:nvPr/>
        </p:nvGrpSpPr>
        <p:grpSpPr bwMode="auto">
          <a:xfrm>
            <a:off x="5508625" y="1412875"/>
            <a:ext cx="3344863" cy="2376488"/>
            <a:chOff x="0" y="0"/>
            <a:chExt cx="2107" cy="1497"/>
          </a:xfrm>
        </p:grpSpPr>
        <p:pic>
          <p:nvPicPr>
            <p:cNvPr id="3" name="图片 16391" descr="u=2594542838,2527096892&amp;fm=116&amp;gp=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1232" cy="1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2" name="矩形 16392"/>
            <p:cNvSpPr>
              <a:spLocks noChangeArrowheads="1"/>
            </p:cNvSpPr>
            <p:nvPr/>
          </p:nvSpPr>
          <p:spPr bwMode="auto">
            <a:xfrm>
              <a:off x="1219" y="454"/>
              <a:ext cx="888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>
                  <a:latin typeface="Times New Roman" pitchFamily="18" charset="0"/>
                </a:rPr>
                <a:t>李善兰</a:t>
              </a:r>
            </a:p>
            <a:p>
              <a:pPr algn="ctr"/>
              <a:r>
                <a:rPr lang="zh-CN" altLang="en-US" sz="2400">
                  <a:latin typeface="Times New Roman" pitchFamily="18" charset="0"/>
                </a:rPr>
                <a:t>（清代）</a:t>
              </a:r>
            </a:p>
          </p:txBody>
        </p:sp>
      </p:grpSp>
      <p:sp>
        <p:nvSpPr>
          <p:cNvPr id="16394" name="文本框 16393"/>
          <p:cNvSpPr txBox="1">
            <a:spLocks noChangeArrowheads="1"/>
          </p:cNvSpPr>
          <p:nvPr/>
        </p:nvSpPr>
        <p:spPr bwMode="auto">
          <a:xfrm>
            <a:off x="900113" y="5013325"/>
            <a:ext cx="7416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</a:rPr>
              <a:t>凡此变数</a:t>
            </a:r>
            <a:r>
              <a:rPr lang="zh-CN" altLang="en-US" sz="3200">
                <a:solidFill>
                  <a:srgbClr val="0000FF"/>
                </a:solidFill>
                <a:latin typeface="Times New Roman" pitchFamily="18" charset="0"/>
              </a:rPr>
              <a:t>函</a:t>
            </a:r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</a:rPr>
              <a:t>彼变数，则此为彼之函数 . </a:t>
            </a:r>
          </a:p>
          <a:p>
            <a:pPr algn="ctr">
              <a:spcBef>
                <a:spcPct val="50000"/>
              </a:spcBef>
            </a:pPr>
            <a:r>
              <a:rPr lang="zh-CN" altLang="en-US" sz="3200">
                <a:latin typeface="Times New Roman" pitchFamily="18" charset="0"/>
              </a:rPr>
              <a:t>（这里的“</a:t>
            </a:r>
            <a:r>
              <a:rPr lang="zh-CN" altLang="en-US" sz="3200">
                <a:solidFill>
                  <a:srgbClr val="0000FF"/>
                </a:solidFill>
                <a:latin typeface="Times New Roman" pitchFamily="18" charset="0"/>
              </a:rPr>
              <a:t>函</a:t>
            </a:r>
            <a:r>
              <a:rPr lang="zh-CN" altLang="en-US" sz="3200">
                <a:latin typeface="Times New Roman" pitchFamily="18" charset="0"/>
              </a:rPr>
              <a:t>”有包含的意思.）  </a:t>
            </a:r>
          </a:p>
        </p:txBody>
      </p:sp>
      <p:sp>
        <p:nvSpPr>
          <p:cNvPr id="16395" name="文本框 16394"/>
          <p:cNvSpPr txBox="1">
            <a:spLocks noChangeArrowheads="1"/>
          </p:cNvSpPr>
          <p:nvPr/>
        </p:nvSpPr>
        <p:spPr bwMode="auto">
          <a:xfrm>
            <a:off x="6142038" y="4002088"/>
            <a:ext cx="12239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0000FF"/>
                </a:solidFill>
                <a:latin typeface="Times New Roman" pitchFamily="18" charset="0"/>
              </a:rPr>
              <a:t>函数</a:t>
            </a:r>
            <a:endParaRPr lang="zh-CN" altLang="en-US" sz="3200">
              <a:latin typeface="Times New Roman" pitchFamily="18" charset="0"/>
            </a:endParaRPr>
          </a:p>
        </p:txBody>
      </p:sp>
      <p:grpSp>
        <p:nvGrpSpPr>
          <p:cNvPr id="7" name="组合 16395"/>
          <p:cNvGrpSpPr>
            <a:grpSpLocks/>
          </p:cNvGrpSpPr>
          <p:nvPr/>
        </p:nvGrpSpPr>
        <p:grpSpPr bwMode="auto">
          <a:xfrm>
            <a:off x="3563938" y="3716338"/>
            <a:ext cx="2519362" cy="576262"/>
            <a:chOff x="0" y="0"/>
            <a:chExt cx="1587" cy="363"/>
          </a:xfrm>
        </p:grpSpPr>
        <p:sp>
          <p:nvSpPr>
            <p:cNvPr id="4" name="直接连接符 16396"/>
            <p:cNvSpPr>
              <a:spLocks noChangeShapeType="1"/>
            </p:cNvSpPr>
            <p:nvPr/>
          </p:nvSpPr>
          <p:spPr bwMode="auto">
            <a:xfrm>
              <a:off x="0" y="363"/>
              <a:ext cx="1587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  <p:sp>
          <p:nvSpPr>
            <p:cNvPr id="16397" name="文本框 16397"/>
            <p:cNvSpPr txBox="1">
              <a:spLocks noChangeArrowheads="1"/>
            </p:cNvSpPr>
            <p:nvPr/>
          </p:nvSpPr>
          <p:spPr bwMode="auto">
            <a:xfrm>
              <a:off x="499" y="0"/>
              <a:ext cx="56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>
                  <a:latin typeface="Times New Roman" pitchFamily="18" charset="0"/>
                </a:rPr>
                <a:t>翻译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94" grpId="0"/>
      <p:bldP spid="1639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15361"/>
          <p:cNvSpPr>
            <a:spLocks noChangeArrowheads="1"/>
          </p:cNvSpPr>
          <p:nvPr/>
        </p:nvSpPr>
        <p:spPr bwMode="auto">
          <a:xfrm>
            <a:off x="611188" y="1196975"/>
            <a:ext cx="3743325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anchor="ctr"/>
          <a:lstStyle/>
          <a:p>
            <a:r>
              <a:rPr lang="zh-CN" altLang="en-US" sz="44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函数的概念</a:t>
            </a:r>
          </a:p>
        </p:txBody>
      </p:sp>
      <p:sp>
        <p:nvSpPr>
          <p:cNvPr id="15363" name="矩形 15362"/>
          <p:cNvSpPr>
            <a:spLocks noChangeArrowheads="1"/>
          </p:cNvSpPr>
          <p:nvPr/>
        </p:nvSpPr>
        <p:spPr bwMode="auto">
          <a:xfrm>
            <a:off x="468313" y="2152650"/>
            <a:ext cx="8135937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zh-CN" altLang="en-US" sz="4000" dirty="0">
                <a:latin typeface="宋体" pitchFamily="2" charset="-122"/>
              </a:rPr>
              <a:t>    </a:t>
            </a:r>
            <a:r>
              <a:rPr lang="zh-CN" altLang="en-US" sz="4000" b="1" dirty="0">
                <a:latin typeface="宋体" pitchFamily="2" charset="-122"/>
              </a:rPr>
              <a:t>一般地, 在</a:t>
            </a:r>
            <a:r>
              <a:rPr lang="zh-CN" altLang="en-US" sz="4000" b="1" dirty="0">
                <a:solidFill>
                  <a:srgbClr val="0000FF"/>
                </a:solidFill>
                <a:latin typeface="Times New Roman" pitchFamily="18" charset="0"/>
              </a:rPr>
              <a:t>一个变化过程</a:t>
            </a:r>
            <a:r>
              <a:rPr lang="zh-CN" altLang="en-US" sz="4000" b="1" dirty="0">
                <a:latin typeface="宋体" pitchFamily="2" charset="-122"/>
              </a:rPr>
              <a:t>中的</a:t>
            </a:r>
            <a:r>
              <a:rPr lang="zh-CN" altLang="en-US" sz="4000" b="1" dirty="0">
                <a:solidFill>
                  <a:srgbClr val="0000FF"/>
                </a:solidFill>
                <a:latin typeface="Times New Roman" pitchFamily="18" charset="0"/>
              </a:rPr>
              <a:t>两个变量x和y</a:t>
            </a:r>
            <a:r>
              <a:rPr lang="zh-CN" altLang="en-US" sz="4000" b="1" dirty="0">
                <a:latin typeface="宋体" pitchFamily="2" charset="-122"/>
              </a:rPr>
              <a:t>, 如果对于</a:t>
            </a:r>
            <a:r>
              <a:rPr lang="zh-CN" altLang="en-US" sz="4000" b="1" i="1" dirty="0">
                <a:solidFill>
                  <a:srgbClr val="0000CC"/>
                </a:solidFill>
                <a:latin typeface="Times New Roman" pitchFamily="18" charset="0"/>
              </a:rPr>
              <a:t>x</a:t>
            </a:r>
            <a:r>
              <a:rPr lang="zh-CN" altLang="en-US" sz="4000" b="1" dirty="0">
                <a:latin typeface="宋体" pitchFamily="2" charset="-122"/>
              </a:rPr>
              <a:t>的每一个值, </a:t>
            </a:r>
            <a:r>
              <a:rPr lang="zh-CN" altLang="en-US" sz="4000" b="1" i="1" dirty="0">
                <a:solidFill>
                  <a:srgbClr val="0000CC"/>
                </a:solidFill>
                <a:latin typeface="Times New Roman" pitchFamily="18" charset="0"/>
              </a:rPr>
              <a:t>y</a:t>
            </a:r>
            <a:r>
              <a:rPr lang="zh-CN" altLang="en-US" sz="4000" b="1" dirty="0">
                <a:latin typeface="宋体" pitchFamily="2" charset="-122"/>
              </a:rPr>
              <a:t>都有</a:t>
            </a:r>
            <a:r>
              <a:rPr lang="zh-CN" altLang="en-US" sz="4000" b="1" dirty="0">
                <a:solidFill>
                  <a:srgbClr val="0000CC"/>
                </a:solidFill>
                <a:latin typeface="宋体" pitchFamily="2" charset="-122"/>
              </a:rPr>
              <a:t>唯一</a:t>
            </a:r>
            <a:r>
              <a:rPr lang="zh-CN" altLang="en-US" sz="4000" b="1" dirty="0">
                <a:latin typeface="宋体" pitchFamily="2" charset="-122"/>
              </a:rPr>
              <a:t>的值与它</a:t>
            </a:r>
            <a:r>
              <a:rPr lang="zh-CN" altLang="en-US" sz="4000" b="1" dirty="0">
                <a:solidFill>
                  <a:srgbClr val="0000FF"/>
                </a:solidFill>
                <a:latin typeface="Times New Roman" pitchFamily="18" charset="0"/>
              </a:rPr>
              <a:t>对应</a:t>
            </a:r>
            <a:r>
              <a:rPr lang="zh-CN" altLang="en-US" sz="4000" b="1" dirty="0">
                <a:latin typeface="宋体" pitchFamily="2" charset="-122"/>
              </a:rPr>
              <a:t>,那么我们称</a:t>
            </a:r>
            <a:r>
              <a:rPr lang="zh-CN" altLang="en-US" sz="4000" b="1" i="1" dirty="0">
                <a:solidFill>
                  <a:srgbClr val="FF0000"/>
                </a:solidFill>
                <a:latin typeface="Times New Roman" pitchFamily="18" charset="0"/>
              </a:rPr>
              <a:t>y</a:t>
            </a:r>
            <a:r>
              <a:rPr lang="zh-CN" altLang="en-US" sz="4000" b="1" dirty="0">
                <a:solidFill>
                  <a:srgbClr val="FF0000"/>
                </a:solidFill>
                <a:latin typeface="宋体" pitchFamily="2" charset="-122"/>
              </a:rPr>
              <a:t>是</a:t>
            </a:r>
            <a:r>
              <a:rPr lang="zh-CN" altLang="en-US" sz="4000" b="1" i="1" dirty="0">
                <a:solidFill>
                  <a:srgbClr val="FF0000"/>
                </a:solidFill>
                <a:latin typeface="Times New Roman" pitchFamily="18" charset="0"/>
              </a:rPr>
              <a:t>x</a:t>
            </a:r>
            <a:r>
              <a:rPr lang="zh-CN" altLang="en-US" sz="4000" b="1" dirty="0">
                <a:solidFill>
                  <a:srgbClr val="FF0000"/>
                </a:solidFill>
                <a:latin typeface="宋体" pitchFamily="2" charset="-122"/>
              </a:rPr>
              <a:t>的函数</a:t>
            </a:r>
            <a:r>
              <a:rPr lang="zh-CN" altLang="en-US" sz="4000" b="1" dirty="0">
                <a:latin typeface="宋体" pitchFamily="2" charset="-122"/>
              </a:rPr>
              <a:t>，</a:t>
            </a:r>
            <a:r>
              <a:rPr lang="zh-CN" altLang="en-US" sz="4000" b="1" i="1" dirty="0">
                <a:solidFill>
                  <a:srgbClr val="0000CC"/>
                </a:solidFill>
                <a:latin typeface="Times New Roman" pitchFamily="18" charset="0"/>
              </a:rPr>
              <a:t>x</a:t>
            </a:r>
            <a:r>
              <a:rPr lang="zh-CN" altLang="en-US" sz="4000" b="1" dirty="0">
                <a:latin typeface="宋体" pitchFamily="2" charset="-122"/>
              </a:rPr>
              <a:t>是</a:t>
            </a:r>
            <a:r>
              <a:rPr lang="zh-CN" altLang="en-US" sz="4000" b="1" dirty="0">
                <a:solidFill>
                  <a:srgbClr val="FF3300"/>
                </a:solidFill>
                <a:latin typeface="宋体" pitchFamily="2" charset="-122"/>
              </a:rPr>
              <a:t>自变量</a:t>
            </a:r>
            <a:r>
              <a:rPr lang="zh-CN" altLang="en-US" sz="4000" b="1" dirty="0">
                <a:latin typeface="宋体" pitchFamily="2" charset="-122"/>
              </a:rPr>
              <a:t>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ldLvl="0"/>
      <p:bldP spid="15363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3751284" cy="2533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6378" y="2714620"/>
            <a:ext cx="4210949" cy="231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714620"/>
            <a:ext cx="3900497" cy="2475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0"/>
            <a:ext cx="4190253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矩形 6"/>
          <p:cNvSpPr/>
          <p:nvPr/>
        </p:nvSpPr>
        <p:spPr>
          <a:xfrm>
            <a:off x="642910" y="5572140"/>
            <a:ext cx="65008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问题</a:t>
            </a:r>
            <a:r>
              <a:rPr lang="en-US" altLang="zh-CN" sz="2400" dirty="0" smtClean="0"/>
              <a:t>6</a:t>
            </a:r>
            <a:r>
              <a:rPr lang="zh-CN" altLang="en-US" sz="2400" dirty="0" smtClean="0"/>
              <a:t>：上述四个实例中，谁是谁的函数？自变量是谁？</a:t>
            </a:r>
            <a:r>
              <a:rPr lang="zh-CN" altLang="en-US" sz="2400" i="1" dirty="0" smtClean="0">
                <a:solidFill>
                  <a:srgbClr val="FF0000"/>
                </a:solidFill>
              </a:rPr>
              <a:t>（先独立说一说再同伴交流）</a:t>
            </a:r>
            <a:endParaRPr lang="zh-CN" altLang="en-US" sz="2400" i="1" dirty="0">
              <a:solidFill>
                <a:srgbClr val="FF000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2" y="2571744"/>
            <a:ext cx="452167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ext Box 2"/>
          <p:cNvSpPr txBox="1">
            <a:spLocks noChangeArrowheads="1"/>
          </p:cNvSpPr>
          <p:nvPr/>
        </p:nvSpPr>
        <p:spPr bwMode="auto">
          <a:xfrm>
            <a:off x="357158" y="1500174"/>
            <a:ext cx="968533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zh-CN" sz="3200" dirty="0">
                <a:latin typeface="黑体" pitchFamily="49" charset="-122"/>
                <a:ea typeface="黑体" pitchFamily="49" charset="-122"/>
              </a:rPr>
              <a:t>1.</a:t>
            </a:r>
            <a:r>
              <a:rPr kumimoji="0" lang="zh-CN" altLang="en-US" sz="3200" dirty="0">
                <a:latin typeface="黑体" pitchFamily="49" charset="-122"/>
                <a:ea typeface="黑体" pitchFamily="49" charset="-122"/>
              </a:rPr>
              <a:t>一斤苹果</a:t>
            </a:r>
            <a:r>
              <a:rPr kumimoji="0" lang="en-US" altLang="zh-CN" sz="3200" dirty="0">
                <a:latin typeface="黑体" pitchFamily="49" charset="-122"/>
                <a:ea typeface="黑体" pitchFamily="49" charset="-122"/>
              </a:rPr>
              <a:t>1.2</a:t>
            </a:r>
            <a:r>
              <a:rPr kumimoji="0" lang="zh-CN" altLang="en-US" sz="3200" dirty="0">
                <a:latin typeface="黑体" pitchFamily="49" charset="-122"/>
                <a:ea typeface="黑体" pitchFamily="49" charset="-122"/>
              </a:rPr>
              <a:t>元，买</a:t>
            </a:r>
            <a:r>
              <a:rPr kumimoji="0" lang="en-US" altLang="zh-CN" sz="3200" i="1" dirty="0">
                <a:ea typeface="黑体" pitchFamily="49" charset="-122"/>
              </a:rPr>
              <a:t>x</a:t>
            </a:r>
            <a:r>
              <a:rPr kumimoji="0" lang="zh-CN" altLang="en-US" sz="3200" dirty="0">
                <a:latin typeface="黑体" pitchFamily="49" charset="-122"/>
                <a:ea typeface="黑体" pitchFamily="49" charset="-122"/>
              </a:rPr>
              <a:t>斤这样的苹果</a:t>
            </a:r>
            <a:r>
              <a:rPr kumimoji="0" lang="en-US" altLang="zh-CN" sz="3200" i="1" dirty="0">
                <a:ea typeface="黑体" pitchFamily="49" charset="-122"/>
              </a:rPr>
              <a:t>y</a:t>
            </a:r>
            <a:r>
              <a:rPr kumimoji="0" lang="zh-CN" altLang="en-US" sz="3200" dirty="0">
                <a:latin typeface="黑体" pitchFamily="49" charset="-122"/>
                <a:ea typeface="黑体" pitchFamily="49" charset="-122"/>
              </a:rPr>
              <a:t>元，</a:t>
            </a:r>
          </a:p>
          <a:p>
            <a:pPr>
              <a:spcBef>
                <a:spcPct val="50000"/>
              </a:spcBef>
            </a:pPr>
            <a:r>
              <a:rPr kumimoji="0" lang="zh-CN" altLang="en-US" sz="3200" dirty="0">
                <a:latin typeface="黑体" pitchFamily="49" charset="-122"/>
                <a:ea typeface="黑体" pitchFamily="49" charset="-122"/>
              </a:rPr>
              <a:t>其中变量是</a:t>
            </a:r>
            <a:r>
              <a:rPr kumimoji="0" lang="zh-CN" altLang="en-US" sz="3200" u="sng" dirty="0">
                <a:latin typeface="黑体" pitchFamily="49" charset="-122"/>
                <a:ea typeface="黑体" pitchFamily="49" charset="-122"/>
              </a:rPr>
              <a:t>  </a:t>
            </a:r>
            <a:r>
              <a:rPr kumimoji="0" lang="zh-CN" altLang="en-US" sz="3200" u="sng" dirty="0" smtClean="0">
                <a:latin typeface="黑体" pitchFamily="49" charset="-122"/>
                <a:ea typeface="黑体" pitchFamily="49" charset="-122"/>
              </a:rPr>
              <a:t>   </a:t>
            </a:r>
            <a:r>
              <a:rPr kumimoji="0" lang="en-US" altLang="zh-CN" sz="3200" dirty="0">
                <a:latin typeface="黑体" pitchFamily="49" charset="-122"/>
                <a:ea typeface="黑体" pitchFamily="49" charset="-122"/>
              </a:rPr>
              <a:t>,</a:t>
            </a:r>
            <a:r>
              <a:rPr kumimoji="0" lang="zh-CN" altLang="en-US" sz="3200" dirty="0">
                <a:latin typeface="黑体" pitchFamily="49" charset="-122"/>
                <a:ea typeface="黑体" pitchFamily="49" charset="-122"/>
              </a:rPr>
              <a:t>自变量为</a:t>
            </a:r>
            <a:r>
              <a:rPr kumimoji="0" lang="zh-CN" altLang="en-US" sz="3200" u="sng" dirty="0">
                <a:latin typeface="黑体" pitchFamily="49" charset="-122"/>
                <a:ea typeface="黑体" pitchFamily="49" charset="-122"/>
              </a:rPr>
              <a:t>   </a:t>
            </a:r>
            <a:r>
              <a:rPr kumimoji="0" lang="zh-CN" altLang="en-US" sz="3200" u="sng" dirty="0" smtClean="0">
                <a:latin typeface="黑体" pitchFamily="49" charset="-122"/>
                <a:ea typeface="黑体" pitchFamily="49" charset="-122"/>
              </a:rPr>
              <a:t>   </a:t>
            </a:r>
            <a:r>
              <a:rPr kumimoji="0" lang="en-US" altLang="zh-CN" sz="3200" dirty="0" smtClean="0">
                <a:latin typeface="黑体" pitchFamily="49" charset="-122"/>
                <a:ea typeface="黑体" pitchFamily="49" charset="-122"/>
              </a:rPr>
              <a:t>,</a:t>
            </a:r>
          </a:p>
          <a:p>
            <a:pPr>
              <a:spcBef>
                <a:spcPct val="50000"/>
              </a:spcBef>
            </a:pPr>
            <a:r>
              <a:rPr kumimoji="0" lang="en-US" altLang="zh-CN" sz="3200" dirty="0" smtClean="0">
                <a:latin typeface="黑体" pitchFamily="49" charset="-122"/>
                <a:ea typeface="黑体" pitchFamily="49" charset="-122"/>
              </a:rPr>
              <a:t> </a:t>
            </a:r>
            <a:r>
              <a:rPr kumimoji="0" lang="en-US" altLang="zh-CN" sz="3200" u="sng" dirty="0" smtClean="0">
                <a:latin typeface="黑体" pitchFamily="49" charset="-122"/>
                <a:ea typeface="黑体" pitchFamily="49" charset="-122"/>
              </a:rPr>
              <a:t>    </a:t>
            </a:r>
            <a:r>
              <a:rPr kumimoji="0" lang="zh-CN" altLang="en-US" sz="3200" dirty="0">
                <a:latin typeface="黑体" pitchFamily="49" charset="-122"/>
                <a:ea typeface="黑体" pitchFamily="49" charset="-122"/>
              </a:rPr>
              <a:t>是 </a:t>
            </a:r>
            <a:r>
              <a:rPr kumimoji="0" lang="zh-CN" altLang="en-US" sz="3200" u="sng" dirty="0">
                <a:latin typeface="黑体" pitchFamily="49" charset="-122"/>
                <a:ea typeface="黑体" pitchFamily="49" charset="-122"/>
              </a:rPr>
              <a:t>   </a:t>
            </a:r>
            <a:r>
              <a:rPr kumimoji="0" lang="zh-CN" altLang="en-US" sz="3200" dirty="0">
                <a:latin typeface="黑体" pitchFamily="49" charset="-122"/>
                <a:ea typeface="黑体" pitchFamily="49" charset="-122"/>
              </a:rPr>
              <a:t>的函数。</a:t>
            </a:r>
            <a:endParaRPr kumimoji="0" lang="en-US" altLang="zh-CN" sz="32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41317" name="Text Box 5"/>
          <p:cNvSpPr txBox="1">
            <a:spLocks noChangeArrowheads="1"/>
          </p:cNvSpPr>
          <p:nvPr/>
        </p:nvSpPr>
        <p:spPr bwMode="auto">
          <a:xfrm>
            <a:off x="357158" y="3786190"/>
            <a:ext cx="9469437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zh-CN" sz="3200" dirty="0">
                <a:latin typeface="黑体" pitchFamily="49" charset="-122"/>
                <a:ea typeface="黑体" pitchFamily="49" charset="-122"/>
              </a:rPr>
              <a:t>2.</a:t>
            </a:r>
            <a:r>
              <a:rPr kumimoji="0" lang="zh-CN" altLang="en-US" sz="3200" dirty="0">
                <a:latin typeface="黑体" pitchFamily="49" charset="-122"/>
                <a:ea typeface="黑体" pitchFamily="49" charset="-122"/>
              </a:rPr>
              <a:t>若三角形一边的长为</a:t>
            </a:r>
            <a:r>
              <a:rPr kumimoji="0" lang="en-US" altLang="zh-CN" sz="3200" dirty="0">
                <a:ea typeface="黑体" pitchFamily="49" charset="-122"/>
              </a:rPr>
              <a:t>30</a:t>
            </a:r>
            <a:r>
              <a:rPr kumimoji="0" lang="en-US" altLang="zh-CN" sz="3200" i="1" dirty="0">
                <a:ea typeface="黑体" pitchFamily="49" charset="-122"/>
              </a:rPr>
              <a:t>cm</a:t>
            </a:r>
            <a:r>
              <a:rPr kumimoji="0" lang="zh-CN" altLang="en-US" sz="3200" dirty="0" smtClean="0">
                <a:latin typeface="黑体" pitchFamily="49" charset="-122"/>
                <a:ea typeface="黑体" pitchFamily="49" charset="-122"/>
              </a:rPr>
              <a:t>，</a:t>
            </a:r>
            <a:r>
              <a:rPr lang="zh-CN" altLang="en-US" sz="3200" dirty="0" smtClean="0">
                <a:latin typeface="黑体" pitchFamily="49" charset="-122"/>
                <a:ea typeface="黑体" pitchFamily="49" charset="-122"/>
              </a:rPr>
              <a:t>该</a:t>
            </a:r>
            <a:r>
              <a:rPr kumimoji="0" lang="zh-CN" altLang="en-US" sz="3200" dirty="0" smtClean="0">
                <a:latin typeface="黑体" pitchFamily="49" charset="-122"/>
                <a:ea typeface="黑体" pitchFamily="49" charset="-122"/>
              </a:rPr>
              <a:t>边上</a:t>
            </a:r>
            <a:r>
              <a:rPr kumimoji="0" lang="zh-CN" altLang="en-US" sz="3200" dirty="0">
                <a:latin typeface="黑体" pitchFamily="49" charset="-122"/>
                <a:ea typeface="黑体" pitchFamily="49" charset="-122"/>
              </a:rPr>
              <a:t>的高为</a:t>
            </a:r>
            <a:r>
              <a:rPr kumimoji="0" lang="en-US" altLang="zh-CN" sz="3200" dirty="0" err="1">
                <a:ea typeface="黑体" pitchFamily="49" charset="-122"/>
              </a:rPr>
              <a:t>h</a:t>
            </a:r>
            <a:r>
              <a:rPr kumimoji="0" lang="en-US" altLang="zh-CN" sz="3200" i="1" dirty="0" err="1">
                <a:ea typeface="黑体" pitchFamily="49" charset="-122"/>
              </a:rPr>
              <a:t>cm</a:t>
            </a:r>
            <a:r>
              <a:rPr kumimoji="0" lang="zh-CN" altLang="en-US" sz="3200" dirty="0">
                <a:latin typeface="黑体" pitchFamily="49" charset="-122"/>
                <a:ea typeface="黑体" pitchFamily="49" charset="-122"/>
              </a:rPr>
              <a:t>，面积为</a:t>
            </a:r>
            <a:r>
              <a:rPr kumimoji="0" lang="en-US" altLang="zh-CN" sz="3200" dirty="0">
                <a:ea typeface="黑体" pitchFamily="49" charset="-122"/>
              </a:rPr>
              <a:t>S</a:t>
            </a:r>
            <a:r>
              <a:rPr kumimoji="0" lang="en-US" altLang="zh-CN" sz="3200" i="1" dirty="0">
                <a:ea typeface="黑体" pitchFamily="49" charset="-122"/>
              </a:rPr>
              <a:t>cm</a:t>
            </a:r>
            <a:r>
              <a:rPr kumimoji="0" lang="en-US" altLang="zh-CN" sz="3200" i="1" baseline="30000" dirty="0">
                <a:ea typeface="黑体" pitchFamily="49" charset="-122"/>
              </a:rPr>
              <a:t>2</a:t>
            </a:r>
            <a:r>
              <a:rPr kumimoji="0" lang="zh-CN" altLang="en-US" sz="3200" dirty="0" smtClean="0">
                <a:latin typeface="黑体" pitchFamily="49" charset="-122"/>
                <a:ea typeface="黑体" pitchFamily="49" charset="-122"/>
              </a:rPr>
              <a:t>，其中</a:t>
            </a:r>
            <a:r>
              <a:rPr kumimoji="0" lang="zh-CN" altLang="en-US" sz="3200" dirty="0">
                <a:latin typeface="黑体" pitchFamily="49" charset="-122"/>
                <a:ea typeface="黑体" pitchFamily="49" charset="-122"/>
              </a:rPr>
              <a:t>变量是</a:t>
            </a:r>
            <a:r>
              <a:rPr kumimoji="0" lang="zh-CN" altLang="en-US" sz="3200" u="sng" dirty="0">
                <a:latin typeface="黑体" pitchFamily="49" charset="-122"/>
                <a:ea typeface="黑体" pitchFamily="49" charset="-122"/>
              </a:rPr>
              <a:t>   </a:t>
            </a:r>
            <a:r>
              <a:rPr kumimoji="0" lang="zh-CN" altLang="en-US" sz="3200" u="sng" dirty="0" smtClean="0">
                <a:latin typeface="黑体" pitchFamily="49" charset="-122"/>
                <a:ea typeface="黑体" pitchFamily="49" charset="-122"/>
              </a:rPr>
              <a:t>   </a:t>
            </a:r>
            <a:r>
              <a:rPr kumimoji="0" lang="en-US" altLang="zh-CN" sz="3200" dirty="0">
                <a:latin typeface="黑体" pitchFamily="49" charset="-122"/>
                <a:ea typeface="黑体" pitchFamily="49" charset="-122"/>
              </a:rPr>
              <a:t>,</a:t>
            </a:r>
            <a:r>
              <a:rPr kumimoji="0" lang="zh-CN" altLang="en-US" sz="3200" dirty="0">
                <a:latin typeface="黑体" pitchFamily="49" charset="-122"/>
                <a:ea typeface="黑体" pitchFamily="49" charset="-122"/>
              </a:rPr>
              <a:t>自变量为 </a:t>
            </a:r>
            <a:r>
              <a:rPr kumimoji="0" lang="zh-CN" altLang="en-US" sz="3200" u="sng" dirty="0">
                <a:latin typeface="黑体" pitchFamily="49" charset="-122"/>
                <a:ea typeface="黑体" pitchFamily="49" charset="-122"/>
              </a:rPr>
              <a:t>      </a:t>
            </a:r>
            <a:r>
              <a:rPr kumimoji="0" lang="zh-CN" altLang="en-US" sz="3200" dirty="0">
                <a:latin typeface="黑体" pitchFamily="49" charset="-122"/>
                <a:ea typeface="黑体" pitchFamily="49" charset="-122"/>
              </a:rPr>
              <a:t> </a:t>
            </a:r>
            <a:r>
              <a:rPr kumimoji="0" lang="en-US" altLang="zh-CN" sz="3200" dirty="0">
                <a:latin typeface="黑体" pitchFamily="49" charset="-122"/>
                <a:ea typeface="黑体" pitchFamily="49" charset="-122"/>
              </a:rPr>
              <a:t>,</a:t>
            </a:r>
          </a:p>
          <a:p>
            <a:pPr>
              <a:spcBef>
                <a:spcPct val="50000"/>
              </a:spcBef>
            </a:pPr>
            <a:r>
              <a:rPr kumimoji="0" lang="zh-CN" altLang="en-US" sz="3200" dirty="0">
                <a:latin typeface="黑体" pitchFamily="49" charset="-122"/>
                <a:ea typeface="黑体" pitchFamily="49" charset="-122"/>
              </a:rPr>
              <a:t> </a:t>
            </a:r>
            <a:r>
              <a:rPr kumimoji="0" lang="zh-CN" altLang="en-US" sz="3200" u="sng" dirty="0">
                <a:latin typeface="黑体" pitchFamily="49" charset="-122"/>
                <a:ea typeface="黑体" pitchFamily="49" charset="-122"/>
              </a:rPr>
              <a:t>     </a:t>
            </a:r>
            <a:r>
              <a:rPr kumimoji="0" lang="zh-CN" altLang="en-US" sz="3200" dirty="0">
                <a:latin typeface="黑体" pitchFamily="49" charset="-122"/>
                <a:ea typeface="黑体" pitchFamily="49" charset="-122"/>
              </a:rPr>
              <a:t>是</a:t>
            </a:r>
            <a:r>
              <a:rPr kumimoji="0" lang="zh-CN" altLang="en-US" sz="3200" u="sng" dirty="0">
                <a:latin typeface="黑体" pitchFamily="49" charset="-122"/>
                <a:ea typeface="黑体" pitchFamily="49" charset="-122"/>
              </a:rPr>
              <a:t>   </a:t>
            </a:r>
            <a:r>
              <a:rPr kumimoji="0" lang="zh-CN" altLang="en-US" sz="3200" u="sng" dirty="0" smtClean="0">
                <a:latin typeface="黑体" pitchFamily="49" charset="-122"/>
                <a:ea typeface="黑体" pitchFamily="49" charset="-122"/>
              </a:rPr>
              <a:t>  </a:t>
            </a:r>
            <a:r>
              <a:rPr kumimoji="0" lang="zh-CN" altLang="en-US" sz="3200" dirty="0">
                <a:latin typeface="黑体" pitchFamily="49" charset="-122"/>
                <a:ea typeface="黑体" pitchFamily="49" charset="-122"/>
              </a:rPr>
              <a:t>的函数</a:t>
            </a:r>
            <a:r>
              <a:rPr kumimoji="0" lang="en-US" altLang="zh-CN" sz="3200" dirty="0">
                <a:latin typeface="黑体" pitchFamily="49" charset="-122"/>
                <a:ea typeface="黑体" pitchFamily="49" charset="-122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357166"/>
            <a:ext cx="71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Adobe 楷体 Std R" pitchFamily="18" charset="-122"/>
                <a:ea typeface="Adobe 楷体 Std R" pitchFamily="18" charset="-122"/>
              </a:rPr>
              <a:t>板块三：理解函数的概念</a:t>
            </a:r>
            <a:endParaRPr lang="zh-CN" altLang="en-US" sz="2800" b="1" dirty="0">
              <a:solidFill>
                <a:srgbClr val="C00000"/>
              </a:solidFill>
              <a:latin typeface="Adobe 楷体 Std R" pitchFamily="18" charset="-122"/>
              <a:ea typeface="Adobe 楷体 Std R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1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1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1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1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1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57224" y="857232"/>
            <a:ext cx="51117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latinLnBrk="0"/>
            <a:r>
              <a:rPr lang="en-US" altLang="zh-CN" sz="2800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3</a:t>
            </a:r>
            <a:r>
              <a:rPr lang="zh-CN" altLang="en-US" sz="2800" b="1" dirty="0" smtClean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．</a:t>
            </a:r>
            <a:r>
              <a:rPr lang="zh-CN" altLang="en-US" sz="2800" b="1" dirty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按图示的运算程序，输入一个实数 </a:t>
            </a:r>
            <a:r>
              <a:rPr lang="en-US" altLang="zh-CN" sz="2800" b="1" i="1" dirty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x </a:t>
            </a:r>
            <a:r>
              <a:rPr lang="zh-CN" altLang="en-US" sz="2800" b="1" dirty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，便可输出一个相应的实数 </a:t>
            </a:r>
            <a:r>
              <a:rPr lang="en-US" altLang="zh-CN" sz="2800" b="1" i="1" dirty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y</a:t>
            </a:r>
            <a:r>
              <a:rPr lang="en-US" altLang="zh-CN" sz="2800" b="1" dirty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  </a:t>
            </a:r>
            <a:r>
              <a:rPr lang="en-US" altLang="zh-CN" sz="2800" b="1" i="1" dirty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y </a:t>
            </a:r>
            <a:r>
              <a:rPr lang="zh-CN" altLang="en-US" sz="2800" b="1" dirty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是 </a:t>
            </a:r>
            <a:r>
              <a:rPr lang="en-US" altLang="zh-CN" sz="2800" b="1" i="1" dirty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x </a:t>
            </a:r>
            <a:r>
              <a:rPr lang="zh-CN" altLang="en-US" sz="2800" b="1" dirty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的函数吗？为什么？</a:t>
            </a:r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 flipH="1">
            <a:off x="6721484" y="2022462"/>
            <a:ext cx="0" cy="503237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5929322" y="1571612"/>
            <a:ext cx="1674812" cy="519112"/>
            <a:chOff x="4320" y="864"/>
            <a:chExt cx="816" cy="327"/>
          </a:xfrm>
        </p:grpSpPr>
        <p:grpSp>
          <p:nvGrpSpPr>
            <p:cNvPr id="3" name="Group 14"/>
            <p:cNvGrpSpPr>
              <a:grpSpLocks/>
            </p:cNvGrpSpPr>
            <p:nvPr/>
          </p:nvGrpSpPr>
          <p:grpSpPr bwMode="auto">
            <a:xfrm>
              <a:off x="4320" y="864"/>
              <a:ext cx="816" cy="288"/>
              <a:chOff x="4224" y="864"/>
              <a:chExt cx="816" cy="288"/>
            </a:xfrm>
          </p:grpSpPr>
          <p:sp>
            <p:nvSpPr>
              <p:cNvPr id="16424" name="Line 15"/>
              <p:cNvSpPr>
                <a:spLocks noChangeShapeType="1"/>
              </p:cNvSpPr>
              <p:nvPr/>
            </p:nvSpPr>
            <p:spPr bwMode="auto">
              <a:xfrm flipH="1">
                <a:off x="4224" y="864"/>
                <a:ext cx="144" cy="288"/>
              </a:xfrm>
              <a:prstGeom prst="line">
                <a:avLst/>
              </a:prstGeom>
              <a:noFill/>
              <a:ln w="9525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25" name="Line 16"/>
              <p:cNvSpPr>
                <a:spLocks noChangeShapeType="1"/>
              </p:cNvSpPr>
              <p:nvPr/>
            </p:nvSpPr>
            <p:spPr bwMode="auto">
              <a:xfrm>
                <a:off x="4368" y="864"/>
                <a:ext cx="672" cy="0"/>
              </a:xfrm>
              <a:prstGeom prst="line">
                <a:avLst/>
              </a:prstGeom>
              <a:noFill/>
              <a:ln w="9525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26" name="Line 17"/>
              <p:cNvSpPr>
                <a:spLocks noChangeShapeType="1"/>
              </p:cNvSpPr>
              <p:nvPr/>
            </p:nvSpPr>
            <p:spPr bwMode="auto">
              <a:xfrm>
                <a:off x="4224" y="1152"/>
                <a:ext cx="672" cy="0"/>
              </a:xfrm>
              <a:prstGeom prst="line">
                <a:avLst/>
              </a:prstGeom>
              <a:noFill/>
              <a:ln w="9525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27" name="Line 18"/>
              <p:cNvSpPr>
                <a:spLocks noChangeShapeType="1"/>
              </p:cNvSpPr>
              <p:nvPr/>
            </p:nvSpPr>
            <p:spPr bwMode="auto">
              <a:xfrm flipH="1">
                <a:off x="4896" y="864"/>
                <a:ext cx="144" cy="288"/>
              </a:xfrm>
              <a:prstGeom prst="line">
                <a:avLst/>
              </a:prstGeom>
              <a:noFill/>
              <a:ln w="9525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6423" name="Text Box 19"/>
            <p:cNvSpPr txBox="1">
              <a:spLocks noChangeArrowheads="1"/>
            </p:cNvSpPr>
            <p:nvPr/>
          </p:nvSpPr>
          <p:spPr bwMode="auto">
            <a:xfrm>
              <a:off x="4368" y="864"/>
              <a:ext cx="672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atinLnBrk="0"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0066FF"/>
                  </a:solidFill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输入 </a:t>
              </a:r>
              <a:r>
                <a:rPr lang="en-US" altLang="zh-CN" sz="2800" b="1" i="1" dirty="0">
                  <a:solidFill>
                    <a:srgbClr val="0066FF"/>
                  </a:solidFill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x</a:t>
              </a:r>
            </a:p>
          </p:txBody>
        </p:sp>
      </p:grpSp>
      <p:grpSp>
        <p:nvGrpSpPr>
          <p:cNvPr id="7" name="Group 86"/>
          <p:cNvGrpSpPr>
            <a:grpSpLocks/>
          </p:cNvGrpSpPr>
          <p:nvPr/>
        </p:nvGrpSpPr>
        <p:grpSpPr bwMode="auto">
          <a:xfrm>
            <a:off x="6218247" y="3462324"/>
            <a:ext cx="1162050" cy="519113"/>
            <a:chOff x="3833" y="2024"/>
            <a:chExt cx="732" cy="327"/>
          </a:xfrm>
        </p:grpSpPr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3833" y="2053"/>
              <a:ext cx="672" cy="288"/>
              <a:chOff x="3024" y="864"/>
              <a:chExt cx="672" cy="288"/>
            </a:xfrm>
          </p:grpSpPr>
          <p:sp>
            <p:nvSpPr>
              <p:cNvPr id="16418" name="Line 9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0" cy="288"/>
              </a:xfrm>
              <a:prstGeom prst="line">
                <a:avLst/>
              </a:prstGeom>
              <a:noFill/>
              <a:ln w="9525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19" name="Line 10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672" cy="0"/>
              </a:xfrm>
              <a:prstGeom prst="line">
                <a:avLst/>
              </a:prstGeom>
              <a:noFill/>
              <a:ln w="9525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20" name="Line 11"/>
              <p:cNvSpPr>
                <a:spLocks noChangeShapeType="1"/>
              </p:cNvSpPr>
              <p:nvPr/>
            </p:nvSpPr>
            <p:spPr bwMode="auto">
              <a:xfrm>
                <a:off x="3024" y="1152"/>
                <a:ext cx="672" cy="0"/>
              </a:xfrm>
              <a:prstGeom prst="line">
                <a:avLst/>
              </a:prstGeom>
              <a:noFill/>
              <a:ln w="9525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21" name="Line 12"/>
              <p:cNvSpPr>
                <a:spLocks noChangeShapeType="1"/>
              </p:cNvSpPr>
              <p:nvPr/>
            </p:nvSpPr>
            <p:spPr bwMode="auto">
              <a:xfrm>
                <a:off x="3696" y="864"/>
                <a:ext cx="0" cy="288"/>
              </a:xfrm>
              <a:prstGeom prst="line">
                <a:avLst/>
              </a:prstGeom>
              <a:noFill/>
              <a:ln w="9525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1771" name="Text Box 27"/>
            <p:cNvSpPr txBox="1">
              <a:spLocks noChangeArrowheads="1"/>
            </p:cNvSpPr>
            <p:nvPr/>
          </p:nvSpPr>
          <p:spPr bwMode="auto">
            <a:xfrm>
              <a:off x="3833" y="2024"/>
              <a:ext cx="7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latinLnBrk="0" hangingPunct="1">
                <a:spcBef>
                  <a:spcPct val="50000"/>
                </a:spcBef>
                <a:defRPr/>
              </a:pPr>
              <a:r>
                <a:rPr lang="en-US" altLang="zh-CN" sz="2800" b="1" dirty="0" smtClean="0">
                  <a:solidFill>
                    <a:srgbClr val="0066FF"/>
                  </a:solidFill>
                  <a:latin typeface="Times New Roman" pitchFamily="18" charset="0"/>
                  <a:cs typeface="Times New Roman" pitchFamily="18" charset="0"/>
                </a:rPr>
                <a:t>×</a:t>
              </a:r>
              <a:r>
                <a:rPr lang="en-US" altLang="zh-CN" sz="2800" b="1" dirty="0" smtClean="0">
                  <a:solidFill>
                    <a:srgbClr val="0066FF"/>
                  </a:solidFill>
                  <a:latin typeface="+mn-ea"/>
                  <a:ea typeface="+mn-ea"/>
                  <a:cs typeface="Times New Roman" pitchFamily="18" charset="0"/>
                </a:rPr>
                <a:t>5</a:t>
              </a:r>
              <a:endParaRPr lang="zh-CN" altLang="en-US" sz="2800" b="1" dirty="0" smtClean="0">
                <a:solidFill>
                  <a:srgbClr val="0066FF"/>
                </a:solidFill>
                <a:latin typeface="+mn-ea"/>
                <a:ea typeface="+mn-ea"/>
                <a:cs typeface="Times New Roman" pitchFamily="18" charset="0"/>
              </a:endParaRPr>
            </a:p>
          </p:txBody>
        </p:sp>
      </p:grpSp>
      <p:sp>
        <p:nvSpPr>
          <p:cNvPr id="4" name="Line 4"/>
          <p:cNvSpPr>
            <a:spLocks noChangeShapeType="1"/>
          </p:cNvSpPr>
          <p:nvPr/>
        </p:nvSpPr>
        <p:spPr bwMode="auto">
          <a:xfrm flipH="1">
            <a:off x="6721484" y="2957499"/>
            <a:ext cx="0" cy="57785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flipH="1">
            <a:off x="6721484" y="3965562"/>
            <a:ext cx="0" cy="576262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flipH="1">
            <a:off x="6721484" y="4973624"/>
            <a:ext cx="0" cy="504825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9" name="Group 76"/>
          <p:cNvGrpSpPr>
            <a:grpSpLocks/>
          </p:cNvGrpSpPr>
          <p:nvPr/>
        </p:nvGrpSpPr>
        <p:grpSpPr bwMode="auto">
          <a:xfrm>
            <a:off x="6218247" y="2454262"/>
            <a:ext cx="1066800" cy="519112"/>
            <a:chOff x="4785" y="1857"/>
            <a:chExt cx="672" cy="327"/>
          </a:xfrm>
        </p:grpSpPr>
        <p:grpSp>
          <p:nvGrpSpPr>
            <p:cNvPr id="10" name="Group 8"/>
            <p:cNvGrpSpPr>
              <a:grpSpLocks/>
            </p:cNvGrpSpPr>
            <p:nvPr/>
          </p:nvGrpSpPr>
          <p:grpSpPr bwMode="auto">
            <a:xfrm>
              <a:off x="4785" y="1888"/>
              <a:ext cx="672" cy="288"/>
              <a:chOff x="3024" y="864"/>
              <a:chExt cx="672" cy="288"/>
            </a:xfrm>
          </p:grpSpPr>
          <p:sp>
            <p:nvSpPr>
              <p:cNvPr id="16412" name="Line 9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0" cy="288"/>
              </a:xfrm>
              <a:prstGeom prst="line">
                <a:avLst/>
              </a:prstGeom>
              <a:noFill/>
              <a:ln w="9525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13" name="Line 10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672" cy="0"/>
              </a:xfrm>
              <a:prstGeom prst="line">
                <a:avLst/>
              </a:prstGeom>
              <a:noFill/>
              <a:ln w="9525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14" name="Line 11"/>
              <p:cNvSpPr>
                <a:spLocks noChangeShapeType="1"/>
              </p:cNvSpPr>
              <p:nvPr/>
            </p:nvSpPr>
            <p:spPr bwMode="auto">
              <a:xfrm>
                <a:off x="3024" y="1152"/>
                <a:ext cx="672" cy="0"/>
              </a:xfrm>
              <a:prstGeom prst="line">
                <a:avLst/>
              </a:prstGeom>
              <a:noFill/>
              <a:ln w="9525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15" name="Line 12"/>
              <p:cNvSpPr>
                <a:spLocks noChangeShapeType="1"/>
              </p:cNvSpPr>
              <p:nvPr/>
            </p:nvSpPr>
            <p:spPr bwMode="auto">
              <a:xfrm>
                <a:off x="3696" y="864"/>
                <a:ext cx="0" cy="288"/>
              </a:xfrm>
              <a:prstGeom prst="line">
                <a:avLst/>
              </a:prstGeom>
              <a:noFill/>
              <a:ln w="9525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6411" name="Text Box 70"/>
            <p:cNvSpPr txBox="1">
              <a:spLocks noChangeArrowheads="1"/>
            </p:cNvSpPr>
            <p:nvPr/>
          </p:nvSpPr>
          <p:spPr bwMode="auto">
            <a:xfrm>
              <a:off x="4812" y="1857"/>
              <a:ext cx="590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 dirty="0">
                  <a:solidFill>
                    <a:srgbClr val="0066FF"/>
                  </a:solidFill>
                  <a:latin typeface="宋体" pitchFamily="2" charset="-122"/>
                </a:rPr>
                <a:t>＋</a:t>
              </a:r>
              <a:r>
                <a:rPr lang="en-US" altLang="zh-CN" sz="2800" b="1" dirty="0">
                  <a:solidFill>
                    <a:srgbClr val="0066FF"/>
                  </a:solidFill>
                  <a:latin typeface="宋体" pitchFamily="2" charset="-122"/>
                  <a:ea typeface="宋体" pitchFamily="2" charset="-122"/>
                  <a:cs typeface="Times New Roman" pitchFamily="18" charset="0"/>
                </a:rPr>
                <a:t>2</a:t>
              </a:r>
            </a:p>
          </p:txBody>
        </p:sp>
      </p:grpSp>
      <p:grpSp>
        <p:nvGrpSpPr>
          <p:cNvPr id="11" name="Group 77"/>
          <p:cNvGrpSpPr>
            <a:grpSpLocks/>
          </p:cNvGrpSpPr>
          <p:nvPr/>
        </p:nvGrpSpPr>
        <p:grpSpPr bwMode="auto">
          <a:xfrm>
            <a:off x="6218247" y="4470387"/>
            <a:ext cx="1066800" cy="519112"/>
            <a:chOff x="4785" y="2314"/>
            <a:chExt cx="672" cy="327"/>
          </a:xfrm>
        </p:grpSpPr>
        <p:grpSp>
          <p:nvGrpSpPr>
            <p:cNvPr id="12" name="Group 8"/>
            <p:cNvGrpSpPr>
              <a:grpSpLocks/>
            </p:cNvGrpSpPr>
            <p:nvPr/>
          </p:nvGrpSpPr>
          <p:grpSpPr bwMode="auto">
            <a:xfrm>
              <a:off x="4785" y="2341"/>
              <a:ext cx="672" cy="288"/>
              <a:chOff x="3024" y="864"/>
              <a:chExt cx="672" cy="288"/>
            </a:xfrm>
          </p:grpSpPr>
          <p:sp>
            <p:nvSpPr>
              <p:cNvPr id="16406" name="Line 9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0" cy="288"/>
              </a:xfrm>
              <a:prstGeom prst="line">
                <a:avLst/>
              </a:prstGeom>
              <a:noFill/>
              <a:ln w="9525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07" name="Line 10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672" cy="0"/>
              </a:xfrm>
              <a:prstGeom prst="line">
                <a:avLst/>
              </a:prstGeom>
              <a:noFill/>
              <a:ln w="9525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08" name="Line 11"/>
              <p:cNvSpPr>
                <a:spLocks noChangeShapeType="1"/>
              </p:cNvSpPr>
              <p:nvPr/>
            </p:nvSpPr>
            <p:spPr bwMode="auto">
              <a:xfrm>
                <a:off x="3024" y="1152"/>
                <a:ext cx="672" cy="0"/>
              </a:xfrm>
              <a:prstGeom prst="line">
                <a:avLst/>
              </a:prstGeom>
              <a:noFill/>
              <a:ln w="9525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09" name="Line 12"/>
              <p:cNvSpPr>
                <a:spLocks noChangeShapeType="1"/>
              </p:cNvSpPr>
              <p:nvPr/>
            </p:nvSpPr>
            <p:spPr bwMode="auto">
              <a:xfrm>
                <a:off x="3696" y="864"/>
                <a:ext cx="0" cy="288"/>
              </a:xfrm>
              <a:prstGeom prst="line">
                <a:avLst/>
              </a:prstGeom>
              <a:noFill/>
              <a:ln w="9525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6405" name="Rectangle 72"/>
            <p:cNvSpPr>
              <a:spLocks noChangeArrowheads="1"/>
            </p:cNvSpPr>
            <p:nvPr/>
          </p:nvSpPr>
          <p:spPr bwMode="auto">
            <a:xfrm>
              <a:off x="4906" y="2314"/>
              <a:ext cx="454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solidFill>
                    <a:srgbClr val="0066FF"/>
                  </a:solidFill>
                  <a:latin typeface="宋体" pitchFamily="2" charset="-122"/>
                </a:rPr>
                <a:t>－</a:t>
              </a:r>
              <a:r>
                <a:rPr lang="en-US" altLang="zh-CN" sz="2800" b="1">
                  <a:solidFill>
                    <a:srgbClr val="0066FF"/>
                  </a:solidFill>
                  <a:latin typeface="宋体" pitchFamily="2" charset="-122"/>
                </a:rPr>
                <a:t>4</a:t>
              </a:r>
              <a:endParaRPr lang="zh-CN" altLang="en-US" sz="2800" b="1">
                <a:solidFill>
                  <a:srgbClr val="0066FF"/>
                </a:solidFill>
                <a:latin typeface="宋体" pitchFamily="2" charset="-122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5929322" y="5449874"/>
            <a:ext cx="1674812" cy="519113"/>
            <a:chOff x="4320" y="864"/>
            <a:chExt cx="816" cy="327"/>
          </a:xfrm>
        </p:grpSpPr>
        <p:grpSp>
          <p:nvGrpSpPr>
            <p:cNvPr id="14" name="Group 14"/>
            <p:cNvGrpSpPr>
              <a:grpSpLocks/>
            </p:cNvGrpSpPr>
            <p:nvPr/>
          </p:nvGrpSpPr>
          <p:grpSpPr bwMode="auto">
            <a:xfrm>
              <a:off x="4320" y="864"/>
              <a:ext cx="816" cy="288"/>
              <a:chOff x="4224" y="864"/>
              <a:chExt cx="816" cy="288"/>
            </a:xfrm>
          </p:grpSpPr>
          <p:sp>
            <p:nvSpPr>
              <p:cNvPr id="16400" name="Line 15"/>
              <p:cNvSpPr>
                <a:spLocks noChangeShapeType="1"/>
              </p:cNvSpPr>
              <p:nvPr/>
            </p:nvSpPr>
            <p:spPr bwMode="auto">
              <a:xfrm flipH="1">
                <a:off x="4224" y="864"/>
                <a:ext cx="144" cy="288"/>
              </a:xfrm>
              <a:prstGeom prst="line">
                <a:avLst/>
              </a:prstGeom>
              <a:noFill/>
              <a:ln w="9525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01" name="Line 16"/>
              <p:cNvSpPr>
                <a:spLocks noChangeShapeType="1"/>
              </p:cNvSpPr>
              <p:nvPr/>
            </p:nvSpPr>
            <p:spPr bwMode="auto">
              <a:xfrm>
                <a:off x="4368" y="864"/>
                <a:ext cx="672" cy="0"/>
              </a:xfrm>
              <a:prstGeom prst="line">
                <a:avLst/>
              </a:prstGeom>
              <a:noFill/>
              <a:ln w="9525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02" name="Line 17"/>
              <p:cNvSpPr>
                <a:spLocks noChangeShapeType="1"/>
              </p:cNvSpPr>
              <p:nvPr/>
            </p:nvSpPr>
            <p:spPr bwMode="auto">
              <a:xfrm>
                <a:off x="4224" y="1152"/>
                <a:ext cx="672" cy="0"/>
              </a:xfrm>
              <a:prstGeom prst="line">
                <a:avLst/>
              </a:prstGeom>
              <a:noFill/>
              <a:ln w="9525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03" name="Line 18"/>
              <p:cNvSpPr>
                <a:spLocks noChangeShapeType="1"/>
              </p:cNvSpPr>
              <p:nvPr/>
            </p:nvSpPr>
            <p:spPr bwMode="auto">
              <a:xfrm flipH="1">
                <a:off x="4896" y="864"/>
                <a:ext cx="144" cy="288"/>
              </a:xfrm>
              <a:prstGeom prst="line">
                <a:avLst/>
              </a:prstGeom>
              <a:noFill/>
              <a:ln w="9525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6399" name="Text Box 19"/>
            <p:cNvSpPr txBox="1">
              <a:spLocks noChangeArrowheads="1"/>
            </p:cNvSpPr>
            <p:nvPr/>
          </p:nvSpPr>
          <p:spPr bwMode="auto">
            <a:xfrm>
              <a:off x="4368" y="864"/>
              <a:ext cx="672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atinLnBrk="0">
                <a:spcBef>
                  <a:spcPct val="50000"/>
                </a:spcBef>
              </a:pPr>
              <a:r>
                <a:rPr lang="zh-CN" altLang="en-US" sz="2800" b="1">
                  <a:solidFill>
                    <a:srgbClr val="0066FF"/>
                  </a:solidFill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输出</a:t>
              </a:r>
              <a:r>
                <a:rPr lang="en-US" altLang="zh-CN" sz="2800" b="1">
                  <a:solidFill>
                    <a:srgbClr val="0066FF"/>
                  </a:solidFill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 </a:t>
              </a:r>
              <a:r>
                <a:rPr lang="en-US" altLang="zh-CN" sz="2800" b="1" i="1">
                  <a:solidFill>
                    <a:srgbClr val="0066FF"/>
                  </a:solidFill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y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  <p:bldP spid="4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285860"/>
            <a:ext cx="628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4</a:t>
            </a:r>
            <a:r>
              <a:rPr lang="zh-CN" altLang="en-US" sz="3600" b="1" dirty="0" smtClean="0"/>
              <a:t>、</a:t>
            </a:r>
            <a:r>
              <a:rPr lang="zh-CN" altLang="en-US" sz="3600" b="1" dirty="0" smtClean="0"/>
              <a:t>若</a:t>
            </a:r>
            <a:r>
              <a:rPr lang="en-US" sz="3600" b="1" dirty="0" smtClean="0"/>
              <a:t>y=x</a:t>
            </a:r>
            <a:r>
              <a:rPr lang="en-US" altLang="zh-CN" sz="3600" b="1" dirty="0" smtClean="0"/>
              <a:t>²</a:t>
            </a:r>
            <a:r>
              <a:rPr lang="zh-CN" altLang="en-US" sz="3600" b="1" dirty="0" smtClean="0"/>
              <a:t>，那么</a:t>
            </a:r>
            <a:r>
              <a:rPr lang="en-US" sz="3600" b="1" dirty="0" smtClean="0"/>
              <a:t>y</a:t>
            </a:r>
            <a:r>
              <a:rPr lang="zh-CN" altLang="en-US" sz="3600" b="1" dirty="0" smtClean="0"/>
              <a:t>是</a:t>
            </a:r>
            <a:r>
              <a:rPr lang="en-US" sz="3600" b="1" dirty="0" smtClean="0"/>
              <a:t>x</a:t>
            </a:r>
            <a:r>
              <a:rPr lang="zh-CN" altLang="en-US" sz="3600" b="1" dirty="0" smtClean="0"/>
              <a:t>的函数吗？为什么？</a:t>
            </a:r>
            <a:endParaRPr lang="zh-CN" altLang="en-US" sz="36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71538" y="3143248"/>
            <a:ext cx="68580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/>
              <a:t>5</a:t>
            </a:r>
            <a:r>
              <a:rPr lang="zh-CN" altLang="en-US" sz="3600" b="1" dirty="0" smtClean="0"/>
              <a:t>、</a:t>
            </a:r>
            <a:r>
              <a:rPr lang="zh-CN" altLang="en-US" sz="3600" b="1" dirty="0" smtClean="0"/>
              <a:t>若</a:t>
            </a:r>
            <a:r>
              <a:rPr lang="en-US" sz="3600" b="1" dirty="0" smtClean="0"/>
              <a:t>|y|=x</a:t>
            </a:r>
            <a:r>
              <a:rPr lang="zh-CN" altLang="en-US" sz="3600" b="1" dirty="0" smtClean="0"/>
              <a:t>，那么</a:t>
            </a:r>
            <a:r>
              <a:rPr lang="en-US" sz="3600" b="1" dirty="0" smtClean="0"/>
              <a:t>y</a:t>
            </a:r>
            <a:r>
              <a:rPr lang="zh-CN" altLang="en-US" sz="3600" b="1" dirty="0" smtClean="0"/>
              <a:t>是</a:t>
            </a:r>
            <a:r>
              <a:rPr lang="en-US" sz="3600" b="1" dirty="0" smtClean="0"/>
              <a:t>x</a:t>
            </a:r>
            <a:r>
              <a:rPr lang="zh-CN" altLang="en-US" sz="3600" b="1" dirty="0" smtClean="0"/>
              <a:t>的函数吗？为什么？</a:t>
            </a:r>
            <a:endParaRPr lang="zh-CN" altLang="en-US" sz="3600" dirty="0" smtClean="0"/>
          </a:p>
          <a:p>
            <a:endParaRPr lang="zh-CN" altLang="en-US" sz="3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357166"/>
            <a:ext cx="71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Adobe 楷体 Std R" pitchFamily="18" charset="-122"/>
                <a:ea typeface="Adobe 楷体 Std R" pitchFamily="18" charset="-122"/>
              </a:rPr>
              <a:t>板块四：整理与归纳</a:t>
            </a:r>
            <a:endParaRPr lang="zh-CN" altLang="en-US" sz="2800" b="1" dirty="0">
              <a:solidFill>
                <a:srgbClr val="C00000"/>
              </a:solidFill>
              <a:latin typeface="Adobe 楷体 Std R" pitchFamily="18" charset="-122"/>
              <a:ea typeface="Adobe 楷体 Std R" pitchFamily="18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2571744"/>
            <a:ext cx="6858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/>
              <a:t>请你举出身边函数的例子，</a:t>
            </a:r>
            <a:endParaRPr lang="en-US" altLang="zh-CN" sz="3600" b="1" dirty="0" smtClean="0"/>
          </a:p>
          <a:p>
            <a:r>
              <a:rPr lang="zh-CN" altLang="en-US" sz="3600" b="1" dirty="0" smtClean="0"/>
              <a:t>并思考他们有怎样的变化关系。</a:t>
            </a:r>
            <a:endParaRPr lang="zh-CN" alt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121267sun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179388" y="1196975"/>
            <a:ext cx="272382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altLang="zh-CN" sz="3600" dirty="0">
                <a:latin typeface="宋体" pitchFamily="2" charset="-122"/>
              </a:rPr>
              <a:t>           </a:t>
            </a:r>
            <a:endParaRPr lang="en-US" altLang="zh-CN" sz="3600" b="1" dirty="0">
              <a:latin typeface="宋体" pitchFamily="2" charset="-122"/>
            </a:endParaRPr>
          </a:p>
          <a:p>
            <a:pPr algn="l"/>
            <a:endParaRPr lang="en-US" altLang="zh-CN" sz="3600" b="1" dirty="0">
              <a:latin typeface="宋体" pitchFamily="2" charset="-122"/>
            </a:endParaRPr>
          </a:p>
          <a:p>
            <a:pPr algn="l"/>
            <a:r>
              <a:rPr lang="en-US" altLang="zh-CN" sz="3600" b="1" dirty="0">
                <a:latin typeface="宋体" pitchFamily="2" charset="-122"/>
              </a:rPr>
              <a:t> </a:t>
            </a:r>
            <a:endParaRPr lang="zh-CN" altLang="en-US" sz="3600" b="1" dirty="0">
              <a:solidFill>
                <a:schemeClr val="bg1"/>
              </a:solidFill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42976" y="2357430"/>
            <a:ext cx="750095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an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6000" b="1" dirty="0" smtClean="0">
                <a:ln w="762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楷体 Std R" pitchFamily="18" charset="-122"/>
                <a:ea typeface="Adobe 楷体 Std R" pitchFamily="18" charset="-122"/>
              </a:rPr>
              <a:t>6.1</a:t>
            </a:r>
            <a:r>
              <a:rPr lang="zh-CN" altLang="en-US" sz="6000" b="1" dirty="0" smtClean="0">
                <a:ln w="762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楷体 Std R" pitchFamily="18" charset="-122"/>
                <a:ea typeface="Adobe 楷体 Std R" pitchFamily="18" charset="-122"/>
              </a:rPr>
              <a:t>函数（</a:t>
            </a:r>
            <a:r>
              <a:rPr lang="en-US" altLang="zh-CN" sz="6000" b="1" dirty="0" smtClean="0">
                <a:ln w="762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楷体 Std R" pitchFamily="18" charset="-122"/>
                <a:ea typeface="Adobe 楷体 Std R" pitchFamily="18" charset="-122"/>
              </a:rPr>
              <a:t>1</a:t>
            </a:r>
            <a:r>
              <a:rPr lang="zh-CN" altLang="en-US" sz="6000" b="1" dirty="0" smtClean="0">
                <a:ln w="762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楷体 Std R" pitchFamily="18" charset="-122"/>
                <a:ea typeface="Adobe 楷体 Std R" pitchFamily="18" charset="-122"/>
              </a:rPr>
              <a:t>）</a:t>
            </a:r>
            <a:endParaRPr lang="zh-CN" altLang="en-US" sz="6000" b="1" dirty="0">
              <a:ln w="762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楷体 Std R" pitchFamily="18" charset="-122"/>
              <a:ea typeface="Adobe 楷体 Std R" pitchFamily="18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57720" y="5286388"/>
            <a:ext cx="428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薛家中学              张宇蕾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Text Box 4"/>
          <p:cNvSpPr txBox="1">
            <a:spLocks noChangeArrowheads="1"/>
          </p:cNvSpPr>
          <p:nvPr/>
        </p:nvSpPr>
        <p:spPr bwMode="auto">
          <a:xfrm>
            <a:off x="468313" y="1196975"/>
            <a:ext cx="8135937" cy="1800225"/>
          </a:xfrm>
          <a:prstGeom prst="rect">
            <a:avLst/>
          </a:prstGeom>
          <a:noFill/>
          <a:ln w="19050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latinLnBrk="0">
              <a:spcBef>
                <a:spcPct val="50000"/>
              </a:spcBef>
            </a:pP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2.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“沙漏”是我国古代一种计量时间的仪器，它根据一个容器里的细沙漏到另一个容器中的数量来计算时间．请说出这个变化过程中有哪两个变量？并指出自变量．</a:t>
            </a: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539750" y="3357563"/>
            <a:ext cx="6827838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latinLnBrk="0"/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解：该变化过程中有两个变量：漏到另一容器中细沙的数量和经过的时间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.</a:t>
            </a:r>
          </a:p>
          <a:p>
            <a:pPr algn="l" latinLnBrk="0"/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自变量是：漏到另一容器中细沙的数量．</a:t>
            </a:r>
          </a:p>
        </p:txBody>
      </p:sp>
      <p:pic>
        <p:nvPicPr>
          <p:cNvPr id="15364" name="Picture 10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lum bright="-30000" contrast="42000"/>
          </a:blip>
          <a:srcRect/>
          <a:stretch>
            <a:fillRect/>
          </a:stretch>
        </p:blipFill>
        <p:spPr bwMode="auto">
          <a:xfrm>
            <a:off x="7667625" y="4365625"/>
            <a:ext cx="108743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WordArt 7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1944688" cy="601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华文新魏"/>
                <a:ea typeface="华文新魏"/>
              </a:rPr>
              <a:t>巩固练习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0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307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85860"/>
            <a:ext cx="7483059" cy="4438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Adobe 楷体 Std R" pitchFamily="18" charset="-122"/>
                <a:ea typeface="Adobe 楷体 Std R" pitchFamily="18" charset="-122"/>
              </a:rPr>
              <a:t>板块一：感受生活中的变与不变</a:t>
            </a:r>
            <a:endParaRPr lang="zh-CN" altLang="en-US" sz="2800" b="1" dirty="0">
              <a:solidFill>
                <a:srgbClr val="C00000"/>
              </a:solidFill>
              <a:latin typeface="Adobe 楷体 Std R" pitchFamily="18" charset="-122"/>
              <a:ea typeface="Adobe 楷体 Std R" pitchFamily="18" charset="-122"/>
            </a:endParaRPr>
          </a:p>
        </p:txBody>
      </p:sp>
      <p:pic>
        <p:nvPicPr>
          <p:cNvPr id="11" name="VID_20151029_133322 00_00_02-00_00_12~1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1587" y="2428868"/>
            <a:ext cx="9142413" cy="5143500"/>
          </a:xfrm>
          <a:prstGeom prst="rect">
            <a:avLst/>
          </a:prstGeom>
        </p:spPr>
      </p:pic>
      <p:sp>
        <p:nvSpPr>
          <p:cNvPr id="12" name="文本框 7171"/>
          <p:cNvSpPr txBox="1">
            <a:spLocks noChangeArrowheads="1"/>
          </p:cNvSpPr>
          <p:nvPr/>
        </p:nvSpPr>
        <p:spPr bwMode="auto">
          <a:xfrm>
            <a:off x="214282" y="824195"/>
            <a:ext cx="84264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latin typeface="宋体" pitchFamily="2" charset="-122"/>
              </a:rPr>
              <a:t>问题</a:t>
            </a:r>
            <a:r>
              <a:rPr lang="zh-CN" altLang="en-US" sz="2400" b="1" dirty="0" smtClean="0">
                <a:latin typeface="宋体" pitchFamily="2" charset="-122"/>
              </a:rPr>
              <a:t>1：在</a:t>
            </a:r>
            <a:r>
              <a:rPr lang="zh-CN" altLang="en-US" sz="2400" b="1" dirty="0">
                <a:latin typeface="宋体" pitchFamily="2" charset="-122"/>
              </a:rPr>
              <a:t>汽车加油过程中，涉及到了哪些量</a:t>
            </a:r>
            <a:r>
              <a:rPr lang="zh-CN" altLang="en-US" sz="2400" b="1" dirty="0" smtClean="0">
                <a:latin typeface="宋体" pitchFamily="2" charset="-122"/>
              </a:rPr>
              <a:t>？</a:t>
            </a:r>
            <a:endParaRPr lang="zh-CN" altLang="en-US" sz="2400" b="1" dirty="0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357298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宋体" pitchFamily="2" charset="-122"/>
              </a:rPr>
              <a:t>问题</a:t>
            </a:r>
            <a:r>
              <a:rPr lang="en-US" altLang="zh-CN" sz="2400" b="1" dirty="0" smtClean="0">
                <a:latin typeface="宋体" pitchFamily="2" charset="-122"/>
              </a:rPr>
              <a:t>2</a:t>
            </a:r>
            <a:r>
              <a:rPr lang="zh-CN" altLang="en-US" sz="2400" b="1" dirty="0" smtClean="0">
                <a:latin typeface="宋体" pitchFamily="2" charset="-122"/>
              </a:rPr>
              <a:t>：在此加油过程中哪些量发生了变化？</a:t>
            </a:r>
            <a:endParaRPr lang="zh-CN" altLang="en-US" sz="2400" b="1" dirty="0">
              <a:latin typeface="宋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7290" y="1857364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宋体" pitchFamily="2" charset="-122"/>
              </a:rPr>
              <a:t>哪些量没有发生变化？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  <p:bldLst>
      <p:bldP spid="12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193"/>
          <p:cNvSpPr txBox="1"/>
          <p:nvPr/>
        </p:nvSpPr>
        <p:spPr>
          <a:xfrm>
            <a:off x="395288" y="1628775"/>
            <a:ext cx="8207375" cy="19208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zh-CN" altLang="en-US" sz="3200" b="1" noProof="1">
                <a:solidFill>
                  <a:srgbClr val="3333CC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itchFamily="2" charset="0"/>
                <a:cs typeface="+mn-ea"/>
              </a:rPr>
              <a:t>        </a:t>
            </a:r>
            <a:r>
              <a:rPr lang="zh-CN" altLang="en-US" sz="4000" b="1" noProof="1">
                <a:effectLst>
                  <a:outerShdw blurRad="38100" dist="38100" dir="2700000">
                    <a:srgbClr val="C0C0C0"/>
                  </a:outerShdw>
                </a:effectLst>
                <a:latin typeface="Times New Roman" pitchFamily="2" charset="0"/>
                <a:cs typeface="+mn-ea"/>
              </a:rPr>
              <a:t>在某一变化过程中，数值保持不变的量叫</a:t>
            </a:r>
            <a:r>
              <a:rPr lang="zh-CN" altLang="en-US" sz="4000" b="1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itchFamily="2" charset="0"/>
                <a:cs typeface="+mn-ea"/>
              </a:rPr>
              <a:t>常量</a:t>
            </a:r>
            <a:r>
              <a:rPr lang="zh-CN" altLang="en-US" sz="4000" b="1" noProof="1">
                <a:effectLst>
                  <a:outerShdw blurRad="38100" dist="38100" dir="2700000">
                    <a:srgbClr val="C0C0C0"/>
                  </a:outerShdw>
                </a:effectLst>
                <a:latin typeface="Times New Roman" pitchFamily="2" charset="0"/>
                <a:cs typeface="+mn-ea"/>
              </a:rPr>
              <a:t>，可以取不同数值的量叫</a:t>
            </a:r>
            <a:r>
              <a:rPr lang="zh-CN" altLang="en-US" sz="4000" b="1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itchFamily="2" charset="0"/>
                <a:cs typeface="+mn-ea"/>
              </a:rPr>
              <a:t>变量</a:t>
            </a:r>
            <a:r>
              <a:rPr lang="zh-CN" altLang="en-US" sz="4000" b="1" noProof="1">
                <a:effectLst>
                  <a:outerShdw blurRad="38100" dist="38100" dir="2700000">
                    <a:srgbClr val="C0C0C0"/>
                  </a:outerShdw>
                </a:effectLst>
                <a:latin typeface="Times New Roman" pitchFamily="2" charset="0"/>
                <a:cs typeface="+mn-ea"/>
              </a:rPr>
              <a:t>。</a:t>
            </a:r>
            <a:endParaRPr lang="zh-CN" altLang="en-US" sz="4000" b="1" noProof="1">
              <a:effectLst>
                <a:outerShdw blurRad="38100" dist="38100" dir="2700000">
                  <a:srgbClr val="C0C0C0"/>
                </a:outerShdw>
              </a:effectLst>
              <a:latin typeface="Times New Roman" pitchFamily="2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5" descr="中国教育出版网"/>
          <p:cNvSpPr>
            <a:spLocks noChangeArrowheads="1"/>
          </p:cNvSpPr>
          <p:nvPr/>
        </p:nvSpPr>
        <p:spPr bwMode="auto">
          <a:xfrm>
            <a:off x="0" y="2997200"/>
            <a:ext cx="95408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04800"/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汽车从常州驶往南京，汽车在某一时段都以</a:t>
            </a:r>
            <a:r>
              <a:rPr 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100</a:t>
            </a:r>
          </a:p>
          <a:p>
            <a:pPr indent="304800"/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千米</a:t>
            </a:r>
            <a:r>
              <a:rPr 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小时的速度行驶，在这一段汽车行驶的过程中，</a:t>
            </a:r>
          </a:p>
          <a:p>
            <a:pPr indent="304800"/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哪些是常量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？哪些是变量？</a:t>
            </a:r>
            <a:endParaRPr lang="zh-CN" altLang="en-US" sz="2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Line 29" descr="中国教育出版网"/>
          <p:cNvSpPr>
            <a:spLocks noChangeShapeType="1"/>
          </p:cNvSpPr>
          <p:nvPr/>
        </p:nvSpPr>
        <p:spPr bwMode="auto">
          <a:xfrm flipH="1">
            <a:off x="755650" y="2205038"/>
            <a:ext cx="80645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9219" name="Text Box 31" descr="中国教育出版网"/>
          <p:cNvSpPr txBox="1">
            <a:spLocks noChangeArrowheads="1"/>
          </p:cNvSpPr>
          <p:nvPr/>
        </p:nvSpPr>
        <p:spPr bwMode="auto">
          <a:xfrm>
            <a:off x="615950" y="2192338"/>
            <a:ext cx="12239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ea typeface="楷体" pitchFamily="49" charset="-122"/>
              </a:rPr>
              <a:t>南京</a:t>
            </a:r>
          </a:p>
        </p:txBody>
      </p:sp>
      <p:sp>
        <p:nvSpPr>
          <p:cNvPr id="9220" name="Text Box 32" descr="中国教育出版网"/>
          <p:cNvSpPr txBox="1">
            <a:spLocks noChangeArrowheads="1"/>
          </p:cNvSpPr>
          <p:nvPr/>
        </p:nvSpPr>
        <p:spPr bwMode="auto">
          <a:xfrm>
            <a:off x="8101013" y="2205038"/>
            <a:ext cx="1330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ea typeface="楷体" pitchFamily="49" charset="-122"/>
              </a:rPr>
              <a:t>常州</a:t>
            </a:r>
          </a:p>
        </p:txBody>
      </p:sp>
      <p:sp>
        <p:nvSpPr>
          <p:cNvPr id="9223" name="Rectangle 40" descr="中国教育出版网"/>
          <p:cNvSpPr>
            <a:spLocks noChangeArrowheads="1"/>
          </p:cNvSpPr>
          <p:nvPr/>
        </p:nvSpPr>
        <p:spPr bwMode="auto">
          <a:xfrm>
            <a:off x="428596" y="4714884"/>
            <a:ext cx="91090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04800"/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行驶速度是常量，行驶路程和行驶时间是变量．</a:t>
            </a:r>
          </a:p>
        </p:txBody>
      </p:sp>
      <p:pic>
        <p:nvPicPr>
          <p:cNvPr id="9224" name="Picture 44" descr="中国教育出版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6188" y="1484313"/>
            <a:ext cx="11525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57158" y="357166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Adobe 楷体 Std R" pitchFamily="18" charset="-122"/>
                <a:ea typeface="Adobe 楷体 Std R" pitchFamily="18" charset="-122"/>
              </a:rPr>
              <a:t>板块一：感受生活中的变与不变</a:t>
            </a:r>
            <a:endParaRPr lang="zh-CN" altLang="en-US" sz="2800" b="1" dirty="0">
              <a:solidFill>
                <a:srgbClr val="C00000"/>
              </a:solidFill>
              <a:latin typeface="Adobe 楷体 Std R" pitchFamily="18" charset="-122"/>
              <a:ea typeface="Adobe 楷体 Std R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1.48148E-6 L -0.63785 -1.48148E-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31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4" descr="中国教育出版网"/>
          <p:cNvSpPr>
            <a:spLocks noChangeArrowheads="1"/>
          </p:cNvSpPr>
          <p:nvPr/>
        </p:nvSpPr>
        <p:spPr bwMode="auto">
          <a:xfrm>
            <a:off x="1619250" y="1916113"/>
            <a:ext cx="612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Times New Roman" pitchFamily="18" charset="0"/>
                <a:ea typeface="黑体" pitchFamily="49" charset="-122"/>
              </a:rPr>
              <a:t>某天常州市整点气温曲线图</a:t>
            </a:r>
          </a:p>
        </p:txBody>
      </p:sp>
      <p:grpSp>
        <p:nvGrpSpPr>
          <p:cNvPr id="3" name="Group 5" descr="中国教育出版网"/>
          <p:cNvGrpSpPr>
            <a:grpSpLocks/>
          </p:cNvGrpSpPr>
          <p:nvPr/>
        </p:nvGrpSpPr>
        <p:grpSpPr bwMode="auto">
          <a:xfrm>
            <a:off x="0" y="2565400"/>
            <a:ext cx="8878888" cy="3556000"/>
            <a:chOff x="0" y="0"/>
            <a:chExt cx="5626" cy="2240"/>
          </a:xfrm>
        </p:grpSpPr>
        <p:pic>
          <p:nvPicPr>
            <p:cNvPr id="12291" name="Picture 6" descr="无标题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5626" cy="2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2" name="Picture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4" y="467"/>
              <a:ext cx="5489" cy="143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2293" name="Text Box 8"/>
            <p:cNvSpPr txBox="1">
              <a:spLocks noChangeArrowheads="1"/>
            </p:cNvSpPr>
            <p:nvPr/>
          </p:nvSpPr>
          <p:spPr bwMode="auto">
            <a:xfrm>
              <a:off x="315" y="1761"/>
              <a:ext cx="527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400" b="0">
                  <a:latin typeface="Times New Roman" pitchFamily="18" charset="0"/>
                </a:rPr>
                <a:t>   1      2     3      4     5      6      7     8      9     10   11   12     13   14    15 </a:t>
              </a:r>
              <a:r>
                <a:rPr lang="en-US" altLang="zh-CN" sz="800" b="0">
                  <a:latin typeface="Times New Roman" pitchFamily="18" charset="0"/>
                </a:rPr>
                <a:t>  </a:t>
              </a:r>
              <a:r>
                <a:rPr lang="en-US" altLang="zh-CN" sz="1400" b="0">
                  <a:latin typeface="Times New Roman" pitchFamily="18" charset="0"/>
                </a:rPr>
                <a:t> 16    17  </a:t>
              </a:r>
              <a:r>
                <a:rPr lang="en-US" altLang="zh-CN" sz="800" b="0">
                  <a:latin typeface="Times New Roman" pitchFamily="18" charset="0"/>
                </a:rPr>
                <a:t> </a:t>
              </a:r>
              <a:r>
                <a:rPr lang="en-US" altLang="zh-CN" sz="1400" b="0">
                  <a:latin typeface="Times New Roman" pitchFamily="18" charset="0"/>
                </a:rPr>
                <a:t> 18   19    20    21   22    23 </a:t>
              </a:r>
              <a:r>
                <a:rPr lang="en-US" altLang="zh-CN" sz="900" b="0">
                  <a:latin typeface="Times New Roman" pitchFamily="18" charset="0"/>
                </a:rPr>
                <a:t>  </a:t>
              </a:r>
              <a:r>
                <a:rPr lang="en-US" altLang="zh-CN" sz="1400" b="0">
                  <a:latin typeface="Times New Roman" pitchFamily="18" charset="0"/>
                </a:rPr>
                <a:t> 24</a:t>
              </a:r>
            </a:p>
          </p:txBody>
        </p:sp>
      </p:grpSp>
      <p:sp>
        <p:nvSpPr>
          <p:cNvPr id="12295" name="Freeform 9" descr="中国教育出版网"/>
          <p:cNvSpPr>
            <a:spLocks noChangeArrowheads="1"/>
          </p:cNvSpPr>
          <p:nvPr/>
        </p:nvSpPr>
        <p:spPr bwMode="auto">
          <a:xfrm>
            <a:off x="1200150" y="4694238"/>
            <a:ext cx="328613" cy="920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7" y="58"/>
              </a:cxn>
            </a:cxnLst>
            <a:rect l="0" t="0" r="r" b="b"/>
            <a:pathLst>
              <a:path w="207" h="58">
                <a:moveTo>
                  <a:pt x="0" y="0"/>
                </a:moveTo>
                <a:lnTo>
                  <a:pt x="207" y="58"/>
                </a:lnTo>
              </a:path>
            </a:pathLst>
          </a:cu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2296" name="Line 10" descr="中国教育出版网"/>
          <p:cNvSpPr>
            <a:spLocks noChangeShapeType="1"/>
          </p:cNvSpPr>
          <p:nvPr/>
        </p:nvSpPr>
        <p:spPr bwMode="auto">
          <a:xfrm>
            <a:off x="1528763" y="4791075"/>
            <a:ext cx="334962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2297" name="Line 11" descr="中国教育出版网"/>
          <p:cNvSpPr>
            <a:spLocks noChangeShapeType="1"/>
          </p:cNvSpPr>
          <p:nvPr/>
        </p:nvSpPr>
        <p:spPr bwMode="auto">
          <a:xfrm>
            <a:off x="1863725" y="4787900"/>
            <a:ext cx="334963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2298" name="Line 12" descr="中国教育出版网"/>
          <p:cNvSpPr>
            <a:spLocks noChangeShapeType="1"/>
          </p:cNvSpPr>
          <p:nvPr/>
        </p:nvSpPr>
        <p:spPr bwMode="auto">
          <a:xfrm>
            <a:off x="2208213" y="4787900"/>
            <a:ext cx="334962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2299" name="Freeform 13" descr="中国教育出版网"/>
          <p:cNvSpPr>
            <a:spLocks noChangeArrowheads="1"/>
          </p:cNvSpPr>
          <p:nvPr/>
        </p:nvSpPr>
        <p:spPr bwMode="auto">
          <a:xfrm>
            <a:off x="2540000" y="4700588"/>
            <a:ext cx="336550" cy="90487"/>
          </a:xfrm>
          <a:custGeom>
            <a:avLst/>
            <a:gdLst/>
            <a:ahLst/>
            <a:cxnLst>
              <a:cxn ang="0">
                <a:pos x="0" y="57"/>
              </a:cxn>
              <a:cxn ang="0">
                <a:pos x="212" y="0"/>
              </a:cxn>
            </a:cxnLst>
            <a:rect l="0" t="0" r="r" b="b"/>
            <a:pathLst>
              <a:path w="212" h="57">
                <a:moveTo>
                  <a:pt x="0" y="57"/>
                </a:moveTo>
                <a:lnTo>
                  <a:pt x="212" y="0"/>
                </a:lnTo>
              </a:path>
            </a:pathLst>
          </a:cu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2300" name="Freeform 14" descr="中国教育出版网"/>
          <p:cNvSpPr>
            <a:spLocks noChangeArrowheads="1"/>
          </p:cNvSpPr>
          <p:nvPr/>
        </p:nvSpPr>
        <p:spPr bwMode="auto">
          <a:xfrm>
            <a:off x="2873375" y="4398963"/>
            <a:ext cx="344488" cy="300037"/>
          </a:xfrm>
          <a:custGeom>
            <a:avLst/>
            <a:gdLst/>
            <a:ahLst/>
            <a:cxnLst>
              <a:cxn ang="0">
                <a:pos x="0" y="189"/>
              </a:cxn>
              <a:cxn ang="0">
                <a:pos x="217" y="0"/>
              </a:cxn>
            </a:cxnLst>
            <a:rect l="0" t="0" r="r" b="b"/>
            <a:pathLst>
              <a:path w="217" h="189">
                <a:moveTo>
                  <a:pt x="0" y="189"/>
                </a:moveTo>
                <a:lnTo>
                  <a:pt x="217" y="0"/>
                </a:lnTo>
              </a:path>
            </a:pathLst>
          </a:cu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2301" name="Freeform 15" descr="中国教育出版网"/>
          <p:cNvSpPr>
            <a:spLocks noChangeArrowheads="1"/>
          </p:cNvSpPr>
          <p:nvPr/>
        </p:nvSpPr>
        <p:spPr bwMode="auto">
          <a:xfrm>
            <a:off x="3221038" y="4311650"/>
            <a:ext cx="336550" cy="90488"/>
          </a:xfrm>
          <a:custGeom>
            <a:avLst/>
            <a:gdLst/>
            <a:ahLst/>
            <a:cxnLst>
              <a:cxn ang="0">
                <a:pos x="0" y="57"/>
              </a:cxn>
              <a:cxn ang="0">
                <a:pos x="212" y="0"/>
              </a:cxn>
            </a:cxnLst>
            <a:rect l="0" t="0" r="r" b="b"/>
            <a:pathLst>
              <a:path w="212" h="57">
                <a:moveTo>
                  <a:pt x="0" y="57"/>
                </a:moveTo>
                <a:lnTo>
                  <a:pt x="212" y="0"/>
                </a:lnTo>
              </a:path>
            </a:pathLst>
          </a:cu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2302" name="Freeform 16" descr="中国教育出版网"/>
          <p:cNvSpPr>
            <a:spLocks noChangeArrowheads="1"/>
          </p:cNvSpPr>
          <p:nvPr/>
        </p:nvSpPr>
        <p:spPr bwMode="auto">
          <a:xfrm>
            <a:off x="3559175" y="4217988"/>
            <a:ext cx="336550" cy="90487"/>
          </a:xfrm>
          <a:custGeom>
            <a:avLst/>
            <a:gdLst/>
            <a:ahLst/>
            <a:cxnLst>
              <a:cxn ang="0">
                <a:pos x="0" y="57"/>
              </a:cxn>
              <a:cxn ang="0">
                <a:pos x="212" y="0"/>
              </a:cxn>
            </a:cxnLst>
            <a:rect l="0" t="0" r="r" b="b"/>
            <a:pathLst>
              <a:path w="212" h="57">
                <a:moveTo>
                  <a:pt x="0" y="57"/>
                </a:moveTo>
                <a:lnTo>
                  <a:pt x="212" y="0"/>
                </a:lnTo>
              </a:path>
            </a:pathLst>
          </a:cu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2303" name="Freeform 17" descr="中国教育出版网"/>
          <p:cNvSpPr>
            <a:spLocks noChangeArrowheads="1"/>
          </p:cNvSpPr>
          <p:nvPr/>
        </p:nvSpPr>
        <p:spPr bwMode="auto">
          <a:xfrm>
            <a:off x="3898900" y="4100513"/>
            <a:ext cx="339725" cy="112712"/>
          </a:xfrm>
          <a:custGeom>
            <a:avLst/>
            <a:gdLst/>
            <a:ahLst/>
            <a:cxnLst>
              <a:cxn ang="0">
                <a:pos x="0" y="71"/>
              </a:cxn>
              <a:cxn ang="0">
                <a:pos x="214" y="0"/>
              </a:cxn>
            </a:cxnLst>
            <a:rect l="0" t="0" r="r" b="b"/>
            <a:pathLst>
              <a:path w="214" h="71">
                <a:moveTo>
                  <a:pt x="0" y="71"/>
                </a:moveTo>
                <a:lnTo>
                  <a:pt x="214" y="0"/>
                </a:lnTo>
              </a:path>
            </a:pathLst>
          </a:cu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2304" name="Freeform 18" descr="中国教育出版网"/>
          <p:cNvSpPr>
            <a:spLocks noChangeArrowheads="1"/>
          </p:cNvSpPr>
          <p:nvPr/>
        </p:nvSpPr>
        <p:spPr bwMode="auto">
          <a:xfrm>
            <a:off x="4240213" y="4013200"/>
            <a:ext cx="344487" cy="85725"/>
          </a:xfrm>
          <a:custGeom>
            <a:avLst/>
            <a:gdLst/>
            <a:ahLst/>
            <a:cxnLst>
              <a:cxn ang="0">
                <a:pos x="0" y="54"/>
              </a:cxn>
              <a:cxn ang="0">
                <a:pos x="217" y="0"/>
              </a:cxn>
            </a:cxnLst>
            <a:rect l="0" t="0" r="r" b="b"/>
            <a:pathLst>
              <a:path w="217" h="54">
                <a:moveTo>
                  <a:pt x="0" y="54"/>
                </a:moveTo>
                <a:lnTo>
                  <a:pt x="217" y="0"/>
                </a:lnTo>
              </a:path>
            </a:pathLst>
          </a:cu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2305" name="Line 19" descr="中国教育出版网"/>
          <p:cNvSpPr>
            <a:spLocks noChangeShapeType="1"/>
          </p:cNvSpPr>
          <p:nvPr/>
        </p:nvSpPr>
        <p:spPr bwMode="auto">
          <a:xfrm>
            <a:off x="4581525" y="4005263"/>
            <a:ext cx="334963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2306" name="Line 20" descr="中国教育出版网"/>
          <p:cNvSpPr>
            <a:spLocks noChangeShapeType="1"/>
          </p:cNvSpPr>
          <p:nvPr/>
        </p:nvSpPr>
        <p:spPr bwMode="auto">
          <a:xfrm>
            <a:off x="4922838" y="4005263"/>
            <a:ext cx="334962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2307" name="Line 21" descr="中国教育出版网"/>
          <p:cNvSpPr>
            <a:spLocks noChangeShapeType="1"/>
          </p:cNvSpPr>
          <p:nvPr/>
        </p:nvSpPr>
        <p:spPr bwMode="auto">
          <a:xfrm>
            <a:off x="5241925" y="4005263"/>
            <a:ext cx="334963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2308" name="Line 22" descr="中国教育出版网"/>
          <p:cNvSpPr>
            <a:spLocks noChangeShapeType="1"/>
          </p:cNvSpPr>
          <p:nvPr/>
        </p:nvSpPr>
        <p:spPr bwMode="auto">
          <a:xfrm>
            <a:off x="5580063" y="4005263"/>
            <a:ext cx="334962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2309" name="Freeform 23" descr="中国教育出版网"/>
          <p:cNvSpPr>
            <a:spLocks noChangeArrowheads="1"/>
          </p:cNvSpPr>
          <p:nvPr/>
        </p:nvSpPr>
        <p:spPr bwMode="auto">
          <a:xfrm>
            <a:off x="5915025" y="4006850"/>
            <a:ext cx="339725" cy="95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" y="60"/>
              </a:cxn>
            </a:cxnLst>
            <a:rect l="0" t="0" r="r" b="b"/>
            <a:pathLst>
              <a:path w="214" h="60">
                <a:moveTo>
                  <a:pt x="0" y="0"/>
                </a:moveTo>
                <a:lnTo>
                  <a:pt x="214" y="60"/>
                </a:lnTo>
              </a:path>
            </a:pathLst>
          </a:cu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2310" name="Freeform 24" descr="中国教育出版网"/>
          <p:cNvSpPr>
            <a:spLocks noChangeArrowheads="1"/>
          </p:cNvSpPr>
          <p:nvPr/>
        </p:nvSpPr>
        <p:spPr bwMode="auto">
          <a:xfrm flipV="1">
            <a:off x="6257925" y="4102100"/>
            <a:ext cx="339725" cy="112713"/>
          </a:xfrm>
          <a:custGeom>
            <a:avLst/>
            <a:gdLst/>
            <a:ahLst/>
            <a:cxnLst>
              <a:cxn ang="0">
                <a:pos x="0" y="71"/>
              </a:cxn>
              <a:cxn ang="0">
                <a:pos x="214" y="0"/>
              </a:cxn>
            </a:cxnLst>
            <a:rect l="0" t="0" r="r" b="b"/>
            <a:pathLst>
              <a:path w="214" h="71">
                <a:moveTo>
                  <a:pt x="0" y="71"/>
                </a:moveTo>
                <a:lnTo>
                  <a:pt x="214" y="0"/>
                </a:lnTo>
              </a:path>
            </a:pathLst>
          </a:cu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2311" name="Freeform 25" descr="中国教育出版网"/>
          <p:cNvSpPr>
            <a:spLocks noChangeArrowheads="1"/>
          </p:cNvSpPr>
          <p:nvPr/>
        </p:nvSpPr>
        <p:spPr bwMode="auto">
          <a:xfrm>
            <a:off x="6602413" y="4221163"/>
            <a:ext cx="350837" cy="87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21" y="55"/>
              </a:cxn>
            </a:cxnLst>
            <a:rect l="0" t="0" r="r" b="b"/>
            <a:pathLst>
              <a:path w="221" h="55">
                <a:moveTo>
                  <a:pt x="0" y="0"/>
                </a:moveTo>
                <a:lnTo>
                  <a:pt x="221" y="55"/>
                </a:lnTo>
              </a:path>
            </a:pathLst>
          </a:cu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2312" name="Freeform 26" descr="中国教育出版网"/>
          <p:cNvSpPr>
            <a:spLocks noChangeArrowheads="1"/>
          </p:cNvSpPr>
          <p:nvPr/>
        </p:nvSpPr>
        <p:spPr bwMode="auto">
          <a:xfrm>
            <a:off x="6940550" y="4305300"/>
            <a:ext cx="342900" cy="968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" y="61"/>
              </a:cxn>
            </a:cxnLst>
            <a:rect l="0" t="0" r="r" b="b"/>
            <a:pathLst>
              <a:path w="216" h="61">
                <a:moveTo>
                  <a:pt x="0" y="0"/>
                </a:moveTo>
                <a:lnTo>
                  <a:pt x="216" y="61"/>
                </a:lnTo>
              </a:path>
            </a:pathLst>
          </a:cu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2313" name="Line 27" descr="中国教育出版网"/>
          <p:cNvSpPr>
            <a:spLocks noChangeShapeType="1"/>
          </p:cNvSpPr>
          <p:nvPr/>
        </p:nvSpPr>
        <p:spPr bwMode="auto">
          <a:xfrm>
            <a:off x="7285038" y="4405313"/>
            <a:ext cx="334962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2314" name="Freeform 28" descr="中国教育出版网"/>
          <p:cNvSpPr>
            <a:spLocks noChangeArrowheads="1"/>
          </p:cNvSpPr>
          <p:nvPr/>
        </p:nvSpPr>
        <p:spPr bwMode="auto">
          <a:xfrm>
            <a:off x="7621588" y="4405313"/>
            <a:ext cx="341312" cy="3000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5" y="189"/>
              </a:cxn>
            </a:cxnLst>
            <a:rect l="0" t="0" r="r" b="b"/>
            <a:pathLst>
              <a:path w="215" h="189">
                <a:moveTo>
                  <a:pt x="0" y="0"/>
                </a:moveTo>
                <a:lnTo>
                  <a:pt x="215" y="189"/>
                </a:lnTo>
              </a:path>
            </a:pathLst>
          </a:cu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2315" name="Line 29" descr="中国教育出版网"/>
          <p:cNvSpPr>
            <a:spLocks noChangeShapeType="1"/>
          </p:cNvSpPr>
          <p:nvPr/>
        </p:nvSpPr>
        <p:spPr bwMode="auto">
          <a:xfrm>
            <a:off x="7969250" y="4703763"/>
            <a:ext cx="334963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2316" name="Line 30" descr="中国教育出版网"/>
          <p:cNvSpPr>
            <a:spLocks noChangeShapeType="1"/>
          </p:cNvSpPr>
          <p:nvPr/>
        </p:nvSpPr>
        <p:spPr bwMode="auto">
          <a:xfrm>
            <a:off x="8308975" y="4706938"/>
            <a:ext cx="334963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2" name="Line 31" descr="中国教育出版网"/>
          <p:cNvSpPr>
            <a:spLocks noChangeShapeType="1"/>
          </p:cNvSpPr>
          <p:nvPr/>
        </p:nvSpPr>
        <p:spPr bwMode="auto">
          <a:xfrm>
            <a:off x="869950" y="4694238"/>
            <a:ext cx="11113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grpSp>
        <p:nvGrpSpPr>
          <p:cNvPr id="4" name="Group 32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319" name="AutoShape 34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320" name="Freeform 35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21" name="Text Box 36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322" name="Freeform 37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23" name="Text Box 38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324" name="Rectangle 39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Times New Roman" pitchFamily="18" charset="0"/>
                    <a:ea typeface="黑体" pitchFamily="49" charset="-122"/>
                    <a:sym typeface="Arial" pitchFamily="34" charset="0"/>
                  </a:rPr>
                  <a:t>     某天常州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市整点气温实况</a:t>
                </a:r>
              </a:p>
            </p:txBody>
          </p:sp>
        </p:grpSp>
        <p:sp>
          <p:nvSpPr>
            <p:cNvPr id="12325" name="Text Box 40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1                            18</a:t>
              </a:r>
            </a:p>
          </p:txBody>
        </p:sp>
      </p:grpSp>
      <p:sp>
        <p:nvSpPr>
          <p:cNvPr id="12327" name="Line 41" descr="中国教育出版网"/>
          <p:cNvSpPr>
            <a:spLocks noChangeShapeType="1"/>
          </p:cNvSpPr>
          <p:nvPr/>
        </p:nvSpPr>
        <p:spPr bwMode="auto">
          <a:xfrm>
            <a:off x="862013" y="4699000"/>
            <a:ext cx="334962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 type="oval" w="lg" len="lg"/>
            <a:tailEnd type="oval" w="lg" len="lg"/>
          </a:ln>
        </p:spPr>
        <p:txBody>
          <a:bodyPr/>
          <a:lstStyle/>
          <a:p>
            <a:pPr algn="ctr"/>
            <a:endParaRPr lang="zh-CN" altLang="en-US"/>
          </a:p>
        </p:txBody>
      </p:sp>
      <p:grpSp>
        <p:nvGrpSpPr>
          <p:cNvPr id="6" name="Group 42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7" name="Group 43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329" name="AutoShape 44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330" name="Freeform 45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31" name="Text Box 46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332" name="Freeform 47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33" name="Text Box 48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334" name="Rectangle 49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Times New Roman" pitchFamily="18" charset="0"/>
                    <a:ea typeface="黑体" pitchFamily="49" charset="-122"/>
                    <a:sym typeface="Arial" pitchFamily="34" charset="0"/>
                  </a:rPr>
                  <a:t>    某天常州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市整点气温实况</a:t>
                </a:r>
              </a:p>
              <a:p>
                <a:endParaRPr lang="zh-CN" altLang="en-US" sz="2400">
                  <a:latin typeface="黑体" pitchFamily="49" charset="-122"/>
                  <a:ea typeface="黑体" pitchFamily="49" charset="-122"/>
                </a:endParaRPr>
              </a:p>
            </p:txBody>
          </p:sp>
        </p:grpSp>
        <p:sp>
          <p:nvSpPr>
            <p:cNvPr id="12335" name="Text Box 50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2                            18</a:t>
              </a:r>
            </a:p>
          </p:txBody>
        </p:sp>
      </p:grpSp>
      <p:grpSp>
        <p:nvGrpSpPr>
          <p:cNvPr id="8" name="Group 51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9" name="Group 52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338" name="AutoShape 53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339" name="Freeform 54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40" name="Text Box 55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341" name="Freeform 56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42" name="Text Box 57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343" name="Rectangle 58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Times New Roman" pitchFamily="18" charset="0"/>
                    <a:ea typeface="黑体" pitchFamily="49" charset="-122"/>
                    <a:sym typeface="Arial" pitchFamily="34" charset="0"/>
                  </a:rPr>
                  <a:t>     某天常州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市整点气温实况</a:t>
                </a:r>
              </a:p>
            </p:txBody>
          </p:sp>
        </p:grpSp>
        <p:sp>
          <p:nvSpPr>
            <p:cNvPr id="12344" name="Text Box 59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3                            17</a:t>
              </a:r>
            </a:p>
          </p:txBody>
        </p:sp>
      </p:grpSp>
      <p:grpSp>
        <p:nvGrpSpPr>
          <p:cNvPr id="10" name="Group 60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11" name="Group 61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347" name="AutoShape 62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348" name="Freeform 63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49" name="Text Box 64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350" name="Freeform 65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51" name="Text Box 66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352" name="Rectangle 67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Times New Roman" pitchFamily="18" charset="0"/>
                    <a:ea typeface="黑体" pitchFamily="49" charset="-122"/>
                    <a:sym typeface="Arial" pitchFamily="34" charset="0"/>
                  </a:rPr>
                  <a:t>     某天常州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市整点气温实况</a:t>
                </a:r>
              </a:p>
            </p:txBody>
          </p:sp>
        </p:grpSp>
        <p:sp>
          <p:nvSpPr>
            <p:cNvPr id="12353" name="Text Box 68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4                            17</a:t>
              </a:r>
            </a:p>
          </p:txBody>
        </p:sp>
      </p:grpSp>
      <p:grpSp>
        <p:nvGrpSpPr>
          <p:cNvPr id="12" name="Group 69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13" name="Group 70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356" name="AutoShape 71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357" name="Freeform 72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58" name="Text Box 73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359" name="Freeform 74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60" name="Text Box 75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361" name="Rectangle 76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Times New Roman" pitchFamily="18" charset="0"/>
                    <a:ea typeface="黑体" pitchFamily="49" charset="-122"/>
                    <a:sym typeface="Arial" pitchFamily="34" charset="0"/>
                  </a:rPr>
                  <a:t>     某天常州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市整点气温实况</a:t>
                </a:r>
              </a:p>
            </p:txBody>
          </p:sp>
        </p:grpSp>
        <p:sp>
          <p:nvSpPr>
            <p:cNvPr id="12362" name="Text Box 77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5                            17</a:t>
              </a:r>
            </a:p>
          </p:txBody>
        </p:sp>
      </p:grpSp>
      <p:grpSp>
        <p:nvGrpSpPr>
          <p:cNvPr id="14" name="Group 78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15" name="Group 79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365" name="AutoShape 80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366" name="Freeform 81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67" name="Text Box 82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368" name="Freeform 83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69" name="Text Box 84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370" name="Rectangle 85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Times New Roman" pitchFamily="18" charset="0"/>
                    <a:ea typeface="黑体" pitchFamily="49" charset="-122"/>
                    <a:sym typeface="Arial" pitchFamily="34" charset="0"/>
                  </a:rPr>
                  <a:t>     某天常州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市整点气温实况</a:t>
                </a:r>
              </a:p>
            </p:txBody>
          </p:sp>
        </p:grpSp>
        <p:sp>
          <p:nvSpPr>
            <p:cNvPr id="12371" name="Text Box 86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6                            17</a:t>
              </a:r>
            </a:p>
          </p:txBody>
        </p:sp>
      </p:grpSp>
      <p:grpSp>
        <p:nvGrpSpPr>
          <p:cNvPr id="16" name="Group 87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17" name="Group 88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374" name="AutoShape 89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375" name="Freeform 90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76" name="Text Box 91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377" name="Freeform 92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78" name="Text Box 93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379" name="Rectangle 94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Times New Roman" pitchFamily="18" charset="0"/>
                    <a:ea typeface="黑体" pitchFamily="49" charset="-122"/>
                    <a:sym typeface="Arial" pitchFamily="34" charset="0"/>
                  </a:rPr>
                  <a:t>     某天常州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市整点气温实况</a:t>
                </a:r>
              </a:p>
            </p:txBody>
          </p:sp>
        </p:grpSp>
        <p:sp>
          <p:nvSpPr>
            <p:cNvPr id="12380" name="Text Box 95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7                            18</a:t>
              </a:r>
            </a:p>
          </p:txBody>
        </p:sp>
      </p:grpSp>
      <p:grpSp>
        <p:nvGrpSpPr>
          <p:cNvPr id="18" name="Group 96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19" name="Group 97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383" name="AutoShape 98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384" name="Freeform 99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85" name="Text Box 100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386" name="Freeform 101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87" name="Text Box 102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388" name="Rectangle 103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Times New Roman" pitchFamily="18" charset="0"/>
                    <a:ea typeface="黑体" pitchFamily="49" charset="-122"/>
                    <a:sym typeface="Arial" pitchFamily="34" charset="0"/>
                  </a:rPr>
                  <a:t>     某天常州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市整点气温实况</a:t>
                </a:r>
              </a:p>
            </p:txBody>
          </p:sp>
        </p:grpSp>
        <p:sp>
          <p:nvSpPr>
            <p:cNvPr id="12389" name="Text Box 104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8                            21</a:t>
              </a:r>
            </a:p>
          </p:txBody>
        </p:sp>
      </p:grpSp>
      <p:grpSp>
        <p:nvGrpSpPr>
          <p:cNvPr id="20" name="Group 105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21" name="Group 106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392" name="AutoShape 107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393" name="Freeform 108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94" name="Text Box 109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395" name="Freeform 110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96" name="Text Box 111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397" name="Rectangle 112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Times New Roman" pitchFamily="18" charset="0"/>
                    <a:ea typeface="黑体" pitchFamily="49" charset="-122"/>
                    <a:sym typeface="Arial" pitchFamily="34" charset="0"/>
                  </a:rPr>
                  <a:t>     某天常州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市整点气温实况</a:t>
                </a:r>
              </a:p>
            </p:txBody>
          </p:sp>
        </p:grpSp>
        <p:sp>
          <p:nvSpPr>
            <p:cNvPr id="12398" name="Text Box 113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9                            22</a:t>
              </a:r>
            </a:p>
          </p:txBody>
        </p:sp>
      </p:grpSp>
      <p:grpSp>
        <p:nvGrpSpPr>
          <p:cNvPr id="22" name="Group 114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23" name="Group 115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401" name="AutoShape 116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402" name="Freeform 117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03" name="Text Box 118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404" name="Freeform 119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05" name="Text Box 120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406" name="Rectangle 121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Times New Roman" pitchFamily="18" charset="0"/>
                    <a:ea typeface="黑体" pitchFamily="49" charset="-122"/>
                    <a:sym typeface="Arial" pitchFamily="34" charset="0"/>
                  </a:rPr>
                  <a:t>     某天常州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市整点气温实况</a:t>
                </a:r>
              </a:p>
            </p:txBody>
          </p:sp>
        </p:grpSp>
        <p:sp>
          <p:nvSpPr>
            <p:cNvPr id="12407" name="Text Box 122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10                          23</a:t>
              </a:r>
            </a:p>
          </p:txBody>
        </p:sp>
      </p:grpSp>
      <p:grpSp>
        <p:nvGrpSpPr>
          <p:cNvPr id="24" name="Group 123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25" name="Group 124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410" name="AutoShape 125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411" name="Freeform 126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12" name="Text Box 127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413" name="Freeform 128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14" name="Text Box 129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415" name="Rectangle 130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Times New Roman" pitchFamily="18" charset="0"/>
                    <a:ea typeface="黑体" pitchFamily="49" charset="-122"/>
                    <a:sym typeface="Arial" pitchFamily="34" charset="0"/>
                  </a:rPr>
                  <a:t>     某天常州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市整点气温实况</a:t>
                </a:r>
              </a:p>
            </p:txBody>
          </p:sp>
        </p:grpSp>
        <p:sp>
          <p:nvSpPr>
            <p:cNvPr id="12416" name="Text Box 131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11                          24</a:t>
              </a:r>
            </a:p>
          </p:txBody>
        </p:sp>
      </p:grpSp>
      <p:grpSp>
        <p:nvGrpSpPr>
          <p:cNvPr id="26" name="Group 132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27" name="Group 133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419" name="AutoShape 134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420" name="Freeform 135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21" name="Text Box 136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422" name="Freeform 137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23" name="Text Box 138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424" name="Rectangle 139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Times New Roman" pitchFamily="18" charset="0"/>
                    <a:ea typeface="黑体" pitchFamily="49" charset="-122"/>
                    <a:sym typeface="Arial" pitchFamily="34" charset="0"/>
                  </a:rPr>
                  <a:t>     某天常州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市整点气温实况</a:t>
                </a:r>
              </a:p>
            </p:txBody>
          </p:sp>
        </p:grpSp>
        <p:sp>
          <p:nvSpPr>
            <p:cNvPr id="12425" name="Text Box 140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12                          25</a:t>
              </a:r>
            </a:p>
          </p:txBody>
        </p:sp>
      </p:grpSp>
      <p:grpSp>
        <p:nvGrpSpPr>
          <p:cNvPr id="28" name="Group 141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29" name="Group 142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428" name="AutoShape 143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429" name="Freeform 144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30" name="Text Box 145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431" name="Freeform 146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32" name="Text Box 147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433" name="Rectangle 148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Times New Roman" pitchFamily="18" charset="0"/>
                    <a:ea typeface="黑体" pitchFamily="49" charset="-122"/>
                    <a:sym typeface="Arial" pitchFamily="34" charset="0"/>
                  </a:rPr>
                  <a:t>     某天常州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市整点气温实况</a:t>
                </a:r>
              </a:p>
              <a:p>
                <a:endParaRPr lang="zh-CN" altLang="en-US" sz="2400">
                  <a:latin typeface="黑体" pitchFamily="49" charset="-122"/>
                  <a:ea typeface="黑体" pitchFamily="49" charset="-122"/>
                </a:endParaRPr>
              </a:p>
            </p:txBody>
          </p:sp>
        </p:grpSp>
        <p:sp>
          <p:nvSpPr>
            <p:cNvPr id="12434" name="Text Box 149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13                          25</a:t>
              </a:r>
            </a:p>
          </p:txBody>
        </p:sp>
      </p:grpSp>
      <p:grpSp>
        <p:nvGrpSpPr>
          <p:cNvPr id="30" name="Group 150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31" name="Group 151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437" name="AutoShape 152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438" name="Freeform 153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39" name="Text Box 154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440" name="Freeform 155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41" name="Text Box 156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442" name="Rectangle 157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Times New Roman" pitchFamily="18" charset="0"/>
                    <a:ea typeface="黑体" pitchFamily="49" charset="-122"/>
                    <a:sym typeface="Arial" pitchFamily="34" charset="0"/>
                  </a:rPr>
                  <a:t>     某天常州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市整点气温实况</a:t>
                </a:r>
              </a:p>
              <a:p>
                <a:endParaRPr lang="zh-CN" altLang="en-US" sz="2400">
                  <a:latin typeface="黑体" pitchFamily="49" charset="-122"/>
                  <a:ea typeface="黑体" pitchFamily="49" charset="-122"/>
                </a:endParaRPr>
              </a:p>
            </p:txBody>
          </p:sp>
        </p:grpSp>
        <p:sp>
          <p:nvSpPr>
            <p:cNvPr id="12443" name="Text Box 158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14                          25</a:t>
              </a:r>
            </a:p>
          </p:txBody>
        </p:sp>
      </p:grpSp>
      <p:grpSp>
        <p:nvGrpSpPr>
          <p:cNvPr id="12326" name="Group 159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12328" name="Group 160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446" name="AutoShape 161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447" name="Freeform 162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48" name="Text Box 163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449" name="Freeform 164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50" name="Text Box 165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451" name="Rectangle 166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>
                    <a:latin typeface="Times New Roman" pitchFamily="18" charset="0"/>
                    <a:sym typeface="Arial" pitchFamily="34" charset="0"/>
                  </a:rPr>
                  <a:t>    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  <a:sym typeface="Arial" pitchFamily="34" charset="0"/>
                  </a:rPr>
                  <a:t>某天常州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市整点气温实况</a:t>
                </a:r>
              </a:p>
            </p:txBody>
          </p:sp>
        </p:grpSp>
        <p:sp>
          <p:nvSpPr>
            <p:cNvPr id="12452" name="Text Box 167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15                          25</a:t>
              </a:r>
            </a:p>
          </p:txBody>
        </p:sp>
      </p:grpSp>
      <p:grpSp>
        <p:nvGrpSpPr>
          <p:cNvPr id="12336" name="Group 168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12337" name="Group 169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455" name="AutoShape 170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456" name="Freeform 171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57" name="Text Box 172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458" name="Freeform 173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59" name="Text Box 174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460" name="Rectangle 175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Times New Roman" pitchFamily="18" charset="0"/>
                    <a:ea typeface="黑体" pitchFamily="49" charset="-122"/>
                    <a:sym typeface="Arial" pitchFamily="34" charset="0"/>
                  </a:rPr>
                  <a:t>     某天常州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市整点气温实况</a:t>
                </a:r>
              </a:p>
            </p:txBody>
          </p:sp>
        </p:grpSp>
        <p:sp>
          <p:nvSpPr>
            <p:cNvPr id="12461" name="Text Box 176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16                          25</a:t>
              </a:r>
            </a:p>
          </p:txBody>
        </p:sp>
      </p:grpSp>
      <p:grpSp>
        <p:nvGrpSpPr>
          <p:cNvPr id="12345" name="Group 177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12346" name="Group 178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464" name="AutoShape 179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465" name="Freeform 180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66" name="Text Box 181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467" name="Freeform 182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68" name="Text Box 183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469" name="Rectangle 184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Times New Roman" pitchFamily="18" charset="0"/>
                    <a:ea typeface="黑体" pitchFamily="49" charset="-122"/>
                    <a:sym typeface="Arial" pitchFamily="34" charset="0"/>
                  </a:rPr>
                  <a:t>     某天常州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市整点气温实况</a:t>
                </a:r>
              </a:p>
            </p:txBody>
          </p:sp>
        </p:grpSp>
        <p:sp>
          <p:nvSpPr>
            <p:cNvPr id="12470" name="Text Box 185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17                          24</a:t>
              </a:r>
            </a:p>
          </p:txBody>
        </p:sp>
      </p:grpSp>
      <p:grpSp>
        <p:nvGrpSpPr>
          <p:cNvPr id="12354" name="Group 186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12355" name="Group 187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473" name="AutoShape 188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474" name="Freeform 189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75" name="Text Box 190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476" name="Freeform 191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77" name="Text Box 192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478" name="Rectangle 193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Times New Roman" pitchFamily="18" charset="0"/>
                    <a:ea typeface="黑体" pitchFamily="49" charset="-122"/>
                    <a:sym typeface="Arial" pitchFamily="34" charset="0"/>
                  </a:rPr>
                  <a:t>    某天常州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市整点气温实况</a:t>
                </a:r>
              </a:p>
            </p:txBody>
          </p:sp>
        </p:grpSp>
        <p:sp>
          <p:nvSpPr>
            <p:cNvPr id="12479" name="Text Box 194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18                          23</a:t>
              </a:r>
            </a:p>
          </p:txBody>
        </p:sp>
      </p:grpSp>
      <p:grpSp>
        <p:nvGrpSpPr>
          <p:cNvPr id="12363" name="Group 195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12364" name="Group 196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482" name="AutoShape 197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483" name="Freeform 198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84" name="Text Box 199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485" name="Freeform 200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86" name="Text Box 201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487" name="Rectangle 202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Times New Roman" pitchFamily="18" charset="0"/>
                    <a:ea typeface="黑体" pitchFamily="49" charset="-122"/>
                    <a:sym typeface="Arial" pitchFamily="34" charset="0"/>
                  </a:rPr>
                  <a:t>     某天常州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市整点气温实况</a:t>
                </a:r>
              </a:p>
            </p:txBody>
          </p:sp>
        </p:grpSp>
        <p:sp>
          <p:nvSpPr>
            <p:cNvPr id="12488" name="Text Box 203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19                          22</a:t>
              </a:r>
            </a:p>
          </p:txBody>
        </p:sp>
      </p:grpSp>
      <p:grpSp>
        <p:nvGrpSpPr>
          <p:cNvPr id="12372" name="Group 204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12373" name="Group 205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491" name="AutoShape 206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492" name="Freeform 207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93" name="Text Box 208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494" name="Freeform 209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95" name="Text Box 210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496" name="Rectangle 211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>
                    <a:latin typeface="Times New Roman" pitchFamily="18" charset="0"/>
                    <a:sym typeface="Arial" pitchFamily="34" charset="0"/>
                  </a:rPr>
                  <a:t>    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  <a:sym typeface="Arial" pitchFamily="34" charset="0"/>
                  </a:rPr>
                  <a:t>某天常州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市整点气温实况</a:t>
                </a:r>
              </a:p>
            </p:txBody>
          </p:sp>
        </p:grpSp>
        <p:sp>
          <p:nvSpPr>
            <p:cNvPr id="12497" name="Text Box 212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20                          21</a:t>
              </a:r>
            </a:p>
          </p:txBody>
        </p:sp>
      </p:grpSp>
      <p:grpSp>
        <p:nvGrpSpPr>
          <p:cNvPr id="12381" name="Group 213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12382" name="Group 214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500" name="AutoShape 215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501" name="Freeform 216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02" name="Text Box 217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503" name="Freeform 218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04" name="Text Box 219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505" name="Rectangle 220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  <a:sym typeface="Arial" pitchFamily="34" charset="0"/>
                  </a:rPr>
                  <a:t>  某天常州</a:t>
                </a:r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市整点气温实况</a:t>
                </a:r>
              </a:p>
            </p:txBody>
          </p:sp>
        </p:grpSp>
        <p:sp>
          <p:nvSpPr>
            <p:cNvPr id="12506" name="Text Box 221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21                          21</a:t>
              </a:r>
            </a:p>
          </p:txBody>
        </p:sp>
      </p:grpSp>
      <p:grpSp>
        <p:nvGrpSpPr>
          <p:cNvPr id="12390" name="Group 222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12391" name="Group 223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509" name="AutoShape 224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510" name="Freeform 225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11" name="Text Box 226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512" name="Freeform 227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13" name="Text Box 228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514" name="Rectangle 229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  <a:sym typeface="Arial" pitchFamily="34" charset="0"/>
                  </a:rPr>
                  <a:t>  某天常州</a:t>
                </a:r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市整点气温实况</a:t>
                </a:r>
              </a:p>
              <a:p>
                <a:endParaRPr lang="zh-CN" altLang="en-US" sz="2400">
                  <a:latin typeface="黑体" pitchFamily="49" charset="-122"/>
                  <a:ea typeface="黑体" pitchFamily="49" charset="-122"/>
                </a:endParaRPr>
              </a:p>
            </p:txBody>
          </p:sp>
        </p:grpSp>
        <p:sp>
          <p:nvSpPr>
            <p:cNvPr id="12515" name="Text Box 230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22                          18</a:t>
              </a:r>
            </a:p>
          </p:txBody>
        </p:sp>
      </p:grpSp>
      <p:grpSp>
        <p:nvGrpSpPr>
          <p:cNvPr id="12399" name="Group 231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12400" name="Group 232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518" name="AutoShape 233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519" name="Freeform 234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20" name="Text Box 235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521" name="Freeform 236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22" name="Text Box 237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ea typeface="黑体" pitchFamily="49" charset="-122"/>
                  </a:rPr>
                  <a:t>时间（</a:t>
                </a:r>
                <a:r>
                  <a:rPr lang="zh-CN" altLang="en-US" sz="240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523" name="Rectangle 238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dirty="0">
                    <a:latin typeface="Times New Roman" pitchFamily="18" charset="0"/>
                    <a:sym typeface="Arial" pitchFamily="34" charset="0"/>
                  </a:rPr>
                  <a:t>   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sym typeface="Arial" pitchFamily="34" charset="0"/>
                  </a:rPr>
                  <a:t>某天常州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</a:rPr>
                  <a:t>市整点气温实况</a:t>
                </a:r>
              </a:p>
            </p:txBody>
          </p:sp>
        </p:grpSp>
        <p:sp>
          <p:nvSpPr>
            <p:cNvPr id="12524" name="Text Box 239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23                          18</a:t>
              </a:r>
            </a:p>
          </p:txBody>
        </p:sp>
      </p:grpSp>
      <p:grpSp>
        <p:nvGrpSpPr>
          <p:cNvPr id="12408" name="Group 240" descr="中国教育出版网"/>
          <p:cNvGrpSpPr>
            <a:grpSpLocks/>
          </p:cNvGrpSpPr>
          <p:nvPr/>
        </p:nvGrpSpPr>
        <p:grpSpPr bwMode="auto">
          <a:xfrm>
            <a:off x="1000100" y="785794"/>
            <a:ext cx="7916862" cy="1012825"/>
            <a:chOff x="0" y="0"/>
            <a:chExt cx="4987" cy="638"/>
          </a:xfrm>
        </p:grpSpPr>
        <p:grpSp>
          <p:nvGrpSpPr>
            <p:cNvPr id="12409" name="Group 241"/>
            <p:cNvGrpSpPr>
              <a:grpSpLocks/>
            </p:cNvGrpSpPr>
            <p:nvPr/>
          </p:nvGrpSpPr>
          <p:grpSpPr bwMode="auto">
            <a:xfrm>
              <a:off x="0" y="0"/>
              <a:ext cx="4987" cy="601"/>
              <a:chOff x="0" y="0"/>
              <a:chExt cx="4987" cy="601"/>
            </a:xfrm>
          </p:grpSpPr>
          <p:sp>
            <p:nvSpPr>
              <p:cNvPr id="12527" name="AutoShape 242"/>
              <p:cNvSpPr>
                <a:spLocks noChangeArrowheads="1"/>
              </p:cNvSpPr>
              <p:nvPr/>
            </p:nvSpPr>
            <p:spPr bwMode="auto">
              <a:xfrm>
                <a:off x="230" y="0"/>
                <a:ext cx="4306" cy="590"/>
              </a:xfrm>
              <a:prstGeom prst="foldedCorner">
                <a:avLst>
                  <a:gd name="adj" fmla="val 9185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0"/>
              </a:p>
              <a:p>
                <a:endParaRPr lang="zh-CN" altLang="en-US" sz="2000" b="0"/>
              </a:p>
            </p:txBody>
          </p:sp>
          <p:sp>
            <p:nvSpPr>
              <p:cNvPr id="12528" name="Freeform 243"/>
              <p:cNvSpPr>
                <a:spLocks noChangeArrowheads="1"/>
              </p:cNvSpPr>
              <p:nvPr/>
            </p:nvSpPr>
            <p:spPr bwMode="auto">
              <a:xfrm>
                <a:off x="2177" y="318"/>
                <a:ext cx="1" cy="2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68"/>
                  </a:cxn>
                </a:cxnLst>
                <a:rect l="0" t="0" r="r" b="b"/>
                <a:pathLst>
                  <a:path w="2" h="268">
                    <a:moveTo>
                      <a:pt x="2" y="0"/>
                    </a:moveTo>
                    <a:lnTo>
                      <a:pt x="0" y="26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29" name="Text Box 244"/>
              <p:cNvSpPr txBox="1">
                <a:spLocks noChangeArrowheads="1"/>
              </p:cNvSpPr>
              <p:nvPr/>
            </p:nvSpPr>
            <p:spPr bwMode="auto">
              <a:xfrm>
                <a:off x="2185" y="301"/>
                <a:ext cx="1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latin typeface="黑体" pitchFamily="49" charset="-122"/>
                    <a:ea typeface="黑体" pitchFamily="49" charset="-122"/>
                  </a:rPr>
                  <a:t>气温（℃）：</a:t>
                </a:r>
              </a:p>
            </p:txBody>
          </p:sp>
          <p:sp>
            <p:nvSpPr>
              <p:cNvPr id="12530" name="Freeform 245"/>
              <p:cNvSpPr>
                <a:spLocks noChangeArrowheads="1"/>
              </p:cNvSpPr>
              <p:nvPr/>
            </p:nvSpPr>
            <p:spPr bwMode="auto">
              <a:xfrm>
                <a:off x="227" y="324"/>
                <a:ext cx="4305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05" y="6"/>
                  </a:cxn>
                </a:cxnLst>
                <a:rect l="0" t="0" r="r" b="b"/>
                <a:pathLst>
                  <a:path w="4305" h="6">
                    <a:moveTo>
                      <a:pt x="0" y="0"/>
                    </a:moveTo>
                    <a:lnTo>
                      <a:pt x="4305" y="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31" name="Text Box 246"/>
              <p:cNvSpPr txBox="1">
                <a:spLocks noChangeArrowheads="1"/>
              </p:cNvSpPr>
              <p:nvPr/>
            </p:nvSpPr>
            <p:spPr bwMode="auto">
              <a:xfrm>
                <a:off x="318" y="313"/>
                <a:ext cx="11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 dirty="0">
                    <a:ea typeface="黑体" pitchFamily="49" charset="-122"/>
                  </a:rPr>
                  <a:t>时间（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</a:rPr>
                  <a:t>h</a:t>
                </a:r>
                <a:r>
                  <a:rPr lang="zh-CN" altLang="en-US" sz="2400" dirty="0">
                    <a:ea typeface="黑体" pitchFamily="49" charset="-122"/>
                  </a:rPr>
                  <a:t>）：</a:t>
                </a:r>
              </a:p>
            </p:txBody>
          </p:sp>
          <p:sp>
            <p:nvSpPr>
              <p:cNvPr id="12532" name="Rectangle 247"/>
              <p:cNvSpPr>
                <a:spLocks noChangeArrowheads="1"/>
              </p:cNvSpPr>
              <p:nvPr/>
            </p:nvSpPr>
            <p:spPr bwMode="auto">
              <a:xfrm>
                <a:off x="0" y="41"/>
                <a:ext cx="498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sym typeface="Arial" pitchFamily="34" charset="0"/>
                  </a:rPr>
                  <a:t>    某天常州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</a:rPr>
                  <a:t>市整点气温</a:t>
                </a:r>
                <a:r>
                  <a:rPr lang="zh-CN" altLang="en-US" sz="2400" dirty="0">
                    <a:latin typeface="黑体" pitchFamily="49" charset="-122"/>
                    <a:ea typeface="黑体" pitchFamily="49" charset="-122"/>
                  </a:rPr>
                  <a:t>实况</a:t>
                </a:r>
              </a:p>
            </p:txBody>
          </p:sp>
        </p:grpSp>
        <p:sp>
          <p:nvSpPr>
            <p:cNvPr id="12533" name="Text Box 248"/>
            <p:cNvSpPr txBox="1">
              <a:spLocks noChangeArrowheads="1"/>
            </p:cNvSpPr>
            <p:nvPr/>
          </p:nvSpPr>
          <p:spPr bwMode="auto">
            <a:xfrm>
              <a:off x="1451" y="273"/>
              <a:ext cx="28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rgbClr val="3333FF"/>
                  </a:solidFill>
                  <a:latin typeface="Times New Roman" pitchFamily="18" charset="0"/>
                </a:rPr>
                <a:t>24                          18</a:t>
              </a:r>
            </a:p>
          </p:txBody>
        </p:sp>
      </p:grpSp>
      <p:pic>
        <p:nvPicPr>
          <p:cNvPr id="12534" name="图片 1253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636838"/>
            <a:ext cx="5397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9" name="TextBox 248"/>
          <p:cNvSpPr txBox="1"/>
          <p:nvPr/>
        </p:nvSpPr>
        <p:spPr>
          <a:xfrm>
            <a:off x="214282" y="214290"/>
            <a:ext cx="6715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Adobe 楷体 Std R" pitchFamily="18" charset="-122"/>
                <a:ea typeface="Adobe 楷体 Std R" pitchFamily="18" charset="-122"/>
              </a:rPr>
              <a:t>板块二：结合实际，形成函数的概念</a:t>
            </a:r>
            <a:endParaRPr lang="zh-CN" altLang="en-US" sz="2800" b="1" dirty="0">
              <a:solidFill>
                <a:srgbClr val="C00000"/>
              </a:solidFill>
              <a:latin typeface="Adobe 楷体 Std R" pitchFamily="18" charset="-122"/>
              <a:ea typeface="Adobe 楷体 Std R" pitchFamily="18" charset="-122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142844" y="857232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问题</a:t>
            </a:r>
            <a:r>
              <a:rPr lang="en-US" altLang="zh-CN" sz="2400" b="1" dirty="0" smtClean="0"/>
              <a:t>1</a:t>
            </a:r>
            <a:r>
              <a:rPr lang="zh-CN" altLang="en-US" sz="2400" b="1" dirty="0" smtClean="0"/>
              <a:t>：</a:t>
            </a:r>
            <a:endParaRPr lang="zh-CN" altLang="en-US" sz="2400" b="1" dirty="0"/>
          </a:p>
        </p:txBody>
      </p:sp>
      <p:sp>
        <p:nvSpPr>
          <p:cNvPr id="251" name="TextBox 250"/>
          <p:cNvSpPr txBox="1"/>
          <p:nvPr/>
        </p:nvSpPr>
        <p:spPr>
          <a:xfrm>
            <a:off x="8786842" y="5143512"/>
            <a:ext cx="357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时间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5" name="文本框 13344"/>
          <p:cNvSpPr txBox="1"/>
          <p:nvPr/>
        </p:nvSpPr>
        <p:spPr>
          <a:xfrm>
            <a:off x="541338" y="1428736"/>
            <a:ext cx="7092950" cy="46166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当</a:t>
            </a:r>
            <a:r>
              <a:rPr lang="zh-CN" altLang="en-US" sz="2400" u="sng" noProof="1" smtClean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时间</a:t>
            </a: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变化时，</a:t>
            </a:r>
            <a:r>
              <a:rPr lang="zh-CN" altLang="en-US" sz="2400" u="sng" noProof="1" smtClean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气温</a:t>
            </a: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也随之变化</a:t>
            </a:r>
            <a:r>
              <a:rPr lang="en-US" altLang="zh-CN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.</a:t>
            </a: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 </a:t>
            </a:r>
            <a:endParaRPr lang="zh-CN" altLang="en-US" sz="2400" noProof="1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itchFamily="2" charset="-122"/>
              <a:ea typeface="黑体" pitchFamily="2" charset="-122"/>
              <a:cs typeface="+mn-ea"/>
            </a:endParaRPr>
          </a:p>
        </p:txBody>
      </p:sp>
      <p:sp>
        <p:nvSpPr>
          <p:cNvPr id="13346" name="文本框 13345"/>
          <p:cNvSpPr txBox="1"/>
          <p:nvPr/>
        </p:nvSpPr>
        <p:spPr>
          <a:xfrm>
            <a:off x="571472" y="2285992"/>
            <a:ext cx="7416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noProof="1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当</a:t>
            </a:r>
            <a:r>
              <a:rPr lang="zh-CN" altLang="en-US" sz="2400" u="sng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时间</a:t>
            </a:r>
            <a:r>
              <a:rPr lang="zh-CN" altLang="en-US" sz="2400" noProof="1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确定时</a:t>
            </a:r>
            <a:r>
              <a:rPr lang="zh-CN" altLang="en-US" sz="2400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, </a:t>
            </a:r>
            <a:r>
              <a:rPr lang="zh-CN" altLang="en-US" sz="2400" u="sng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气温</a:t>
            </a: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也唯一确定</a:t>
            </a:r>
            <a:r>
              <a:rPr lang="zh-CN" altLang="en-US" sz="2400" noProof="1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.</a:t>
            </a:r>
            <a:endParaRPr lang="zh-CN" altLang="en-US" sz="2400" noProof="1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5" name="Text Box 29"/>
          <p:cNvSpPr txBox="1">
            <a:spLocks noChangeArrowheads="1"/>
          </p:cNvSpPr>
          <p:nvPr/>
        </p:nvSpPr>
        <p:spPr bwMode="auto">
          <a:xfrm>
            <a:off x="228600" y="285728"/>
            <a:ext cx="8915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 smtClean="0">
                <a:ea typeface="黑体" pitchFamily="49" charset="-122"/>
              </a:rPr>
              <a:t>（</a:t>
            </a:r>
            <a:r>
              <a:rPr lang="en-US" altLang="zh-CN" sz="2400" dirty="0" smtClean="0">
                <a:ea typeface="黑体" pitchFamily="49" charset="-122"/>
              </a:rPr>
              <a:t>1</a:t>
            </a:r>
            <a:r>
              <a:rPr lang="zh-CN" altLang="en-US" sz="2400" dirty="0" smtClean="0">
                <a:ea typeface="黑体" pitchFamily="49" charset="-122"/>
              </a:rPr>
              <a:t>）在这一变化中，有几个变量？分别是什么？</a:t>
            </a:r>
            <a:endParaRPr lang="en-US" altLang="zh-CN" sz="2400" dirty="0" smtClean="0">
              <a:ea typeface="黑体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dirty="0" smtClean="0">
                <a:ea typeface="黑体" pitchFamily="49" charset="-122"/>
              </a:rPr>
              <a:t>（</a:t>
            </a:r>
            <a:r>
              <a:rPr lang="en-US" altLang="zh-CN" sz="2400" dirty="0" smtClean="0">
                <a:ea typeface="黑体" pitchFamily="49" charset="-122"/>
              </a:rPr>
              <a:t>2</a:t>
            </a:r>
            <a:r>
              <a:rPr lang="zh-CN" altLang="en-US" sz="2400" dirty="0" smtClean="0">
                <a:ea typeface="黑体" pitchFamily="49" charset="-122"/>
              </a:rPr>
              <a:t>）上述两个变量之间有怎样的关系？</a:t>
            </a:r>
            <a:endParaRPr lang="zh-CN" altLang="en-US" sz="2400" dirty="0">
              <a:ea typeface="黑体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00372"/>
            <a:ext cx="9144000" cy="358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8786842" y="5786454"/>
            <a:ext cx="357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时间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13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45" grpId="0"/>
      <p:bldP spid="13346" grpId="0"/>
      <p:bldP spid="3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13" name="Text Box 29"/>
          <p:cNvSpPr txBox="1">
            <a:spLocks noChangeArrowheads="1"/>
          </p:cNvSpPr>
          <p:nvPr/>
        </p:nvSpPr>
        <p:spPr bwMode="auto">
          <a:xfrm>
            <a:off x="228600" y="3071810"/>
            <a:ext cx="8915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 smtClean="0">
                <a:ea typeface="黑体" pitchFamily="49" charset="-122"/>
              </a:rPr>
              <a:t>（</a:t>
            </a:r>
            <a:r>
              <a:rPr lang="en-US" altLang="zh-CN" sz="2400" dirty="0" smtClean="0">
                <a:ea typeface="黑体" pitchFamily="49" charset="-122"/>
              </a:rPr>
              <a:t>1</a:t>
            </a:r>
            <a:r>
              <a:rPr lang="zh-CN" altLang="en-US" sz="2400" dirty="0" smtClean="0">
                <a:ea typeface="黑体" pitchFamily="49" charset="-122"/>
              </a:rPr>
              <a:t>）在这一变化中，有几个变量？分别是什么？</a:t>
            </a:r>
            <a:endParaRPr lang="en-US" altLang="zh-CN" sz="2400" dirty="0" smtClean="0">
              <a:ea typeface="黑体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dirty="0" smtClean="0">
                <a:ea typeface="黑体" pitchFamily="49" charset="-122"/>
              </a:rPr>
              <a:t>（</a:t>
            </a:r>
            <a:r>
              <a:rPr lang="en-US" altLang="zh-CN" sz="2400" dirty="0" smtClean="0">
                <a:ea typeface="黑体" pitchFamily="49" charset="-122"/>
              </a:rPr>
              <a:t>2</a:t>
            </a:r>
            <a:r>
              <a:rPr lang="zh-CN" altLang="en-US" sz="2400" dirty="0" smtClean="0">
                <a:ea typeface="黑体" pitchFamily="49" charset="-122"/>
              </a:rPr>
              <a:t>）上述两个变量之间有怎样的关系？</a:t>
            </a:r>
            <a:endParaRPr lang="zh-CN" altLang="en-US" sz="2400" dirty="0">
              <a:ea typeface="黑体" pitchFamily="49" charset="-122"/>
            </a:endParaRPr>
          </a:p>
        </p:txBody>
      </p:sp>
      <p:sp>
        <p:nvSpPr>
          <p:cNvPr id="8220" name="Text Box 45"/>
          <p:cNvSpPr txBox="1">
            <a:spLocks noChangeArrowheads="1"/>
          </p:cNvSpPr>
          <p:nvPr/>
        </p:nvSpPr>
        <p:spPr bwMode="auto">
          <a:xfrm>
            <a:off x="1071538" y="785794"/>
            <a:ext cx="9901238" cy="5847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某</a:t>
            </a:r>
            <a:r>
              <a:rPr lang="zh-CN" altLang="en-US" sz="3200" dirty="0" smtClean="0">
                <a:latin typeface="黑体" pitchFamily="49" charset="-122"/>
                <a:ea typeface="黑体" pitchFamily="49" charset="-122"/>
              </a:rPr>
              <a:t>水库</a:t>
            </a:r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水位的高低与相应的蓄水量如下表：</a:t>
            </a:r>
          </a:p>
        </p:txBody>
      </p:sp>
      <p:graphicFrame>
        <p:nvGraphicFramePr>
          <p:cNvPr id="7" name="Group 42"/>
          <p:cNvGraphicFramePr>
            <a:graphicFrameLocks noGrp="1"/>
          </p:cNvGraphicFramePr>
          <p:nvPr/>
        </p:nvGraphicFramePr>
        <p:xfrm>
          <a:off x="571472" y="1500174"/>
          <a:ext cx="8143932" cy="1350328"/>
        </p:xfrm>
        <a:graphic>
          <a:graphicData uri="http://schemas.openxmlformats.org/drawingml/2006/table">
            <a:tbl>
              <a:tblPr/>
              <a:tblGrid>
                <a:gridCol w="1272592"/>
                <a:gridCol w="1520179"/>
                <a:gridCol w="1445903"/>
                <a:gridCol w="1653875"/>
                <a:gridCol w="1525130"/>
                <a:gridCol w="726253"/>
              </a:tblGrid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水位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/m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106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120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133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135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蓄水量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/m</a:t>
                      </a:r>
                      <a:r>
                        <a:rPr kumimoji="0" lang="en-US" altLang="zh-CN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2.30×10</a:t>
                      </a:r>
                      <a:r>
                        <a:rPr kumimoji="0" lang="en-US" altLang="zh-CN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7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7.09×10</a:t>
                      </a:r>
                      <a:r>
                        <a:rPr kumimoji="0" lang="en-US" altLang="zh-CN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7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1.18×10</a:t>
                      </a:r>
                      <a:r>
                        <a:rPr kumimoji="0" lang="en-US" altLang="zh-CN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8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1.23×10</a:t>
                      </a:r>
                      <a:r>
                        <a:rPr kumimoji="0" lang="en-US" altLang="zh-CN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8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2844" y="857232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问题</a:t>
            </a:r>
            <a:r>
              <a:rPr lang="en-US" altLang="zh-CN" sz="2400" b="1" dirty="0"/>
              <a:t>2</a:t>
            </a:r>
            <a:r>
              <a:rPr lang="zh-CN" altLang="en-US" sz="2400" b="1" dirty="0" smtClean="0"/>
              <a:t>：</a:t>
            </a:r>
            <a:endParaRPr lang="zh-CN" altLang="en-US" sz="2400" b="1" dirty="0"/>
          </a:p>
        </p:txBody>
      </p:sp>
      <p:sp>
        <p:nvSpPr>
          <p:cNvPr id="10" name="文本框 13345"/>
          <p:cNvSpPr txBox="1"/>
          <p:nvPr/>
        </p:nvSpPr>
        <p:spPr>
          <a:xfrm>
            <a:off x="857224" y="5572140"/>
            <a:ext cx="7416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当</a:t>
            </a:r>
            <a:r>
              <a:rPr lang="zh-CN" altLang="en-US" sz="2400" u="sng" noProof="1" smtClean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水位</a:t>
            </a: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确定</a:t>
            </a:r>
            <a:r>
              <a:rPr lang="zh-CN" altLang="en-US" sz="2400" noProof="1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时</a:t>
            </a:r>
            <a:r>
              <a:rPr lang="zh-CN" altLang="en-US" sz="2400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, </a:t>
            </a:r>
            <a:r>
              <a:rPr lang="zh-CN" altLang="en-US" sz="2400" u="sng" noProof="1" smtClean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蓄水量</a:t>
            </a: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也唯一确定</a:t>
            </a:r>
            <a:r>
              <a:rPr lang="zh-CN" altLang="en-US" sz="2400" noProof="1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.</a:t>
            </a:r>
            <a:endParaRPr lang="zh-CN" altLang="en-US" sz="2400" noProof="1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2" name="文本框 13344"/>
          <p:cNvSpPr txBox="1"/>
          <p:nvPr/>
        </p:nvSpPr>
        <p:spPr>
          <a:xfrm>
            <a:off x="857224" y="4500570"/>
            <a:ext cx="709295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当</a:t>
            </a:r>
            <a:r>
              <a:rPr lang="zh-CN" altLang="en-US" sz="2400" u="sng" noProof="1" smtClean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水位</a:t>
            </a: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变化时，</a:t>
            </a:r>
            <a:r>
              <a:rPr lang="zh-CN" altLang="en-US" sz="2400" u="sng" noProof="1" smtClean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蓄水量</a:t>
            </a: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也随之变化</a:t>
            </a:r>
            <a:r>
              <a:rPr lang="en-US" altLang="zh-CN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.</a:t>
            </a: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 </a:t>
            </a:r>
            <a:endParaRPr lang="zh-CN" altLang="en-US" sz="2400" noProof="1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itchFamily="2" charset="-122"/>
              <a:ea typeface="黑体" pitchFamily="2" charset="-122"/>
              <a:cs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3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13" grpId="0" autoUpdateAnimBg="0"/>
      <p:bldP spid="10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00042"/>
            <a:ext cx="757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问题</a:t>
            </a:r>
            <a:r>
              <a:rPr lang="en-US" altLang="zh-CN" sz="2400" b="1" dirty="0"/>
              <a:t>3</a:t>
            </a:r>
            <a:r>
              <a:rPr lang="zh-CN" altLang="en-US" sz="2400" b="1" dirty="0" smtClean="0"/>
              <a:t>：</a:t>
            </a:r>
            <a:r>
              <a:rPr lang="zh-CN" altLang="en-US" sz="2400" dirty="0" smtClean="0"/>
              <a:t>如图，根据小鱼的条数与所需火柴棒的根数的关系，填写下表</a:t>
            </a:r>
            <a:endParaRPr lang="zh-CN" altLang="en-US" sz="2400" b="1" dirty="0"/>
          </a:p>
        </p:txBody>
      </p:sp>
      <p:pic>
        <p:nvPicPr>
          <p:cNvPr id="3" name="Picture 7" descr="中国教育出版网"/>
          <p:cNvPicPr>
            <a:picLocks noChangeAspect="1" noChangeArrowheads="1"/>
          </p:cNvPicPr>
          <p:nvPr/>
        </p:nvPicPr>
        <p:blipFill>
          <a:blip r:embed="rId2">
            <a:lum bright="-12000" contrast="18000"/>
          </a:blip>
          <a:srcRect/>
          <a:stretch>
            <a:fillRect/>
          </a:stretch>
        </p:blipFill>
        <p:spPr bwMode="auto">
          <a:xfrm>
            <a:off x="684213" y="1341439"/>
            <a:ext cx="1272125" cy="101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中国教育出版网"/>
          <p:cNvPicPr>
            <a:picLocks noChangeAspect="1" noChangeArrowheads="1"/>
          </p:cNvPicPr>
          <p:nvPr/>
        </p:nvPicPr>
        <p:blipFill>
          <a:blip r:embed="rId3">
            <a:lum bright="-12000" contrast="18000"/>
          </a:blip>
          <a:srcRect/>
          <a:stretch>
            <a:fillRect/>
          </a:stretch>
        </p:blipFill>
        <p:spPr bwMode="auto">
          <a:xfrm>
            <a:off x="2571736" y="1214422"/>
            <a:ext cx="2236784" cy="1139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中国教育出版网"/>
          <p:cNvPicPr>
            <a:picLocks noChangeAspect="1" noChangeArrowheads="1"/>
          </p:cNvPicPr>
          <p:nvPr/>
        </p:nvPicPr>
        <p:blipFill>
          <a:blip r:embed="rId4">
            <a:lum bright="-12000" contrast="18000"/>
          </a:blip>
          <a:srcRect/>
          <a:stretch>
            <a:fillRect/>
          </a:stretch>
        </p:blipFill>
        <p:spPr bwMode="auto">
          <a:xfrm>
            <a:off x="5132439" y="1197856"/>
            <a:ext cx="2959127" cy="1125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857224" y="2428868"/>
          <a:ext cx="6797489" cy="1407168"/>
        </p:xfrm>
        <a:graphic>
          <a:graphicData uri="http://schemas.openxmlformats.org/drawingml/2006/table">
            <a:tbl>
              <a:tblPr/>
              <a:tblGrid>
                <a:gridCol w="1744236"/>
                <a:gridCol w="1012825"/>
                <a:gridCol w="1010107"/>
                <a:gridCol w="1010107"/>
                <a:gridCol w="1010107"/>
                <a:gridCol w="1010107"/>
              </a:tblGrid>
              <a:tr h="708658">
                <a:tc>
                  <a:txBody>
                    <a:bodyPr/>
                    <a:lstStyle/>
                    <a:p>
                      <a:pPr lvl="0"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000000"/>
                          </a:solidFill>
                          <a:latin typeface="宋体"/>
                          <a:cs typeface="Times New Roman"/>
                        </a:rPr>
                        <a:t>小鱼的条数</a:t>
                      </a: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宋体"/>
                          <a:cs typeface="Times New Roman"/>
                        </a:rPr>
                        <a:t>n</a:t>
                      </a:r>
                      <a:endParaRPr lang="zh-CN" sz="1800" kern="100" dirty="0">
                        <a:solidFill>
                          <a:srgbClr val="FF6600"/>
                        </a:solidFill>
                        <a:latin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CN" sz="1800" kern="100" dirty="0">
                        <a:solidFill>
                          <a:srgbClr val="000000"/>
                        </a:solidFill>
                        <a:latin typeface="宋体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CN" sz="1800" kern="100" dirty="0">
                        <a:solidFill>
                          <a:srgbClr val="000000"/>
                        </a:solidFill>
                        <a:latin typeface="宋体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CN" sz="1800" kern="100" dirty="0">
                        <a:solidFill>
                          <a:srgbClr val="000000"/>
                        </a:solidFill>
                        <a:latin typeface="宋体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Times New Roman"/>
                        </a:rPr>
                        <a:t>……</a:t>
                      </a:r>
                      <a:endParaRPr lang="zh-CN" sz="1800" kern="100" dirty="0">
                        <a:solidFill>
                          <a:srgbClr val="000000"/>
                        </a:solidFill>
                        <a:latin typeface="宋体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 kern="100" dirty="0">
                        <a:solidFill>
                          <a:srgbClr val="000000"/>
                        </a:solidFill>
                        <a:latin typeface="宋体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5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Times New Roman"/>
                        </a:rPr>
                        <a:t>火柴的根数</a:t>
                      </a: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Times New Roman"/>
                        </a:rPr>
                        <a:t>S</a:t>
                      </a:r>
                      <a:endParaRPr lang="zh-CN" sz="1800" kern="100" dirty="0">
                        <a:solidFill>
                          <a:srgbClr val="000000"/>
                        </a:solidFill>
                        <a:latin typeface="宋体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CN" sz="1800" kern="100" dirty="0">
                        <a:solidFill>
                          <a:srgbClr val="000000"/>
                        </a:solidFill>
                        <a:latin typeface="宋体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CN" sz="1800" kern="100" dirty="0">
                        <a:solidFill>
                          <a:srgbClr val="000000"/>
                        </a:solidFill>
                        <a:latin typeface="宋体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 kern="100" dirty="0">
                        <a:solidFill>
                          <a:srgbClr val="000000"/>
                        </a:solidFill>
                        <a:latin typeface="宋体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smtClean="0">
                          <a:solidFill>
                            <a:srgbClr val="000000"/>
                          </a:solidFill>
                          <a:latin typeface="宋体"/>
                          <a:ea typeface="+mn-ea"/>
                          <a:cs typeface="Times New Roman"/>
                        </a:rPr>
                        <a:t>……</a:t>
                      </a:r>
                      <a:endParaRPr lang="zh-CN" sz="1800" kern="100" dirty="0">
                        <a:solidFill>
                          <a:srgbClr val="000000"/>
                        </a:solidFill>
                        <a:latin typeface="宋体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 kern="100" dirty="0">
                        <a:solidFill>
                          <a:srgbClr val="000000"/>
                        </a:solidFill>
                        <a:latin typeface="宋体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 Box 95" descr="中国教育出版网"/>
          <p:cNvSpPr txBox="1"/>
          <p:nvPr/>
        </p:nvSpPr>
        <p:spPr>
          <a:xfrm>
            <a:off x="2857488" y="2571744"/>
            <a:ext cx="1081088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9" name="Text Box 95" descr="中国教育出版网"/>
          <p:cNvSpPr txBox="1"/>
          <p:nvPr/>
        </p:nvSpPr>
        <p:spPr>
          <a:xfrm>
            <a:off x="2857488" y="3286124"/>
            <a:ext cx="1082675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8</a:t>
            </a:r>
          </a:p>
        </p:txBody>
      </p:sp>
      <p:sp>
        <p:nvSpPr>
          <p:cNvPr id="10" name="Text Box 95" descr="中国教育出版网"/>
          <p:cNvSpPr txBox="1"/>
          <p:nvPr/>
        </p:nvSpPr>
        <p:spPr>
          <a:xfrm>
            <a:off x="3929058" y="2571744"/>
            <a:ext cx="1081088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11" name="Text Box 95" descr="中国教育出版网"/>
          <p:cNvSpPr txBox="1"/>
          <p:nvPr/>
        </p:nvSpPr>
        <p:spPr>
          <a:xfrm>
            <a:off x="3857620" y="3286124"/>
            <a:ext cx="1081087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noProof="1">
                <a:effectLst>
                  <a:outerShdw blurRad="38100" dist="38100" dir="2700000">
                    <a:srgbClr val="C0C0C0"/>
                  </a:outerShdw>
                </a:effectLst>
                <a:latin typeface="Arial" panose="02080604020202020204" charset="0"/>
                <a:cs typeface="+mn-ea"/>
              </a:rPr>
              <a:t>14</a:t>
            </a:r>
            <a:endParaRPr lang="en-US" altLang="zh-CN" noProof="1">
              <a:effectLst>
                <a:outerShdw blurRad="38100" dist="38100" dir="2700000">
                  <a:srgbClr val="C0C0C0"/>
                </a:outerShdw>
              </a:effectLst>
              <a:latin typeface="Arial" panose="02080604020202020204" charset="0"/>
            </a:endParaRPr>
          </a:p>
        </p:txBody>
      </p:sp>
      <p:sp>
        <p:nvSpPr>
          <p:cNvPr id="12" name="Text Box 95" descr="中国教育出版网"/>
          <p:cNvSpPr txBox="1"/>
          <p:nvPr/>
        </p:nvSpPr>
        <p:spPr>
          <a:xfrm>
            <a:off x="4857752" y="2571744"/>
            <a:ext cx="1081088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13" name="Text Box 95" descr="中国教育出版网"/>
          <p:cNvSpPr txBox="1"/>
          <p:nvPr/>
        </p:nvSpPr>
        <p:spPr>
          <a:xfrm>
            <a:off x="4857752" y="3286124"/>
            <a:ext cx="1081088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noProof="1">
                <a:effectLst>
                  <a:outerShdw blurRad="38100" dist="38100" dir="2700000">
                    <a:srgbClr val="C0C0C0"/>
                  </a:outerShdw>
                </a:effectLst>
                <a:latin typeface="Arial" panose="02080604020202020204" charset="0"/>
                <a:cs typeface="+mn-ea"/>
              </a:rPr>
              <a:t>20</a:t>
            </a:r>
            <a:endParaRPr lang="en-US" altLang="zh-CN" noProof="1">
              <a:effectLst>
                <a:outerShdw blurRad="38100" dist="38100" dir="2700000">
                  <a:srgbClr val="C0C0C0"/>
                </a:outerShdw>
              </a:effectLst>
              <a:latin typeface="Arial" panose="02080604020202020204" charset="0"/>
            </a:endParaRPr>
          </a:p>
        </p:txBody>
      </p:sp>
      <p:sp>
        <p:nvSpPr>
          <p:cNvPr id="14" name="Text Box 95" descr="中国教育出版网"/>
          <p:cNvSpPr txBox="1"/>
          <p:nvPr/>
        </p:nvSpPr>
        <p:spPr>
          <a:xfrm>
            <a:off x="6786578" y="2571744"/>
            <a:ext cx="1081088" cy="5207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</a:p>
        </p:txBody>
      </p:sp>
      <p:sp>
        <p:nvSpPr>
          <p:cNvPr id="15" name="Text Box 95" descr="中国教育出版网"/>
          <p:cNvSpPr txBox="1"/>
          <p:nvPr/>
        </p:nvSpPr>
        <p:spPr>
          <a:xfrm>
            <a:off x="6715140" y="3286124"/>
            <a:ext cx="1584325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noProof="1">
                <a:effectLst>
                  <a:outerShdw blurRad="38100" dist="38100" dir="2700000">
                    <a:srgbClr val="C0C0C0"/>
                  </a:outerShdw>
                </a:effectLst>
                <a:latin typeface="Arial" panose="02080604020202020204" charset="0"/>
                <a:cs typeface="+mn-ea"/>
              </a:rPr>
              <a:t>S=6n+2</a:t>
            </a:r>
            <a:endParaRPr lang="en-US" altLang="zh-CN" noProof="1">
              <a:effectLst>
                <a:outerShdw blurRad="38100" dist="38100" dir="2700000">
                  <a:srgbClr val="C0C0C0"/>
                </a:outerShdw>
              </a:effectLst>
              <a:latin typeface="Arial" panose="0208060402020202020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71472" y="3857628"/>
            <a:ext cx="585791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 smtClean="0">
                <a:ea typeface="黑体" pitchFamily="49" charset="-122"/>
              </a:rPr>
              <a:t>（</a:t>
            </a:r>
            <a:r>
              <a:rPr lang="en-US" altLang="zh-CN" dirty="0" smtClean="0">
                <a:ea typeface="黑体" pitchFamily="49" charset="-122"/>
              </a:rPr>
              <a:t>1</a:t>
            </a:r>
            <a:r>
              <a:rPr lang="zh-CN" altLang="en-US" dirty="0" smtClean="0">
                <a:ea typeface="黑体" pitchFamily="49" charset="-122"/>
              </a:rPr>
              <a:t>）在这一变化中，有几个变量？分别是什么？</a:t>
            </a:r>
            <a:endParaRPr lang="en-US" altLang="zh-CN" dirty="0" smtClean="0">
              <a:ea typeface="黑体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dirty="0" smtClean="0">
                <a:ea typeface="黑体" pitchFamily="49" charset="-122"/>
              </a:rPr>
              <a:t>（</a:t>
            </a:r>
            <a:r>
              <a:rPr lang="en-US" altLang="zh-CN" dirty="0" smtClean="0">
                <a:ea typeface="黑体" pitchFamily="49" charset="-122"/>
              </a:rPr>
              <a:t>2</a:t>
            </a:r>
            <a:r>
              <a:rPr lang="zh-CN" altLang="en-US" dirty="0" smtClean="0">
                <a:ea typeface="黑体" pitchFamily="49" charset="-122"/>
              </a:rPr>
              <a:t>）上述两个变量之间有怎样的关系？</a:t>
            </a:r>
            <a:endParaRPr lang="zh-CN" altLang="en-US" dirty="0">
              <a:ea typeface="黑体" pitchFamily="49" charset="-122"/>
            </a:endParaRPr>
          </a:p>
        </p:txBody>
      </p:sp>
      <p:sp>
        <p:nvSpPr>
          <p:cNvPr id="21" name="文本框 13345"/>
          <p:cNvSpPr txBox="1"/>
          <p:nvPr/>
        </p:nvSpPr>
        <p:spPr>
          <a:xfrm>
            <a:off x="857224" y="5572140"/>
            <a:ext cx="7416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当</a:t>
            </a:r>
            <a:r>
              <a:rPr lang="zh-CN" altLang="en-US" sz="2400" u="sng" noProof="1" smtClean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小鱼的条数</a:t>
            </a:r>
            <a:r>
              <a:rPr lang="en-US" altLang="zh-CN" sz="2400" u="sng" noProof="1" smtClean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n</a:t>
            </a: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确定时，</a:t>
            </a:r>
            <a:r>
              <a:rPr lang="zh-CN" altLang="en-US" sz="2400" u="sng" noProof="1" smtClean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火柴的根数</a:t>
            </a:r>
            <a:r>
              <a:rPr lang="en-US" altLang="zh-CN" sz="2400" u="sng" noProof="1" smtClean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S</a:t>
            </a: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也唯一确定</a:t>
            </a:r>
            <a:r>
              <a:rPr lang="zh-CN" altLang="en-US" sz="2400" noProof="1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.</a:t>
            </a:r>
            <a:endParaRPr lang="zh-CN" altLang="en-US" sz="2400" noProof="1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" name="文本框 13344"/>
          <p:cNvSpPr txBox="1"/>
          <p:nvPr/>
        </p:nvSpPr>
        <p:spPr>
          <a:xfrm>
            <a:off x="857224" y="4643446"/>
            <a:ext cx="7092950" cy="46166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当</a:t>
            </a:r>
            <a:r>
              <a:rPr lang="zh-CN" altLang="en-US" sz="2400" u="sng" noProof="1" smtClean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小鱼的条数</a:t>
            </a:r>
            <a:r>
              <a:rPr lang="en-US" altLang="zh-CN" sz="2400" u="sng" noProof="1" smtClean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n</a:t>
            </a: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变化时，</a:t>
            </a:r>
            <a:r>
              <a:rPr lang="zh-CN" altLang="en-US" sz="2400" u="sng" noProof="1" smtClean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火柴的根数</a:t>
            </a:r>
            <a:r>
              <a:rPr lang="en-US" altLang="zh-CN" sz="2400" u="sng" noProof="1" smtClean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S</a:t>
            </a: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也随之变化</a:t>
            </a:r>
            <a:r>
              <a:rPr lang="en-US" altLang="zh-CN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.</a:t>
            </a:r>
            <a:r>
              <a:rPr lang="zh-CN" altLang="en-US" sz="2400" noProof="1" smtClean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itchFamily="2" charset="-122"/>
                <a:ea typeface="黑体" pitchFamily="2" charset="-122"/>
                <a:cs typeface="+mn-ea"/>
              </a:rPr>
              <a:t> </a:t>
            </a:r>
            <a:endParaRPr lang="zh-CN" altLang="en-US" sz="2400" noProof="1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itchFamily="2" charset="-122"/>
              <a:ea typeface="黑体" pitchFamily="2" charset="-122"/>
              <a:cs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5" grpId="0"/>
      <p:bldP spid="21" grpId="0"/>
      <p:bldP spid="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3265</TotalTime>
  <Words>1423</Words>
  <Application>Microsoft Office PowerPoint</Application>
  <PresentationFormat>全屏显示(4:3)</PresentationFormat>
  <Paragraphs>218</Paragraphs>
  <Slides>25</Slides>
  <Notes>2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DELL</dc:creator>
  <cp:lastModifiedBy>DELL</cp:lastModifiedBy>
  <cp:revision>22</cp:revision>
  <dcterms:created xsi:type="dcterms:W3CDTF">2019-10-20T11:12:08Z</dcterms:created>
  <dcterms:modified xsi:type="dcterms:W3CDTF">2019-12-05T02:57:43Z</dcterms:modified>
</cp:coreProperties>
</file>