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60" r:id="rId3"/>
    <p:sldId id="330" r:id="rId4"/>
    <p:sldId id="315" r:id="rId5"/>
    <p:sldId id="316" r:id="rId6"/>
    <p:sldId id="317" r:id="rId7"/>
    <p:sldId id="323" r:id="rId8"/>
    <p:sldId id="324" r:id="rId9"/>
    <p:sldId id="296" r:id="rId10"/>
    <p:sldId id="314" r:id="rId11"/>
    <p:sldId id="307" r:id="rId12"/>
    <p:sldId id="313" r:id="rId13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00FF"/>
    <a:srgbClr val="FF0000"/>
    <a:srgbClr val="CC00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21"/>
    <p:restoredTop sz="93537"/>
  </p:normalViewPr>
  <p:slideViewPr>
    <p:cSldViewPr showGuides="1">
      <p:cViewPr varScale="1">
        <p:scale>
          <a:sx n="72" d="100"/>
          <a:sy n="72" d="100"/>
        </p:scale>
        <p:origin x="-1320" y="-102"/>
      </p:cViewPr>
      <p:guideLst>
        <p:guide orient="horz" pos="2167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6199" cy="761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6" name="Rectangle 4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085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85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fontAlgn="base"/>
            <a:fld id="{9A0DB2DC-4C9A-4742-B13C-FB6460FD3503}" type="slidenum">
              <a:rPr lang="en-US" altLang="zh-CN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914400 h 1000"/>
              <a:gd name="T2" fmla="*/ 0 w 1000"/>
              <a:gd name="T3" fmla="*/ 0 h 1000"/>
              <a:gd name="T4" fmla="*/ 79248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 fontAlgn="base"/>
            <a:r>
              <a:rPr lang="zh-CN" altLang="en-US" strike="noStrike" noProof="0" smtClean="0"/>
              <a:t>单击此处编辑母版标题样式</a:t>
            </a:r>
            <a:endParaRPr lang="zh-CN" altLang="en-US" strike="noStrike" noProof="0" smtClean="0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2800"/>
            </a:lvl1pPr>
          </a:lstStyle>
          <a:p>
            <a:pPr lvl="0" fontAlgn="base"/>
            <a:r>
              <a:rPr lang="zh-CN" altLang="en-US" strike="noStrike" noProof="0" smtClean="0"/>
              <a:t>单击此处编辑母版副标题样式</a:t>
            </a:r>
            <a:endParaRPr lang="zh-CN" altLang="en-US" strike="noStrike" noProof="0" smtClean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p>
            <a:pPr algn="r" fontAlgn="base"/>
            <a:fld id="{9A0DB2DC-4C9A-4742-B13C-FB6460FD3503}" type="slidenum">
              <a:rPr lang="en-US" altLang="zh-CN" strike="noStrike" noProof="1" dirty="0">
                <a:latin typeface="Garamond" panose="02020404030301010803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en-US" altLang="zh-CN" strike="noStrike" noProof="1" dirty="0">
                <a:latin typeface="Garamond" panose="02020404030301010803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en-US" altLang="zh-CN" strike="noStrike" noProof="1" dirty="0">
                <a:latin typeface="Garamond" panose="02020404030301010803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en-US" altLang="zh-CN" strike="noStrike" noProof="1" dirty="0">
                <a:latin typeface="Garamond" panose="02020404030301010803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en-US" altLang="zh-CN" strike="noStrike" noProof="1" dirty="0">
                <a:latin typeface="Garamond" panose="02020404030301010803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en-US" altLang="zh-CN" strike="noStrike" noProof="1" dirty="0">
                <a:latin typeface="Garamond" panose="02020404030301010803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en-US" altLang="zh-CN" strike="noStrike" noProof="1" dirty="0">
                <a:latin typeface="Garamond" panose="02020404030301010803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en-US" altLang="zh-CN" strike="noStrike" noProof="1" dirty="0">
                <a:latin typeface="Garamond" panose="02020404030301010803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en-US" altLang="zh-CN" strike="noStrike" noProof="1" dirty="0">
                <a:latin typeface="Garamond" panose="02020404030301010803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en-US" altLang="zh-CN" strike="noStrike" noProof="1" dirty="0">
                <a:latin typeface="Garamond" panose="02020404030301010803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en-US" altLang="zh-CN" strike="noStrike" noProof="1" dirty="0">
                <a:latin typeface="Garamond" panose="02020404030301010803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en-US" altLang="zh-CN" strike="noStrike" noProof="1" dirty="0">
                <a:latin typeface="Garamond" panose="02020404030301010803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en-US" altLang="zh-CN" strike="noStrike" noProof="1" dirty="0">
                <a:latin typeface="Garamond" panose="02020404030301010803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en-US" altLang="zh-CN" strike="noStrike" noProof="1" dirty="0">
                <a:latin typeface="Garamond" panose="02020404030301010803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en-US" altLang="zh-CN" strike="noStrike" noProof="1" dirty="0">
                <a:latin typeface="Garamond" panose="02020404030301010803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325120"/>
            <a:r>
              <a:rPr lang="zh-CN" altLang="en-US" dirty="0"/>
              <a:t>第二级</a:t>
            </a:r>
            <a:endParaRPr lang="zh-CN" altLang="en-US" dirty="0"/>
          </a:p>
          <a:p>
            <a:pPr lvl="2" indent="-350520"/>
            <a:r>
              <a:rPr lang="zh-CN" altLang="en-US" dirty="0"/>
              <a:t>第三级</a:t>
            </a:r>
            <a:endParaRPr lang="zh-CN" altLang="en-US" dirty="0"/>
          </a:p>
          <a:p>
            <a:pPr lvl="3" indent="-315595"/>
            <a:r>
              <a:rPr lang="zh-CN" altLang="en-US" dirty="0"/>
              <a:t>第四级</a:t>
            </a:r>
            <a:endParaRPr lang="zh-CN" altLang="en-US" dirty="0"/>
          </a:p>
          <a:p>
            <a:pPr lvl="4" indent="-339725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latin typeface="+mj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>
              <a:defRPr sz="1200">
                <a:latin typeface="+mj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11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Garamond" panose="02020404030301010803" pitchFamily="18" charset="0"/>
              </a:defRPr>
            </a:lvl1pPr>
          </a:lstStyle>
          <a:p>
            <a:pPr lvl="0" fontAlgn="base"/>
            <a:fld id="{9A0DB2DC-4C9A-4742-B13C-FB6460FD3503}" type="slidenum">
              <a:rPr lang="en-US" altLang="zh-CN" strike="noStrike" noProof="1" dirty="0">
                <a:latin typeface="Garamond" panose="02020404030301010803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609600 h 1000"/>
              <a:gd name="T2" fmla="*/ 0 w 1000"/>
              <a:gd name="T3" fmla="*/ 0 h 1000"/>
              <a:gd name="T4" fmla="*/ 82296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75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600">
          <a:solidFill>
            <a:schemeClr val="tx1"/>
          </a:solidFill>
          <a:latin typeface="+mn-lt"/>
          <a:ea typeface="+mn-ea"/>
        </a:defRPr>
      </a:lvl2pPr>
      <a:lvl3pPr marL="1022350" indent="-35115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200">
          <a:solidFill>
            <a:schemeClr val="tx1"/>
          </a:solidFill>
          <a:latin typeface="+mn-lt"/>
          <a:ea typeface="+mn-ea"/>
        </a:defRPr>
      </a:lvl3pPr>
      <a:lvl4pPr marL="1339850" indent="-31623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 sz="2000">
          <a:solidFill>
            <a:schemeClr val="tx1"/>
          </a:solidFill>
          <a:latin typeface="+mn-lt"/>
          <a:ea typeface="+mn-ea"/>
        </a:defRPr>
      </a:lvl4pPr>
      <a:lvl5pPr marL="1681480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138680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595880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053080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510280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3.v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3.emf"/><Relationship Id="rId1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.emf"/><Relationship Id="rId1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.emf"/><Relationship Id="rId1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Text Box 4"/>
          <p:cNvSpPr txBox="1"/>
          <p:nvPr/>
        </p:nvSpPr>
        <p:spPr>
          <a:xfrm>
            <a:off x="4418330" y="4477385"/>
            <a:ext cx="592899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200" b="1" dirty="0">
                <a:latin typeface="楷体_GB2312"/>
                <a:ea typeface="楷体_GB2312"/>
              </a:rPr>
              <a:t> </a:t>
            </a:r>
            <a:r>
              <a:rPr lang="zh-CN" altLang="en-US" sz="2000" dirty="0">
                <a:latin typeface="楷体_GB2312"/>
                <a:ea typeface="楷体_GB2312"/>
              </a:rPr>
              <a:t>孟河中学    莫桑    </a:t>
            </a:r>
            <a:r>
              <a:rPr lang="en-US" altLang="zh-CN" sz="2000" dirty="0">
                <a:latin typeface="楷体_GB2312"/>
                <a:ea typeface="楷体_GB2312"/>
              </a:rPr>
              <a:t>2019.10.24</a:t>
            </a:r>
            <a:r>
              <a:rPr lang="zh-CN" altLang="en-US" sz="2000" dirty="0">
                <a:latin typeface="楷体_GB2312"/>
                <a:ea typeface="楷体_GB2312"/>
              </a:rPr>
              <a:t> </a:t>
            </a:r>
            <a:r>
              <a:rPr lang="zh-CN" altLang="en-US" sz="3200" b="1" dirty="0">
                <a:latin typeface="楷体_GB2312"/>
                <a:ea typeface="楷体_GB2312"/>
              </a:rPr>
              <a:t>  </a:t>
            </a:r>
            <a:endParaRPr lang="zh-CN" altLang="en-US" sz="3200" b="1" dirty="0">
              <a:latin typeface="楷体_GB2312"/>
              <a:ea typeface="楷体_GB2312"/>
            </a:endParaRPr>
          </a:p>
        </p:txBody>
      </p:sp>
      <p:sp>
        <p:nvSpPr>
          <p:cNvPr id="4098" name="WordArt 6"/>
          <p:cNvSpPr>
            <a:spLocks noTextEdit="1"/>
          </p:cNvSpPr>
          <p:nvPr/>
        </p:nvSpPr>
        <p:spPr>
          <a:xfrm>
            <a:off x="671195" y="1868805"/>
            <a:ext cx="7802245" cy="129476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2800">
                <a:ln w="19050" cap="flat" cmpd="sng">
                  <a:solidFill>
                    <a:srgbClr val="99CCFF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楷体_GB2312" charset="0"/>
                <a:ea typeface="楷体_GB2312" charset="0"/>
              </a:rPr>
              <a:t>等腰三角形的确定问题</a:t>
            </a:r>
            <a:endParaRPr lang="zh-CN" altLang="en-US" sz="2800">
              <a:ln w="19050" cap="flat" cmpd="sng">
                <a:solidFill>
                  <a:srgbClr val="99CCFF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楷体_GB2312" charset="0"/>
              <a:ea typeface="楷体_GB231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093210" y="3462655"/>
            <a:ext cx="577532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6000"/>
              <a:t>——</a:t>
            </a:r>
            <a:r>
              <a:rPr lang="zh-CN" altLang="en-US" sz="6000"/>
              <a:t>巧用圆规</a:t>
            </a:r>
            <a:endParaRPr lang="zh-CN" altLang="en-US" sz="60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12290" name="Rectang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39825"/>
          </a:xfrm>
        </p:spPr>
        <p:txBody>
          <a:bodyPr vert="horz" wrap="square" lIns="91440" tIns="45720" rIns="91440" bIns="45720" anchor="t"/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ea typeface="黑体" panose="02010609060101010101" pitchFamily="49" charset="-122"/>
              </a:rPr>
              <a:t>板块四、拓展提升</a:t>
            </a:r>
            <a:b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219200"/>
            <a:ext cx="8991600" cy="24384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/>
            </a:pPr>
            <a:r>
              <a:rPr kumimoji="0" lang="zh-CN" alt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思考题：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在探究</a:t>
            </a: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2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的基础上，动点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Q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同时从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C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点出发，沿线段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CD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以每秒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1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个单位长度的速度向终点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D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运动，其中一个动点到达终点时，另一个动点也随之停止运动。设运动的时间为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t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秒，试探究：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t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为何值时，△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PCQ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为等腰三角形。</a:t>
            </a:r>
            <a:endParaRPr kumimoji="0" lang="en-US" altLang="zh-CN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/>
            </a:pPr>
            <a:endParaRPr kumimoji="0" lang="en-US" altLang="zh-CN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None/>
              <a:defRPr/>
            </a:pP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【</a:t>
            </a:r>
            <a:r>
              <a:rPr kumimoji="0" 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问题</a:t>
            </a:r>
            <a:r>
              <a:rPr kumimoji="0" lang="en-GB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】</a:t>
            </a:r>
            <a:r>
              <a:rPr kumimoji="0" 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如何分类讨论呢？</a:t>
            </a:r>
            <a:endParaRPr kumimoji="0" lang="zh-CN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None/>
              <a:defRPr/>
            </a:pP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【</a:t>
            </a:r>
            <a:r>
              <a:rPr kumimoji="0" 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问题</a:t>
            </a:r>
            <a:r>
              <a:rPr kumimoji="0" lang="en-GB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】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你能画出各种情况的草图吗？</a:t>
            </a:r>
            <a:endParaRPr kumimoji="0" lang="en-US" altLang="zh-CN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None/>
              <a:defRPr/>
            </a:pP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【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问题</a:t>
            </a: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3】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你会用</a:t>
            </a: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的代数式表示</a:t>
            </a:r>
            <a:r>
              <a:rPr kumimoji="0" lang="zh-CN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△</a:t>
            </a:r>
            <a:r>
              <a:rPr kumimoji="0" lang="en-GB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PCQ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的边吗？</a:t>
            </a:r>
            <a:endParaRPr kumimoji="0" lang="en-US" altLang="zh-CN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None/>
              <a:defRPr/>
            </a:pP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【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问题</a:t>
            </a: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4】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如何建立关于</a:t>
            </a: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t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的方程呢？</a:t>
            </a:r>
            <a:endParaRPr kumimoji="0" lang="en-US" altLang="zh-CN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None/>
              <a:defRPr/>
            </a:pPr>
            <a:endParaRPr kumimoji="0" lang="zh-CN" altLang="zh-CN" sz="3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292" name="Rectangle 4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12293" name="对象 5122"/>
          <p:cNvGraphicFramePr/>
          <p:nvPr/>
        </p:nvGraphicFramePr>
        <p:xfrm>
          <a:off x="5867400" y="2971800"/>
          <a:ext cx="3048000" cy="201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1" imgW="1397000" imgH="927100" progId="">
                  <p:embed/>
                </p:oleObj>
              </mc:Choice>
              <mc:Fallback>
                <p:oleObj name="" r:id="rId1" imgW="1397000" imgH="927100" progId="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867400" y="2971800"/>
                        <a:ext cx="3048000" cy="20193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charRg st="106" end="1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charRg st="106" end="1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charRg st="106" end="1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charRg st="121" end="1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charRg st="121" end="14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charRg st="121" end="14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charRg st="140" end="16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charRg st="140" end="16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charRg st="140" end="16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charRg st="164" end="18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5">
                                            <p:txEl>
                                              <p:charRg st="164" end="18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5">
                                            <p:txEl>
                                              <p:charRg st="164" end="18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sp>
        <p:nvSpPr>
          <p:cNvPr id="16385" name="TextBox 1"/>
          <p:cNvSpPr txBox="1"/>
          <p:nvPr/>
        </p:nvSpPr>
        <p:spPr>
          <a:xfrm>
            <a:off x="685800" y="533400"/>
            <a:ext cx="7162800" cy="7699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zh-CN" altLang="en-US" sz="4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小结与思考</a:t>
            </a:r>
            <a:endParaRPr lang="zh-CN" altLang="en-US" sz="4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386" name="TextBox 2"/>
          <p:cNvSpPr txBox="1"/>
          <p:nvPr/>
        </p:nvSpPr>
        <p:spPr>
          <a:xfrm>
            <a:off x="228600" y="1295400"/>
            <a:ext cx="8915400" cy="50784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解决动点问题中等腰三角形的确定问题的一般步骤：</a:t>
            </a:r>
            <a:endParaRPr lang="en-US" altLang="zh-CN" sz="36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en-US" altLang="zh-CN" sz="36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en-US" altLang="zh-CN" sz="36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en-US" altLang="zh-CN" sz="36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en-US" altLang="zh-CN" sz="36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en-US" altLang="zh-CN" sz="36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81000" y="2362200"/>
            <a:ext cx="541020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GB" altLang="zh-CN" sz="3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）有序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分类</a:t>
            </a:r>
            <a:endParaRPr lang="en-US" altLang="zh-CN" sz="36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8600" y="2895600"/>
            <a:ext cx="5953125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（</a:t>
            </a:r>
            <a:r>
              <a:rPr lang="en-US" altLang="zh-CN" sz="3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）画出各种情况的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草图</a:t>
            </a:r>
            <a:endParaRPr lang="en-US" altLang="zh-CN" sz="36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04800" y="3581400"/>
            <a:ext cx="866775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GB" altLang="zh-CN" sz="3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）用</a:t>
            </a:r>
            <a:r>
              <a:rPr lang="en-US" altLang="zh-CN" sz="3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</a:t>
            </a:r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的代数式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表示</a:t>
            </a:r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出等腰三角形的边</a:t>
            </a:r>
            <a:endParaRPr lang="en-US" altLang="zh-CN" sz="3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04800" y="4191000"/>
            <a:ext cx="8370888" cy="12001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3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）利用相等关系、勾股定理或相似三角形建立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方程</a:t>
            </a:r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解题</a:t>
            </a:r>
            <a:endParaRPr lang="en-US" altLang="zh-CN" sz="3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81000" y="5410200"/>
            <a:ext cx="679450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3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</a:t>
            </a:r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）注意</a:t>
            </a:r>
            <a:r>
              <a:rPr lang="en-US" altLang="zh-CN" sz="3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</a:t>
            </a:r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的值的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取舍</a:t>
            </a:r>
            <a:endParaRPr lang="en-US" altLang="zh-CN" sz="36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t"/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ea typeface="黑体" panose="02010609060101010101" pitchFamily="49" charset="-122"/>
              </a:rPr>
              <a:t>板块一、</a:t>
            </a:r>
            <a:r>
              <a:rPr lang="zh-CN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探究在直线上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确定等腰三角形的分类方法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5235" name="Rectangle 3"/>
          <p:cNvSpPr>
            <a:spLocks noGrp="1"/>
          </p:cNvSpPr>
          <p:nvPr>
            <p:ph idx="1"/>
          </p:nvPr>
        </p:nvSpPr>
        <p:spPr>
          <a:xfrm>
            <a:off x="609600" y="1219200"/>
            <a:ext cx="8153400" cy="3200400"/>
          </a:xfrm>
        </p:spPr>
        <p:txBody>
          <a:bodyPr vert="horz" wrap="square" lIns="91440" tIns="45720" rIns="91440" bIns="45720" anchor="t"/>
          <a:p>
            <a:pPr eaLnBrk="1" hangingPunct="1"/>
            <a:r>
              <a:rPr lang="zh-CN" altLang="zh-CN" sz="3600" b="1" dirty="0"/>
              <a:t>探究</a:t>
            </a:r>
            <a:r>
              <a:rPr lang="en-GB" altLang="zh-CN" sz="3600" b="1"/>
              <a:t>1</a:t>
            </a:r>
            <a:r>
              <a:rPr lang="zh-CN" altLang="en-US" sz="3600" b="1" dirty="0">
                <a:ea typeface="黑体" panose="02010609060101010101" pitchFamily="49" charset="-122"/>
              </a:rPr>
              <a:t>：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在直线</a:t>
            </a:r>
            <a:r>
              <a:rPr lang="en-GB" altLang="zh-CN" sz="2800">
                <a:latin typeface="Brush Script MT" panose="03060802040406070304" pitchFamily="66" charset="0"/>
                <a:ea typeface="黑体" panose="02010609060101010101" pitchFamily="49" charset="-122"/>
              </a:rPr>
              <a:t>l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上求作点</a:t>
            </a:r>
            <a:r>
              <a:rPr lang="en-GB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P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，使得△</a:t>
            </a:r>
            <a:r>
              <a:rPr lang="en-GB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AOP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为等腰三角形。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buNone/>
            </a:pPr>
            <a:endParaRPr lang="en-US" altLang="zh-CN" b="1">
              <a:ea typeface="黑体" panose="02010609060101010101" pitchFamily="49" charset="-122"/>
            </a:endParaRPr>
          </a:p>
          <a:p>
            <a:pPr eaLnBrk="1" hangingPunct="1">
              <a:buNone/>
            </a:pPr>
            <a:endParaRPr lang="en-US" altLang="zh-CN" b="1">
              <a:ea typeface="黑体" panose="02010609060101010101" pitchFamily="49" charset="-122"/>
            </a:endParaRPr>
          </a:p>
          <a:p>
            <a:pPr eaLnBrk="1" hangingPunct="1">
              <a:buNone/>
            </a:pPr>
            <a:endParaRPr lang="en-US" altLang="zh-CN" b="1">
              <a:ea typeface="黑体" panose="02010609060101010101" pitchFamily="49" charset="-122"/>
            </a:endParaRPr>
          </a:p>
          <a:p>
            <a:pPr eaLnBrk="1" hangingPunct="1">
              <a:buNone/>
            </a:pPr>
            <a:endParaRPr lang="en-US" altLang="zh-CN" b="1">
              <a:ea typeface="黑体" panose="02010609060101010101" pitchFamily="49" charset="-122"/>
            </a:endParaRPr>
          </a:p>
          <a:p>
            <a:pPr eaLnBrk="1" hangingPunct="1">
              <a:buNone/>
            </a:pPr>
            <a:r>
              <a:rPr lang="en-US" altLang="zh-CN" b="1">
                <a:ea typeface="黑体" panose="02010609060101010101" pitchFamily="49" charset="-122"/>
              </a:rPr>
              <a:t>【</a:t>
            </a:r>
            <a:r>
              <a:rPr lang="zh-CN" altLang="en-US" b="1" dirty="0">
                <a:ea typeface="黑体" panose="02010609060101010101" pitchFamily="49" charset="-122"/>
              </a:rPr>
              <a:t>问题</a:t>
            </a:r>
            <a:r>
              <a:rPr lang="en-US" altLang="zh-CN" b="1">
                <a:ea typeface="黑体" panose="02010609060101010101" pitchFamily="49" charset="-122"/>
              </a:rPr>
              <a:t>1】</a:t>
            </a:r>
            <a:r>
              <a:rPr lang="zh-CN" altLang="zh-CN" b="1" dirty="0"/>
              <a:t>你</a:t>
            </a:r>
            <a:r>
              <a:rPr lang="zh-CN" altLang="en-US" b="1" dirty="0"/>
              <a:t>是按什么标准分类的？如何分类？</a:t>
            </a:r>
            <a:endParaRPr lang="zh-CN" altLang="en-US" b="1" dirty="0">
              <a:solidFill>
                <a:srgbClr val="0000FF"/>
              </a:solidFill>
              <a:ea typeface="黑体" panose="02010609060101010101" pitchFamily="49" charset="-122"/>
            </a:endParaRPr>
          </a:p>
          <a:p>
            <a:pPr eaLnBrk="1" hangingPunct="1">
              <a:buNone/>
            </a:pPr>
            <a:r>
              <a:rPr lang="en-US" altLang="zh-CN" b="1">
                <a:ea typeface="黑体" panose="02010609060101010101" pitchFamily="49" charset="-122"/>
              </a:rPr>
              <a:t>【</a:t>
            </a:r>
            <a:r>
              <a:rPr lang="zh-CN" altLang="en-US" b="1" dirty="0">
                <a:ea typeface="黑体" panose="02010609060101010101" pitchFamily="49" charset="-122"/>
              </a:rPr>
              <a:t>问题</a:t>
            </a:r>
            <a:r>
              <a:rPr lang="en-US" altLang="zh-CN" b="1">
                <a:ea typeface="黑体" panose="02010609060101010101" pitchFamily="49" charset="-122"/>
              </a:rPr>
              <a:t>2】</a:t>
            </a:r>
            <a:r>
              <a:rPr lang="zh-CN" altLang="zh-CN" b="1" dirty="0"/>
              <a:t>你</a:t>
            </a:r>
            <a:r>
              <a:rPr lang="zh-CN" altLang="en-US" b="1" dirty="0"/>
              <a:t>是如何确定</a:t>
            </a:r>
            <a:r>
              <a:rPr lang="en-US" altLang="zh-CN" b="1"/>
              <a:t>P</a:t>
            </a:r>
            <a:r>
              <a:rPr lang="zh-CN" altLang="en-US" b="1" dirty="0"/>
              <a:t>点位置的</a:t>
            </a:r>
            <a:r>
              <a:rPr lang="zh-CN" altLang="zh-CN" b="1" dirty="0"/>
              <a:t>？（点</a:t>
            </a:r>
            <a:r>
              <a:rPr lang="zh-CN" altLang="en-US" b="1" dirty="0"/>
              <a:t>P的位置分别用</a:t>
            </a:r>
            <a:r>
              <a:rPr lang="en-US" altLang="zh-CN" b="1"/>
              <a:t>P</a:t>
            </a:r>
            <a:r>
              <a:rPr lang="en-US" altLang="zh-CN" b="1" baseline="-25000"/>
              <a:t>1</a:t>
            </a:r>
            <a:r>
              <a:rPr lang="zh-CN" altLang="en-US" b="1" dirty="0"/>
              <a:t> ，</a:t>
            </a:r>
            <a:r>
              <a:rPr lang="en-US" altLang="zh-CN" b="1"/>
              <a:t>P</a:t>
            </a:r>
            <a:r>
              <a:rPr lang="zh-CN" altLang="en-US" b="1" baseline="-25000" dirty="0"/>
              <a:t> </a:t>
            </a:r>
            <a:r>
              <a:rPr lang="en-US" altLang="zh-CN" b="1" baseline="-25000"/>
              <a:t>2</a:t>
            </a:r>
            <a:r>
              <a:rPr lang="zh-CN" altLang="zh-CN" b="1" dirty="0"/>
              <a:t>…来表示）</a:t>
            </a:r>
            <a:endParaRPr lang="en-US" altLang="zh-CN" b="1"/>
          </a:p>
          <a:p>
            <a:pPr eaLnBrk="1" hangingPunct="1">
              <a:buNone/>
            </a:pPr>
            <a:endParaRPr lang="zh-CN" altLang="en-US" b="1" dirty="0">
              <a:ea typeface="黑体" panose="02010609060101010101" pitchFamily="49" charset="-122"/>
            </a:endParaRPr>
          </a:p>
        </p:txBody>
      </p:sp>
      <p:sp>
        <p:nvSpPr>
          <p:cNvPr id="5123" name="Rectangle 2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5124" name="对象 9216"/>
          <p:cNvGraphicFramePr/>
          <p:nvPr/>
        </p:nvGraphicFramePr>
        <p:xfrm>
          <a:off x="1371600" y="2362200"/>
          <a:ext cx="6815138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2032000" imgH="622300" progId="">
                  <p:embed/>
                </p:oleObj>
              </mc:Choice>
              <mc:Fallback>
                <p:oleObj name="" r:id="rId1" imgW="2032000" imgH="622300" progId="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371600" y="2362200"/>
                        <a:ext cx="6815138" cy="20574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charRg st="32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5235">
                                            <p:txEl>
                                              <p:charRg st="32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5235">
                                            <p:txEl>
                                              <p:charRg st="32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charRg st="54" end="9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5235">
                                            <p:txEl>
                                              <p:charRg st="54" end="9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5235">
                                            <p:txEl>
                                              <p:charRg st="54" end="9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t"/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ea typeface="黑体" panose="02010609060101010101" pitchFamily="49" charset="-122"/>
              </a:rPr>
              <a:t>板块一、</a:t>
            </a:r>
            <a:r>
              <a:rPr lang="zh-CN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探究在直线上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确定等腰三角形的分类方法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146" name="Rectangle 3"/>
          <p:cNvSpPr>
            <a:spLocks noGrp="1"/>
          </p:cNvSpPr>
          <p:nvPr>
            <p:ph type="body"/>
          </p:nvPr>
        </p:nvSpPr>
        <p:spPr>
          <a:xfrm>
            <a:off x="609600" y="1219200"/>
            <a:ext cx="8153400" cy="3200400"/>
          </a:xfrm>
        </p:spPr>
        <p:txBody>
          <a:bodyPr vert="horz" wrap="square" lIns="91440" tIns="45720" rIns="91440" bIns="45720" anchor="t"/>
          <a:p>
            <a:pPr eaLnBrk="1" hangingPunct="1"/>
            <a:r>
              <a:rPr lang="zh-CN" altLang="zh-CN" sz="3600" b="1" dirty="0"/>
              <a:t>练习</a:t>
            </a:r>
            <a:r>
              <a:rPr lang="en-GB" altLang="zh-CN" sz="3600" b="1"/>
              <a:t>1</a:t>
            </a:r>
            <a:r>
              <a:rPr lang="zh-CN" altLang="en-US" sz="3600" b="1" dirty="0">
                <a:ea typeface="黑体" panose="02010609060101010101" pitchFamily="49" charset="-122"/>
              </a:rPr>
              <a:t>：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南北向的公路上有一点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A,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东西向公路上有一点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B,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如果在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两条公路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上确定点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P,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使得</a:t>
            </a:r>
            <a:r>
              <a:rPr lang="zh-CN" altLang="en-US" dirty="0"/>
              <a:t>△</a:t>
            </a:r>
            <a:r>
              <a:rPr lang="en-US" altLang="zh-CN"/>
              <a:t>PAB</a:t>
            </a:r>
            <a:r>
              <a:rPr lang="zh-CN" altLang="en-US" dirty="0"/>
              <a:t>是等腰三角形，那么这样的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点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P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最多能确定</a:t>
            </a:r>
            <a:r>
              <a:rPr lang="zh-CN" altLang="en-US" sz="2800" u="sng" dirty="0">
                <a:latin typeface="黑体" panose="02010609060101010101" pitchFamily="49" charset="-122"/>
                <a:ea typeface="黑体" panose="02010609060101010101" pitchFamily="49" charset="-122"/>
              </a:rPr>
              <a:t>      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个。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buNone/>
            </a:pPr>
            <a:endParaRPr lang="en-US" altLang="zh-CN" b="1">
              <a:ea typeface="黑体" panose="02010609060101010101" pitchFamily="49" charset="-122"/>
            </a:endParaRPr>
          </a:p>
          <a:p>
            <a:pPr eaLnBrk="1" hangingPunct="1">
              <a:buNone/>
            </a:pPr>
            <a:endParaRPr lang="en-US" altLang="zh-CN" b="1">
              <a:ea typeface="黑体" panose="02010609060101010101" pitchFamily="49" charset="-122"/>
            </a:endParaRPr>
          </a:p>
          <a:p>
            <a:pPr eaLnBrk="1" hangingPunct="1">
              <a:buNone/>
            </a:pPr>
            <a:endParaRPr lang="en-US" altLang="zh-CN" b="1">
              <a:ea typeface="黑体" panose="02010609060101010101" pitchFamily="49" charset="-122"/>
            </a:endParaRPr>
          </a:p>
          <a:p>
            <a:pPr eaLnBrk="1" hangingPunct="1">
              <a:buNone/>
            </a:pPr>
            <a:endParaRPr lang="en-US" altLang="zh-CN" b="1">
              <a:ea typeface="黑体" panose="02010609060101010101" pitchFamily="49" charset="-122"/>
            </a:endParaRPr>
          </a:p>
          <a:p>
            <a:pPr eaLnBrk="1" hangingPunct="1">
              <a:buNone/>
            </a:pPr>
            <a:endParaRPr lang="zh-CN" altLang="en-US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147" name="Rectangle 2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3300413" y="4365625"/>
            <a:ext cx="4505325" cy="285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5545138" y="2790825"/>
            <a:ext cx="17463" cy="35337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50" name="文本框 3"/>
          <p:cNvSpPr txBox="1"/>
          <p:nvPr/>
        </p:nvSpPr>
        <p:spPr>
          <a:xfrm>
            <a:off x="5392738" y="2790825"/>
            <a:ext cx="1071562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〮</a:t>
            </a:r>
            <a:endParaRPr lang="en-US" altLang="zh-CN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151" name="文本框 4"/>
          <p:cNvSpPr txBox="1"/>
          <p:nvPr/>
        </p:nvSpPr>
        <p:spPr>
          <a:xfrm>
            <a:off x="5195888" y="2841625"/>
            <a:ext cx="519112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A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52" name="文本框 5"/>
          <p:cNvSpPr txBox="1"/>
          <p:nvPr/>
        </p:nvSpPr>
        <p:spPr>
          <a:xfrm>
            <a:off x="6267450" y="4062413"/>
            <a:ext cx="1071563" cy="5826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〮</a:t>
            </a:r>
            <a:endParaRPr lang="en-US" altLang="zh-CN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</p:txBody>
      </p:sp>
      <p:sp>
        <p:nvSpPr>
          <p:cNvPr id="6153" name="文本框 6"/>
          <p:cNvSpPr txBox="1"/>
          <p:nvPr/>
        </p:nvSpPr>
        <p:spPr>
          <a:xfrm>
            <a:off x="6207125" y="4394200"/>
            <a:ext cx="498475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B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8" name="直接连接符 7"/>
          <p:cNvCxnSpPr>
            <a:endCxn id="6153" idx="0"/>
          </p:cNvCxnSpPr>
          <p:nvPr/>
        </p:nvCxnSpPr>
        <p:spPr>
          <a:xfrm>
            <a:off x="5532438" y="3082925"/>
            <a:ext cx="923925" cy="13112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>
            <a:endCxn id="6153" idx="0"/>
          </p:cNvCxnSpPr>
          <p:nvPr/>
        </p:nvCxnSpPr>
        <p:spPr>
          <a:xfrm flipV="1">
            <a:off x="3302000" y="4365625"/>
            <a:ext cx="4505325" cy="285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>
            <a:endCxn id="6153" idx="0"/>
          </p:cNvCxnSpPr>
          <p:nvPr/>
        </p:nvCxnSpPr>
        <p:spPr>
          <a:xfrm>
            <a:off x="5545138" y="2809875"/>
            <a:ext cx="17463" cy="35337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785495" y="3198495"/>
            <a:ext cx="393001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</a:rPr>
              <a:t>（教师引导，学生独立完成</a:t>
            </a:r>
            <a:endParaRPr lang="zh-CN" altLang="en-US" sz="2400" b="1">
              <a:gradFill>
                <a:gsLst>
                  <a:gs pos="0">
                    <a:srgbClr val="14CD68"/>
                  </a:gs>
                  <a:gs pos="100000">
                    <a:srgbClr val="035C7D"/>
                  </a:gs>
                </a:gsLst>
                <a:lin scaled="0"/>
              </a:gradFill>
            </a:endParaRPr>
          </a:p>
          <a:p>
            <a:r>
              <a:rPr lang="zh-CN" altLang="en-US" sz="2400" b="1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</a:rPr>
              <a:t>同桌交流）</a:t>
            </a:r>
            <a:endParaRPr lang="zh-CN" altLang="en-US" sz="2400" b="1">
              <a:gradFill>
                <a:gsLst>
                  <a:gs pos="0">
                    <a:srgbClr val="14CD68"/>
                  </a:gs>
                  <a:gs pos="100000">
                    <a:srgbClr val="035C7D"/>
                  </a:gs>
                </a:gsLst>
                <a:lin scaled="0"/>
              </a:gra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18995" y="2600960"/>
            <a:ext cx="9779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>
                <a:solidFill>
                  <a:srgbClr val="FF0000"/>
                </a:solidFill>
              </a:rPr>
              <a:t>8</a:t>
            </a:r>
            <a:endParaRPr lang="en-US" altLang="zh-CN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t"/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ea typeface="黑体" panose="02010609060101010101" pitchFamily="49" charset="-122"/>
              </a:rPr>
              <a:t>板块一、</a:t>
            </a:r>
            <a:r>
              <a:rPr lang="zh-CN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探究在直线上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确定等腰三角形的分类方法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4294967295"/>
          </p:nvPr>
        </p:nvSpPr>
        <p:spPr>
          <a:xfrm>
            <a:off x="609600" y="1219200"/>
            <a:ext cx="8153400" cy="2220913"/>
          </a:xfrm>
        </p:spPr>
        <p:txBody>
          <a:bodyPr vert="horz" wrap="square" lIns="91440" tIns="45720" rIns="91440" bIns="45720" anchor="t"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</a:pPr>
            <a:r>
              <a:rPr kumimoji="0" lang="zh-CN" altLang="zh-CN" sz="3600" b="1" i="0" u="none" strike="noStrike" kern="0" cap="none" spc="0" normalizeH="0" baseline="0" noProof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练习</a:t>
            </a:r>
            <a:r>
              <a:rPr kumimoji="0" lang="en-GB" altLang="zh-CN" sz="3600" b="1" i="0" u="none" strike="noStrike" kern="0" cap="none" spc="0" normalizeH="0" baseline="0" noProof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kumimoji="0" lang="zh-CN" altLang="en-US" sz="3600" b="1" i="0" u="none" strike="noStrike" kern="0" cap="none" spc="0" normalizeH="0" baseline="0" noProof="1" dirty="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rPr>
              <a:t>：</a:t>
            </a:r>
            <a:r>
              <a:rPr kumimoji="0" lang="zh-CN" altLang="en-US" sz="2800" b="0" i="0" u="none" strike="noStrike" kern="0" cap="none" spc="0" normalizeH="0" baseline="0" noProof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在</a:t>
            </a:r>
            <a:r>
              <a:rPr kumimoji="0" lang="en-US" altLang="zh-CN" sz="2800" b="0" i="0" u="none" strike="noStrike" kern="0" cap="none" spc="0" normalizeH="0" baseline="0" noProof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Rt</a:t>
            </a:r>
            <a:r>
              <a:rPr kumimoji="0" lang="en-US" altLang="zh-CN" sz="3000" b="0" i="0" u="none" strike="noStrike" kern="0" cap="none" spc="0" normalizeH="0" baseline="0" noProof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△ABC</a:t>
            </a:r>
            <a:r>
              <a:rPr kumimoji="0" lang="zh-CN" altLang="en-US" sz="3000" b="0" i="0" u="none" strike="noStrike" kern="0" cap="none" spc="0" normalizeH="0" baseline="0" noProof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中，∠</a:t>
            </a:r>
            <a:r>
              <a:rPr kumimoji="0" lang="en-US" altLang="zh-CN" sz="3000" b="0" i="0" u="none" strike="noStrike" kern="0" cap="none" spc="0" normalizeH="0" baseline="0" noProof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ACB=90</a:t>
            </a:r>
            <a:r>
              <a:rPr kumimoji="0" lang="en-US" altLang="zh-CN" sz="3000" b="0" i="0" u="none" strike="noStrike" kern="0" cap="none" spc="0" normalizeH="0" baseline="30000" noProof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0</a:t>
            </a:r>
            <a:r>
              <a:rPr kumimoji="0" lang="zh-CN" altLang="en-US" sz="3000" b="0" i="0" u="none" strike="noStrike" kern="0" cap="none" spc="0" normalizeH="0" baseline="30000" noProof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，</a:t>
            </a:r>
            <a:r>
              <a:rPr kumimoji="0" lang="zh-CN" altLang="en-US" sz="3000" b="0" i="0" u="none" strike="noStrike" kern="0" cap="none" spc="0" normalizeH="0" baseline="0" noProof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∠</a:t>
            </a:r>
            <a:r>
              <a:rPr kumimoji="0" lang="en-US" altLang="zh-CN" sz="3000" b="0" i="0" u="none" strike="noStrike" kern="0" cap="none" spc="0" normalizeH="0" baseline="0" noProof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A=45</a:t>
            </a:r>
            <a:r>
              <a:rPr kumimoji="0" lang="en-US" altLang="zh-CN" sz="3000" b="0" i="0" u="none" strike="noStrike" kern="0" cap="none" spc="0" normalizeH="0" baseline="30000" noProof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0</a:t>
            </a:r>
            <a:r>
              <a:rPr kumimoji="0" lang="zh-CN" altLang="en-US" sz="3000" b="0" i="0" u="none" strike="noStrike" kern="0" cap="none" spc="0" normalizeH="0" baseline="0" noProof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，在直线</a:t>
            </a:r>
            <a:r>
              <a:rPr kumimoji="0" lang="en-US" altLang="zh-CN" sz="3000" b="0" i="0" u="none" strike="noStrike" kern="0" cap="none" spc="0" normalizeH="0" baseline="0" noProof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BC</a:t>
            </a:r>
            <a:r>
              <a:rPr kumimoji="0" lang="zh-CN" altLang="en-US" sz="3000" b="0" i="0" u="none" strike="noStrike" kern="0" cap="none" spc="0" normalizeH="0" baseline="0" noProof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或</a:t>
            </a:r>
            <a:r>
              <a:rPr kumimoji="0" lang="en-US" altLang="zh-CN" sz="3000" b="0" i="0" u="none" strike="noStrike" kern="0" cap="none" spc="0" normalizeH="0" baseline="0" noProof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</a:t>
            </a:r>
            <a:r>
              <a:rPr kumimoji="0" lang="zh-CN" altLang="en-US" sz="3000" b="0" i="0" u="none" strike="noStrike" kern="0" cap="none" spc="0" normalizeH="0" baseline="0" noProof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上取一点</a:t>
            </a:r>
            <a:r>
              <a:rPr kumimoji="0" lang="en-US" altLang="zh-CN" sz="3000" b="0" i="0" u="none" strike="noStrike" kern="0" cap="none" spc="0" normalizeH="0" baseline="0" noProof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P,</a:t>
            </a:r>
            <a:r>
              <a:rPr kumimoji="0" lang="zh-CN" altLang="en-US" sz="2800" b="0" i="0" u="none" strike="noStrike" kern="0" cap="none" spc="0" normalizeH="0" baseline="0" noProof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使得</a:t>
            </a:r>
            <a:r>
              <a:rPr kumimoji="0" lang="zh-CN" altLang="en-US" sz="3000" b="0" i="0" u="none" strike="noStrike" kern="0" cap="none" spc="0" normalizeH="0" baseline="0" noProof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△</a:t>
            </a:r>
            <a:r>
              <a:rPr kumimoji="0" lang="en-US" altLang="zh-CN" sz="3000" b="0" i="0" u="none" strike="noStrike" kern="0" cap="none" spc="0" normalizeH="0" baseline="0" noProof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PAB</a:t>
            </a:r>
            <a:r>
              <a:rPr kumimoji="0" lang="zh-CN" altLang="en-US" sz="3000" b="0" i="0" u="none" strike="noStrike" kern="0" cap="none" spc="0" normalizeH="0" baseline="0" noProof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是等腰三角形，那么符合条件的</a:t>
            </a:r>
            <a:r>
              <a:rPr kumimoji="0" lang="zh-CN" altLang="en-US" sz="2800" b="0" i="0" u="none" strike="noStrike" kern="0" cap="none" spc="0" normalizeH="0" baseline="0" noProof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点</a:t>
            </a:r>
            <a:r>
              <a:rPr kumimoji="0" lang="en-US" altLang="zh-CN" sz="2800" b="0" i="0" u="none" strike="noStrike" kern="0" cap="none" spc="0" normalizeH="0" baseline="0" noProof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P</a:t>
            </a:r>
            <a:endParaRPr kumimoji="0" lang="en-US" altLang="zh-CN" sz="2800" b="0" i="0" u="none" strike="noStrike" kern="0" cap="none" spc="0" normalizeH="0" baseline="0" noProof="1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None/>
            </a:pPr>
            <a:r>
              <a:rPr kumimoji="0" lang="zh-CN" altLang="en-US" sz="2800" b="0" i="0" u="none" strike="noStrike" kern="0" cap="none" spc="0" normalizeH="0" baseline="0" noProof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 有</a:t>
            </a:r>
            <a:r>
              <a:rPr kumimoji="0" lang="zh-CN" altLang="en-US" sz="2800" b="0" i="0" u="sng" strike="noStrike" kern="0" cap="none" spc="0" normalizeH="0" baseline="0" noProof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    </a:t>
            </a:r>
            <a:r>
              <a:rPr kumimoji="0" lang="zh-CN" altLang="en-US" sz="2800" b="0" i="0" u="none" strike="noStrike" kern="0" cap="none" spc="0" normalizeH="0" baseline="0" noProof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个。（在图上作</a:t>
            </a:r>
            <a:r>
              <a:rPr kumimoji="0" lang="en-US" altLang="zh-CN" sz="2800" b="0" i="0" u="none" strike="noStrike" kern="0" cap="none" spc="0" normalizeH="0" baseline="0" noProof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P</a:t>
            </a:r>
            <a:r>
              <a:rPr kumimoji="0" lang="zh-CN" altLang="en-US" sz="2800" b="0" i="0" u="none" strike="noStrike" kern="0" cap="none" spc="0" normalizeH="0" baseline="0" noProof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点位置）</a:t>
            </a:r>
            <a:endParaRPr kumimoji="0" lang="zh-CN" altLang="en-US" sz="2800" b="0" i="0" u="none" strike="noStrike" kern="0" cap="none" spc="0" normalizeH="0" baseline="0" noProof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None/>
            </a:pPr>
            <a:r>
              <a:rPr kumimoji="0" lang="zh-CN" altLang="en-US" sz="2800" b="0" i="0" u="none" strike="noStrike" kern="0" cap="none" spc="0" normalizeH="0" baseline="0" noProof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                       </a:t>
            </a:r>
            <a:r>
              <a:rPr kumimoji="0" lang="zh-CN" altLang="en-US" sz="2400" b="0" i="0" u="none" strike="noStrike" kern="0" cap="none" spc="0" normalizeH="0" baseline="0" noProof="1" dirty="0">
                <a:gradFill>
                  <a:gsLst>
                    <a:gs pos="0">
                      <a:srgbClr val="14CD68"/>
                    </a:gs>
                    <a:gs pos="0">
                      <a:srgbClr val="14CD68"/>
                    </a:gs>
                    <a:gs pos="0">
                      <a:srgbClr val="14CD68"/>
                    </a:gs>
                    <a:gs pos="0">
                      <a:srgbClr val="14CD68"/>
                    </a:gs>
                    <a:gs pos="0">
                      <a:srgbClr val="14CD68"/>
                    </a:gs>
                    <a:gs pos="0">
                      <a:srgbClr val="14CD68"/>
                    </a:gs>
                    <a:gs pos="0">
                      <a:srgbClr val="14CD68"/>
                    </a:gs>
                    <a:gs pos="100000">
                      <a:srgbClr val="0B6E38"/>
                    </a:gs>
                    <a:gs pos="100000">
                      <a:srgbClr val="0B6E38"/>
                    </a:gs>
                    <a:gs pos="100000">
                      <a:srgbClr val="0B6E38"/>
                    </a:gs>
                    <a:gs pos="100000">
                      <a:srgbClr val="0B6E38"/>
                    </a:gs>
                    <a:gs pos="100000">
                      <a:srgbClr val="0B6E38"/>
                    </a:gs>
                    <a:gs pos="100000">
                      <a:srgbClr val="0B6E3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（学生独立完成，小组交流）</a:t>
            </a:r>
            <a:endParaRPr kumimoji="0" lang="zh-CN" altLang="en-US" sz="2400" b="0" i="0" u="none" strike="noStrike" kern="0" cap="none" spc="0" normalizeH="0" baseline="0" noProof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</a:pPr>
            <a:endParaRPr kumimoji="0" lang="en-US" altLang="zh-CN" sz="3000" b="0" i="0" u="none" strike="noStrike" kern="0" cap="none" spc="0" normalizeH="0" baseline="0" noProof="1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None/>
            </a:pPr>
            <a:endParaRPr kumimoji="0" lang="en-US" altLang="zh-CN" sz="3000" b="1" i="0" u="none" strike="noStrike" kern="0" cap="none" spc="0" normalizeH="0" baseline="0" noProof="1">
              <a:solidFill>
                <a:schemeClr val="tx1"/>
              </a:solidFill>
              <a:latin typeface="+mn-lt"/>
              <a:ea typeface="黑体" panose="02010609060101010101" pitchFamily="49" charset="-122"/>
              <a:cs typeface="+mn-cs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None/>
            </a:pPr>
            <a:endParaRPr kumimoji="0" lang="en-US" altLang="zh-CN" sz="3000" b="1" i="0" u="none" strike="noStrike" kern="0" cap="none" spc="0" normalizeH="0" baseline="0" noProof="1">
              <a:solidFill>
                <a:schemeClr val="tx1"/>
              </a:solidFill>
              <a:latin typeface="+mn-lt"/>
              <a:ea typeface="黑体" panose="02010609060101010101" pitchFamily="49" charset="-122"/>
              <a:cs typeface="+mn-cs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None/>
            </a:pPr>
            <a:endParaRPr kumimoji="0" lang="en-US" altLang="zh-CN" sz="3000" b="1" i="0" u="none" strike="noStrike" kern="0" cap="none" spc="0" normalizeH="0" baseline="0" noProof="1">
              <a:solidFill>
                <a:schemeClr val="tx1"/>
              </a:solidFill>
              <a:latin typeface="+mn-lt"/>
              <a:ea typeface="黑体" panose="02010609060101010101" pitchFamily="49" charset="-122"/>
              <a:cs typeface="+mn-cs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None/>
            </a:pPr>
            <a:endParaRPr kumimoji="0" lang="en-US" altLang="zh-CN" sz="3000" b="1" i="0" u="none" strike="noStrike" kern="0" cap="none" spc="0" normalizeH="0" baseline="0" noProof="1">
              <a:solidFill>
                <a:schemeClr val="tx1"/>
              </a:solidFill>
              <a:latin typeface="+mn-lt"/>
              <a:ea typeface="黑体" panose="02010609060101010101" pitchFamily="49" charset="-122"/>
              <a:cs typeface="+mn-cs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None/>
            </a:pPr>
            <a:endParaRPr kumimoji="0" lang="zh-CN" altLang="en-US" sz="3000" b="1" i="0" u="none" strike="noStrike" kern="0" cap="none" spc="0" normalizeH="0" baseline="0" noProof="1" dirty="0">
              <a:solidFill>
                <a:schemeClr val="tx1"/>
              </a:solidFill>
              <a:latin typeface="+mn-lt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7171" name="Rectangle 2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4" name="文本框 3"/>
          <p:cNvSpPr txBox="1"/>
          <p:nvPr/>
        </p:nvSpPr>
        <p:spPr>
          <a:xfrm>
            <a:off x="3968750" y="3525838"/>
            <a:ext cx="1071563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〮</a:t>
            </a:r>
            <a:endParaRPr lang="en-US" altLang="zh-CN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</p:txBody>
      </p:sp>
      <p:sp>
        <p:nvSpPr>
          <p:cNvPr id="7175" name="文本框 4"/>
          <p:cNvSpPr txBox="1"/>
          <p:nvPr/>
        </p:nvSpPr>
        <p:spPr>
          <a:xfrm>
            <a:off x="5270183" y="4879975"/>
            <a:ext cx="1071562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〮</a:t>
            </a:r>
            <a:endParaRPr lang="en-US" altLang="zh-CN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225675" y="3340100"/>
            <a:ext cx="4403090" cy="3060700"/>
            <a:chOff x="3505" y="5260"/>
            <a:chExt cx="6934" cy="4820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3505" y="8153"/>
              <a:ext cx="6935" cy="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直接连接符 2"/>
            <p:cNvCxnSpPr/>
            <p:nvPr/>
          </p:nvCxnSpPr>
          <p:spPr>
            <a:xfrm>
              <a:off x="6458" y="5260"/>
              <a:ext cx="23" cy="48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>
              <a:endCxn id="7178" idx="0"/>
            </p:cNvCxnSpPr>
            <p:nvPr/>
          </p:nvCxnSpPr>
          <p:spPr>
            <a:xfrm>
              <a:off x="6481" y="6005"/>
              <a:ext cx="2046" cy="215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77" name="文本框 6"/>
            <p:cNvSpPr txBox="1"/>
            <p:nvPr/>
          </p:nvSpPr>
          <p:spPr>
            <a:xfrm>
              <a:off x="5888" y="5723"/>
              <a:ext cx="930" cy="5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en-US" altLang="zh-CN">
                  <a:latin typeface="Arial" panose="020B0604020202020204" pitchFamily="34" charset="0"/>
                  <a:ea typeface="宋体" panose="02010600030101010101" pitchFamily="2" charset="-122"/>
                </a:rPr>
                <a:t>A</a:t>
              </a:r>
              <a:endParaRPr lang="en-US" altLang="zh-CN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78" name="文本框 7"/>
            <p:cNvSpPr txBox="1"/>
            <p:nvPr/>
          </p:nvSpPr>
          <p:spPr>
            <a:xfrm>
              <a:off x="8062" y="8160"/>
              <a:ext cx="930" cy="5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en-US" altLang="zh-CN">
                  <a:latin typeface="Arial" panose="020B0604020202020204" pitchFamily="34" charset="0"/>
                  <a:ea typeface="宋体" panose="02010600030101010101" pitchFamily="2" charset="-122"/>
                </a:rPr>
                <a:t>B</a:t>
              </a:r>
              <a:endParaRPr lang="en-US" altLang="zh-CN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79" name="文本框 8"/>
            <p:cNvSpPr txBox="1"/>
            <p:nvPr/>
          </p:nvSpPr>
          <p:spPr>
            <a:xfrm>
              <a:off x="5888" y="8160"/>
              <a:ext cx="930" cy="5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en-US" altLang="zh-CN">
                  <a:latin typeface="Arial" panose="020B0604020202020204" pitchFamily="34" charset="0"/>
                  <a:ea typeface="宋体" panose="02010600030101010101" pitchFamily="2" charset="-122"/>
                </a:rPr>
                <a:t>C</a:t>
              </a:r>
              <a:endParaRPr lang="en-US" altLang="zh-CN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519555" y="2745740"/>
            <a:ext cx="9779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>
                <a:solidFill>
                  <a:srgbClr val="FF0000"/>
                </a:solidFill>
              </a:rPr>
              <a:t>7</a:t>
            </a:r>
            <a:endParaRPr lang="en-US" altLang="zh-CN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t"/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ea typeface="黑体" panose="02010609060101010101" pitchFamily="49" charset="-122"/>
              </a:rPr>
              <a:t>板块一、</a:t>
            </a:r>
            <a:r>
              <a:rPr lang="zh-CN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探究在直线上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确定等腰三角形的分类方法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194" name="Rectangle 3"/>
          <p:cNvSpPr>
            <a:spLocks noGrp="1"/>
          </p:cNvSpPr>
          <p:nvPr>
            <p:ph type="body"/>
          </p:nvPr>
        </p:nvSpPr>
        <p:spPr>
          <a:xfrm>
            <a:off x="609600" y="1219200"/>
            <a:ext cx="8153400" cy="3200400"/>
          </a:xfrm>
        </p:spPr>
        <p:txBody>
          <a:bodyPr vert="horz" wrap="square" lIns="91440" tIns="45720" rIns="91440" bIns="45720" anchor="t"/>
          <a:p>
            <a:pPr eaLnBrk="1" hangingPunct="1"/>
            <a:r>
              <a:rPr lang="zh-CN" altLang="zh-CN" sz="3600" b="1" dirty="0"/>
              <a:t>练习</a:t>
            </a:r>
            <a:r>
              <a:rPr lang="en-GB" altLang="zh-CN" sz="3600" b="1"/>
              <a:t>3</a:t>
            </a:r>
            <a:r>
              <a:rPr lang="zh-CN" altLang="en-US" sz="3600" b="1" dirty="0">
                <a:ea typeface="黑体" panose="02010609060101010101" pitchFamily="49" charset="-122"/>
              </a:rPr>
              <a:t>：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在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Rt</a:t>
            </a:r>
            <a:r>
              <a:rPr lang="en-US" altLang="zh-CN"/>
              <a:t>△ABC</a:t>
            </a:r>
            <a:r>
              <a:rPr lang="zh-CN" altLang="en-US" dirty="0"/>
              <a:t>中，∠</a:t>
            </a:r>
            <a:r>
              <a:rPr lang="en-US" altLang="zh-CN"/>
              <a:t>ACB=90</a:t>
            </a:r>
            <a:r>
              <a:rPr lang="en-US" altLang="zh-CN" baseline="30000"/>
              <a:t>0</a:t>
            </a:r>
            <a:r>
              <a:rPr lang="zh-CN" altLang="en-US" baseline="30000" dirty="0"/>
              <a:t>，</a:t>
            </a:r>
            <a:r>
              <a:rPr lang="zh-CN" altLang="en-US" dirty="0"/>
              <a:t>∠</a:t>
            </a:r>
            <a:r>
              <a:rPr lang="en-US" altLang="zh-CN"/>
              <a:t>A=30</a:t>
            </a:r>
            <a:r>
              <a:rPr lang="en-US" altLang="zh-CN" baseline="30000"/>
              <a:t>0</a:t>
            </a:r>
            <a:r>
              <a:rPr lang="zh-CN" altLang="en-US" dirty="0"/>
              <a:t>，在直线</a:t>
            </a:r>
            <a:r>
              <a:rPr lang="en-US" altLang="zh-CN"/>
              <a:t>BC</a:t>
            </a:r>
            <a:r>
              <a:rPr lang="zh-CN" altLang="en-US" dirty="0"/>
              <a:t>或</a:t>
            </a:r>
            <a:r>
              <a:rPr lang="en-US" altLang="zh-CN"/>
              <a:t>AC</a:t>
            </a:r>
            <a:r>
              <a:rPr lang="zh-CN" altLang="en-US" dirty="0"/>
              <a:t>上取一点</a:t>
            </a:r>
            <a:r>
              <a:rPr lang="en-US" altLang="zh-CN"/>
              <a:t>P,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使得</a:t>
            </a:r>
            <a:r>
              <a:rPr lang="zh-CN" altLang="en-US" dirty="0"/>
              <a:t>△</a:t>
            </a:r>
            <a:r>
              <a:rPr lang="en-US" altLang="zh-CN"/>
              <a:t>PAB</a:t>
            </a:r>
            <a:r>
              <a:rPr lang="zh-CN" altLang="en-US" dirty="0"/>
              <a:t>是等腰三角形，那么符合条件的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点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P</a:t>
            </a:r>
            <a:endParaRPr lang="en-US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eaLnBrk="1" hangingPunct="1">
              <a:buNone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 有</a:t>
            </a:r>
            <a:r>
              <a:rPr lang="zh-CN" altLang="en-US" sz="2800" u="sng" dirty="0"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个。（在图上作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P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点位置）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eaLnBrk="1" hangingPunct="1">
              <a:buNone/>
            </a:pPr>
            <a:r>
              <a:rPr lang="zh-CN" altLang="en-US" sz="2400" dirty="0">
                <a:gradFill>
                  <a:gsLst>
                    <a:gs pos="0">
                      <a:srgbClr val="14CD68"/>
                    </a:gs>
                    <a:gs pos="0">
                      <a:srgbClr val="14CD68"/>
                    </a:gs>
                    <a:gs pos="0">
                      <a:srgbClr val="14CD68"/>
                    </a:gs>
                    <a:gs pos="0">
                      <a:srgbClr val="14CD68"/>
                    </a:gs>
                    <a:gs pos="0">
                      <a:srgbClr val="14CD68"/>
                    </a:gs>
                    <a:gs pos="0">
                      <a:srgbClr val="14CD68"/>
                    </a:gs>
                    <a:gs pos="0">
                      <a:srgbClr val="14CD68"/>
                    </a:gs>
                    <a:gs pos="100000">
                      <a:srgbClr val="0B6E38"/>
                    </a:gs>
                    <a:gs pos="100000">
                      <a:srgbClr val="0B6E38"/>
                    </a:gs>
                    <a:gs pos="100000">
                      <a:srgbClr val="0B6E38"/>
                    </a:gs>
                    <a:gs pos="100000">
                      <a:srgbClr val="0B6E38"/>
                    </a:gs>
                    <a:gs pos="100000">
                      <a:srgbClr val="0B6E38"/>
                    </a:gs>
                    <a:gs pos="100000">
                      <a:srgbClr val="0B6E3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（学生独立完成，小组交流）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buNone/>
            </a:pPr>
            <a:endParaRPr lang="en-US" altLang="zh-CN" b="1">
              <a:ea typeface="黑体" panose="02010609060101010101" pitchFamily="49" charset="-122"/>
            </a:endParaRPr>
          </a:p>
          <a:p>
            <a:pPr eaLnBrk="1" hangingPunct="1">
              <a:buNone/>
            </a:pPr>
            <a:endParaRPr lang="en-US" altLang="zh-CN" b="1">
              <a:ea typeface="黑体" panose="02010609060101010101" pitchFamily="49" charset="-122"/>
            </a:endParaRPr>
          </a:p>
          <a:p>
            <a:pPr eaLnBrk="1" hangingPunct="1">
              <a:buNone/>
            </a:pPr>
            <a:endParaRPr lang="en-US" altLang="zh-CN" b="1">
              <a:ea typeface="黑体" panose="02010609060101010101" pitchFamily="49" charset="-122"/>
            </a:endParaRPr>
          </a:p>
          <a:p>
            <a:pPr eaLnBrk="1" hangingPunct="1">
              <a:buNone/>
            </a:pPr>
            <a:endParaRPr lang="en-US" altLang="zh-CN" b="1">
              <a:ea typeface="黑体" panose="02010609060101010101" pitchFamily="49" charset="-122"/>
            </a:endParaRPr>
          </a:p>
          <a:p>
            <a:pPr eaLnBrk="1" hangingPunct="1">
              <a:buNone/>
            </a:pPr>
            <a:endParaRPr lang="zh-CN" altLang="en-US" b="1" dirty="0">
              <a:ea typeface="黑体" panose="02010609060101010101" pitchFamily="49" charset="-122"/>
            </a:endParaRPr>
          </a:p>
        </p:txBody>
      </p:sp>
      <p:sp>
        <p:nvSpPr>
          <p:cNvPr id="8195" name="Rectangle 2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535680" y="3317875"/>
            <a:ext cx="4403725" cy="3060700"/>
            <a:chOff x="3505" y="5260"/>
            <a:chExt cx="6935" cy="4820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3505" y="8153"/>
              <a:ext cx="6935" cy="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直接连接符 2"/>
            <p:cNvCxnSpPr/>
            <p:nvPr/>
          </p:nvCxnSpPr>
          <p:spPr>
            <a:xfrm>
              <a:off x="6458" y="5260"/>
              <a:ext cx="23" cy="48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6481" y="6005"/>
              <a:ext cx="1056" cy="219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77" name="文本框 6"/>
            <p:cNvSpPr txBox="1"/>
            <p:nvPr/>
          </p:nvSpPr>
          <p:spPr>
            <a:xfrm>
              <a:off x="5888" y="5723"/>
              <a:ext cx="930" cy="5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en-US" altLang="zh-CN">
                  <a:latin typeface="Arial" panose="020B0604020202020204" pitchFamily="34" charset="0"/>
                  <a:ea typeface="宋体" panose="02010600030101010101" pitchFamily="2" charset="-122"/>
                </a:rPr>
                <a:t>A</a:t>
              </a:r>
              <a:endParaRPr lang="en-US" altLang="zh-CN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78" name="文本框 7"/>
            <p:cNvSpPr txBox="1"/>
            <p:nvPr/>
          </p:nvSpPr>
          <p:spPr>
            <a:xfrm>
              <a:off x="7101" y="8161"/>
              <a:ext cx="930" cy="5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en-US" altLang="zh-CN">
                  <a:latin typeface="Arial" panose="020B0604020202020204" pitchFamily="34" charset="0"/>
                  <a:ea typeface="宋体" panose="02010600030101010101" pitchFamily="2" charset="-122"/>
                </a:rPr>
                <a:t>B</a:t>
              </a:r>
              <a:endParaRPr lang="en-US" altLang="zh-CN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79" name="文本框 8"/>
            <p:cNvSpPr txBox="1"/>
            <p:nvPr/>
          </p:nvSpPr>
          <p:spPr>
            <a:xfrm>
              <a:off x="5888" y="8160"/>
              <a:ext cx="930" cy="5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en-US" altLang="zh-CN">
                  <a:latin typeface="Arial" panose="020B0604020202020204" pitchFamily="34" charset="0"/>
                  <a:ea typeface="宋体" panose="02010600030101010101" pitchFamily="2" charset="-122"/>
                </a:rPr>
                <a:t>C</a:t>
              </a:r>
              <a:endParaRPr lang="en-US" altLang="zh-CN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530350" y="2720340"/>
            <a:ext cx="9779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>
                <a:solidFill>
                  <a:srgbClr val="FF0000"/>
                </a:solidFill>
              </a:rPr>
              <a:t>6</a:t>
            </a:r>
            <a:endParaRPr lang="en-US" altLang="zh-CN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Rectangle 2"/>
          <p:cNvSpPr>
            <a:spLocks noGrp="1"/>
          </p:cNvSpPr>
          <p:nvPr/>
        </p:nvSpPr>
        <p:spPr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r>
              <a:rPr lang="zh-CN" altLang="en-US" sz="3200" b="1" dirty="0">
                <a:solidFill>
                  <a:srgbClr val="FF0000"/>
                </a:solidFill>
                <a:latin typeface="Garamond" panose="02020404030301010803" pitchFamily="18" charset="0"/>
                <a:ea typeface="黑体" panose="02010609060101010101" pitchFamily="49" charset="-122"/>
              </a:rPr>
              <a:t>板块二、</a:t>
            </a:r>
            <a:r>
              <a:rPr lang="zh-CN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探究在平面内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确定等腰三角形的分类方法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18" name="文本框 1"/>
          <p:cNvSpPr txBox="1"/>
          <p:nvPr/>
        </p:nvSpPr>
        <p:spPr>
          <a:xfrm>
            <a:off x="442913" y="1566863"/>
            <a:ext cx="8243887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zh-CN" sz="3200">
                <a:latin typeface="Arial" panose="020B0604020202020204" pitchFamily="34" charset="0"/>
                <a:ea typeface="宋体" panose="02010600030101010101" pitchFamily="2" charset="-122"/>
              </a:rPr>
              <a:t>探究</a:t>
            </a:r>
            <a:r>
              <a:rPr lang="en-US" altLang="zh-CN" sz="3200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3200">
                <a:latin typeface="Arial" panose="020B0604020202020204" pitchFamily="34" charset="0"/>
                <a:ea typeface="宋体" panose="02010600030101010101" pitchFamily="2" charset="-122"/>
              </a:rPr>
              <a:t>：正方形</a:t>
            </a:r>
            <a:r>
              <a:rPr lang="en-US" altLang="zh-CN" sz="3200">
                <a:latin typeface="Arial" panose="020B0604020202020204" pitchFamily="34" charset="0"/>
                <a:ea typeface="宋体" panose="02010600030101010101" pitchFamily="2" charset="-122"/>
              </a:rPr>
              <a:t>ABCD</a:t>
            </a:r>
            <a:r>
              <a:rPr lang="zh-CN" altLang="en-US" sz="3200">
                <a:latin typeface="Arial" panose="020B0604020202020204" pitchFamily="34" charset="0"/>
                <a:ea typeface="宋体" panose="02010600030101010101" pitchFamily="2" charset="-122"/>
              </a:rPr>
              <a:t>平面内找一点</a:t>
            </a:r>
            <a:r>
              <a:rPr lang="en-US" altLang="zh-CN" sz="3200">
                <a:latin typeface="Arial" panose="020B0604020202020204" pitchFamily="34" charset="0"/>
                <a:ea typeface="宋体" panose="02010600030101010101" pitchFamily="2" charset="-122"/>
              </a:rPr>
              <a:t>P</a:t>
            </a:r>
            <a:r>
              <a:rPr lang="zh-CN" altLang="en-US" sz="3200">
                <a:latin typeface="Arial" panose="020B0604020202020204" pitchFamily="34" charset="0"/>
                <a:ea typeface="宋体" panose="02010600030101010101" pitchFamily="2" charset="-122"/>
              </a:rPr>
              <a:t>，使∆</a:t>
            </a:r>
            <a:r>
              <a:rPr lang="en-US" altLang="zh-CN" sz="3200">
                <a:latin typeface="Arial" panose="020B0604020202020204" pitchFamily="34" charset="0"/>
                <a:ea typeface="宋体" panose="02010600030101010101" pitchFamily="2" charset="-122"/>
              </a:rPr>
              <a:t>PAB</a:t>
            </a:r>
            <a:r>
              <a:rPr lang="zh-CN" altLang="en-US" sz="3200">
                <a:latin typeface="Arial" panose="020B0604020202020204" pitchFamily="34" charset="0"/>
                <a:ea typeface="宋体" panose="02010600030101010101" pitchFamily="2" charset="-122"/>
              </a:rPr>
              <a:t>，∆</a:t>
            </a:r>
            <a:r>
              <a:rPr lang="en-US" altLang="zh-CN" sz="3200">
                <a:latin typeface="Arial" panose="020B0604020202020204" pitchFamily="34" charset="0"/>
                <a:ea typeface="宋体" panose="02010600030101010101" pitchFamily="2" charset="-122"/>
              </a:rPr>
              <a:t>PAD</a:t>
            </a:r>
            <a:r>
              <a:rPr lang="zh-CN" altLang="en-US" sz="3200">
                <a:latin typeface="Arial" panose="020B0604020202020204" pitchFamily="34" charset="0"/>
                <a:ea typeface="宋体" panose="02010600030101010101" pitchFamily="2" charset="-122"/>
              </a:rPr>
              <a:t>，∆</a:t>
            </a:r>
            <a:r>
              <a:rPr lang="en-US" altLang="zh-CN" sz="3200">
                <a:latin typeface="Arial" panose="020B0604020202020204" pitchFamily="34" charset="0"/>
                <a:ea typeface="宋体" panose="02010600030101010101" pitchFamily="2" charset="-122"/>
              </a:rPr>
              <a:t>PCD</a:t>
            </a:r>
            <a:r>
              <a:rPr lang="zh-CN" altLang="en-US" sz="3200">
                <a:latin typeface="Arial" panose="020B0604020202020204" pitchFamily="34" charset="0"/>
                <a:ea typeface="宋体" panose="02010600030101010101" pitchFamily="2" charset="-122"/>
              </a:rPr>
              <a:t>，∆</a:t>
            </a:r>
            <a:r>
              <a:rPr lang="en-US" altLang="zh-CN" sz="3200">
                <a:latin typeface="Arial" panose="020B0604020202020204" pitchFamily="34" charset="0"/>
                <a:ea typeface="宋体" panose="02010600030101010101" pitchFamily="2" charset="-122"/>
              </a:rPr>
              <a:t>PBC</a:t>
            </a:r>
            <a:r>
              <a:rPr lang="zh-CN" altLang="en-US" sz="3200">
                <a:latin typeface="Arial" panose="020B0604020202020204" pitchFamily="34" charset="0"/>
                <a:ea typeface="宋体" panose="02010600030101010101" pitchFamily="2" charset="-122"/>
              </a:rPr>
              <a:t>是等腰三角形。请在图中画符合条件的所有点</a:t>
            </a:r>
            <a:r>
              <a:rPr lang="en-US" altLang="zh-CN" sz="3200">
                <a:latin typeface="Arial" panose="020B0604020202020204" pitchFamily="34" charset="0"/>
                <a:ea typeface="宋体" panose="02010600030101010101" pitchFamily="2" charset="-122"/>
              </a:rPr>
              <a:t>P</a:t>
            </a:r>
            <a:r>
              <a:rPr lang="zh-CN" altLang="en-US" sz="3200"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endParaRPr lang="zh-CN" altLang="en-US" sz="3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43230" y="3333115"/>
            <a:ext cx="5353685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/>
              <a:t>【问题1】点</a:t>
            </a:r>
            <a:r>
              <a:rPr lang="en-US" altLang="zh-CN" sz="2800"/>
              <a:t>P</a:t>
            </a:r>
            <a:r>
              <a:rPr lang="zh-CN" altLang="zh-CN" sz="2800"/>
              <a:t>可能</a:t>
            </a:r>
            <a:r>
              <a:rPr lang="zh-CN" altLang="en-US" sz="2800"/>
              <a:t>在哪些直线上吗</a:t>
            </a:r>
            <a:r>
              <a:rPr lang="zh-CN" altLang="en-US" sz="2800"/>
              <a:t>？</a:t>
            </a:r>
            <a:endParaRPr lang="zh-CN" altLang="en-US" sz="2800"/>
          </a:p>
          <a:p>
            <a:endParaRPr lang="zh-CN" altLang="en-US" sz="2800"/>
          </a:p>
          <a:p>
            <a:r>
              <a:rPr lang="zh-CN" altLang="en-US" sz="2800"/>
              <a:t>【问题2】能将问题转化成探究1的模型吗？</a:t>
            </a:r>
            <a:endParaRPr lang="zh-CN" altLang="en-US" sz="2800"/>
          </a:p>
        </p:txBody>
      </p:sp>
      <p:cxnSp>
        <p:nvCxnSpPr>
          <p:cNvPr id="5" name="直接连接符 4"/>
          <p:cNvCxnSpPr/>
          <p:nvPr/>
        </p:nvCxnSpPr>
        <p:spPr>
          <a:xfrm>
            <a:off x="7086600" y="2590800"/>
            <a:ext cx="0" cy="350520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5334000" y="4419600"/>
            <a:ext cx="3429000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4" name="文本框 3"/>
          <p:cNvSpPr txBox="1"/>
          <p:nvPr/>
        </p:nvSpPr>
        <p:spPr>
          <a:xfrm>
            <a:off x="6935470" y="3701098"/>
            <a:ext cx="1071563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〮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731635" y="3825875"/>
            <a:ext cx="4305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P</a:t>
            </a:r>
            <a:endParaRPr lang="en-US" altLang="zh-CN"/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6183630" y="3353435"/>
            <a:ext cx="1893570" cy="12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6172200" y="3352800"/>
            <a:ext cx="0" cy="19812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6172200" y="5332730"/>
            <a:ext cx="1905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8077200" y="3352800"/>
            <a:ext cx="0" cy="19812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5796915" y="3135630"/>
            <a:ext cx="5480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A</a:t>
            </a:r>
            <a:endParaRPr lang="en-US" altLang="zh-CN"/>
          </a:p>
        </p:txBody>
      </p:sp>
      <p:sp>
        <p:nvSpPr>
          <p:cNvPr id="15" name="文本框 14"/>
          <p:cNvSpPr txBox="1"/>
          <p:nvPr/>
        </p:nvSpPr>
        <p:spPr>
          <a:xfrm>
            <a:off x="5796915" y="5148580"/>
            <a:ext cx="5480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B</a:t>
            </a:r>
            <a:endParaRPr lang="en-US" altLang="zh-CN"/>
          </a:p>
        </p:txBody>
      </p:sp>
      <p:sp>
        <p:nvSpPr>
          <p:cNvPr id="16" name="文本框 15"/>
          <p:cNvSpPr txBox="1"/>
          <p:nvPr/>
        </p:nvSpPr>
        <p:spPr>
          <a:xfrm>
            <a:off x="8138795" y="5210175"/>
            <a:ext cx="5480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C</a:t>
            </a:r>
            <a:endParaRPr lang="en-US" altLang="zh-CN"/>
          </a:p>
        </p:txBody>
      </p:sp>
      <p:sp>
        <p:nvSpPr>
          <p:cNvPr id="17" name="文本框 16"/>
          <p:cNvSpPr txBox="1"/>
          <p:nvPr/>
        </p:nvSpPr>
        <p:spPr>
          <a:xfrm>
            <a:off x="8077200" y="3169285"/>
            <a:ext cx="5480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D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7174" grpId="0"/>
      <p:bldP spid="7174" grpId="1"/>
      <p:bldP spid="6" grpId="0"/>
      <p:bldP spid="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文本框 1"/>
          <p:cNvSpPr txBox="1"/>
          <p:nvPr/>
        </p:nvSpPr>
        <p:spPr>
          <a:xfrm>
            <a:off x="466725" y="428625"/>
            <a:ext cx="8208963" cy="20612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200">
                <a:latin typeface="Arial" panose="020B0604020202020204" pitchFamily="34" charset="0"/>
                <a:ea typeface="宋体" panose="02010600030101010101" pitchFamily="2" charset="-122"/>
              </a:rPr>
              <a:t>练习：等边三角形</a:t>
            </a:r>
            <a:r>
              <a:rPr lang="en-US" altLang="zh-CN" sz="3200">
                <a:latin typeface="Arial" panose="020B0604020202020204" pitchFamily="34" charset="0"/>
                <a:ea typeface="宋体" panose="02010600030101010101" pitchFamily="2" charset="-122"/>
              </a:rPr>
              <a:t>ABC</a:t>
            </a:r>
            <a:r>
              <a:rPr lang="zh-CN" altLang="en-US" sz="3200">
                <a:latin typeface="Arial" panose="020B0604020202020204" pitchFamily="34" charset="0"/>
                <a:ea typeface="宋体" panose="02010600030101010101" pitchFamily="2" charset="-122"/>
              </a:rPr>
              <a:t>平面内找一点</a:t>
            </a:r>
            <a:r>
              <a:rPr lang="en-US" altLang="zh-CN" sz="3200">
                <a:latin typeface="Arial" panose="020B0604020202020204" pitchFamily="34" charset="0"/>
                <a:ea typeface="宋体" panose="02010600030101010101" pitchFamily="2" charset="-122"/>
              </a:rPr>
              <a:t>P</a:t>
            </a:r>
            <a:r>
              <a:rPr lang="zh-CN" altLang="en-US" sz="3200">
                <a:latin typeface="Arial" panose="020B0604020202020204" pitchFamily="34" charset="0"/>
                <a:ea typeface="宋体" panose="02010600030101010101" pitchFamily="2" charset="-122"/>
              </a:rPr>
              <a:t>，使∆</a:t>
            </a:r>
            <a:r>
              <a:rPr lang="en-US" altLang="zh-CN" sz="3200">
                <a:latin typeface="Arial" panose="020B0604020202020204" pitchFamily="34" charset="0"/>
                <a:ea typeface="宋体" panose="02010600030101010101" pitchFamily="2" charset="-122"/>
              </a:rPr>
              <a:t>PAB</a:t>
            </a:r>
            <a:r>
              <a:rPr lang="zh-CN" altLang="en-US" sz="3200">
                <a:latin typeface="Arial" panose="020B0604020202020204" pitchFamily="34" charset="0"/>
                <a:ea typeface="宋体" panose="02010600030101010101" pitchFamily="2" charset="-122"/>
              </a:rPr>
              <a:t>，∆</a:t>
            </a:r>
            <a:r>
              <a:rPr lang="en-US" altLang="zh-CN" sz="3200">
                <a:latin typeface="Arial" panose="020B0604020202020204" pitchFamily="34" charset="0"/>
                <a:ea typeface="宋体" panose="02010600030101010101" pitchFamily="2" charset="-122"/>
              </a:rPr>
              <a:t>PAC</a:t>
            </a:r>
            <a:r>
              <a:rPr lang="zh-CN" altLang="en-US" sz="3200">
                <a:latin typeface="Arial" panose="020B0604020202020204" pitchFamily="34" charset="0"/>
                <a:ea typeface="宋体" panose="02010600030101010101" pitchFamily="2" charset="-122"/>
              </a:rPr>
              <a:t>，∆</a:t>
            </a:r>
            <a:r>
              <a:rPr lang="en-US" altLang="zh-CN" sz="3200">
                <a:latin typeface="Arial" panose="020B0604020202020204" pitchFamily="34" charset="0"/>
                <a:ea typeface="宋体" panose="02010600030101010101" pitchFamily="2" charset="-122"/>
              </a:rPr>
              <a:t>PBC</a:t>
            </a:r>
            <a:r>
              <a:rPr lang="zh-CN" altLang="en-US" sz="3200">
                <a:latin typeface="Arial" panose="020B0604020202020204" pitchFamily="34" charset="0"/>
                <a:ea typeface="宋体" panose="02010600030101010101" pitchFamily="2" charset="-122"/>
              </a:rPr>
              <a:t>是等腰三角形。请在图中画符合条件的所有点</a:t>
            </a:r>
            <a:r>
              <a:rPr lang="en-US" altLang="zh-CN" sz="3200">
                <a:latin typeface="Arial" panose="020B0604020202020204" pitchFamily="34" charset="0"/>
                <a:ea typeface="宋体" panose="02010600030101010101" pitchFamily="2" charset="-122"/>
              </a:rPr>
              <a:t>P</a:t>
            </a:r>
            <a:r>
              <a:rPr lang="zh-CN" altLang="en-US" sz="3200"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endParaRPr lang="zh-CN" altLang="en-US" sz="3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3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2" name="文本框 3"/>
          <p:cNvSpPr txBox="1"/>
          <p:nvPr/>
        </p:nvSpPr>
        <p:spPr>
          <a:xfrm>
            <a:off x="4211638" y="2190750"/>
            <a:ext cx="722312" cy="3984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 sz="2000">
                <a:latin typeface="Arial" panose="020B0604020202020204" pitchFamily="34" charset="0"/>
                <a:ea typeface="宋体" panose="02010600030101010101" pitchFamily="2" charset="-122"/>
              </a:rPr>
              <a:t>A</a:t>
            </a:r>
            <a:endParaRPr lang="en-US" altLang="zh-CN" sz="20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3" name="文本框 5"/>
          <p:cNvSpPr txBox="1"/>
          <p:nvPr/>
        </p:nvSpPr>
        <p:spPr>
          <a:xfrm>
            <a:off x="2827338" y="4595813"/>
            <a:ext cx="722312" cy="3984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 sz="2000">
                <a:latin typeface="Arial" panose="020B0604020202020204" pitchFamily="34" charset="0"/>
                <a:ea typeface="宋体" panose="02010600030101010101" pitchFamily="2" charset="-122"/>
              </a:rPr>
              <a:t>B</a:t>
            </a:r>
            <a:endParaRPr lang="en-US" altLang="zh-CN" sz="20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4" name="文本框 6"/>
          <p:cNvSpPr txBox="1"/>
          <p:nvPr/>
        </p:nvSpPr>
        <p:spPr>
          <a:xfrm>
            <a:off x="5710238" y="4595813"/>
            <a:ext cx="722312" cy="3984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 sz="2000">
                <a:latin typeface="Arial" panose="020B0604020202020204" pitchFamily="34" charset="0"/>
                <a:ea typeface="宋体" panose="02010600030101010101" pitchFamily="2" charset="-122"/>
              </a:rPr>
              <a:t>C</a:t>
            </a:r>
            <a:endParaRPr lang="en-US" altLang="zh-CN" sz="20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等腰三角形 7"/>
          <p:cNvSpPr/>
          <p:nvPr/>
        </p:nvSpPr>
        <p:spPr>
          <a:xfrm>
            <a:off x="3292475" y="2681288"/>
            <a:ext cx="2271713" cy="2071688"/>
          </a:xfrm>
          <a:prstGeom prst="triangle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2" name="文本框 1"/>
          <p:cNvSpPr txBox="1"/>
          <p:nvPr/>
        </p:nvSpPr>
        <p:spPr>
          <a:xfrm>
            <a:off x="601345" y="5299075"/>
            <a:ext cx="24790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FF0000"/>
                </a:solidFill>
              </a:rPr>
              <a:t>方法归纳：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t"/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ea typeface="黑体" panose="02010609060101010101" pitchFamily="49" charset="-122"/>
              </a:rPr>
              <a:t>板块三、</a:t>
            </a:r>
            <a:r>
              <a:rPr lang="zh-CN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探究动点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问题中</a:t>
            </a:r>
            <a:r>
              <a:rPr lang="zh-CN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等腰三角形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的确定问题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5" name="Rectangle 3"/>
          <p:cNvSpPr>
            <a:spLocks noGrp="1"/>
          </p:cNvSpPr>
          <p:nvPr>
            <p:ph type="body" sz="half" idx="1"/>
          </p:nvPr>
        </p:nvSpPr>
        <p:spPr>
          <a:xfrm>
            <a:off x="228600" y="1219200"/>
            <a:ext cx="8915400" cy="2438400"/>
          </a:xfrm>
        </p:spPr>
        <p:txBody>
          <a:bodyPr vert="horz" wrap="square" lIns="91440" tIns="45720" rIns="91440" bIns="45720" anchor="t"/>
          <a:p>
            <a:pPr>
              <a:buClr>
                <a:schemeClr val="accent1"/>
              </a:buClr>
              <a:buSzPct val="65000"/>
              <a:buFont typeface="Wingdings" panose="05000000000000000000" pitchFamily="2" charset="2"/>
            </a:pPr>
            <a:r>
              <a:rPr lang="zh-CN" altLang="zh-CN" sz="3200" b="1" dirty="0"/>
              <a:t>探究</a:t>
            </a:r>
            <a:r>
              <a:rPr lang="en-US" altLang="en-GB" sz="3200" b="1"/>
              <a:t>3</a:t>
            </a:r>
            <a:r>
              <a:rPr lang="zh-CN" altLang="en-US" sz="3200" b="1" dirty="0"/>
              <a:t>：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如图，在直角梯形</a:t>
            </a:r>
            <a:r>
              <a:rPr lang="en-GB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ABCD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中，</a:t>
            </a:r>
            <a:r>
              <a:rPr lang="en-GB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AD//BC,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∠</a:t>
            </a:r>
            <a:r>
              <a:rPr lang="en-GB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B=90</a:t>
            </a:r>
            <a:r>
              <a:rPr lang="en-GB" altLang="zh-CN" sz="2400" baseline="30000">
                <a:latin typeface="黑体" panose="02010609060101010101" pitchFamily="49" charset="-122"/>
                <a:ea typeface="黑体" panose="02010609060101010101" pitchFamily="49" charset="-122"/>
              </a:rPr>
              <a:t>0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en-GB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AD=5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en-GB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AB=4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en-GB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BC=8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，动点</a:t>
            </a:r>
            <a:r>
              <a:rPr lang="en-GB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P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从</a:t>
            </a:r>
            <a:r>
              <a:rPr lang="en-GB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B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点出发，沿线段</a:t>
            </a:r>
            <a:r>
              <a:rPr lang="en-GB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BC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以每秒</a:t>
            </a:r>
            <a:r>
              <a:rPr lang="en-GB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个单位长度的速度向终点</a:t>
            </a:r>
            <a:r>
              <a:rPr lang="en-GB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C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运动。设运动的时间为</a:t>
            </a:r>
            <a:r>
              <a:rPr lang="en-GB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t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秒，试探究：</a:t>
            </a:r>
            <a:r>
              <a:rPr lang="en-GB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t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为何值时，△</a:t>
            </a:r>
            <a:r>
              <a:rPr lang="en-GB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PCD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为等腰三角形。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Clr>
                <a:schemeClr val="accent1"/>
              </a:buClr>
              <a:buSzPct val="65000"/>
              <a:buFont typeface="Wingdings" panose="05000000000000000000" pitchFamily="2" charset="2"/>
            </a:pPr>
            <a:endParaRPr lang="en-US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Clr>
                <a:schemeClr val="accent1"/>
              </a:buClr>
              <a:buSzPct val="65000"/>
              <a:buFont typeface="Wingdings" panose="05000000000000000000" pitchFamily="2" charset="2"/>
              <a:buNone/>
            </a:pPr>
            <a:endParaRPr lang="en-US" altLang="zh-CN" b="1"/>
          </a:p>
          <a:p>
            <a:pPr>
              <a:buClr>
                <a:schemeClr val="accent1"/>
              </a:buClr>
              <a:buSzPct val="65000"/>
              <a:buFont typeface="Wingdings" panose="05000000000000000000" pitchFamily="2" charset="2"/>
              <a:buNone/>
            </a:pPr>
            <a:endParaRPr lang="en-US" altLang="zh-CN" sz="2800" b="1"/>
          </a:p>
          <a:p>
            <a:pPr>
              <a:buClr>
                <a:schemeClr val="accent1"/>
              </a:buClr>
              <a:buSzPct val="65000"/>
              <a:buFont typeface="Wingdings" panose="05000000000000000000" pitchFamily="2" charset="2"/>
              <a:buNone/>
            </a:pPr>
            <a:r>
              <a:rPr lang="en-US" altLang="zh-CN" sz="2800" b="1"/>
              <a:t>【</a:t>
            </a:r>
            <a:r>
              <a:rPr lang="zh-CN" altLang="en-US" sz="2800" b="1" dirty="0"/>
              <a:t>问题</a:t>
            </a:r>
            <a:r>
              <a:rPr lang="en-US" altLang="zh-CN" sz="2800" b="1"/>
              <a:t>1】</a:t>
            </a:r>
            <a:r>
              <a:rPr lang="zh-CN" altLang="en-US" sz="2800" b="1" dirty="0"/>
              <a:t>如何分类讨论呢？</a:t>
            </a:r>
            <a:endParaRPr lang="en-US" altLang="zh-CN" sz="2800" b="1"/>
          </a:p>
          <a:p>
            <a:pPr>
              <a:buClr>
                <a:schemeClr val="accent1"/>
              </a:buClr>
              <a:buSzPct val="65000"/>
              <a:buFont typeface="Wingdings" panose="05000000000000000000" pitchFamily="2" charset="2"/>
              <a:buNone/>
            </a:pPr>
            <a:r>
              <a:rPr lang="en-US" altLang="zh-CN" sz="2800" b="1"/>
              <a:t>【</a:t>
            </a:r>
            <a:r>
              <a:rPr lang="zh-CN" altLang="en-US" sz="2800" b="1" dirty="0"/>
              <a:t>问题</a:t>
            </a:r>
            <a:r>
              <a:rPr lang="en-US" altLang="zh-CN" sz="2800" b="1"/>
              <a:t>2】</a:t>
            </a:r>
            <a:r>
              <a:rPr lang="zh-CN" altLang="en-US" sz="2800" b="1" dirty="0"/>
              <a:t>你能画出每种情况的草图吗？</a:t>
            </a:r>
            <a:endParaRPr lang="en-US" altLang="zh-CN" sz="2800" b="1"/>
          </a:p>
          <a:p>
            <a:pPr>
              <a:buClr>
                <a:schemeClr val="accent1"/>
              </a:buClr>
              <a:buSzPct val="65000"/>
              <a:buFont typeface="Wingdings" panose="05000000000000000000" pitchFamily="2" charset="2"/>
              <a:buNone/>
            </a:pPr>
            <a:r>
              <a:rPr lang="en-US" altLang="zh-CN" sz="2800" b="1"/>
              <a:t>【</a:t>
            </a:r>
            <a:r>
              <a:rPr lang="zh-CN" altLang="en-US" sz="2800" b="1" dirty="0"/>
              <a:t>问题</a:t>
            </a:r>
            <a:r>
              <a:rPr lang="en-US" altLang="zh-CN" sz="2800" b="1"/>
              <a:t>3】</a:t>
            </a:r>
            <a:r>
              <a:rPr lang="zh-CN" altLang="en-US" sz="2800" b="1" dirty="0"/>
              <a:t>你会用</a:t>
            </a:r>
            <a:r>
              <a:rPr lang="en-US" altLang="zh-CN" sz="2800" b="1"/>
              <a:t>t</a:t>
            </a:r>
            <a:r>
              <a:rPr lang="zh-CN" altLang="en-US" sz="2800" b="1" dirty="0"/>
              <a:t>的代数式表示</a:t>
            </a:r>
            <a:r>
              <a:rPr lang="zh-CN" altLang="en-US" sz="2400" dirty="0"/>
              <a:t>△</a:t>
            </a:r>
            <a:r>
              <a:rPr lang="en-GB" altLang="zh-CN" sz="2400"/>
              <a:t>PCD</a:t>
            </a:r>
            <a:r>
              <a:rPr lang="zh-CN" altLang="en-US" sz="2400" b="1" dirty="0"/>
              <a:t>的边吗？</a:t>
            </a:r>
            <a:endParaRPr lang="en-US" altLang="zh-CN" sz="2400" b="1"/>
          </a:p>
          <a:p>
            <a:pPr>
              <a:buClr>
                <a:schemeClr val="accent1"/>
              </a:buClr>
              <a:buSzPct val="65000"/>
              <a:buFont typeface="Wingdings" panose="05000000000000000000" pitchFamily="2" charset="2"/>
              <a:buNone/>
            </a:pPr>
            <a:r>
              <a:rPr lang="en-US" altLang="zh-CN" sz="2800" b="1"/>
              <a:t>【</a:t>
            </a:r>
            <a:r>
              <a:rPr lang="zh-CN" altLang="en-US" sz="2800" b="1" dirty="0"/>
              <a:t>问题</a:t>
            </a:r>
            <a:r>
              <a:rPr lang="en-US" altLang="zh-CN" sz="2800" b="1"/>
              <a:t>4】</a:t>
            </a:r>
            <a:r>
              <a:rPr lang="zh-CN" altLang="en-US" sz="2800" b="1" dirty="0"/>
              <a:t>如何建立关于</a:t>
            </a:r>
            <a:r>
              <a:rPr lang="en-US" altLang="zh-CN" sz="2800" b="1"/>
              <a:t>t</a:t>
            </a:r>
            <a:r>
              <a:rPr lang="zh-CN" altLang="en-US" sz="2800" b="1" dirty="0"/>
              <a:t>的方程呢？</a:t>
            </a:r>
            <a:endParaRPr lang="en-US" altLang="zh-CN" sz="2800" b="1"/>
          </a:p>
        </p:txBody>
      </p:sp>
      <p:sp>
        <p:nvSpPr>
          <p:cNvPr id="11267" name="Rectangle 2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68" name="Rectangle 3"/>
          <p:cNvSpPr/>
          <p:nvPr/>
        </p:nvSpPr>
        <p:spPr>
          <a:xfrm>
            <a:off x="0" y="219075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69" name="Rectangle 5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0" name="Rectangle 6"/>
          <p:cNvSpPr/>
          <p:nvPr/>
        </p:nvSpPr>
        <p:spPr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en-GB" altLang="zh-CN" sz="1200">
                <a:latin typeface="Arial" panose="020B0604020202020204" pitchFamily="34" charset="0"/>
                <a:ea typeface="宋体" panose="02010600030101010101" pitchFamily="2" charset="-122"/>
              </a:rPr>
              <a:t>,</a:t>
            </a:r>
            <a:r>
              <a:rPr lang="en-GB" altLang="zh-CN" sz="90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en-GB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1" name="Rectangle 6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11272" name="对象 8196"/>
          <p:cNvGraphicFramePr/>
          <p:nvPr/>
        </p:nvGraphicFramePr>
        <p:xfrm>
          <a:off x="5790565" y="2800985"/>
          <a:ext cx="3353435" cy="23234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" imgW="1397000" imgH="927100" progId="">
                  <p:embed/>
                </p:oleObj>
              </mc:Choice>
              <mc:Fallback>
                <p:oleObj name="" r:id="rId1" imgW="1397000" imgH="927100" progId="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790565" y="2800985"/>
                        <a:ext cx="3353435" cy="232346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" name="直接连接符 1"/>
          <p:cNvCxnSpPr/>
          <p:nvPr/>
        </p:nvCxnSpPr>
        <p:spPr>
          <a:xfrm flipV="1">
            <a:off x="6858000" y="3275965"/>
            <a:ext cx="1981200" cy="1524000"/>
          </a:xfrm>
          <a:prstGeom prst="line">
            <a:avLst/>
          </a:prstGeom>
          <a:ln w="190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4" name="文本框 3"/>
          <p:cNvSpPr txBox="1"/>
          <p:nvPr/>
        </p:nvSpPr>
        <p:spPr>
          <a:xfrm>
            <a:off x="7200265" y="4139883"/>
            <a:ext cx="1071563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〮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137400" y="4448810"/>
            <a:ext cx="5073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P</a:t>
            </a:r>
            <a:r>
              <a:rPr lang="en-US" altLang="zh-CN" baseline="-25000"/>
              <a:t>1</a:t>
            </a:r>
            <a:endParaRPr lang="en-US" altLang="zh-CN" baseline="-25000"/>
          </a:p>
        </p:txBody>
      </p:sp>
      <p:sp>
        <p:nvSpPr>
          <p:cNvPr id="4" name="文本框 3"/>
          <p:cNvSpPr txBox="1"/>
          <p:nvPr/>
        </p:nvSpPr>
        <p:spPr>
          <a:xfrm>
            <a:off x="7013575" y="4139883"/>
            <a:ext cx="1071563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〮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013575" y="4080510"/>
            <a:ext cx="5073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P</a:t>
            </a:r>
            <a:r>
              <a:rPr lang="en-US" altLang="zh-CN" baseline="-25000"/>
              <a:t>2</a:t>
            </a:r>
            <a:endParaRPr lang="en-US" altLang="zh-CN" baseline="-25000"/>
          </a:p>
        </p:txBody>
      </p:sp>
      <p:cxnSp>
        <p:nvCxnSpPr>
          <p:cNvPr id="7" name="直接连接符 6"/>
          <p:cNvCxnSpPr/>
          <p:nvPr/>
        </p:nvCxnSpPr>
        <p:spPr>
          <a:xfrm>
            <a:off x="7656830" y="4334510"/>
            <a:ext cx="115570" cy="16129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7708265" y="4310380"/>
            <a:ext cx="115570" cy="16129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7985760" y="3657600"/>
            <a:ext cx="186055" cy="9271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8021320" y="3710940"/>
            <a:ext cx="186055" cy="9271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6630035" y="4127500"/>
            <a:ext cx="5073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P</a:t>
            </a:r>
            <a:r>
              <a:rPr lang="en-US" altLang="zh-CN" baseline="-25000"/>
              <a:t>3</a:t>
            </a:r>
            <a:endParaRPr lang="en-US" altLang="zh-CN" baseline="-25000"/>
          </a:p>
        </p:txBody>
      </p:sp>
      <p:sp>
        <p:nvSpPr>
          <p:cNvPr id="14" name="文本框 13"/>
          <p:cNvSpPr txBox="1"/>
          <p:nvPr/>
        </p:nvSpPr>
        <p:spPr>
          <a:xfrm>
            <a:off x="6927215" y="4139883"/>
            <a:ext cx="1071563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〮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7086600" y="3200400"/>
            <a:ext cx="609600" cy="12192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7307580" y="3695700"/>
            <a:ext cx="161290" cy="11303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7283450" y="3747135"/>
            <a:ext cx="161290" cy="11303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V="1">
            <a:off x="8121015" y="3810000"/>
            <a:ext cx="186055" cy="9588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V="1">
            <a:off x="8172450" y="3861435"/>
            <a:ext cx="186055" cy="9588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charRg st="128" end="14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">
                                            <p:txEl>
                                              <p:charRg st="128" end="14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">
                                            <p:txEl>
                                              <p:charRg st="128" end="14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charRg st="147" end="1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">
                                            <p:txEl>
                                              <p:charRg st="147" end="17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">
                                            <p:txEl>
                                              <p:charRg st="147" end="17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charRg st="171" end="18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">
                                            <p:txEl>
                                              <p:charRg st="171" end="18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">
                                            <p:txEl>
                                              <p:charRg st="171" end="18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5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7174" grpId="0"/>
      <p:bldP spid="7174" grpId="1"/>
      <p:bldP spid="3" grpId="2"/>
      <p:bldP spid="7174" grpId="2"/>
      <p:bldP spid="5" grpId="0"/>
      <p:bldP spid="5" grpId="1"/>
      <p:bldP spid="4" grpId="0"/>
      <p:bldP spid="4" grpId="1"/>
      <p:bldP spid="5" grpId="2"/>
      <p:bldP spid="4" grpId="2"/>
      <p:bldP spid="14" grpId="0"/>
      <p:bldP spid="14" grpId="1"/>
      <p:bldP spid="13" grpId="0"/>
      <p:bldP spid="1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TextBox 1"/>
          <p:cNvSpPr txBox="1"/>
          <p:nvPr/>
        </p:nvSpPr>
        <p:spPr>
          <a:xfrm>
            <a:off x="685800" y="533400"/>
            <a:ext cx="617220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4400" b="1" dirty="0">
                <a:solidFill>
                  <a:srgbClr val="FF0000"/>
                </a:solidFill>
                <a:ea typeface="黑体" panose="02010609060101010101" pitchFamily="49" charset="-122"/>
                <a:sym typeface="+mn-ea"/>
              </a:rPr>
              <a:t>板块四：整理</a:t>
            </a:r>
            <a:r>
              <a:rPr lang="zh-CN" altLang="en-US" sz="4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与</a:t>
            </a:r>
            <a:r>
              <a:rPr lang="zh-CN" altLang="en-US" sz="4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归纳</a:t>
            </a:r>
            <a:endParaRPr lang="zh-CN" altLang="en-US" sz="4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314" name="TextBox 2"/>
          <p:cNvSpPr txBox="1"/>
          <p:nvPr/>
        </p:nvSpPr>
        <p:spPr>
          <a:xfrm>
            <a:off x="228600" y="1295400"/>
            <a:ext cx="8915400" cy="50784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解决动点问题中等腰三角形的确定问题的一般步骤：</a:t>
            </a:r>
            <a:endParaRPr lang="en-US" altLang="zh-CN" sz="36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en-US" altLang="zh-CN" sz="36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en-US" altLang="zh-CN" sz="36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en-US" altLang="zh-CN" sz="36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en-US" altLang="zh-CN" sz="36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en-US" altLang="zh-CN" sz="36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81000" y="2362200"/>
            <a:ext cx="541020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GB" altLang="zh-CN" sz="3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）有序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分类</a:t>
            </a:r>
            <a:endParaRPr lang="en-US" altLang="zh-CN" sz="36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8600" y="2895600"/>
            <a:ext cx="5953125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（</a:t>
            </a:r>
            <a:r>
              <a:rPr lang="en-US" altLang="zh-CN" sz="3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）画出各种情况的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草图</a:t>
            </a:r>
            <a:endParaRPr lang="en-US" altLang="zh-CN" sz="36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04800" y="3581400"/>
            <a:ext cx="866775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GB" altLang="zh-CN" sz="3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）用</a:t>
            </a:r>
            <a:r>
              <a:rPr lang="en-US" altLang="zh-CN" sz="3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</a:t>
            </a:r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的代数式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表示</a:t>
            </a:r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出所需线段长度</a:t>
            </a:r>
            <a:endParaRPr lang="en-US" altLang="zh-CN" sz="3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04800" y="4191000"/>
            <a:ext cx="8370888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3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）利用相等关系或勾股定理建立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方程</a:t>
            </a:r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解题</a:t>
            </a:r>
            <a:endParaRPr lang="en-US" altLang="zh-CN" sz="3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0</TotalTime>
  <Words>1325</Words>
  <Application>WPS 演示</Application>
  <PresentationFormat>在屏幕上显示</PresentationFormat>
  <Paragraphs>188</Paragraphs>
  <Slides>11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Arial</vt:lpstr>
      <vt:lpstr>宋体</vt:lpstr>
      <vt:lpstr>Wingdings</vt:lpstr>
      <vt:lpstr>Garamond</vt:lpstr>
      <vt:lpstr>楷体_GB2312</vt:lpstr>
      <vt:lpstr>新宋体</vt:lpstr>
      <vt:lpstr>楷体_GB2312</vt:lpstr>
      <vt:lpstr>黑体</vt:lpstr>
      <vt:lpstr>Brush Script MT</vt:lpstr>
      <vt:lpstr>微软雅黑</vt:lpstr>
      <vt:lpstr>Arial Unicode MS</vt:lpstr>
      <vt:lpstr>Edge</vt:lpstr>
      <vt:lpstr>PowerPoint 演示文稿</vt:lpstr>
      <vt:lpstr>板块一、探究在直线上确定等腰三角形的分类方法</vt:lpstr>
      <vt:lpstr>板块一、探究在直线上确定等腰三角形的分类方法</vt:lpstr>
      <vt:lpstr>板块一、探究在直线上确定等腰三角形的分类方法</vt:lpstr>
      <vt:lpstr>板块一、探究在直线上确定等腰三角形的分类方法</vt:lpstr>
      <vt:lpstr>PowerPoint 演示文稿</vt:lpstr>
      <vt:lpstr>PowerPoint 演示文稿</vt:lpstr>
      <vt:lpstr>板块三、探究动点问题中等腰三角形的确定问题</vt:lpstr>
      <vt:lpstr>PowerPoint 演示文稿</vt:lpstr>
      <vt:lpstr>板块四、拓展提升 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576</cp:revision>
  <dcterms:created xsi:type="dcterms:W3CDTF">2019-10-18T04:56:00Z</dcterms:created>
  <dcterms:modified xsi:type="dcterms:W3CDTF">2019-10-24T09:04:01Z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2052-11.1.0.9145</vt:lpwstr>
  </property>
</Properties>
</file>