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1" r:id="rId2"/>
    <p:sldId id="259" r:id="rId3"/>
    <p:sldId id="260" r:id="rId4"/>
    <p:sldId id="267" r:id="rId5"/>
    <p:sldId id="270" r:id="rId6"/>
    <p:sldId id="291" r:id="rId7"/>
    <p:sldId id="272" r:id="rId8"/>
    <p:sldId id="297" r:id="rId9"/>
    <p:sldId id="298" r:id="rId10"/>
    <p:sldId id="276" r:id="rId11"/>
    <p:sldId id="293" r:id="rId12"/>
    <p:sldId id="299" r:id="rId13"/>
    <p:sldId id="288" r:id="rId14"/>
    <p:sldId id="289" r:id="rId15"/>
    <p:sldId id="290" r:id="rId16"/>
    <p:sldId id="300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2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DA0A3-3930-4FF0-BF63-7916FE78EB9D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FCACF-5D16-4295-B9A8-CD4900E7D3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EFF33-681A-4F7E-88DA-0DADD7544158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FF373-DF23-4E4B-AC64-7C67B0005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6" r:id="rId15"/>
    <p:sldLayoutId id="2147483671" r:id="rId16"/>
    <p:sldLayoutId id="2147483672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5500694" y="3286124"/>
            <a:ext cx="3071834" cy="1214446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 cstate="print">
              <a:grayscl/>
            </a:blip>
            <a:srcRect/>
            <a:stretch>
              <a:fillRect/>
            </a:stretch>
          </a:blipFill>
          <a:ln w="12700">
            <a:solidFill>
              <a:srgbClr val="FFFFFF"/>
            </a:solidFill>
          </a:ln>
          <a:effectLst>
            <a:outerShdw blurRad="50800" dist="254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" name="对角圆角矩形 2"/>
          <p:cNvSpPr/>
          <p:nvPr/>
        </p:nvSpPr>
        <p:spPr>
          <a:xfrm>
            <a:off x="3143240" y="1928802"/>
            <a:ext cx="2997228" cy="1684344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25400">
            <a:solidFill>
              <a:srgbClr val="FFFFFF"/>
            </a:solidFill>
          </a:ln>
          <a:effectLst>
            <a:outerShdw blurRad="50800" dist="254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3428992" y="4357694"/>
            <a:ext cx="2808301" cy="2181246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38100">
            <a:solidFill>
              <a:srgbClr val="FFFFFF"/>
            </a:solidFill>
          </a:ln>
          <a:effectLst>
            <a:outerShdw blurRad="50800" dist="254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黑体"/>
              <a:cs typeface="+mn-ea"/>
              <a:sym typeface="Times New Roman"/>
            </a:endParaRPr>
          </a:p>
        </p:txBody>
      </p:sp>
      <p:pic>
        <p:nvPicPr>
          <p:cNvPr id="5" name="Picture 4" descr="204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28604"/>
            <a:ext cx="190182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00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642918"/>
            <a:ext cx="3671887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无标题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786058"/>
            <a:ext cx="2287587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90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000364" y="2357430"/>
            <a:ext cx="8586788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）直观</a:t>
            </a:r>
            <a:endParaRPr lang="en-US" altLang="zh-CN" sz="3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）度量（</a:t>
            </a:r>
            <a:r>
              <a:rPr lang="zh-CN" altLang="en-US" sz="3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借用量角器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3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）叠合</a:t>
            </a:r>
            <a:endParaRPr lang="en-US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357686" y="3429000"/>
            <a:ext cx="3221038" cy="2729868"/>
            <a:chOff x="0" y="0"/>
            <a:chExt cx="1440" cy="1155"/>
          </a:xfrm>
        </p:grpSpPr>
        <p:sp>
          <p:nvSpPr>
            <p:cNvPr id="11276" name="Text Box 3"/>
            <p:cNvSpPr txBox="1">
              <a:spLocks noChangeArrowheads="1"/>
            </p:cNvSpPr>
            <p:nvPr/>
          </p:nvSpPr>
          <p:spPr bwMode="auto">
            <a:xfrm>
              <a:off x="1152" y="960"/>
              <a:ext cx="28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 dirty="0">
                  <a:latin typeface="Times New Roman" pitchFamily="18" charset="0"/>
                  <a:ea typeface="黑体" pitchFamily="49" charset="-122"/>
                  <a:sym typeface="Times New Roman" pitchFamily="18" charset="0"/>
                </a:rPr>
                <a:t>B</a:t>
              </a:r>
              <a:endParaRPr lang="zh-CN" altLang="en-US" sz="2400" b="1" i="1">
                <a:latin typeface="Times New Roman" pitchFamily="18" charset="0"/>
                <a:ea typeface="黑体" pitchFamily="49" charset="-122"/>
                <a:sym typeface="Times New Roman" pitchFamily="18" charset="0"/>
              </a:endParaRPr>
            </a:p>
          </p:txBody>
        </p:sp>
        <p:sp>
          <p:nvSpPr>
            <p:cNvPr id="11277" name="Text Box 4"/>
            <p:cNvSpPr txBox="1">
              <a:spLocks noChangeArrowheads="1"/>
            </p:cNvSpPr>
            <p:nvPr/>
          </p:nvSpPr>
          <p:spPr bwMode="auto">
            <a:xfrm>
              <a:off x="1008" y="0"/>
              <a:ext cx="240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 dirty="0">
                  <a:latin typeface="Times New Roman" pitchFamily="18" charset="0"/>
                  <a:ea typeface="黑体" pitchFamily="49" charset="-122"/>
                  <a:sym typeface="Times New Roman" pitchFamily="18" charset="0"/>
                </a:rPr>
                <a:t>A</a:t>
              </a:r>
              <a:endParaRPr lang="zh-CN" altLang="en-US" sz="2400" b="1" i="1">
                <a:latin typeface="Times New Roman" pitchFamily="18" charset="0"/>
                <a:ea typeface="黑体" pitchFamily="49" charset="-122"/>
                <a:sym typeface="Times New Roman" pitchFamily="18" charset="0"/>
              </a:endParaRPr>
            </a:p>
          </p:txBody>
        </p:sp>
        <p:sp>
          <p:nvSpPr>
            <p:cNvPr id="11278" name="Text Box 5"/>
            <p:cNvSpPr txBox="1">
              <a:spLocks noChangeArrowheads="1"/>
            </p:cNvSpPr>
            <p:nvPr/>
          </p:nvSpPr>
          <p:spPr bwMode="auto">
            <a:xfrm>
              <a:off x="0" y="864"/>
              <a:ext cx="432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 dirty="0">
                  <a:latin typeface="Times New Roman" pitchFamily="18" charset="0"/>
                  <a:ea typeface="黑体" pitchFamily="49" charset="-122"/>
                  <a:sym typeface="Times New Roman" pitchFamily="18" charset="0"/>
                </a:rPr>
                <a:t>O</a:t>
              </a:r>
              <a:endParaRPr lang="zh-CN" altLang="en-US" sz="2400" b="1" i="1">
                <a:latin typeface="Times New Roman" pitchFamily="18" charset="0"/>
                <a:ea typeface="黑体" pitchFamily="49" charset="-122"/>
                <a:sym typeface="Times New Roman" pitchFamily="18" charset="0"/>
              </a:endParaRPr>
            </a:p>
          </p:txBody>
        </p:sp>
        <p:sp>
          <p:nvSpPr>
            <p:cNvPr id="11279" name="Line 6"/>
            <p:cNvSpPr>
              <a:spLocks noChangeShapeType="1"/>
            </p:cNvSpPr>
            <p:nvPr/>
          </p:nvSpPr>
          <p:spPr bwMode="auto">
            <a:xfrm>
              <a:off x="192" y="960"/>
              <a:ext cx="110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80" name="Line 7"/>
            <p:cNvSpPr>
              <a:spLocks noChangeShapeType="1"/>
            </p:cNvSpPr>
            <p:nvPr/>
          </p:nvSpPr>
          <p:spPr bwMode="auto">
            <a:xfrm flipV="1">
              <a:off x="192" y="240"/>
              <a:ext cx="1008" cy="72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312861" y="3741665"/>
            <a:ext cx="2743200" cy="2366415"/>
            <a:chOff x="0" y="0"/>
            <a:chExt cx="1728" cy="1491"/>
          </a:xfrm>
        </p:grpSpPr>
        <p:sp>
          <p:nvSpPr>
            <p:cNvPr id="11271" name="Line 13"/>
            <p:cNvSpPr>
              <a:spLocks noChangeShapeType="1"/>
            </p:cNvSpPr>
            <p:nvPr/>
          </p:nvSpPr>
          <p:spPr bwMode="auto">
            <a:xfrm>
              <a:off x="288" y="1248"/>
              <a:ext cx="124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2" name="Line 14"/>
            <p:cNvSpPr>
              <a:spLocks noChangeShapeType="1"/>
            </p:cNvSpPr>
            <p:nvPr/>
          </p:nvSpPr>
          <p:spPr bwMode="auto">
            <a:xfrm flipV="1">
              <a:off x="288" y="144"/>
              <a:ext cx="720" cy="1104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3" name="Text Box 15"/>
            <p:cNvSpPr txBox="1">
              <a:spLocks noChangeArrowheads="1"/>
            </p:cNvSpPr>
            <p:nvPr/>
          </p:nvSpPr>
          <p:spPr bwMode="auto">
            <a:xfrm>
              <a:off x="0" y="1152"/>
              <a:ext cx="24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Times New Roman" pitchFamily="18" charset="0"/>
                </a:rPr>
                <a:t>C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endParaRPr>
            </a:p>
          </p:txBody>
        </p:sp>
        <p:sp>
          <p:nvSpPr>
            <p:cNvPr id="11274" name="Text Box 16"/>
            <p:cNvSpPr txBox="1">
              <a:spLocks noChangeArrowheads="1"/>
            </p:cNvSpPr>
            <p:nvPr/>
          </p:nvSpPr>
          <p:spPr bwMode="auto">
            <a:xfrm>
              <a:off x="1440" y="1200"/>
              <a:ext cx="28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Times New Roman" pitchFamily="18" charset="0"/>
                </a:rPr>
                <a:t>D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endParaRPr>
            </a:p>
          </p:txBody>
        </p:sp>
        <p:sp>
          <p:nvSpPr>
            <p:cNvPr id="11275" name="Text Box 17"/>
            <p:cNvSpPr txBox="1">
              <a:spLocks noChangeArrowheads="1"/>
            </p:cNvSpPr>
            <p:nvPr/>
          </p:nvSpPr>
          <p:spPr bwMode="auto">
            <a:xfrm>
              <a:off x="576" y="0"/>
              <a:ext cx="28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Times New Roman" pitchFamily="18" charset="0"/>
                </a:rPr>
                <a:t>E</a:t>
              </a:r>
              <a:endParaRPr lang="zh-CN" altLang="en-US" sz="2400" b="1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endParaRPr>
            </a:p>
          </p:txBody>
        </p:sp>
      </p:grpSp>
      <p:sp>
        <p:nvSpPr>
          <p:cNvPr id="15" name="横卷形 14"/>
          <p:cNvSpPr/>
          <p:nvPr/>
        </p:nvSpPr>
        <p:spPr>
          <a:xfrm>
            <a:off x="428596" y="0"/>
            <a:ext cx="2357454" cy="857232"/>
          </a:xfrm>
          <a:prstGeom prst="horizont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板块三</a:t>
            </a:r>
            <a:endParaRPr lang="zh-CN" altLang="en-US" sz="3600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43240" y="214290"/>
            <a:ext cx="50006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比较角的大小</a:t>
            </a:r>
            <a:endParaRPr lang="zh-CN" alt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571472" y="928670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问题一：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480" y="1714488"/>
            <a:ext cx="62151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你能比较∠</a:t>
            </a:r>
            <a:r>
              <a:rPr lang="en-US" altLang="zh-CN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EDC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和∠</a:t>
            </a:r>
            <a:r>
              <a:rPr lang="en-US" altLang="zh-CN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AOB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的大小吗？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33038 -0.0025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500570"/>
            <a:ext cx="3286148" cy="191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8"/>
          <p:cNvSpPr>
            <a:spLocks noChangeArrowheads="1"/>
          </p:cNvSpPr>
          <p:nvPr/>
        </p:nvSpPr>
        <p:spPr bwMode="auto">
          <a:xfrm>
            <a:off x="714348" y="500042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问题二：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357298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、</a:t>
            </a:r>
            <a:r>
              <a:rPr lang="zh-CN" altLang="en-US" sz="2400" dirty="0" smtClean="0"/>
              <a:t>（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）∠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，∠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，∠</a:t>
            </a:r>
            <a:r>
              <a:rPr lang="en-US" sz="2400" dirty="0" smtClean="0"/>
              <a:t>3</a:t>
            </a:r>
            <a:r>
              <a:rPr lang="zh-CN" altLang="en-US" sz="2400" dirty="0" smtClean="0"/>
              <a:t>分别是指那几个角吗？你还有其它表示方法吗？</a:t>
            </a:r>
            <a:endParaRPr lang="zh-CN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2143116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ADE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DEC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B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或∠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DBC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或∠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ABC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2571744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（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）以点</a:t>
            </a:r>
            <a:r>
              <a:rPr lang="en-US" sz="2400" dirty="0" smtClean="0"/>
              <a:t>D</a:t>
            </a:r>
            <a:r>
              <a:rPr lang="zh-CN" altLang="en-US" sz="2400" dirty="0" smtClean="0"/>
              <a:t>为顶点的角有（平角除外）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3429000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（</a:t>
            </a:r>
            <a:r>
              <a:rPr lang="en-US" sz="2400" dirty="0" smtClean="0"/>
              <a:t>3</a:t>
            </a:r>
            <a:r>
              <a:rPr lang="zh-CN" altLang="en-US" sz="2400" dirty="0" smtClean="0"/>
              <a:t>）比较∠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，∠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的大小</a:t>
            </a:r>
            <a:endParaRPr lang="zh-CN" alt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3000372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ADE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或∠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EDB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3929066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＜∠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2      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428596" y="0"/>
            <a:ext cx="2357454" cy="857232"/>
          </a:xfrm>
          <a:prstGeom prst="horizont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板块三</a:t>
            </a:r>
            <a:endParaRPr lang="zh-CN" altLang="en-US" sz="3600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43240" y="142852"/>
            <a:ext cx="45005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角的和差关系</a:t>
            </a:r>
            <a:endParaRPr lang="zh-CN" alt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071678"/>
            <a:ext cx="278608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714488"/>
            <a:ext cx="735811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如右图</a:t>
            </a:r>
            <a:endParaRPr kumimoji="0" lang="zh-CN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zh-CN" altLang="en-US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AOB=_________+__________</a:t>
            </a: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zh-CN" altLang="en-US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∠</a:t>
            </a:r>
            <a:r>
              <a:rPr lang="en-US" altLang="zh-CN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BOC 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=_________—__________</a:t>
            </a:r>
            <a:endParaRPr kumimoji="0" lang="en-US" altLang="zh-CN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zh-CN" altLang="en-US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AOC=_________—__________</a:t>
            </a:r>
            <a:endParaRPr kumimoji="0" lang="en-US" alt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571472" y="928670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问题一：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86050" y="2500306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BOC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43438" y="4286256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BOC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2000" y="2500306"/>
            <a:ext cx="1191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AOC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43438" y="3429000"/>
            <a:ext cx="1191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AOC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86050" y="3429000"/>
            <a:ext cx="1202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AOB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57488" y="4286256"/>
            <a:ext cx="1202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∠</a:t>
            </a:r>
            <a:r>
              <a:rPr lang="en-US" altLang="zh-CN" sz="28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AOB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85720" y="857232"/>
            <a:ext cx="7667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 smtClean="0">
                <a:ea typeface="楷体_GB2312" pitchFamily="49" charset="-122"/>
              </a:rPr>
              <a:t>（</a:t>
            </a:r>
            <a:r>
              <a:rPr lang="en-US" altLang="zh-CN" sz="3600" b="1" dirty="0" smtClean="0">
                <a:ea typeface="楷体_GB2312" pitchFamily="49" charset="-122"/>
              </a:rPr>
              <a:t>1</a:t>
            </a:r>
            <a:r>
              <a:rPr lang="zh-CN" altLang="en-US" sz="3600" b="1" dirty="0" smtClean="0">
                <a:ea typeface="楷体_GB2312" pitchFamily="49" charset="-122"/>
              </a:rPr>
              <a:t>）如</a:t>
            </a:r>
            <a:r>
              <a:rPr lang="zh-CN" altLang="en-US" sz="3600" b="1" dirty="0">
                <a:ea typeface="楷体_GB2312" pitchFamily="49" charset="-122"/>
              </a:rPr>
              <a:t>图以</a:t>
            </a:r>
            <a:r>
              <a:rPr lang="en-US" altLang="zh-CN" sz="3600" b="1" dirty="0">
                <a:ea typeface="楷体_GB2312" pitchFamily="49" charset="-122"/>
              </a:rPr>
              <a:t>OA</a:t>
            </a:r>
            <a:r>
              <a:rPr lang="zh-CN" altLang="en-US" sz="3600" b="1" dirty="0">
                <a:ea typeface="楷体_GB2312" pitchFamily="49" charset="-122"/>
              </a:rPr>
              <a:t>为一边的角有哪几个？</a:t>
            </a:r>
            <a:endParaRPr lang="en-US" altLang="zh-CN" sz="3600" b="1" dirty="0">
              <a:latin typeface="宋体" pitchFamily="2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067175" y="3860800"/>
            <a:ext cx="4535488" cy="2328863"/>
            <a:chOff x="1565" y="2614"/>
            <a:chExt cx="2857" cy="1467"/>
          </a:xfrm>
        </p:grpSpPr>
        <p:sp>
          <p:nvSpPr>
            <p:cNvPr id="12306" name="Line 6"/>
            <p:cNvSpPr>
              <a:spLocks noChangeShapeType="1"/>
            </p:cNvSpPr>
            <p:nvPr/>
          </p:nvSpPr>
          <p:spPr bwMode="auto">
            <a:xfrm flipH="1">
              <a:off x="1791" y="2795"/>
              <a:ext cx="817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7" name="Line 7"/>
            <p:cNvSpPr>
              <a:spLocks noChangeShapeType="1"/>
            </p:cNvSpPr>
            <p:nvPr/>
          </p:nvSpPr>
          <p:spPr bwMode="auto">
            <a:xfrm>
              <a:off x="2608" y="2795"/>
              <a:ext cx="227" cy="10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8" name="Line 8"/>
            <p:cNvSpPr>
              <a:spLocks noChangeShapeType="1"/>
            </p:cNvSpPr>
            <p:nvPr/>
          </p:nvSpPr>
          <p:spPr bwMode="auto">
            <a:xfrm>
              <a:off x="2608" y="2795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9" name="Line 9"/>
            <p:cNvSpPr>
              <a:spLocks noChangeShapeType="1"/>
            </p:cNvSpPr>
            <p:nvPr/>
          </p:nvSpPr>
          <p:spPr bwMode="auto">
            <a:xfrm>
              <a:off x="2608" y="2795"/>
              <a:ext cx="1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10" name="Text Box 10"/>
            <p:cNvSpPr txBox="1">
              <a:spLocks noChangeArrowheads="1"/>
            </p:cNvSpPr>
            <p:nvPr/>
          </p:nvSpPr>
          <p:spPr bwMode="auto">
            <a:xfrm>
              <a:off x="2381" y="2614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O</a:t>
              </a:r>
            </a:p>
          </p:txBody>
        </p:sp>
        <p:sp>
          <p:nvSpPr>
            <p:cNvPr id="12311" name="Text Box 11"/>
            <p:cNvSpPr txBox="1">
              <a:spLocks noChangeArrowheads="1"/>
            </p:cNvSpPr>
            <p:nvPr/>
          </p:nvSpPr>
          <p:spPr bwMode="auto">
            <a:xfrm>
              <a:off x="1565" y="3748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A</a:t>
              </a:r>
            </a:p>
          </p:txBody>
        </p:sp>
        <p:sp>
          <p:nvSpPr>
            <p:cNvPr id="12312" name="Text Box 12"/>
            <p:cNvSpPr txBox="1">
              <a:spLocks noChangeArrowheads="1"/>
            </p:cNvSpPr>
            <p:nvPr/>
          </p:nvSpPr>
          <p:spPr bwMode="auto">
            <a:xfrm>
              <a:off x="2789" y="3793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B</a:t>
              </a:r>
            </a:p>
          </p:txBody>
        </p:sp>
        <p:sp>
          <p:nvSpPr>
            <p:cNvPr id="12313" name="Text Box 13"/>
            <p:cNvSpPr txBox="1">
              <a:spLocks noChangeArrowheads="1"/>
            </p:cNvSpPr>
            <p:nvPr/>
          </p:nvSpPr>
          <p:spPr bwMode="auto">
            <a:xfrm>
              <a:off x="3515" y="3385"/>
              <a:ext cx="27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C</a:t>
              </a:r>
            </a:p>
          </p:txBody>
        </p:sp>
        <p:sp>
          <p:nvSpPr>
            <p:cNvPr id="12314" name="Text Box 14"/>
            <p:cNvSpPr txBox="1">
              <a:spLocks noChangeArrowheads="1"/>
            </p:cNvSpPr>
            <p:nvPr/>
          </p:nvSpPr>
          <p:spPr bwMode="auto">
            <a:xfrm>
              <a:off x="4104" y="2795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D</a:t>
              </a:r>
            </a:p>
          </p:txBody>
        </p:sp>
      </p:grp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684213" y="1773238"/>
            <a:ext cx="8064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∠</a:t>
            </a:r>
            <a:r>
              <a:rPr lang="en-US" altLang="zh-CN" sz="3200" b="1" dirty="0">
                <a:solidFill>
                  <a:srgbClr val="FF0000"/>
                </a:solidFill>
              </a:rPr>
              <a:t>AOB,∠AOC,∠AOD</a:t>
            </a:r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395288" y="3860800"/>
            <a:ext cx="698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∠</a:t>
            </a:r>
            <a:r>
              <a:rPr lang="en-US" altLang="zh-CN" sz="3200" b="1" dirty="0">
                <a:solidFill>
                  <a:srgbClr val="FF0000"/>
                </a:solidFill>
              </a:rPr>
              <a:t>AOB</a:t>
            </a:r>
            <a:r>
              <a:rPr lang="zh-CN" altLang="en-US" sz="3200" b="1" dirty="0">
                <a:solidFill>
                  <a:srgbClr val="FF0000"/>
                </a:solidFill>
              </a:rPr>
              <a:t>＜∠</a:t>
            </a:r>
            <a:r>
              <a:rPr lang="en-US" altLang="zh-CN" sz="3200" b="1" dirty="0">
                <a:solidFill>
                  <a:srgbClr val="FF0000"/>
                </a:solidFill>
              </a:rPr>
              <a:t>AOC</a:t>
            </a:r>
            <a:r>
              <a:rPr lang="zh-CN" altLang="en-US" sz="3200" b="1" dirty="0">
                <a:solidFill>
                  <a:srgbClr val="FF0000"/>
                </a:solidFill>
              </a:rPr>
              <a:t>＜∠</a:t>
            </a:r>
            <a:r>
              <a:rPr lang="en-US" altLang="zh-CN" sz="3200" b="1" dirty="0">
                <a:solidFill>
                  <a:srgbClr val="FF0000"/>
                </a:solidFill>
              </a:rPr>
              <a:t>AOD</a:t>
            </a:r>
            <a:endParaRPr lang="en-US" altLang="zh-CN" sz="3200" b="1" dirty="0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323850" y="2636838"/>
            <a:ext cx="8345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/>
              <a:t>（</a:t>
            </a:r>
            <a:r>
              <a:rPr lang="en-US" altLang="zh-CN" sz="3600" b="1" dirty="0" smtClean="0"/>
              <a:t>2</a:t>
            </a:r>
            <a:r>
              <a:rPr lang="zh-CN" altLang="en-US" sz="3600" b="1" dirty="0" smtClean="0"/>
              <a:t>）请</a:t>
            </a:r>
            <a:r>
              <a:rPr lang="zh-CN" altLang="en-US" sz="3600" b="1" dirty="0"/>
              <a:t>按大小顺序用“</a:t>
            </a:r>
            <a:r>
              <a:rPr lang="en-US" altLang="zh-CN" sz="3600" b="1" dirty="0"/>
              <a:t>&lt;”</a:t>
            </a:r>
            <a:r>
              <a:rPr lang="zh-CN" altLang="en-US" sz="3600" b="1" dirty="0"/>
              <a:t>号连接这些角</a:t>
            </a:r>
            <a:r>
              <a:rPr lang="en-US" altLang="zh-CN" sz="3600" b="1" dirty="0"/>
              <a:t>.</a:t>
            </a:r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571472" y="285728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问题二：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8" grpId="0"/>
      <p:bldP spid="38930" grpId="0"/>
      <p:bldP spid="123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5"/>
          <p:cNvSpPr txBox="1">
            <a:spLocks noChangeArrowheads="1"/>
          </p:cNvSpPr>
          <p:nvPr/>
        </p:nvSpPr>
        <p:spPr bwMode="auto">
          <a:xfrm>
            <a:off x="285720" y="500042"/>
            <a:ext cx="73183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ea typeface="楷体_GB2312" pitchFamily="49" charset="-122"/>
              </a:rPr>
              <a:t>（</a:t>
            </a:r>
            <a:r>
              <a:rPr lang="en-US" altLang="zh-CN" sz="2400" b="1" dirty="0" smtClean="0">
                <a:ea typeface="楷体_GB2312" pitchFamily="49" charset="-122"/>
              </a:rPr>
              <a:t>3</a:t>
            </a:r>
            <a:r>
              <a:rPr lang="zh-CN" altLang="en-US" sz="2400" b="1" dirty="0" smtClean="0">
                <a:ea typeface="楷体_GB2312" pitchFamily="49" charset="-122"/>
              </a:rPr>
              <a:t>）如</a:t>
            </a:r>
            <a:r>
              <a:rPr lang="zh-CN" altLang="en-US" sz="2400" b="1" dirty="0">
                <a:ea typeface="楷体_GB2312" pitchFamily="49" charset="-122"/>
              </a:rPr>
              <a:t>图中</a:t>
            </a:r>
            <a:r>
              <a:rPr lang="zh-CN" altLang="en-US" sz="2400" b="1" dirty="0">
                <a:solidFill>
                  <a:srgbClr val="FF0000"/>
                </a:solidFill>
                <a:ea typeface="楷体_GB2312" pitchFamily="49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AOC</a:t>
            </a:r>
            <a:r>
              <a:rPr lang="zh-CN" altLang="en-US" sz="2400" b="1" dirty="0">
                <a:solidFill>
                  <a:srgbClr val="FF0000"/>
                </a:solidFill>
                <a:ea typeface="楷体_GB2312" pitchFamily="49" charset="-122"/>
              </a:rPr>
              <a:t>＝ ∠</a:t>
            </a: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AOB</a:t>
            </a:r>
            <a:r>
              <a:rPr lang="zh-CN" altLang="en-US" sz="2400" b="1" dirty="0">
                <a:solidFill>
                  <a:srgbClr val="FF0000"/>
                </a:solidFill>
                <a:ea typeface="楷体_GB2312" pitchFamily="49" charset="-122"/>
              </a:rPr>
              <a:t>＋ ∠</a:t>
            </a: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BOC</a:t>
            </a:r>
            <a:r>
              <a:rPr lang="zh-CN" altLang="en-US" sz="2400" b="1" dirty="0">
                <a:solidFill>
                  <a:srgbClr val="FF0000"/>
                </a:solidFill>
                <a:ea typeface="楷体_GB2312" pitchFamily="49" charset="-122"/>
              </a:rPr>
              <a:t>，    ∠</a:t>
            </a: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AOB=∠AOD</a:t>
            </a:r>
            <a:r>
              <a:rPr lang="zh-CN" altLang="en-US" sz="2400" b="1" dirty="0">
                <a:solidFill>
                  <a:srgbClr val="FF0000"/>
                </a:solidFill>
                <a:ea typeface="楷体_GB2312" pitchFamily="49" charset="-122"/>
              </a:rPr>
              <a:t>－∠</a:t>
            </a: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DOB</a:t>
            </a:r>
            <a:r>
              <a:rPr lang="en-US" altLang="zh-CN" sz="2400" b="1" dirty="0">
                <a:latin typeface="宋体" pitchFamily="2" charset="-122"/>
              </a:rPr>
              <a:t>.</a:t>
            </a:r>
            <a:r>
              <a:rPr lang="zh-CN" altLang="en-US" sz="2400" b="1" dirty="0">
                <a:ea typeface="楷体_GB2312" pitchFamily="49" charset="-122"/>
              </a:rPr>
              <a:t>类似地你还能写出哪些有关角的和与差的关系式？</a:t>
            </a:r>
            <a:endParaRPr lang="en-US" altLang="zh-CN" sz="2400" b="1" dirty="0">
              <a:ea typeface="楷体_GB2312" pitchFamily="49" charset="-122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786314" y="1357298"/>
            <a:ext cx="3963984" cy="1862452"/>
            <a:chOff x="1565" y="2614"/>
            <a:chExt cx="2857" cy="1471"/>
          </a:xfrm>
        </p:grpSpPr>
        <p:sp>
          <p:nvSpPr>
            <p:cNvPr id="52242" name="Line 22"/>
            <p:cNvSpPr>
              <a:spLocks noChangeShapeType="1"/>
            </p:cNvSpPr>
            <p:nvPr/>
          </p:nvSpPr>
          <p:spPr bwMode="auto">
            <a:xfrm flipH="1">
              <a:off x="1791" y="2795"/>
              <a:ext cx="817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52243" name="Line 23"/>
            <p:cNvSpPr>
              <a:spLocks noChangeShapeType="1"/>
            </p:cNvSpPr>
            <p:nvPr/>
          </p:nvSpPr>
          <p:spPr bwMode="auto">
            <a:xfrm>
              <a:off x="2608" y="2795"/>
              <a:ext cx="227" cy="10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52244" name="Line 24"/>
            <p:cNvSpPr>
              <a:spLocks noChangeShapeType="1"/>
            </p:cNvSpPr>
            <p:nvPr/>
          </p:nvSpPr>
          <p:spPr bwMode="auto">
            <a:xfrm>
              <a:off x="2608" y="2795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52245" name="Line 25"/>
            <p:cNvSpPr>
              <a:spLocks noChangeShapeType="1"/>
            </p:cNvSpPr>
            <p:nvPr/>
          </p:nvSpPr>
          <p:spPr bwMode="auto">
            <a:xfrm>
              <a:off x="2608" y="2795"/>
              <a:ext cx="1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52246" name="Text Box 26"/>
            <p:cNvSpPr txBox="1">
              <a:spLocks noChangeArrowheads="1"/>
            </p:cNvSpPr>
            <p:nvPr/>
          </p:nvSpPr>
          <p:spPr bwMode="auto">
            <a:xfrm>
              <a:off x="2381" y="2614"/>
              <a:ext cx="227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O</a:t>
              </a:r>
            </a:p>
          </p:txBody>
        </p:sp>
        <p:sp>
          <p:nvSpPr>
            <p:cNvPr id="52247" name="Text Box 27"/>
            <p:cNvSpPr txBox="1">
              <a:spLocks noChangeArrowheads="1"/>
            </p:cNvSpPr>
            <p:nvPr/>
          </p:nvSpPr>
          <p:spPr bwMode="auto">
            <a:xfrm>
              <a:off x="1565" y="3748"/>
              <a:ext cx="272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A</a:t>
              </a:r>
            </a:p>
          </p:txBody>
        </p:sp>
        <p:sp>
          <p:nvSpPr>
            <p:cNvPr id="52248" name="Text Box 28"/>
            <p:cNvSpPr txBox="1">
              <a:spLocks noChangeArrowheads="1"/>
            </p:cNvSpPr>
            <p:nvPr/>
          </p:nvSpPr>
          <p:spPr bwMode="auto">
            <a:xfrm>
              <a:off x="2789" y="3793"/>
              <a:ext cx="318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B</a:t>
              </a:r>
            </a:p>
          </p:txBody>
        </p:sp>
        <p:sp>
          <p:nvSpPr>
            <p:cNvPr id="52249" name="Text Box 29"/>
            <p:cNvSpPr txBox="1">
              <a:spLocks noChangeArrowheads="1"/>
            </p:cNvSpPr>
            <p:nvPr/>
          </p:nvSpPr>
          <p:spPr bwMode="auto">
            <a:xfrm>
              <a:off x="3515" y="3385"/>
              <a:ext cx="273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C</a:t>
              </a:r>
            </a:p>
          </p:txBody>
        </p:sp>
        <p:sp>
          <p:nvSpPr>
            <p:cNvPr id="52250" name="Text Box 30"/>
            <p:cNvSpPr txBox="1">
              <a:spLocks noChangeArrowheads="1"/>
            </p:cNvSpPr>
            <p:nvPr/>
          </p:nvSpPr>
          <p:spPr bwMode="auto">
            <a:xfrm>
              <a:off x="4104" y="2795"/>
              <a:ext cx="318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D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8596" y="1714488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AOC=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AOD—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COD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AOB=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AOC—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BOC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COD=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BOD—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BOC</a:t>
            </a:r>
          </a:p>
          <a:p>
            <a:r>
              <a:rPr lang="en-US" altLang="zh-CN" sz="2000" b="1" dirty="0" smtClean="0">
                <a:solidFill>
                  <a:srgbClr val="FF0000"/>
                </a:solidFill>
              </a:rPr>
              <a:t>……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85720" y="3357562"/>
            <a:ext cx="731839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ea typeface="楷体_GB2312" pitchFamily="49" charset="-122"/>
              </a:rPr>
              <a:t>（</a:t>
            </a:r>
            <a:r>
              <a:rPr lang="en-US" altLang="zh-CN" sz="2400" b="1" dirty="0" smtClean="0">
                <a:ea typeface="楷体_GB2312" pitchFamily="49" charset="-122"/>
              </a:rPr>
              <a:t>4</a:t>
            </a:r>
            <a:r>
              <a:rPr lang="zh-CN" altLang="en-US" sz="2400" b="1" dirty="0" smtClean="0">
                <a:ea typeface="楷体_GB2312" pitchFamily="49" charset="-122"/>
              </a:rPr>
              <a:t>）</a:t>
            </a:r>
            <a:r>
              <a:rPr lang="zh-CN" altLang="en-US" sz="2400" b="1" dirty="0" smtClean="0"/>
              <a:t>若∠</a:t>
            </a:r>
            <a:r>
              <a:rPr lang="en-US" sz="2400" b="1" dirty="0" smtClean="0"/>
              <a:t>AOB=30</a:t>
            </a:r>
            <a:r>
              <a:rPr lang="en-US" altLang="zh-CN" sz="2400" b="1" dirty="0" smtClean="0"/>
              <a:t>°</a:t>
            </a:r>
            <a:r>
              <a:rPr lang="zh-CN" altLang="en-US" sz="2400" b="1" dirty="0" smtClean="0"/>
              <a:t>，∠</a:t>
            </a:r>
            <a:r>
              <a:rPr lang="en-US" sz="2400" b="1" dirty="0" smtClean="0"/>
              <a:t>BOC=25</a:t>
            </a:r>
            <a:r>
              <a:rPr lang="en-US" altLang="zh-CN" sz="2400" b="1" dirty="0" smtClean="0"/>
              <a:t>°</a:t>
            </a:r>
            <a:r>
              <a:rPr lang="zh-CN" altLang="en-US" sz="2400" b="1" dirty="0" smtClean="0"/>
              <a:t>，∠</a:t>
            </a:r>
            <a:r>
              <a:rPr lang="en-US" sz="2400" b="1" dirty="0" smtClean="0"/>
              <a:t>AOD=130</a:t>
            </a:r>
            <a:r>
              <a:rPr lang="en-US" altLang="zh-CN" sz="2400" b="1" dirty="0" smtClean="0"/>
              <a:t>°</a:t>
            </a:r>
            <a:r>
              <a:rPr lang="zh-CN" altLang="en-US" sz="2400" b="1" dirty="0" smtClean="0"/>
              <a:t>，</a:t>
            </a:r>
          </a:p>
          <a:p>
            <a:r>
              <a:rPr lang="en-US" sz="2400" b="1" dirty="0" smtClean="0"/>
              <a:t>     </a:t>
            </a:r>
            <a:r>
              <a:rPr lang="zh-CN" altLang="en-US" sz="2400" b="1" dirty="0" smtClean="0"/>
              <a:t>那么∠</a:t>
            </a:r>
            <a:r>
              <a:rPr lang="en-US" sz="2400" b="1" dirty="0" smtClean="0"/>
              <a:t>AOC</a:t>
            </a:r>
            <a:r>
              <a:rPr lang="zh-CN" altLang="en-US" sz="2400" b="1" dirty="0" smtClean="0"/>
              <a:t>的度数是多少？∠</a:t>
            </a:r>
            <a:r>
              <a:rPr lang="en-US" sz="2400" b="1" dirty="0" smtClean="0"/>
              <a:t>COD</a:t>
            </a:r>
            <a:r>
              <a:rPr lang="zh-CN" altLang="en-US" sz="2400" b="1" dirty="0" smtClean="0"/>
              <a:t>呢？</a:t>
            </a:r>
          </a:p>
          <a:p>
            <a:pPr>
              <a:spcBef>
                <a:spcPct val="50000"/>
              </a:spcBef>
            </a:pPr>
            <a:endParaRPr lang="en-US" altLang="zh-CN" sz="2400" dirty="0">
              <a:ea typeface="楷体_GB2312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224" y="4214818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解：∵∠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AOC=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AOB+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BOC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</a:rPr>
              <a:t>   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   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且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∠</a:t>
            </a:r>
            <a:r>
              <a:rPr lang="en-US" sz="2400" b="1" dirty="0" smtClean="0">
                <a:solidFill>
                  <a:srgbClr val="FF0000"/>
                </a:solidFill>
              </a:rPr>
              <a:t>AOB=30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°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，∠</a:t>
            </a:r>
            <a:r>
              <a:rPr lang="en-US" sz="2400" b="1" dirty="0" smtClean="0">
                <a:solidFill>
                  <a:srgbClr val="FF0000"/>
                </a:solidFill>
              </a:rPr>
              <a:t>BOC=25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°</a:t>
            </a:r>
          </a:p>
          <a:p>
            <a:r>
              <a:rPr lang="zh-CN" altLang="en-US" sz="2400" b="1" dirty="0" smtClean="0">
                <a:solidFill>
                  <a:srgbClr val="FF0000"/>
                </a:solidFill>
              </a:rPr>
              <a:t>        ∴∠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AOC=30°+25°=55°</a:t>
            </a:r>
          </a:p>
          <a:p>
            <a:r>
              <a:rPr lang="zh-CN" altLang="en-US" sz="2400" b="1" dirty="0" smtClean="0">
                <a:solidFill>
                  <a:srgbClr val="FF0000"/>
                </a:solidFill>
              </a:rPr>
              <a:t>        ∵∠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COD=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AOD—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AOC</a:t>
            </a:r>
          </a:p>
          <a:p>
            <a:r>
              <a:rPr lang="zh-CN" altLang="en-US" sz="24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   且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AOD=130°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，∠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AOC=55°</a:t>
            </a:r>
          </a:p>
          <a:p>
            <a:r>
              <a:rPr lang="zh-CN" altLang="en-US" sz="2400" b="1" smtClean="0">
                <a:solidFill>
                  <a:srgbClr val="FF0000"/>
                </a:solidFill>
              </a:rPr>
              <a:t>       ∴∠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COD=130°—55°=75°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428596" y="0"/>
            <a:ext cx="2357454" cy="857232"/>
          </a:xfrm>
          <a:prstGeom prst="horizont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板块四</a:t>
            </a:r>
            <a:endParaRPr lang="zh-CN" altLang="en-US" sz="3600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57356" y="142852"/>
            <a:ext cx="45005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课堂小结</a:t>
            </a:r>
            <a:endParaRPr lang="zh-CN" alt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图片 3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3643314"/>
            <a:ext cx="2428860" cy="3933375"/>
          </a:xfrm>
          <a:prstGeom prst="rect">
            <a:avLst/>
          </a:prstGeom>
        </p:spPr>
      </p:pic>
      <p:sp>
        <p:nvSpPr>
          <p:cNvPr id="5" name="云形标注 4"/>
          <p:cNvSpPr/>
          <p:nvPr/>
        </p:nvSpPr>
        <p:spPr>
          <a:xfrm>
            <a:off x="3286116" y="5000636"/>
            <a:ext cx="3571900" cy="1428760"/>
          </a:xfrm>
          <a:prstGeom prst="cloudCallout">
            <a:avLst>
              <a:gd name="adj1" fmla="val 74453"/>
              <a:gd name="adj2" fmla="val -5195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tx1"/>
                </a:solidFill>
              </a:rPr>
              <a:t>这节课你学到了什么？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1357290" y="1214422"/>
            <a:ext cx="428628" cy="42148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42910" y="2928934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latin typeface="华文行楷" pitchFamily="2" charset="-122"/>
                <a:ea typeface="华文行楷" pitchFamily="2" charset="-122"/>
              </a:rPr>
              <a:t>角</a:t>
            </a:r>
            <a:endParaRPr lang="zh-CN" altLang="en-US" sz="5400" b="1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150017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行楷" pitchFamily="2" charset="-122"/>
                <a:ea typeface="华文行楷" pitchFamily="2" charset="-122"/>
              </a:rPr>
              <a:t>概念</a:t>
            </a:r>
            <a:endParaRPr lang="zh-CN" altLang="en-US" sz="3600" b="1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2857488" y="1214422"/>
            <a:ext cx="285752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214678" y="1000108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静态概念</a:t>
            </a:r>
            <a:endParaRPr lang="zh-CN" altLang="en-US" sz="28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192880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动态概念</a:t>
            </a:r>
            <a:endParaRPr lang="zh-CN" altLang="en-US" sz="28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3071810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行楷" pitchFamily="2" charset="-122"/>
                <a:ea typeface="华文行楷" pitchFamily="2" charset="-122"/>
              </a:rPr>
              <a:t>表示</a:t>
            </a:r>
            <a:endParaRPr lang="zh-CN" altLang="en-US" sz="36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0364" y="2571745"/>
            <a:ext cx="5429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三个英文字母表示（万能表示法）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一个大写英文字母表示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一个阿拉伯数字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</a:rPr>
              <a:t>一个希腊字母</a:t>
            </a:r>
            <a:endParaRPr lang="zh-CN" altLang="en-US" sz="28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7356" y="500063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行楷" pitchFamily="2" charset="-122"/>
                <a:ea typeface="华文行楷" pitchFamily="2" charset="-122"/>
              </a:rPr>
              <a:t>应用</a:t>
            </a:r>
            <a:endParaRPr lang="zh-CN" altLang="en-US" sz="36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786050" y="2500306"/>
            <a:ext cx="500066" cy="192882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4414" y="1285860"/>
            <a:ext cx="589296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华文行楷" pitchFamily="2" charset="-122"/>
                <a:ea typeface="华文行楷" pitchFamily="2" charset="-122"/>
              </a:rPr>
              <a:t>6.2  </a:t>
            </a:r>
            <a:r>
              <a:rPr lang="zh-CN" altLang="en-US" sz="1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华文行楷" pitchFamily="2" charset="-122"/>
                <a:ea typeface="华文行楷" pitchFamily="2" charset="-122"/>
              </a:rPr>
              <a:t>角</a:t>
            </a:r>
            <a:endParaRPr lang="zh-CN" altLang="en-US" sz="1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advTm="27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357298"/>
            <a:ext cx="8715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角</a:t>
            </a:r>
            <a:r>
              <a:rPr lang="zh-CN" altLang="en-US" sz="3200" b="1" dirty="0" smtClean="0"/>
              <a:t>的静态定义（一）：</a:t>
            </a:r>
            <a:endParaRPr lang="en-US" altLang="zh-CN" sz="3200" b="1" dirty="0" smtClean="0"/>
          </a:p>
          <a:p>
            <a:r>
              <a:rPr lang="en-US" altLang="zh-CN" sz="3200" b="1" dirty="0"/>
              <a:t> </a:t>
            </a:r>
            <a:r>
              <a:rPr lang="en-US" altLang="zh-CN" sz="3200" b="1" dirty="0" smtClean="0"/>
              <a:t>        </a:t>
            </a:r>
            <a:r>
              <a:rPr lang="zh-CN" altLang="en-US" sz="3200" b="1" dirty="0" smtClean="0"/>
              <a:t>有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公共端点</a:t>
            </a:r>
            <a:r>
              <a:rPr lang="zh-CN" altLang="en-US" sz="3200" b="1" dirty="0" smtClean="0"/>
              <a:t>的两条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射线</a:t>
            </a:r>
            <a:r>
              <a:rPr lang="zh-CN" altLang="en-US" sz="3200" b="1" dirty="0" smtClean="0"/>
              <a:t>组成的图形。</a:t>
            </a:r>
            <a:endParaRPr lang="zh-CN" altLang="en-US" sz="3200" b="1" dirty="0"/>
          </a:p>
        </p:txBody>
      </p:sp>
      <p:sp>
        <p:nvSpPr>
          <p:cNvPr id="3" name="横卷形 2"/>
          <p:cNvSpPr/>
          <p:nvPr/>
        </p:nvSpPr>
        <p:spPr>
          <a:xfrm>
            <a:off x="428596" y="0"/>
            <a:ext cx="2357454" cy="857232"/>
          </a:xfrm>
          <a:prstGeom prst="horizont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板块一</a:t>
            </a:r>
            <a:endParaRPr lang="zh-CN" altLang="en-US" sz="3600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85984" y="0"/>
            <a:ext cx="45005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了解角的概念</a:t>
            </a:r>
            <a:endParaRPr lang="zh-CN" alt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049121" y="5631965"/>
            <a:ext cx="141577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公共端点</a:t>
            </a: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 rot="18000000">
            <a:off x="1583785" y="4169416"/>
            <a:ext cx="4053536" cy="5873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2523910" y="5895429"/>
            <a:ext cx="4821237" cy="107925"/>
            <a:chOff x="1091" y="3760"/>
            <a:chExt cx="3037" cy="6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111" y="3793"/>
              <a:ext cx="3017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Times New Roman"/>
                <a:ea typeface="黑体"/>
                <a:cs typeface="+mn-ea"/>
                <a:sym typeface="Times New Roman"/>
              </a:endParaRPr>
            </a:p>
          </p:txBody>
        </p:sp>
        <p:sp>
          <p:nvSpPr>
            <p:cNvPr id="9" name="Oval 5"/>
            <p:cNvSpPr>
              <a:spLocks noChangeAspect="1" noChangeArrowheads="1"/>
            </p:cNvSpPr>
            <p:nvPr/>
          </p:nvSpPr>
          <p:spPr bwMode="auto">
            <a:xfrm>
              <a:off x="1091" y="3760"/>
              <a:ext cx="68" cy="6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latin typeface="Times New Roman"/>
                <a:ea typeface="黑体"/>
                <a:cs typeface="+mn-ea"/>
                <a:sym typeface="Times New Roman"/>
              </a:endParaRPr>
            </a:p>
          </p:txBody>
        </p:sp>
      </p:grpSp>
      <p:sp>
        <p:nvSpPr>
          <p:cNvPr id="10" name="Oval 7"/>
          <p:cNvSpPr>
            <a:spLocks noChangeAspect="1" noChangeArrowheads="1"/>
          </p:cNvSpPr>
          <p:nvPr/>
        </p:nvSpPr>
        <p:spPr bwMode="auto">
          <a:xfrm>
            <a:off x="2503272" y="5858925"/>
            <a:ext cx="144463" cy="14443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1" name="Oval 8"/>
          <p:cNvSpPr>
            <a:spLocks noChangeAspect="1" noChangeArrowheads="1"/>
          </p:cNvSpPr>
          <p:nvPr/>
        </p:nvSpPr>
        <p:spPr bwMode="auto">
          <a:xfrm>
            <a:off x="2503272" y="5858925"/>
            <a:ext cx="144463" cy="14443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2" name="Oval 9"/>
          <p:cNvSpPr>
            <a:spLocks noChangeAspect="1" noChangeArrowheads="1"/>
          </p:cNvSpPr>
          <p:nvPr/>
        </p:nvSpPr>
        <p:spPr bwMode="auto">
          <a:xfrm>
            <a:off x="2503272" y="5858925"/>
            <a:ext cx="144463" cy="14443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3" name="Oval 10"/>
          <p:cNvSpPr>
            <a:spLocks noChangeAspect="1" noChangeArrowheads="1"/>
          </p:cNvSpPr>
          <p:nvPr/>
        </p:nvSpPr>
        <p:spPr bwMode="auto">
          <a:xfrm>
            <a:off x="2503272" y="5858925"/>
            <a:ext cx="144463" cy="14443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4" name="Oval 11"/>
          <p:cNvSpPr>
            <a:spLocks noChangeAspect="1" noChangeArrowheads="1"/>
          </p:cNvSpPr>
          <p:nvPr/>
        </p:nvSpPr>
        <p:spPr bwMode="auto">
          <a:xfrm>
            <a:off x="2503272" y="5860512"/>
            <a:ext cx="144463" cy="14442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5" name="Oval 12"/>
          <p:cNvSpPr>
            <a:spLocks noChangeAspect="1" noChangeArrowheads="1"/>
          </p:cNvSpPr>
          <p:nvPr/>
        </p:nvSpPr>
        <p:spPr bwMode="auto">
          <a:xfrm>
            <a:off x="2503272" y="5860512"/>
            <a:ext cx="144463" cy="14442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6" name="Oval 13"/>
          <p:cNvSpPr>
            <a:spLocks noChangeAspect="1" noChangeArrowheads="1"/>
          </p:cNvSpPr>
          <p:nvPr/>
        </p:nvSpPr>
        <p:spPr bwMode="auto">
          <a:xfrm>
            <a:off x="2503272" y="5860512"/>
            <a:ext cx="144463" cy="14442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7" name="Oval 14"/>
          <p:cNvSpPr>
            <a:spLocks noChangeAspect="1" noChangeArrowheads="1"/>
          </p:cNvSpPr>
          <p:nvPr/>
        </p:nvSpPr>
        <p:spPr bwMode="auto">
          <a:xfrm>
            <a:off x="2503272" y="5860512"/>
            <a:ext cx="144463" cy="14442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1863509" y="5797027"/>
            <a:ext cx="595312" cy="220611"/>
          </a:xfrm>
          <a:prstGeom prst="rightArrow">
            <a:avLst>
              <a:gd name="adj1" fmla="val 50000"/>
              <a:gd name="adj2" fmla="val 91728"/>
            </a:avLst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049121" y="5608158"/>
            <a:ext cx="800100" cy="46185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顶点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4848009" y="6000180"/>
            <a:ext cx="800100" cy="46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射线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2931896" y="3343320"/>
            <a:ext cx="800100" cy="46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射线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4819434" y="6017638"/>
            <a:ext cx="914400" cy="46185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边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2919196" y="3343320"/>
            <a:ext cx="812800" cy="46185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边</a:t>
            </a:r>
          </a:p>
        </p:txBody>
      </p:sp>
      <p:sp>
        <p:nvSpPr>
          <p:cNvPr id="24" name="Arc 22"/>
          <p:cNvSpPr>
            <a:spLocks/>
          </p:cNvSpPr>
          <p:nvPr/>
        </p:nvSpPr>
        <p:spPr bwMode="auto">
          <a:xfrm>
            <a:off x="2608046" y="5358979"/>
            <a:ext cx="647700" cy="572954"/>
          </a:xfrm>
          <a:custGeom>
            <a:avLst/>
            <a:gdLst>
              <a:gd name="G0" fmla="+- 0 0 0"/>
              <a:gd name="G1" fmla="+- 19080 0 0"/>
              <a:gd name="G2" fmla="+- 21600 0 0"/>
              <a:gd name="T0" fmla="*/ 10124 w 21600"/>
              <a:gd name="T1" fmla="*/ 0 h 19080"/>
              <a:gd name="T2" fmla="*/ 21600 w 21600"/>
              <a:gd name="T3" fmla="*/ 19080 h 19080"/>
              <a:gd name="T4" fmla="*/ 0 w 21600"/>
              <a:gd name="T5" fmla="*/ 19080 h 19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080" fill="none" extrusionOk="0">
                <a:moveTo>
                  <a:pt x="10124" y="-1"/>
                </a:moveTo>
                <a:cubicBezTo>
                  <a:pt x="17185" y="3746"/>
                  <a:pt x="21600" y="11086"/>
                  <a:pt x="21600" y="19080"/>
                </a:cubicBezTo>
              </a:path>
              <a:path w="21600" h="19080" stroke="0" extrusionOk="0">
                <a:moveTo>
                  <a:pt x="10124" y="-1"/>
                </a:moveTo>
                <a:cubicBezTo>
                  <a:pt x="17185" y="3746"/>
                  <a:pt x="21600" y="11086"/>
                  <a:pt x="21600" y="19080"/>
                </a:cubicBezTo>
                <a:lnTo>
                  <a:pt x="0" y="19080"/>
                </a:lnTo>
                <a:close/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57686" y="278605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B</a:t>
            </a:r>
            <a:endParaRPr lang="zh-CN" altLang="en-US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357422" y="600076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O</a:t>
            </a:r>
            <a:endParaRPr lang="zh-CN" alt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500826" y="592933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A</a:t>
            </a:r>
            <a:endParaRPr lang="zh-CN" alt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000100" y="928670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自己画一个角，互相说一说画的角有什么共同特点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678217" y="5557072"/>
            <a:ext cx="4022725" cy="179346"/>
            <a:chOff x="975" y="2614"/>
            <a:chExt cx="2933" cy="113"/>
          </a:xfrm>
        </p:grpSpPr>
        <p:sp>
          <p:nvSpPr>
            <p:cNvPr id="3" name="Oval 3"/>
            <p:cNvSpPr>
              <a:spLocks noChangeAspect="1" noChangeArrowheads="1"/>
            </p:cNvSpPr>
            <p:nvPr/>
          </p:nvSpPr>
          <p:spPr bwMode="auto">
            <a:xfrm>
              <a:off x="975" y="2614"/>
              <a:ext cx="113" cy="113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latin typeface="Times New Roman"/>
                <a:ea typeface="黑体"/>
                <a:cs typeface="+mn-ea"/>
                <a:sym typeface="Times New Roman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020" y="2659"/>
              <a:ext cx="2888" cy="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latin typeface="Times New Roman"/>
                <a:ea typeface="黑体"/>
                <a:cs typeface="+mn-ea"/>
                <a:sym typeface="Times New Roman"/>
              </a:endParaRPr>
            </a:p>
          </p:txBody>
        </p:sp>
      </p:grpSp>
      <p:sp>
        <p:nvSpPr>
          <p:cNvPr id="5" name="Rectangle 5"/>
          <p:cNvSpPr>
            <a:spLocks noChangeArrowheads="1"/>
          </p:cNvSpPr>
          <p:nvPr/>
        </p:nvSpPr>
        <p:spPr bwMode="auto">
          <a:xfrm rot="21480000">
            <a:off x="3760767" y="5542788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 rot="21360000">
            <a:off x="3757592" y="5474541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zh-CN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21240000">
            <a:off x="3752830" y="5406294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 rot="21120000">
            <a:off x="3744892" y="5338047"/>
            <a:ext cx="3960813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 rot="21000000">
            <a:off x="3735367" y="5269801"/>
            <a:ext cx="3960813" cy="49201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 rot="20880000">
            <a:off x="3722667" y="5201554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 rot="20760000">
            <a:off x="3708380" y="5134894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 rot="20640000">
            <a:off x="3692505" y="5068235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 rot="20520000">
            <a:off x="3671867" y="5003163"/>
            <a:ext cx="3960813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 rot="20400000">
            <a:off x="3649642" y="4938090"/>
            <a:ext cx="3959225" cy="4920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 rot="20280000">
            <a:off x="3625829" y="4874605"/>
            <a:ext cx="3960812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 rot="20160000">
            <a:off x="3598842" y="4811119"/>
            <a:ext cx="3960813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 rot="20040000">
            <a:off x="3571855" y="4749222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 rot="19920000">
            <a:off x="3541692" y="4688911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 rot="19800000">
            <a:off x="3506767" y="4628600"/>
            <a:ext cx="3960813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 rot="19680000">
            <a:off x="3473429" y="4569875"/>
            <a:ext cx="3960812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 rot="19560000">
            <a:off x="3436917" y="4514326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 rot="19440000">
            <a:off x="3397230" y="4457189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rot="19320000">
            <a:off x="3355955" y="4404814"/>
            <a:ext cx="3959225" cy="4920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 rot="19200000">
            <a:off x="3314680" y="4350851"/>
            <a:ext cx="3959225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 rot="19080000">
            <a:off x="3268642" y="4300063"/>
            <a:ext cx="3960813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 rot="18960000">
            <a:off x="3222604" y="4250862"/>
            <a:ext cx="3960812" cy="507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 rot="18840000">
            <a:off x="3174644" y="4202449"/>
            <a:ext cx="3958308" cy="492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 rot="18720000">
            <a:off x="3123843" y="4156422"/>
            <a:ext cx="3959896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 rot="18600000">
            <a:off x="3073043" y="4111982"/>
            <a:ext cx="3959896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 rot="18480000">
            <a:off x="3019068" y="4070717"/>
            <a:ext cx="3959896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 rot="18360000">
            <a:off x="2965887" y="4030245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auto">
          <a:xfrm rot="18240000">
            <a:off x="2907943" y="3991360"/>
            <a:ext cx="3959896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3" name="Rectangle 33"/>
          <p:cNvSpPr>
            <a:spLocks noChangeArrowheads="1"/>
          </p:cNvSpPr>
          <p:nvPr/>
        </p:nvSpPr>
        <p:spPr bwMode="auto">
          <a:xfrm rot="18120000">
            <a:off x="2852382" y="3954856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 rot="18000000">
            <a:off x="2792850" y="3922320"/>
            <a:ext cx="3959896" cy="492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 rot="17880000">
            <a:off x="2732525" y="3888990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 rot="17760000">
            <a:off x="2671407" y="3859628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 rot="17640000">
            <a:off x="2610287" y="3831853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 rot="17520000">
            <a:off x="2545994" y="3805665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 rot="17400000">
            <a:off x="2482494" y="3783445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 rot="17280000">
            <a:off x="2415819" y="3761225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 rot="17160000">
            <a:off x="2350732" y="3742180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2" name="Rectangle 42"/>
          <p:cNvSpPr>
            <a:spLocks noChangeArrowheads="1"/>
          </p:cNvSpPr>
          <p:nvPr/>
        </p:nvSpPr>
        <p:spPr bwMode="auto">
          <a:xfrm rot="17040000">
            <a:off x="2284057" y="3726308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3" name="Rectangle 43"/>
          <p:cNvSpPr>
            <a:spLocks noChangeArrowheads="1"/>
          </p:cNvSpPr>
          <p:nvPr/>
        </p:nvSpPr>
        <p:spPr bwMode="auto">
          <a:xfrm rot="16920000">
            <a:off x="2218175" y="3712819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4" name="Rectangle 44"/>
          <p:cNvSpPr>
            <a:spLocks noChangeArrowheads="1"/>
          </p:cNvSpPr>
          <p:nvPr/>
        </p:nvSpPr>
        <p:spPr bwMode="auto">
          <a:xfrm rot="16800000">
            <a:off x="2149913" y="3701708"/>
            <a:ext cx="3959895" cy="4921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5" name="Rectangle 45"/>
          <p:cNvSpPr>
            <a:spLocks noChangeArrowheads="1"/>
          </p:cNvSpPr>
          <p:nvPr/>
        </p:nvSpPr>
        <p:spPr bwMode="auto">
          <a:xfrm rot="16680000">
            <a:off x="2081650" y="3692185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6" name="Rectangle 46"/>
          <p:cNvSpPr>
            <a:spLocks noChangeArrowheads="1"/>
          </p:cNvSpPr>
          <p:nvPr/>
        </p:nvSpPr>
        <p:spPr bwMode="auto">
          <a:xfrm rot="16560000">
            <a:off x="2012594" y="3685043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7" name="Rectangle 47"/>
          <p:cNvSpPr>
            <a:spLocks noChangeArrowheads="1"/>
          </p:cNvSpPr>
          <p:nvPr/>
        </p:nvSpPr>
        <p:spPr bwMode="auto">
          <a:xfrm rot="16440000">
            <a:off x="1944331" y="3681870"/>
            <a:ext cx="3958308" cy="4921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8" name="Rectangle 48"/>
          <p:cNvSpPr>
            <a:spLocks noChangeArrowheads="1"/>
          </p:cNvSpPr>
          <p:nvPr/>
        </p:nvSpPr>
        <p:spPr bwMode="auto">
          <a:xfrm rot="16320000">
            <a:off x="1875276" y="3679488"/>
            <a:ext cx="3959895" cy="492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9" name="Rectangle 49"/>
          <p:cNvSpPr>
            <a:spLocks noChangeArrowheads="1"/>
          </p:cNvSpPr>
          <p:nvPr/>
        </p:nvSpPr>
        <p:spPr bwMode="auto">
          <a:xfrm rot="16200000">
            <a:off x="1813362" y="3677902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auto">
          <a:xfrm rot="16080000">
            <a:off x="1745100" y="3679488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1" name="Rectangle 51"/>
          <p:cNvSpPr>
            <a:spLocks noChangeArrowheads="1"/>
          </p:cNvSpPr>
          <p:nvPr/>
        </p:nvSpPr>
        <p:spPr bwMode="auto">
          <a:xfrm rot="15960000">
            <a:off x="1676837" y="3682663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 rot="15840000">
            <a:off x="1607781" y="3686631"/>
            <a:ext cx="3959896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3" name="Rectangle 53"/>
          <p:cNvSpPr>
            <a:spLocks noChangeArrowheads="1"/>
          </p:cNvSpPr>
          <p:nvPr/>
        </p:nvSpPr>
        <p:spPr bwMode="auto">
          <a:xfrm rot="15720000">
            <a:off x="1539519" y="3694566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 rot="15600000">
            <a:off x="1470463" y="3704883"/>
            <a:ext cx="3959895" cy="4921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 rot="15480000">
            <a:off x="1403787" y="3717580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 rot="15360000">
            <a:off x="1337112" y="3731864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7" name="Rectangle 57"/>
          <p:cNvSpPr>
            <a:spLocks noChangeArrowheads="1"/>
          </p:cNvSpPr>
          <p:nvPr/>
        </p:nvSpPr>
        <p:spPr bwMode="auto">
          <a:xfrm rot="15240000">
            <a:off x="1270437" y="3747736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8" name="Rectangle 58"/>
          <p:cNvSpPr>
            <a:spLocks noChangeArrowheads="1"/>
          </p:cNvSpPr>
          <p:nvPr/>
        </p:nvSpPr>
        <p:spPr bwMode="auto">
          <a:xfrm rot="15120000">
            <a:off x="1204557" y="3767574"/>
            <a:ext cx="3959895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59" name="Rectangle 59"/>
          <p:cNvSpPr>
            <a:spLocks noChangeArrowheads="1"/>
          </p:cNvSpPr>
          <p:nvPr/>
        </p:nvSpPr>
        <p:spPr bwMode="auto">
          <a:xfrm rot="15000000">
            <a:off x="1139469" y="3791381"/>
            <a:ext cx="3958308" cy="492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60" name="Rectangle 60"/>
          <p:cNvSpPr>
            <a:spLocks noChangeArrowheads="1"/>
          </p:cNvSpPr>
          <p:nvPr/>
        </p:nvSpPr>
        <p:spPr bwMode="auto">
          <a:xfrm rot="14880000">
            <a:off x="1075968" y="3813601"/>
            <a:ext cx="3959896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rot="14760000">
            <a:off x="1011676" y="3841376"/>
            <a:ext cx="3959895" cy="492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rot="14640000">
            <a:off x="951350" y="3868358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 rot="14520000">
            <a:off x="891025" y="3898513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 rot="14400000">
            <a:off x="830700" y="3931843"/>
            <a:ext cx="3958308" cy="50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grpSp>
        <p:nvGrpSpPr>
          <p:cNvPr id="10304" name="Group 65"/>
          <p:cNvGrpSpPr>
            <a:grpSpLocks/>
          </p:cNvGrpSpPr>
          <p:nvPr/>
        </p:nvGrpSpPr>
        <p:grpSpPr bwMode="auto">
          <a:xfrm>
            <a:off x="1500166" y="2285987"/>
            <a:ext cx="6497638" cy="3590087"/>
            <a:chOff x="804" y="1602"/>
            <a:chExt cx="4093" cy="2262"/>
          </a:xfrm>
        </p:grpSpPr>
        <p:sp>
          <p:nvSpPr>
            <p:cNvPr id="10309" name="WordArt 66"/>
            <p:cNvSpPr>
              <a:spLocks noChangeArrowheads="1" noChangeShapeType="1" noTextEdit="1"/>
            </p:cNvSpPr>
            <p:nvPr/>
          </p:nvSpPr>
          <p:spPr bwMode="auto">
            <a:xfrm>
              <a:off x="4780" y="3716"/>
              <a:ext cx="117" cy="1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 dirty="0">
                  <a:ln w="9525">
                    <a:noFill/>
                    <a:round/>
                    <a:headEnd/>
                    <a:tailEnd/>
                  </a:ln>
                  <a:latin typeface="Times New Roman"/>
                  <a:cs typeface="Times New Roman"/>
                </a:rPr>
                <a:t>A</a:t>
              </a:r>
              <a:endParaRPr lang="zh-CN" altLang="en-US" sz="3600" i="1" kern="10" dirty="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endParaRPr>
            </a:p>
          </p:txBody>
        </p:sp>
        <p:sp>
          <p:nvSpPr>
            <p:cNvPr id="10310" name="WordArt 67"/>
            <p:cNvSpPr>
              <a:spLocks noChangeArrowheads="1" noChangeShapeType="1" noTextEdit="1"/>
            </p:cNvSpPr>
            <p:nvPr/>
          </p:nvSpPr>
          <p:spPr bwMode="auto">
            <a:xfrm>
              <a:off x="2002" y="3702"/>
              <a:ext cx="117" cy="1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 dirty="0" smtClean="0">
                  <a:ln w="9525">
                    <a:noFill/>
                    <a:round/>
                    <a:headEnd/>
                    <a:tailEnd/>
                  </a:ln>
                  <a:latin typeface="Times New Roman"/>
                  <a:cs typeface="Times New Roman"/>
                </a:rPr>
                <a:t>O</a:t>
              </a:r>
              <a:endParaRPr lang="zh-CN" altLang="en-US" sz="3600" i="1" kern="10" dirty="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endParaRPr>
            </a:p>
          </p:txBody>
        </p:sp>
        <p:sp>
          <p:nvSpPr>
            <p:cNvPr id="10311" name="WordArt 68"/>
            <p:cNvSpPr>
              <a:spLocks noChangeArrowheads="1" noChangeShapeType="1" noTextEdit="1"/>
            </p:cNvSpPr>
            <p:nvPr/>
          </p:nvSpPr>
          <p:spPr bwMode="auto">
            <a:xfrm>
              <a:off x="804" y="1602"/>
              <a:ext cx="117" cy="1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i="1" kern="10" dirty="0" smtClean="0">
                  <a:ln w="9525">
                    <a:noFill/>
                    <a:round/>
                    <a:headEnd/>
                    <a:tailEnd/>
                  </a:ln>
                  <a:latin typeface="Times New Roman"/>
                  <a:cs typeface="Times New Roman"/>
                </a:rPr>
                <a:t>A’</a:t>
              </a:r>
              <a:endParaRPr lang="zh-CN" altLang="en-US" sz="3600" i="1" kern="10" dirty="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endParaRPr>
            </a:p>
          </p:txBody>
        </p:sp>
      </p:grpSp>
      <p:sp>
        <p:nvSpPr>
          <p:cNvPr id="69" name="Arc 69"/>
          <p:cNvSpPr>
            <a:spLocks/>
          </p:cNvSpPr>
          <p:nvPr/>
        </p:nvSpPr>
        <p:spPr bwMode="auto">
          <a:xfrm>
            <a:off x="3130529" y="4366722"/>
            <a:ext cx="1924050" cy="1295100"/>
          </a:xfrm>
          <a:custGeom>
            <a:avLst/>
            <a:gdLst>
              <a:gd name="G0" fmla="+- 10490 0 0"/>
              <a:gd name="G1" fmla="+- 21600 0 0"/>
              <a:gd name="G2" fmla="+- 21600 0 0"/>
              <a:gd name="T0" fmla="*/ 0 w 32090"/>
              <a:gd name="T1" fmla="*/ 2718 h 21600"/>
              <a:gd name="T2" fmla="*/ 32090 w 32090"/>
              <a:gd name="T3" fmla="*/ 21600 h 21600"/>
              <a:gd name="T4" fmla="*/ 10490 w 3209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090" h="21600" fill="none" extrusionOk="0">
                <a:moveTo>
                  <a:pt x="0" y="2718"/>
                </a:moveTo>
                <a:cubicBezTo>
                  <a:pt x="3208" y="935"/>
                  <a:pt x="6819" y="-1"/>
                  <a:pt x="10490" y="0"/>
                </a:cubicBezTo>
                <a:cubicBezTo>
                  <a:pt x="22419" y="0"/>
                  <a:pt x="32090" y="9670"/>
                  <a:pt x="32090" y="21600"/>
                </a:cubicBezTo>
              </a:path>
              <a:path w="32090" h="21600" stroke="0" extrusionOk="0">
                <a:moveTo>
                  <a:pt x="0" y="2718"/>
                </a:moveTo>
                <a:cubicBezTo>
                  <a:pt x="3208" y="935"/>
                  <a:pt x="6819" y="-1"/>
                  <a:pt x="10490" y="0"/>
                </a:cubicBezTo>
                <a:cubicBezTo>
                  <a:pt x="22419" y="0"/>
                  <a:pt x="32090" y="9670"/>
                  <a:pt x="32090" y="21600"/>
                </a:cubicBezTo>
                <a:lnTo>
                  <a:pt x="10490" y="21600"/>
                </a:lnTo>
                <a:close/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71" name="Text Box 71"/>
          <p:cNvSpPr txBox="1">
            <a:spLocks noChangeArrowheads="1"/>
          </p:cNvSpPr>
          <p:nvPr/>
        </p:nvSpPr>
        <p:spPr bwMode="auto">
          <a:xfrm>
            <a:off x="5702279" y="5741179"/>
            <a:ext cx="800100" cy="46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始边</a:t>
            </a:r>
          </a:p>
        </p:txBody>
      </p:sp>
      <p:sp>
        <p:nvSpPr>
          <p:cNvPr id="72" name="Text Box 72"/>
          <p:cNvSpPr txBox="1">
            <a:spLocks noChangeArrowheads="1"/>
          </p:cNvSpPr>
          <p:nvPr/>
        </p:nvSpPr>
        <p:spPr bwMode="auto">
          <a:xfrm>
            <a:off x="2039916" y="3893757"/>
            <a:ext cx="800100" cy="46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终边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8596" y="571480"/>
            <a:ext cx="8715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角</a:t>
            </a:r>
            <a:r>
              <a:rPr lang="zh-CN" altLang="en-US" sz="3200" b="1" dirty="0" smtClean="0"/>
              <a:t>的动态定义（二）：</a:t>
            </a:r>
            <a:endParaRPr lang="en-US" altLang="zh-CN" sz="3200" b="1" dirty="0" smtClean="0"/>
          </a:p>
          <a:p>
            <a:r>
              <a:rPr lang="en-US" altLang="zh-CN" sz="3200" b="1" dirty="0"/>
              <a:t> </a:t>
            </a:r>
            <a:r>
              <a:rPr lang="en-US" altLang="zh-CN" sz="3200" b="1" dirty="0" smtClean="0"/>
              <a:t>        </a:t>
            </a:r>
            <a:r>
              <a:rPr lang="zh-CN" altLang="en-US" sz="3200" b="1" dirty="0" smtClean="0"/>
              <a:t>一条射线绕端点</a:t>
            </a:r>
            <a:r>
              <a:rPr lang="zh-CN" altLang="en-US" sz="3200" b="1" dirty="0" smtClean="0"/>
              <a:t>旋转到另一个位置所</a:t>
            </a:r>
            <a:r>
              <a:rPr lang="zh-CN" altLang="en-US" sz="3200" b="1" dirty="0" smtClean="0"/>
              <a:t>组成的图形。</a:t>
            </a:r>
            <a:endParaRPr lang="zh-CN" altLang="en-US" sz="3200" b="1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1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19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2000"/>
                                        <p:tgtEl>
                                          <p:spTgt spid="1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14348" y="2500306"/>
            <a:ext cx="77565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indent="457200" eaLnBrk="1" hangingPunct="1">
              <a:defRPr/>
            </a:pP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  </a:t>
            </a:r>
            <a:endParaRPr lang="en-US" altLang="zh-CN" sz="2400" dirty="0" smtClean="0">
              <a:latin typeface="Times New Roman"/>
              <a:ea typeface="黑体"/>
              <a:cs typeface="+mn-ea"/>
              <a:sym typeface="Times New Roman"/>
            </a:endParaRPr>
          </a:p>
          <a:p>
            <a:pPr indent="457200" eaLnBrk="1" hangingPunct="1">
              <a:defRPr/>
            </a:pPr>
            <a:endParaRPr lang="en-US" altLang="zh-CN" sz="2400" dirty="0" smtClean="0">
              <a:latin typeface="Times New Roman"/>
              <a:ea typeface="黑体"/>
              <a:cs typeface="+mn-ea"/>
              <a:sym typeface="Times New Roman"/>
            </a:endParaRPr>
          </a:p>
          <a:p>
            <a:pPr indent="457200" eaLnBrk="1" hangingPunct="1">
              <a:defRPr/>
            </a:pPr>
            <a:r>
              <a:rPr lang="zh-CN" altLang="en-US" sz="2400" dirty="0" smtClean="0">
                <a:latin typeface="Times New Roman"/>
                <a:ea typeface="黑体"/>
                <a:cs typeface="+mn-ea"/>
                <a:sym typeface="Times New Roman"/>
              </a:rPr>
              <a:t>一</a:t>
            </a: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条射线绕着它的端点旋转，当终边和始边成一条直线时，所成的角叫做</a:t>
            </a: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平角</a:t>
            </a: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。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71472" y="4500570"/>
            <a:ext cx="8088312" cy="46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indent="457200" eaLnBrk="1" hangingPunct="1">
              <a:defRPr/>
            </a:pPr>
            <a:r>
              <a:rPr lang="zh-CN" altLang="en-US" sz="2400" dirty="0" smtClean="0">
                <a:latin typeface="Times New Roman"/>
                <a:ea typeface="黑体"/>
                <a:cs typeface="+mn-ea"/>
                <a:sym typeface="Times New Roman"/>
              </a:rPr>
              <a:t>当</a:t>
            </a: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终边和始边重合时，所成的角叫做</a:t>
            </a: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周角</a:t>
            </a: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。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643570" y="5000636"/>
            <a:ext cx="2144713" cy="64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周角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=360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°</a:t>
            </a:r>
            <a:endParaRPr lang="en-US" altLang="zh-CN" sz="2400" baseline="300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宋体" pitchFamily="2" charset="-122"/>
              <a:sym typeface="Times New Roman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500694" y="3857628"/>
            <a:ext cx="2808288" cy="64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Times New Roman" pitchFamily="18" charset="0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Times New Roman" pitchFamily="18" charset="0"/>
              </a:rPr>
              <a:t>平角</a:t>
            </a: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  <a:sym typeface="Times New Roman" pitchFamily="18" charset="0"/>
              </a:rPr>
              <a:t>=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180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14414" y="1071546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Times New Roman"/>
                <a:ea typeface="黑体"/>
                <a:cs typeface="+mn-ea"/>
                <a:sym typeface="Times New Roman"/>
              </a:rPr>
              <a:t>按角的大小可以把角分为：锐角、直角、钝角</a:t>
            </a:r>
            <a:endParaRPr lang="zh-CN" altLang="en-US" sz="2400" dirty="0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143504" y="1571612"/>
            <a:ext cx="28082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锐角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&lt;90°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直角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=90°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钝角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&gt;9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0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Times New Roman" pitchFamily="18" charset="0"/>
              </a:rPr>
              <a:t>°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  <a:sym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571472" y="928670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问题二：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857364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、判断下列图形哪些是角？哪些不是？</a:t>
            </a:r>
            <a:endParaRPr lang="zh-CN" altLang="en-US" sz="2400" b="1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7886744" cy="18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57158" y="1428736"/>
            <a:ext cx="7343775" cy="46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(1</a:t>
            </a: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)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用符号“</a:t>
            </a:r>
            <a:r>
              <a:rPr lang="zh-CN" altLang="en-US" sz="2400" b="1" dirty="0" smtClean="0">
                <a:latin typeface="宋体" pitchFamily="2" charset="-122"/>
                <a:ea typeface="黑体" pitchFamily="49" charset="-122"/>
                <a:cs typeface="宋体" pitchFamily="2" charset="-122"/>
                <a:sym typeface="Times New Roman" pitchFamily="18" charset="0"/>
              </a:rPr>
              <a:t>∠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”及三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个大写英文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字母来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表示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.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142976" y="1928802"/>
            <a:ext cx="6602412" cy="46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(</a:t>
            </a: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注意：表示顶点的字母必须写在三个字母中间</a:t>
            </a:r>
            <a:r>
              <a:rPr lang="en-US" altLang="zh-CN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)</a:t>
            </a:r>
          </a:p>
        </p:txBody>
      </p:sp>
      <p:sp>
        <p:nvSpPr>
          <p:cNvPr id="27" name="横卷形 26"/>
          <p:cNvSpPr/>
          <p:nvPr/>
        </p:nvSpPr>
        <p:spPr>
          <a:xfrm>
            <a:off x="428596" y="0"/>
            <a:ext cx="2357454" cy="857232"/>
          </a:xfrm>
          <a:prstGeom prst="horizont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板块二</a:t>
            </a:r>
            <a:endParaRPr lang="zh-CN" altLang="en-US" sz="3600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143240" y="214290"/>
            <a:ext cx="50006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学习角的几种表示方法</a:t>
            </a:r>
            <a:endParaRPr lang="zh-CN" alt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772400" cy="51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(2)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用单独的一个大写英文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字母</a:t>
            </a:r>
            <a:endParaRPr lang="en-US" altLang="zh-CN" sz="2400" dirty="0">
              <a:latin typeface="Times New Roman" pitchFamily="18" charset="0"/>
              <a:ea typeface="黑体" pitchFamily="49" charset="-122"/>
              <a:cs typeface="宋体" pitchFamily="2" charset="-122"/>
              <a:sym typeface="Times New Roman" pitchFamily="18" charset="0"/>
            </a:endParaRP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1142976" y="2857496"/>
            <a:ext cx="7239000" cy="1199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(</a:t>
            </a: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注意：①大写字母必须是表示角的顶点的字母；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②当以同一个点为顶点的角有多个时，不能用该方法</a:t>
            </a:r>
            <a:r>
              <a:rPr lang="en-US" altLang="zh-CN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)</a:t>
            </a:r>
            <a:endParaRPr lang="zh-CN" altLang="en-US" sz="2400" dirty="0">
              <a:solidFill>
                <a:srgbClr val="FF0000"/>
              </a:solidFill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1000100" y="4929198"/>
            <a:ext cx="7213600" cy="106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(4)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用一个小写的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希腊字母，如</a:t>
            </a:r>
            <a:r>
              <a:rPr lang="en-US" altLang="zh-CN" sz="4000" i="1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α</a:t>
            </a:r>
            <a:r>
              <a:rPr lang="zh-CN" altLang="en-US" sz="40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、</a:t>
            </a:r>
            <a:r>
              <a:rPr lang="en-US" altLang="zh-CN" sz="4000" i="1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β</a:t>
            </a:r>
            <a:r>
              <a:rPr lang="zh-CN" altLang="en-US" sz="4000" dirty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、</a:t>
            </a:r>
            <a:r>
              <a:rPr lang="en-US" altLang="zh-CN" sz="4000" dirty="0" smtClean="0">
                <a:latin typeface="Times New Roman" pitchFamily="18" charset="0"/>
                <a:ea typeface="黑体" pitchFamily="49" charset="-122"/>
                <a:cs typeface="宋体" pitchFamily="2" charset="-122"/>
                <a:sym typeface="Times New Roman" pitchFamily="18" charset="0"/>
              </a:rPr>
              <a:t>γ</a:t>
            </a:r>
            <a:endParaRPr lang="en-US" altLang="zh-CN" sz="4000" dirty="0">
              <a:latin typeface="Times New Roman" pitchFamily="18" charset="0"/>
              <a:ea typeface="黑体" pitchFamily="49" charset="-122"/>
              <a:cs typeface="宋体" pitchFamily="2" charset="-122"/>
              <a:sym typeface="Times New Roman" pitchFamily="18" charset="0"/>
            </a:endParaRPr>
          </a:p>
        </p:txBody>
      </p:sp>
      <p:sp>
        <p:nvSpPr>
          <p:cNvPr id="40" name="Rectangle 2"/>
          <p:cNvSpPr txBox="1">
            <a:spLocks noChangeArrowheads="1"/>
          </p:cNvSpPr>
          <p:nvPr/>
        </p:nvSpPr>
        <p:spPr>
          <a:xfrm>
            <a:off x="1000100" y="4071942"/>
            <a:ext cx="5899150" cy="4539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dirty="0" smtClean="0">
                <a:latin typeface="Times New Roman"/>
                <a:ea typeface="黑体"/>
                <a:cs typeface="+mn-ea"/>
                <a:sym typeface="Times New Roman"/>
              </a:rPr>
              <a:t>(3)</a:t>
            </a:r>
            <a:r>
              <a:rPr lang="zh-CN" altLang="en-US" sz="2400" dirty="0">
                <a:latin typeface="Times New Roman"/>
                <a:ea typeface="黑体"/>
                <a:cs typeface="+mn-ea"/>
                <a:sym typeface="Times New Roman"/>
              </a:rPr>
              <a:t>用一个单独的</a:t>
            </a:r>
            <a:r>
              <a:rPr lang="zh-CN" altLang="en-US" sz="2400" dirty="0" smtClean="0">
                <a:latin typeface="Times New Roman"/>
                <a:ea typeface="黑体"/>
                <a:cs typeface="+mn-ea"/>
                <a:sym typeface="Times New Roman"/>
              </a:rPr>
              <a:t>数字</a:t>
            </a:r>
            <a:endParaRPr lang="en-US" altLang="zh-CN" sz="2400" dirty="0" smtClean="0">
              <a:latin typeface="Times New Roman"/>
              <a:ea typeface="黑体"/>
              <a:cs typeface="+mn-ea"/>
              <a:sym typeface="Times New Roman"/>
            </a:endParaRPr>
          </a:p>
          <a:p>
            <a:pPr>
              <a:buFontTx/>
              <a:buNone/>
              <a:defRPr/>
            </a:pPr>
            <a:endParaRPr lang="en-US" altLang="zh-CN" sz="2400" dirty="0"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1142976" y="4500570"/>
            <a:ext cx="6602412" cy="46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(</a:t>
            </a: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注意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：一个数字只能表示一个角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)</a:t>
            </a:r>
            <a:endParaRPr lang="en-US" altLang="zh-CN" sz="2400" dirty="0">
              <a:solidFill>
                <a:srgbClr val="FF0000"/>
              </a:solidFill>
              <a:latin typeface="Times New Roman"/>
              <a:ea typeface="黑体"/>
              <a:cs typeface="+mn-ea"/>
              <a:sym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578645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阿尔法、贝塔、伽马</a:t>
            </a:r>
            <a:endParaRPr lang="zh-CN" altLang="en-US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071538" y="6000768"/>
            <a:ext cx="6602412" cy="46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(</a:t>
            </a:r>
            <a:r>
              <a:rPr lang="zh-CN" altLang="en-US" sz="2400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注意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：一个希腊字母只能表示一个角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)</a:t>
            </a:r>
            <a:endParaRPr lang="en-US" altLang="zh-CN" sz="2400" dirty="0">
              <a:solidFill>
                <a:srgbClr val="FF0000"/>
              </a:solidFill>
              <a:latin typeface="Times New Roman"/>
              <a:ea typeface="黑体"/>
              <a:cs typeface="+mn-ea"/>
              <a:sym typeface="Times New Roman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7" grpId="0"/>
      <p:bldP spid="38" grpId="0"/>
      <p:bldP spid="40" grpId="0"/>
      <p:bldP spid="41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71612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1928802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如图，一共有</a:t>
            </a:r>
            <a:r>
              <a:rPr lang="en-US" altLang="zh-CN" sz="3200" b="1" dirty="0" smtClean="0"/>
              <a:t>_______</a:t>
            </a:r>
            <a:r>
              <a:rPr lang="zh-CN" altLang="en-US" sz="3200" b="1" dirty="0" smtClean="0"/>
              <a:t>个角，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表示出这些角</a:t>
            </a:r>
            <a:endParaRPr lang="zh-CN" altLang="en-US" sz="3200" b="1" dirty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571472" y="928670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问题一：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1785926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</a:rPr>
              <a:t>3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3214686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BOC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，∠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COA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，∠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BOA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072198" y="2357430"/>
            <a:ext cx="2176284" cy="2230150"/>
            <a:chOff x="6863" y="2265"/>
            <a:chExt cx="3012" cy="2578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7875" y="4219"/>
              <a:ext cx="540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D</a:t>
              </a:r>
              <a:endParaRPr kumimoji="0" lang="zh-CN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9335" y="4164"/>
              <a:ext cx="540" cy="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C</a:t>
              </a:r>
              <a:endParaRPr kumimoji="0" lang="zh-CN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7156" y="2265"/>
              <a:ext cx="2520" cy="1957"/>
              <a:chOff x="4599" y="1832"/>
              <a:chExt cx="4032" cy="3106"/>
            </a:xfrm>
          </p:grpSpPr>
          <p:sp>
            <p:nvSpPr>
              <p:cNvPr id="1030" name="Text Box 6"/>
              <p:cNvSpPr txBox="1">
                <a:spLocks noChangeArrowheads="1"/>
              </p:cNvSpPr>
              <p:nvPr/>
            </p:nvSpPr>
            <p:spPr bwMode="auto">
              <a:xfrm>
                <a:off x="6819" y="1832"/>
                <a:ext cx="864" cy="9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  <a:cs typeface="宋体" pitchFamily="2" charset="-122"/>
                  </a:rPr>
                  <a:t>A</a:t>
                </a:r>
                <a:endParaRPr kumimoji="0" lang="zh-CN" altLang="zh-CN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 flipH="1">
                <a:off x="4599" y="2459"/>
                <a:ext cx="2592" cy="24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>
                <a:off x="4599" y="4937"/>
                <a:ext cx="403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auto">
              <a:xfrm flipH="1" flipV="1">
                <a:off x="7191" y="2459"/>
                <a:ext cx="1440" cy="24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auto">
              <a:xfrm flipH="1">
                <a:off x="6039" y="2459"/>
                <a:ext cx="1152" cy="24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6863" y="4164"/>
              <a:ext cx="540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B</a:t>
              </a:r>
              <a:endParaRPr kumimoji="0" lang="zh-CN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571472" y="928670"/>
            <a:ext cx="2037737" cy="6463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</a:rPr>
              <a:t>问题二：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571472" y="1785926"/>
            <a:ext cx="557216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如右图，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）以点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为顶点的角有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dirty="0" smtClean="0"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）以点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D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为顶点的角有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）图中一共有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_________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个角</a:t>
            </a:r>
            <a:endParaRPr kumimoji="0" lang="zh-CN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2786058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或∠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ACD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或∠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ACB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976" y="4000504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ADB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，∠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ADC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6182" y="4714884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785918" y="5429264"/>
            <a:ext cx="4124325" cy="830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BAD</a:t>
            </a:r>
            <a:r>
              <a:rPr lang="zh-CN" altLang="en-US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CAD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BAC </a:t>
            </a:r>
            <a:r>
              <a:rPr lang="zh-CN" altLang="en-US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、∠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BDA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ADC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B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黑体"/>
                <a:cs typeface="+mn-ea"/>
                <a:sym typeface="Times New Roman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0.2|12.4|10.3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66|0.4|0.3|0.1|0.1|0.2|0.2|0.3|0.3|0.3|0.3|8.9|0.6|0.5|0.3|0.2|0.3|0.2|0.1|0.3|4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8.3|2.1|1.2|76|0.6|33.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</TotalTime>
  <Words>849</Words>
  <Application>Microsoft Office PowerPoint</Application>
  <PresentationFormat>全屏显示(4:3)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DELL</cp:lastModifiedBy>
  <cp:revision>28</cp:revision>
  <dcterms:created xsi:type="dcterms:W3CDTF">2017-12-10T11:43:20Z</dcterms:created>
  <dcterms:modified xsi:type="dcterms:W3CDTF">2018-12-12T00:35:45Z</dcterms:modified>
</cp:coreProperties>
</file>