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3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0"/>
  </p:notes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313" r:id="rId10"/>
    <p:sldId id="314" r:id="rId11"/>
    <p:sldId id="315" r:id="rId12"/>
    <p:sldId id="316" r:id="rId13"/>
    <p:sldId id="284" r:id="rId14"/>
    <p:sldId id="263" r:id="rId15"/>
    <p:sldId id="317" r:id="rId16"/>
    <p:sldId id="318" r:id="rId17"/>
    <p:sldId id="319" r:id="rId18"/>
    <p:sldId id="288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53125"/>
    <a:srgbClr val="DF4448"/>
    <a:srgbClr val="DE415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92" autoAdjust="0"/>
    <p:restoredTop sz="94660"/>
  </p:normalViewPr>
  <p:slideViewPr>
    <p:cSldViewPr snapToGrid="0">
      <p:cViewPr varScale="1">
        <p:scale>
          <a:sx n="89" d="100"/>
          <a:sy n="89" d="100"/>
        </p:scale>
        <p:origin x="-62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C4DA-581E-4418-AB76-336264DD6F01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3E3DE-11AD-402A-9883-7D268646A9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3E3DE-11AD-402A-9883-7D268646A9C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3E3DE-11AD-402A-9883-7D268646A9C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3E3DE-11AD-402A-9883-7D268646A9C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3E3DE-11AD-402A-9883-7D268646A9C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3E3DE-11AD-402A-9883-7D268646A9C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3E3DE-11AD-402A-9883-7D268646A9C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3E3DE-11AD-402A-9883-7D268646A9CD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3E3DE-11AD-402A-9883-7D268646A9CD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3E3DE-11AD-402A-9883-7D268646A9C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3E3DE-11AD-402A-9883-7D268646A9C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3E3DE-11AD-402A-9883-7D268646A9C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3E3DE-11AD-402A-9883-7D268646A9C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3E3DE-11AD-402A-9883-7D268646A9C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3E3DE-11AD-402A-9883-7D268646A9C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3E3DE-11AD-402A-9883-7D268646A9C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3E3DE-11AD-402A-9883-7D268646A9C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3E3DE-11AD-402A-9883-7D268646A9CD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918F-BED8-42B9-91D8-34D8D46DE196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E2B7-059A-4A92-BC76-0A5F10FA1C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1106">
        <p14:switch dir="r"/>
      </p:transition>
    </mc:Choice>
    <mc:Fallback>
      <p:transition spd="slow" advTm="1106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918F-BED8-42B9-91D8-34D8D46DE196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E2B7-059A-4A92-BC76-0A5F10FA1C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1106">
        <p14:switch dir="r"/>
      </p:transition>
    </mc:Choice>
    <mc:Fallback>
      <p:transition spd="slow" advTm="1106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918F-BED8-42B9-91D8-34D8D46DE196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E2B7-059A-4A92-BC76-0A5F10FA1C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1106">
        <p14:switch dir="r"/>
      </p:transition>
    </mc:Choice>
    <mc:Fallback>
      <p:transition spd="slow" advTm="1106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1106">
        <p14:switch dir="r"/>
      </p:transition>
    </mc:Choice>
    <mc:Fallback>
      <p:transition spd="slow" advTm="1106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7FBB-5F9F-4748-87BC-C228700793FA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BAA4-E1D0-4B62-B9BD-733D35881F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7FBB-5F9F-4748-87BC-C228700793FA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BAA4-E1D0-4B62-B9BD-733D35881F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7FBB-5F9F-4748-87BC-C228700793FA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BAA4-E1D0-4B62-B9BD-733D35881F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7FBB-5F9F-4748-87BC-C228700793FA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BAA4-E1D0-4B62-B9BD-733D35881F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7FBB-5F9F-4748-87BC-C228700793FA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BAA4-E1D0-4B62-B9BD-733D35881F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7FBB-5F9F-4748-87BC-C228700793FA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BAA4-E1D0-4B62-B9BD-733D35881F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7FBB-5F9F-4748-87BC-C228700793FA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BAA4-E1D0-4B62-B9BD-733D35881F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918F-BED8-42B9-91D8-34D8D46DE196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E2B7-059A-4A92-BC76-0A5F10FA1C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1106">
        <p14:switch dir="r"/>
      </p:transition>
    </mc:Choice>
    <mc:Fallback>
      <p:transition spd="slow" advTm="1106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7FBB-5F9F-4748-87BC-C228700793FA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BAA4-E1D0-4B62-B9BD-733D35881F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7FBB-5F9F-4748-87BC-C228700793FA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BAA4-E1D0-4B62-B9BD-733D35881F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7FBB-5F9F-4748-87BC-C228700793FA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BAA4-E1D0-4B62-B9BD-733D35881F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7FBB-5F9F-4748-87BC-C228700793FA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FBAA4-E1D0-4B62-B9BD-733D35881F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918F-BED8-42B9-91D8-34D8D46DE196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E2B7-059A-4A92-BC76-0A5F10FA1C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1106">
        <p14:switch dir="r"/>
      </p:transition>
    </mc:Choice>
    <mc:Fallback>
      <p:transition spd="slow" advTm="1106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918F-BED8-42B9-91D8-34D8D46DE196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E2B7-059A-4A92-BC76-0A5F10FA1C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1106">
        <p14:switch dir="r"/>
      </p:transition>
    </mc:Choice>
    <mc:Fallback>
      <p:transition spd="slow" advTm="1106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918F-BED8-42B9-91D8-34D8D46DE196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E2B7-059A-4A92-BC76-0A5F10FA1C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1106">
        <p14:switch dir="r"/>
      </p:transition>
    </mc:Choice>
    <mc:Fallback>
      <p:transition spd="slow" advTm="1106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918F-BED8-42B9-91D8-34D8D46DE196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E2B7-059A-4A92-BC76-0A5F10FA1C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1106">
        <p14:switch dir="r"/>
      </p:transition>
    </mc:Choice>
    <mc:Fallback>
      <p:transition spd="slow" advTm="1106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918F-BED8-42B9-91D8-34D8D46DE196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E2B7-059A-4A92-BC76-0A5F10FA1C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1106">
        <p14:switch dir="r"/>
      </p:transition>
    </mc:Choice>
    <mc:Fallback>
      <p:transition spd="slow" advTm="1106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918F-BED8-42B9-91D8-34D8D46DE196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E2B7-059A-4A92-BC76-0A5F10FA1C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1106">
        <p14:switch dir="r"/>
      </p:transition>
    </mc:Choice>
    <mc:Fallback>
      <p:transition spd="slow" advTm="1106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918F-BED8-42B9-91D8-34D8D46DE196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E2B7-059A-4A92-BC76-0A5F10FA1C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1106">
        <p14:switch dir="r"/>
      </p:transition>
    </mc:Choice>
    <mc:Fallback>
      <p:transition spd="slow" advTm="1106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" r="-34994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1918F-BED8-42B9-91D8-34D8D46DE196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3E2B7-059A-4A92-BC76-0A5F10FA1C7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 descr="图片包含 文字, 天空&#10;&#10;已生成高可信度的说明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1999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="" xmlns:p14="http://schemas.microsoft.com/office/powerpoint/2010/main" Requires="p14">
      <p:transition spd="slow" p14:dur="1250" advTm="1106">
        <p14:switch dir="r"/>
      </p:transition>
    </mc:Choice>
    <mc:Fallback>
      <p:transition spd="slow" advTm="1106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B7FBB-5F9F-4748-87BC-C228700793FA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FBAA4-E1D0-4B62-B9BD-733D35881F3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047999" y="12680"/>
            <a:ext cx="7647709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版权声明</a:t>
            </a:r>
          </a:p>
          <a:p>
            <a:pPr algn="just">
              <a:lnSpc>
                <a:spcPct val="150000"/>
              </a:lnSpc>
            </a:pPr>
            <a:endParaRPr lang="zh-CN" altLang="en-US" sz="18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感谢您下载觅知网平台上提供的</a:t>
            </a: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作品，为了您和觅知网以及原创作者的利益，请勿复制、传播、销售，否则将承担法律责任！觅知网将对作品进行维权，按照传播下载次数进行十倍的索取赔偿！</a:t>
            </a:r>
            <a:endParaRPr lang="en-US" altLang="zh-CN" sz="18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zh-CN" altLang="en-US" sz="18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1.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在觅知网出售的</a:t>
            </a: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模板是免版税类（</a:t>
            </a: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RF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Royalty-Free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）正版受</a:t>
            </a: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中国人民共和国著作法</a:t>
            </a: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和</a:t>
            </a: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世界版权公约</a:t>
            </a: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的保护，作品的所有权、版权和著作权归觅知网所有，您下载的是</a:t>
            </a: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模板素材的使用权。</a:t>
            </a:r>
          </a:p>
          <a:p>
            <a:pPr algn="just">
              <a:lnSpc>
                <a:spcPct val="150000"/>
              </a:lnSpc>
            </a:pP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2.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不得将觅知网的</a:t>
            </a: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模板、</a:t>
            </a: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素材，本身用于再出售，或者出租、出借、转让、分销、发布或者作为礼物供他人使用，不得转授权、出卖、转让本协议或者本协议中的权利。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vide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9912">
            <a:off x="2537389" y="615748"/>
            <a:ext cx="2948642" cy="294864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42490" y="2302592"/>
            <a:ext cx="5334528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冬日的温暖</a:t>
            </a:r>
          </a:p>
        </p:txBody>
      </p:sp>
      <p:pic>
        <p:nvPicPr>
          <p:cNvPr id="10" name="图片 9" descr="图片包含 鲜花, 植物&#10;&#10;已生成极高可信度的说明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165" t="24460" r="10989" b="18076"/>
          <a:stretch>
            <a:fillRect/>
          </a:stretch>
        </p:blipFill>
        <p:spPr>
          <a:xfrm>
            <a:off x="5332621" y="2302636"/>
            <a:ext cx="430748" cy="316468"/>
          </a:xfrm>
          <a:prstGeom prst="rect">
            <a:avLst/>
          </a:prstGeom>
        </p:spPr>
      </p:pic>
      <p:pic>
        <p:nvPicPr>
          <p:cNvPr id="3" name="图片 2" descr="图片包含 玩具, LEGO&#10;&#10;已生成高可信度的说明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" y="2618740"/>
            <a:ext cx="4312920" cy="42805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22"/>
          <a:stretch>
            <a:fillRect/>
          </a:stretch>
        </p:blipFill>
        <p:spPr>
          <a:xfrm flipH="1">
            <a:off x="9784466" y="298639"/>
            <a:ext cx="2407534" cy="2086830"/>
          </a:xfrm>
          <a:prstGeom prst="rect">
            <a:avLst/>
          </a:prstGeom>
        </p:spPr>
      </p:pic>
      <p:pic>
        <p:nvPicPr>
          <p:cNvPr id="16" name="Lenka - The Show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9152895" y="-519545"/>
            <a:ext cx="457200" cy="5195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Tm="3485">
        <p14:vortex dir="r"/>
      </p:transition>
    </mc:Choice>
    <mc:Fallback>
      <p:transition spd="slow" advTm="34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100">
                <p:cTn id="3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170940" y="1508760"/>
            <a:ext cx="2974340" cy="40570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455160" y="1510665"/>
            <a:ext cx="2751455" cy="4055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>
            <a:off x="1358900" y="751111"/>
            <a:ext cx="9639300" cy="0"/>
          </a:xfrm>
          <a:prstGeom prst="line">
            <a:avLst/>
          </a:prstGeom>
          <a:ln w="19050">
            <a:solidFill>
              <a:srgbClr val="DE4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 descr="图片包含 鲜花, 植物&#10;&#10;已生成极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165" t="24460" r="10989" b="18076"/>
          <a:stretch>
            <a:fillRect/>
          </a:stretch>
        </p:blipFill>
        <p:spPr>
          <a:xfrm>
            <a:off x="10782826" y="592877"/>
            <a:ext cx="430748" cy="316468"/>
          </a:xfrm>
          <a:prstGeom prst="rect">
            <a:avLst/>
          </a:prstGeom>
        </p:spPr>
      </p:pic>
      <p:sp>
        <p:nvSpPr>
          <p:cNvPr id="28" name="Rectangle 166"/>
          <p:cNvSpPr/>
          <p:nvPr/>
        </p:nvSpPr>
        <p:spPr bwMode="auto">
          <a:xfrm>
            <a:off x="6593111" y="5169553"/>
            <a:ext cx="613157" cy="27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600" dirty="0">
                <a:solidFill>
                  <a:schemeClr val="bg1"/>
                </a:solidFill>
                <a:latin typeface="Roboto condensed"/>
                <a:ea typeface="MS PGothic" panose="020B0600070205080204" charset="-128"/>
                <a:cs typeface="Roboto condensed"/>
                <a:sym typeface="Helvetica" charset="0"/>
              </a:rPr>
              <a:t>2014</a:t>
            </a:r>
          </a:p>
        </p:txBody>
      </p:sp>
      <p:sp>
        <p:nvSpPr>
          <p:cNvPr id="50" name="Rectangle 166"/>
          <p:cNvSpPr/>
          <p:nvPr/>
        </p:nvSpPr>
        <p:spPr bwMode="auto">
          <a:xfrm>
            <a:off x="8361400" y="5169553"/>
            <a:ext cx="613157" cy="27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600" dirty="0">
                <a:solidFill>
                  <a:schemeClr val="bg1"/>
                </a:solidFill>
                <a:latin typeface="Roboto condensed"/>
                <a:ea typeface="MS PGothic" panose="020B0600070205080204" charset="-128"/>
                <a:cs typeface="Roboto condensed"/>
                <a:sym typeface="Helvetica" charset="0"/>
              </a:rPr>
              <a:t>2015</a:t>
            </a:r>
          </a:p>
        </p:txBody>
      </p:sp>
      <p:grpSp>
        <p:nvGrpSpPr>
          <p:cNvPr id="55" name="Group 447"/>
          <p:cNvGrpSpPr/>
          <p:nvPr/>
        </p:nvGrpSpPr>
        <p:grpSpPr bwMode="auto">
          <a:xfrm>
            <a:off x="10290491" y="3072440"/>
            <a:ext cx="255821" cy="255821"/>
            <a:chOff x="0" y="0"/>
            <a:chExt cx="575" cy="575"/>
          </a:xfrm>
          <a:solidFill>
            <a:schemeClr val="bg1"/>
          </a:solidFill>
        </p:grpSpPr>
        <p:sp>
          <p:nvSpPr>
            <p:cNvPr id="56" name="AutoShape 443"/>
            <p:cNvSpPr/>
            <p:nvPr/>
          </p:nvSpPr>
          <p:spPr bwMode="auto">
            <a:xfrm>
              <a:off x="0" y="296"/>
              <a:ext cx="279" cy="2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600" h="21600">
                  <a:moveTo>
                    <a:pt x="16948" y="3429"/>
                  </a:moveTo>
                  <a:lnTo>
                    <a:pt x="9450" y="10928"/>
                  </a:lnTo>
                  <a:lnTo>
                    <a:pt x="8117" y="9596"/>
                  </a:lnTo>
                  <a:lnTo>
                    <a:pt x="15616" y="2098"/>
                  </a:lnTo>
                  <a:lnTo>
                    <a:pt x="13520" y="0"/>
                  </a:lnTo>
                  <a:lnTo>
                    <a:pt x="3894" y="9626"/>
                  </a:lnTo>
                  <a:lnTo>
                    <a:pt x="3890" y="9626"/>
                  </a:lnTo>
                  <a:lnTo>
                    <a:pt x="3890" y="9630"/>
                  </a:lnTo>
                  <a:lnTo>
                    <a:pt x="3889" y="9630"/>
                  </a:lnTo>
                  <a:lnTo>
                    <a:pt x="3890" y="9630"/>
                  </a:lnTo>
                  <a:lnTo>
                    <a:pt x="0" y="21600"/>
                  </a:lnTo>
                  <a:lnTo>
                    <a:pt x="11971" y="17712"/>
                  </a:lnTo>
                  <a:lnTo>
                    <a:pt x="11972" y="17712"/>
                  </a:lnTo>
                  <a:lnTo>
                    <a:pt x="11975" y="17711"/>
                  </a:lnTo>
                  <a:lnTo>
                    <a:pt x="11975" y="17709"/>
                  </a:lnTo>
                  <a:lnTo>
                    <a:pt x="21600" y="8083"/>
                  </a:lnTo>
                  <a:lnTo>
                    <a:pt x="16948" y="3429"/>
                  </a:lnTo>
                  <a:close/>
                  <a:moveTo>
                    <a:pt x="16948" y="342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cs typeface="Roboto condensed"/>
              </a:endParaRPr>
            </a:p>
          </p:txBody>
        </p:sp>
        <p:sp>
          <p:nvSpPr>
            <p:cNvPr id="57" name="AutoShape 444"/>
            <p:cNvSpPr/>
            <p:nvPr/>
          </p:nvSpPr>
          <p:spPr bwMode="auto">
            <a:xfrm>
              <a:off x="296" y="104"/>
              <a:ext cx="176" cy="1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3324" y="12115"/>
                  </a:moveTo>
                  <a:lnTo>
                    <a:pt x="8825" y="6614"/>
                  </a:lnTo>
                  <a:lnTo>
                    <a:pt x="10935" y="8723"/>
                  </a:lnTo>
                  <a:lnTo>
                    <a:pt x="5434" y="14225"/>
                  </a:lnTo>
                  <a:lnTo>
                    <a:pt x="12808" y="21600"/>
                  </a:lnTo>
                  <a:lnTo>
                    <a:pt x="21600" y="12807"/>
                  </a:lnTo>
                  <a:lnTo>
                    <a:pt x="8790" y="0"/>
                  </a:lnTo>
                  <a:lnTo>
                    <a:pt x="0" y="8791"/>
                  </a:lnTo>
                  <a:lnTo>
                    <a:pt x="3324" y="12115"/>
                  </a:lnTo>
                  <a:close/>
                  <a:moveTo>
                    <a:pt x="3324" y="12115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cs typeface="Roboto condensed"/>
              </a:endParaRPr>
            </a:p>
          </p:txBody>
        </p:sp>
        <p:sp>
          <p:nvSpPr>
            <p:cNvPr id="58" name="AutoShape 445"/>
            <p:cNvSpPr/>
            <p:nvPr/>
          </p:nvSpPr>
          <p:spPr bwMode="auto">
            <a:xfrm>
              <a:off x="400" y="0"/>
              <a:ext cx="173" cy="1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8576"/>
                  </a:moveTo>
                  <a:lnTo>
                    <a:pt x="8573" y="0"/>
                  </a:lnTo>
                  <a:lnTo>
                    <a:pt x="21600" y="13024"/>
                  </a:lnTo>
                  <a:lnTo>
                    <a:pt x="13027" y="21600"/>
                  </a:lnTo>
                  <a:lnTo>
                    <a:pt x="0" y="8576"/>
                  </a:lnTo>
                  <a:close/>
                  <a:moveTo>
                    <a:pt x="0" y="857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cs typeface="Roboto condensed"/>
              </a:endParaRPr>
            </a:p>
          </p:txBody>
        </p:sp>
        <p:sp>
          <p:nvSpPr>
            <p:cNvPr id="59" name="AutoShape 446"/>
            <p:cNvSpPr/>
            <p:nvPr/>
          </p:nvSpPr>
          <p:spPr bwMode="auto">
            <a:xfrm>
              <a:off x="0" y="0"/>
              <a:ext cx="575" cy="57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600" h="21600">
                  <a:moveTo>
                    <a:pt x="16712" y="12177"/>
                  </a:moveTo>
                  <a:cubicBezTo>
                    <a:pt x="16247" y="12177"/>
                    <a:pt x="15748" y="12329"/>
                    <a:pt x="15257" y="12582"/>
                  </a:cubicBezTo>
                  <a:lnTo>
                    <a:pt x="9013" y="6331"/>
                  </a:lnTo>
                  <a:cubicBezTo>
                    <a:pt x="9263" y="5840"/>
                    <a:pt x="9413" y="5346"/>
                    <a:pt x="9413" y="4893"/>
                  </a:cubicBezTo>
                  <a:cubicBezTo>
                    <a:pt x="9413" y="2407"/>
                    <a:pt x="7052" y="0"/>
                    <a:pt x="4571" y="0"/>
                  </a:cubicBezTo>
                  <a:cubicBezTo>
                    <a:pt x="4555" y="0"/>
                    <a:pt x="4540" y="0"/>
                    <a:pt x="4525" y="0"/>
                  </a:cubicBezTo>
                  <a:cubicBezTo>
                    <a:pt x="4515" y="0"/>
                    <a:pt x="4233" y="287"/>
                    <a:pt x="4079" y="441"/>
                  </a:cubicBezTo>
                  <a:cubicBezTo>
                    <a:pt x="6081" y="2445"/>
                    <a:pt x="5916" y="2120"/>
                    <a:pt x="5916" y="3349"/>
                  </a:cubicBezTo>
                  <a:cubicBezTo>
                    <a:pt x="5916" y="4347"/>
                    <a:pt x="4320" y="5922"/>
                    <a:pt x="3346" y="5922"/>
                  </a:cubicBezTo>
                  <a:cubicBezTo>
                    <a:pt x="3132" y="5922"/>
                    <a:pt x="2966" y="5928"/>
                    <a:pt x="2828" y="5928"/>
                  </a:cubicBezTo>
                  <a:cubicBezTo>
                    <a:pt x="2150" y="5928"/>
                    <a:pt x="2140" y="5784"/>
                    <a:pt x="441" y="4083"/>
                  </a:cubicBezTo>
                  <a:cubicBezTo>
                    <a:pt x="282" y="4242"/>
                    <a:pt x="0" y="4520"/>
                    <a:pt x="0" y="4529"/>
                  </a:cubicBezTo>
                  <a:cubicBezTo>
                    <a:pt x="31" y="7031"/>
                    <a:pt x="2390" y="9422"/>
                    <a:pt x="4888" y="9422"/>
                  </a:cubicBezTo>
                  <a:cubicBezTo>
                    <a:pt x="5341" y="9422"/>
                    <a:pt x="5824" y="9278"/>
                    <a:pt x="6302" y="9038"/>
                  </a:cubicBezTo>
                  <a:lnTo>
                    <a:pt x="12567" y="15310"/>
                  </a:lnTo>
                  <a:cubicBezTo>
                    <a:pt x="12329" y="15787"/>
                    <a:pt x="12187" y="16267"/>
                    <a:pt x="12187" y="16706"/>
                  </a:cubicBezTo>
                  <a:cubicBezTo>
                    <a:pt x="12187" y="19193"/>
                    <a:pt x="14548" y="21600"/>
                    <a:pt x="17030" y="21600"/>
                  </a:cubicBezTo>
                  <a:cubicBezTo>
                    <a:pt x="17045" y="21600"/>
                    <a:pt x="17060" y="21600"/>
                    <a:pt x="17075" y="21600"/>
                  </a:cubicBezTo>
                  <a:cubicBezTo>
                    <a:pt x="17085" y="21600"/>
                    <a:pt x="17367" y="21313"/>
                    <a:pt x="17521" y="21159"/>
                  </a:cubicBezTo>
                  <a:cubicBezTo>
                    <a:pt x="15519" y="19155"/>
                    <a:pt x="15684" y="19480"/>
                    <a:pt x="15684" y="18251"/>
                  </a:cubicBezTo>
                  <a:cubicBezTo>
                    <a:pt x="15684" y="17253"/>
                    <a:pt x="17280" y="15678"/>
                    <a:pt x="18254" y="15678"/>
                  </a:cubicBezTo>
                  <a:cubicBezTo>
                    <a:pt x="18467" y="15678"/>
                    <a:pt x="18633" y="15672"/>
                    <a:pt x="18771" y="15672"/>
                  </a:cubicBezTo>
                  <a:cubicBezTo>
                    <a:pt x="19449" y="15672"/>
                    <a:pt x="19460" y="15816"/>
                    <a:pt x="21159" y="17517"/>
                  </a:cubicBezTo>
                  <a:cubicBezTo>
                    <a:pt x="21318" y="17358"/>
                    <a:pt x="21599" y="17080"/>
                    <a:pt x="21600" y="17071"/>
                  </a:cubicBezTo>
                  <a:cubicBezTo>
                    <a:pt x="21570" y="14569"/>
                    <a:pt x="19210" y="12177"/>
                    <a:pt x="16712" y="12177"/>
                  </a:cubicBezTo>
                  <a:close/>
                  <a:moveTo>
                    <a:pt x="16712" y="12177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cs typeface="Roboto condensed"/>
              </a:endParaRPr>
            </a:p>
          </p:txBody>
        </p:sp>
      </p:grpSp>
      <p:sp>
        <p:nvSpPr>
          <p:cNvPr id="60" name="Rectangle 166"/>
          <p:cNvSpPr/>
          <p:nvPr/>
        </p:nvSpPr>
        <p:spPr bwMode="auto">
          <a:xfrm>
            <a:off x="10115605" y="3399686"/>
            <a:ext cx="613157" cy="27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600" dirty="0">
                <a:solidFill>
                  <a:schemeClr val="bg1"/>
                </a:solidFill>
                <a:latin typeface="Roboto condensed"/>
                <a:ea typeface="MS PGothic" panose="020B0600070205080204" charset="-128"/>
                <a:cs typeface="Roboto condensed"/>
                <a:sym typeface="Helvetica" charset="0"/>
              </a:rPr>
              <a:t>2017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090930" y="414020"/>
            <a:ext cx="173482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rgbClr val="D531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【课程导入】</a:t>
            </a:r>
          </a:p>
        </p:txBody>
      </p:sp>
      <p:sp>
        <p:nvSpPr>
          <p:cNvPr id="7" name="矩形 6"/>
          <p:cNvSpPr/>
          <p:nvPr/>
        </p:nvSpPr>
        <p:spPr>
          <a:xfrm>
            <a:off x="3950970" y="960120"/>
            <a:ext cx="3536315" cy="448310"/>
          </a:xfrm>
          <a:prstGeom prst="rect">
            <a:avLst/>
          </a:prstGeom>
          <a:solidFill>
            <a:srgbClr val="DF4448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544060" y="947420"/>
            <a:ext cx="37852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</a:rPr>
              <a:t>课 程 小 提 示</a:t>
            </a:r>
          </a:p>
        </p:txBody>
      </p:sp>
      <p:pic>
        <p:nvPicPr>
          <p:cNvPr id="5" name="图片 4" descr="203408402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1230" y="1561465"/>
            <a:ext cx="3413760" cy="4267200"/>
          </a:xfrm>
          <a:prstGeom prst="rect">
            <a:avLst/>
          </a:prstGeom>
        </p:spPr>
      </p:pic>
      <p:pic>
        <p:nvPicPr>
          <p:cNvPr id="9" name="图片 8" descr="28512390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DEECED">
                  <a:alpha val="100000"/>
                </a:srgbClr>
              </a:clrFrom>
              <a:clrTo>
                <a:srgbClr val="DEECE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05935" y="1561465"/>
            <a:ext cx="3049905" cy="3954145"/>
          </a:xfrm>
          <a:prstGeom prst="rect">
            <a:avLst/>
          </a:prstGeom>
        </p:spPr>
      </p:pic>
      <p:pic>
        <p:nvPicPr>
          <p:cNvPr id="10" name="图片 9" descr="184707868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43470" y="1510665"/>
            <a:ext cx="2703830" cy="40544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729">
        <p14:switch dir="r"/>
      </p:transition>
    </mc:Choice>
    <mc:Fallback>
      <p:transition spd="slow" advTm="7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0" grpId="0"/>
      <p:bldP spid="60" grpId="0"/>
      <p:bldP spid="2" grpId="0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组合 83"/>
          <p:cNvGrpSpPr/>
          <p:nvPr/>
        </p:nvGrpSpPr>
        <p:grpSpPr bwMode="auto">
          <a:xfrm>
            <a:off x="1630681" y="1823397"/>
            <a:ext cx="2578447" cy="4061906"/>
            <a:chOff x="1385455" y="1588470"/>
            <a:chExt cx="1918854" cy="3019694"/>
          </a:xfrm>
        </p:grpSpPr>
        <p:sp>
          <p:nvSpPr>
            <p:cNvPr id="85" name="矩形 84"/>
            <p:cNvSpPr/>
            <p:nvPr/>
          </p:nvSpPr>
          <p:spPr>
            <a:xfrm>
              <a:off x="1385455" y="1588470"/>
              <a:ext cx="1918854" cy="3019694"/>
            </a:xfrm>
            <a:prstGeom prst="rect">
              <a:avLst/>
            </a:prstGeom>
            <a:noFill/>
            <a:ln w="9525">
              <a:solidFill>
                <a:srgbClr val="DF44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86" name="矩形 85"/>
            <p:cNvSpPr/>
            <p:nvPr/>
          </p:nvSpPr>
          <p:spPr>
            <a:xfrm>
              <a:off x="1463289" y="1675744"/>
              <a:ext cx="1753655" cy="956845"/>
            </a:xfrm>
            <a:prstGeom prst="rect">
              <a:avLst/>
            </a:prstGeom>
            <a:blipFill rotWithShape="1"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87" name="文本框 6"/>
            <p:cNvSpPr txBox="1">
              <a:spLocks noChangeArrowheads="1"/>
            </p:cNvSpPr>
            <p:nvPr/>
          </p:nvSpPr>
          <p:spPr bwMode="auto">
            <a:xfrm>
              <a:off x="1385455" y="2721411"/>
              <a:ext cx="1918854" cy="2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algn="ctr" font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戴围巾的是谁</a:t>
              </a:r>
            </a:p>
          </p:txBody>
        </p:sp>
        <p:sp>
          <p:nvSpPr>
            <p:cNvPr id="88" name="Rectangle 23"/>
            <p:cNvSpPr>
              <a:spLocks noChangeArrowheads="1"/>
            </p:cNvSpPr>
            <p:nvPr/>
          </p:nvSpPr>
          <p:spPr bwMode="auto">
            <a:xfrm>
              <a:off x="1463185" y="3007559"/>
              <a:ext cx="1688723" cy="685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087120" eaLnBrk="1" hangingPunct="1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设计一个有趣的人物的脑袋</a:t>
              </a:r>
            </a:p>
            <a:p>
              <a:pPr algn="ctr" defTabSz="1087120" eaLnBrk="1" hangingPunct="1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为他设计头发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·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五官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·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表情等</a:t>
              </a:r>
            </a:p>
            <a:p>
              <a:pPr algn="ctr" defTabSz="1087120" eaLnBrk="1" hangingPunct="1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让人物特别有趣</a:t>
              </a:r>
            </a:p>
          </p:txBody>
        </p:sp>
        <p:sp>
          <p:nvSpPr>
            <p:cNvPr id="89" name="Rectangle 27"/>
            <p:cNvSpPr>
              <a:spLocks noChangeArrowheads="1"/>
            </p:cNvSpPr>
            <p:nvPr/>
          </p:nvSpPr>
          <p:spPr bwMode="auto">
            <a:xfrm>
              <a:off x="1960294" y="4071465"/>
              <a:ext cx="751508" cy="159088"/>
            </a:xfrm>
            <a:prstGeom prst="rect">
              <a:avLst/>
            </a:prstGeom>
            <a:noFill/>
            <a:ln w="9525">
              <a:solidFill>
                <a:srgbClr val="DF4448"/>
              </a:solidFill>
              <a:miter lim="800000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画人</a:t>
              </a:r>
              <a:endPara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0" name="组合 89"/>
          <p:cNvGrpSpPr/>
          <p:nvPr/>
        </p:nvGrpSpPr>
        <p:grpSpPr bwMode="auto">
          <a:xfrm>
            <a:off x="4983942" y="1823397"/>
            <a:ext cx="2578447" cy="4061906"/>
            <a:chOff x="1385455" y="1588470"/>
            <a:chExt cx="1918854" cy="3019694"/>
          </a:xfrm>
        </p:grpSpPr>
        <p:sp>
          <p:nvSpPr>
            <p:cNvPr id="91" name="矩形 90"/>
            <p:cNvSpPr/>
            <p:nvPr/>
          </p:nvSpPr>
          <p:spPr>
            <a:xfrm>
              <a:off x="1385455" y="1588470"/>
              <a:ext cx="1918854" cy="3019694"/>
            </a:xfrm>
            <a:prstGeom prst="rect">
              <a:avLst/>
            </a:prstGeom>
            <a:noFill/>
            <a:ln w="9525">
              <a:solidFill>
                <a:srgbClr val="DF44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92" name="矩形 91"/>
            <p:cNvSpPr/>
            <p:nvPr/>
          </p:nvSpPr>
          <p:spPr>
            <a:xfrm>
              <a:off x="1463290" y="1675744"/>
              <a:ext cx="1753655" cy="956845"/>
            </a:xfrm>
            <a:prstGeom prst="rect">
              <a:avLst/>
            </a:prstGeom>
            <a:blipFill rotWithShape="1"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93" name="文本框 32"/>
            <p:cNvSpPr txBox="1">
              <a:spLocks noChangeArrowheads="1"/>
            </p:cNvSpPr>
            <p:nvPr/>
          </p:nvSpPr>
          <p:spPr bwMode="auto">
            <a:xfrm>
              <a:off x="1385455" y="2721411"/>
              <a:ext cx="1918854" cy="2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algn="ctr" font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围巾有什么色彩</a:t>
              </a:r>
            </a:p>
          </p:txBody>
        </p:sp>
        <p:sp>
          <p:nvSpPr>
            <p:cNvPr id="94" name="Rectangle 23"/>
            <p:cNvSpPr>
              <a:spLocks noChangeArrowheads="1"/>
            </p:cNvSpPr>
            <p:nvPr/>
          </p:nvSpPr>
          <p:spPr bwMode="auto">
            <a:xfrm>
              <a:off x="1463185" y="3007559"/>
              <a:ext cx="1688723" cy="89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087120" eaLnBrk="1" hangingPunct="1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为你设计的围巾搭配色彩</a:t>
              </a:r>
            </a:p>
            <a:p>
              <a:pPr algn="ctr" defTabSz="1087120" eaLnBrk="1" hangingPunct="1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你可以用到你喜欢的颜色</a:t>
              </a:r>
            </a:p>
            <a:p>
              <a:pPr algn="ctr" defTabSz="1087120" eaLnBrk="1" hangingPunct="1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也可以选择邻近色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·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对比色等</a:t>
              </a:r>
            </a:p>
            <a:p>
              <a:pPr algn="ctr" defTabSz="1087120" eaLnBrk="1" hangingPunct="1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进行丰富和装扮</a:t>
              </a:r>
            </a:p>
          </p:txBody>
        </p:sp>
        <p:sp>
          <p:nvSpPr>
            <p:cNvPr id="95" name="Rectangle 27"/>
            <p:cNvSpPr>
              <a:spLocks noChangeArrowheads="1"/>
            </p:cNvSpPr>
            <p:nvPr/>
          </p:nvSpPr>
          <p:spPr bwMode="auto">
            <a:xfrm>
              <a:off x="1960294" y="4071465"/>
              <a:ext cx="751508" cy="159088"/>
            </a:xfrm>
            <a:prstGeom prst="rect">
              <a:avLst/>
            </a:prstGeom>
            <a:solidFill>
              <a:srgbClr val="DF444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sz="800" dirty="0">
                  <a:solidFill>
                    <a:schemeClr val="bg1"/>
                  </a:solidFill>
                </a:rPr>
                <a:t>色彩</a:t>
              </a:r>
            </a:p>
          </p:txBody>
        </p:sp>
      </p:grpSp>
      <p:grpSp>
        <p:nvGrpSpPr>
          <p:cNvPr id="96" name="组合 95"/>
          <p:cNvGrpSpPr/>
          <p:nvPr/>
        </p:nvGrpSpPr>
        <p:grpSpPr bwMode="auto">
          <a:xfrm>
            <a:off x="8335069" y="1823397"/>
            <a:ext cx="2580582" cy="4061906"/>
            <a:chOff x="1385455" y="1588470"/>
            <a:chExt cx="1918854" cy="3019694"/>
          </a:xfrm>
        </p:grpSpPr>
        <p:sp>
          <p:nvSpPr>
            <p:cNvPr id="97" name="矩形 96"/>
            <p:cNvSpPr/>
            <p:nvPr/>
          </p:nvSpPr>
          <p:spPr>
            <a:xfrm>
              <a:off x="1385455" y="1588470"/>
              <a:ext cx="1918854" cy="3019694"/>
            </a:xfrm>
            <a:prstGeom prst="rect">
              <a:avLst/>
            </a:prstGeom>
            <a:noFill/>
            <a:ln w="9525">
              <a:solidFill>
                <a:srgbClr val="DF44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/>
            </a:p>
          </p:txBody>
        </p:sp>
        <p:sp>
          <p:nvSpPr>
            <p:cNvPr id="98" name="矩形 97"/>
            <p:cNvSpPr/>
            <p:nvPr/>
          </p:nvSpPr>
          <p:spPr>
            <a:xfrm>
              <a:off x="1463225" y="1675744"/>
              <a:ext cx="1753790" cy="956845"/>
            </a:xfrm>
            <a:prstGeom prst="rect">
              <a:avLst/>
            </a:prstGeom>
            <a:blipFill rotWithShape="1">
              <a:blip r:embed="rId6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99" name="文本框 38"/>
            <p:cNvSpPr txBox="1">
              <a:spLocks noChangeArrowheads="1"/>
            </p:cNvSpPr>
            <p:nvPr/>
          </p:nvSpPr>
          <p:spPr bwMode="auto">
            <a:xfrm>
              <a:off x="1385455" y="2721411"/>
              <a:ext cx="1918854" cy="20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5pPr>
              <a:lvl6pPr marL="25146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6pPr>
              <a:lvl7pPr marL="29718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7pPr>
              <a:lvl8pPr marL="34290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8pPr>
              <a:lvl9pPr marL="3886200" indent="-228600" defTabSz="68389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华文细黑" pitchFamily="2" charset="-122"/>
                  <a:ea typeface="华文细黑" pitchFamily="2" charset="-122"/>
                </a:defRPr>
              </a:lvl9pPr>
            </a:lstStyle>
            <a:p>
              <a:pPr algn="ctr" font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围巾有什么花纹</a:t>
              </a:r>
            </a:p>
          </p:txBody>
        </p:sp>
        <p:sp>
          <p:nvSpPr>
            <p:cNvPr id="100" name="Rectangle 23"/>
            <p:cNvSpPr>
              <a:spLocks noChangeArrowheads="1"/>
            </p:cNvSpPr>
            <p:nvPr/>
          </p:nvSpPr>
          <p:spPr bwMode="auto">
            <a:xfrm>
              <a:off x="1463185" y="3007559"/>
              <a:ext cx="1688723" cy="89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1087120" eaLnBrk="1" hangingPunct="1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用点线面为围巾设计花纹</a:t>
              </a:r>
            </a:p>
            <a:p>
              <a:pPr algn="ctr" defTabSz="1087120" eaLnBrk="1" hangingPunct="1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可以用到具象的图案</a:t>
              </a:r>
            </a:p>
            <a:p>
              <a:pPr algn="ctr" defTabSz="1087120" eaLnBrk="1" hangingPunct="1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也可以用到抽象的图案</a:t>
              </a:r>
            </a:p>
            <a:p>
              <a:pPr algn="ctr" defTabSz="1087120" eaLnBrk="1" hangingPunct="1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注意黑白与疏密的节奏感</a:t>
              </a:r>
            </a:p>
          </p:txBody>
        </p:sp>
        <p:sp>
          <p:nvSpPr>
            <p:cNvPr id="101" name="Rectangle 27"/>
            <p:cNvSpPr>
              <a:spLocks noChangeArrowheads="1"/>
            </p:cNvSpPr>
            <p:nvPr/>
          </p:nvSpPr>
          <p:spPr bwMode="auto">
            <a:xfrm>
              <a:off x="1960294" y="4071465"/>
              <a:ext cx="751508" cy="159088"/>
            </a:xfrm>
            <a:prstGeom prst="rect">
              <a:avLst/>
            </a:prstGeom>
            <a:noFill/>
            <a:ln w="9525">
              <a:solidFill>
                <a:srgbClr val="DF4448"/>
              </a:solidFill>
              <a:miter lim="800000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花纹</a:t>
              </a:r>
            </a:p>
          </p:txBody>
        </p:sp>
      </p:grpSp>
      <p:cxnSp>
        <p:nvCxnSpPr>
          <p:cNvPr id="120" name="直接连接符 119"/>
          <p:cNvCxnSpPr/>
          <p:nvPr/>
        </p:nvCxnSpPr>
        <p:spPr>
          <a:xfrm>
            <a:off x="1358900" y="751111"/>
            <a:ext cx="9639300" cy="0"/>
          </a:xfrm>
          <a:prstGeom prst="line">
            <a:avLst/>
          </a:prstGeom>
          <a:ln w="19050">
            <a:solidFill>
              <a:srgbClr val="DE4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" name="图片 122" descr="图片包含 鲜花, 植物&#10;&#10;已生成极高可信度的说明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165" t="24460" r="10989" b="18076"/>
          <a:stretch>
            <a:fillRect/>
          </a:stretch>
        </p:blipFill>
        <p:spPr>
          <a:xfrm>
            <a:off x="10782826" y="592877"/>
            <a:ext cx="430748" cy="31646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379595" y="960120"/>
            <a:ext cx="3536315" cy="448310"/>
          </a:xfrm>
          <a:prstGeom prst="rect">
            <a:avLst/>
          </a:prstGeom>
          <a:solidFill>
            <a:srgbClr val="DF4448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972685" y="947420"/>
            <a:ext cx="37852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</a:rPr>
              <a:t>课 程 小 提 示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090930" y="414020"/>
            <a:ext cx="173482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rgbClr val="D531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【课程导入】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602">
        <p14:switch dir="r"/>
      </p:transition>
    </mc:Choice>
    <mc:Fallback>
      <p:transition spd="slow" advTm="6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543175"/>
            <a:ext cx="7781925" cy="1400175"/>
          </a:xfrm>
          <a:prstGeom prst="rect">
            <a:avLst/>
          </a:prstGeom>
          <a:solidFill>
            <a:srgbClr val="DF4448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14"/>
          <p:cNvSpPr>
            <a:spLocks noChangeArrowheads="1"/>
          </p:cNvSpPr>
          <p:nvPr/>
        </p:nvSpPr>
        <p:spPr bwMode="auto">
          <a:xfrm>
            <a:off x="3846963" y="2765276"/>
            <a:ext cx="14020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参考步骤</a:t>
            </a:r>
          </a:p>
        </p:txBody>
      </p:sp>
      <p:sp>
        <p:nvSpPr>
          <p:cNvPr id="10" name="矩形 15"/>
          <p:cNvSpPr>
            <a:spLocks noChangeArrowheads="1"/>
          </p:cNvSpPr>
          <p:nvPr/>
        </p:nvSpPr>
        <p:spPr bwMode="auto">
          <a:xfrm>
            <a:off x="3870960" y="3235325"/>
            <a:ext cx="4042410" cy="42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1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rPr>
              <a:t>围巾既能保暖又能起到装饰的作用</a:t>
            </a:r>
          </a:p>
          <a:p>
            <a:pPr algn="l"/>
            <a:r>
              <a:rPr lang="zh-CN" altLang="en-US" sz="11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rPr>
              <a:t>天冷了让我们为画中的人物设计一条美丽的围巾吧。</a:t>
            </a:r>
          </a:p>
        </p:txBody>
      </p:sp>
      <p:sp>
        <p:nvSpPr>
          <p:cNvPr id="13" name="矩形 17"/>
          <p:cNvSpPr>
            <a:spLocks noChangeArrowheads="1"/>
          </p:cNvSpPr>
          <p:nvPr/>
        </p:nvSpPr>
        <p:spPr bwMode="auto">
          <a:xfrm>
            <a:off x="2317310" y="2772569"/>
            <a:ext cx="109264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5400" dirty="0">
                <a:solidFill>
                  <a:schemeClr val="bg1"/>
                </a:solidFill>
                <a:latin typeface="+mn-lt"/>
                <a:ea typeface="幼圆" panose="02010509060101010101" pitchFamily="49" charset="-122"/>
                <a:sym typeface="Impact" panose="020B0806030902050204" pitchFamily="34" charset="0"/>
              </a:rPr>
              <a:t>02</a:t>
            </a:r>
            <a:endParaRPr lang="zh-CN" altLang="en-US" sz="5400" dirty="0">
              <a:solidFill>
                <a:schemeClr val="bg1"/>
              </a:solidFill>
              <a:latin typeface="+mn-lt"/>
              <a:ea typeface="幼圆" panose="02010509060101010101" pitchFamily="49" charset="-122"/>
              <a:sym typeface="Impact" panose="020B0806030902050204" pitchFamily="34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3505200" y="2772569"/>
            <a:ext cx="0" cy="9233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998">
            <a:off x="7845566" y="846519"/>
            <a:ext cx="2948642" cy="2948642"/>
          </a:xfrm>
          <a:prstGeom prst="rect">
            <a:avLst/>
          </a:prstGeom>
        </p:spPr>
      </p:pic>
      <p:pic>
        <p:nvPicPr>
          <p:cNvPr id="12" name="图片 11" descr="图片包含 玩具, LEGO&#10;&#10;已生成高可信度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47" y="3943350"/>
            <a:ext cx="2937303" cy="2914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1011">
        <p14:switch dir="r"/>
      </p:transition>
    </mc:Choice>
    <mc:Fallback>
      <p:transition spd="slow" advTm="10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0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1358900" y="751111"/>
            <a:ext cx="9639300" cy="0"/>
          </a:xfrm>
          <a:prstGeom prst="line">
            <a:avLst/>
          </a:prstGeom>
          <a:ln w="19050">
            <a:solidFill>
              <a:srgbClr val="DE4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 descr="图片包含 鲜花, 植物&#10;&#10;已生成极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165" t="24460" r="10989" b="18076"/>
          <a:stretch>
            <a:fillRect/>
          </a:stretch>
        </p:blipFill>
        <p:spPr>
          <a:xfrm>
            <a:off x="10782826" y="592877"/>
            <a:ext cx="430748" cy="316468"/>
          </a:xfrm>
          <a:prstGeom prst="rect">
            <a:avLst/>
          </a:prstGeom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090930" y="414020"/>
            <a:ext cx="173482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rgbClr val="D531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【参考步骤】</a:t>
            </a:r>
          </a:p>
        </p:txBody>
      </p:sp>
      <p:pic>
        <p:nvPicPr>
          <p:cNvPr id="3" name="图片 2" descr="温暖_02"/>
          <p:cNvPicPr>
            <a:picLocks noChangeAspect="1"/>
          </p:cNvPicPr>
          <p:nvPr/>
        </p:nvPicPr>
        <p:blipFill>
          <a:blip r:embed="rId4" cstate="print"/>
          <a:srcRect r="11101"/>
          <a:stretch>
            <a:fillRect/>
          </a:stretch>
        </p:blipFill>
        <p:spPr>
          <a:xfrm>
            <a:off x="1499870" y="998855"/>
            <a:ext cx="4469765" cy="3218180"/>
          </a:xfrm>
          <a:prstGeom prst="rect">
            <a:avLst/>
          </a:prstGeom>
          <a:ln w="28575" cmpd="sng">
            <a:solidFill>
              <a:srgbClr val="DF4448"/>
            </a:solidFill>
            <a:prstDash val="solid"/>
          </a:ln>
        </p:spPr>
      </p:pic>
      <p:pic>
        <p:nvPicPr>
          <p:cNvPr id="4" name="图片 3" descr="温暖_04"/>
          <p:cNvPicPr>
            <a:picLocks noChangeAspect="1"/>
          </p:cNvPicPr>
          <p:nvPr/>
        </p:nvPicPr>
        <p:blipFill>
          <a:blip r:embed="rId5" cstate="print"/>
          <a:srcRect r="18142"/>
          <a:stretch>
            <a:fillRect/>
          </a:stretch>
        </p:blipFill>
        <p:spPr>
          <a:xfrm>
            <a:off x="6284595" y="998855"/>
            <a:ext cx="4498340" cy="3218180"/>
          </a:xfrm>
          <a:prstGeom prst="rect">
            <a:avLst/>
          </a:prstGeom>
          <a:ln w="28575" cmpd="sng">
            <a:solidFill>
              <a:srgbClr val="DF4448"/>
            </a:solidFill>
            <a:prstDash val="solid"/>
          </a:ln>
        </p:spPr>
      </p:pic>
      <p:sp>
        <p:nvSpPr>
          <p:cNvPr id="5" name="文本框 4"/>
          <p:cNvSpPr txBox="1"/>
          <p:nvPr/>
        </p:nvSpPr>
        <p:spPr>
          <a:xfrm>
            <a:off x="1385570" y="4411345"/>
            <a:ext cx="277368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设计人物的头部，并画出围巾的外形。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84595" y="4508500"/>
            <a:ext cx="277368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对人物进行线描的装饰和细节的表现。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1084">
        <p14:switch dir="r"/>
      </p:transition>
    </mc:Choice>
    <mc:Fallback>
      <p:transition spd="slow" advTm="10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1358900" y="751111"/>
            <a:ext cx="9639300" cy="0"/>
          </a:xfrm>
          <a:prstGeom prst="line">
            <a:avLst/>
          </a:prstGeom>
          <a:ln w="19050">
            <a:solidFill>
              <a:srgbClr val="DE4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 descr="图片包含 鲜花, 植物&#10;&#10;已生成极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165" t="24460" r="10989" b="18076"/>
          <a:stretch>
            <a:fillRect/>
          </a:stretch>
        </p:blipFill>
        <p:spPr>
          <a:xfrm>
            <a:off x="10782826" y="592877"/>
            <a:ext cx="430748" cy="316468"/>
          </a:xfrm>
          <a:prstGeom prst="rect">
            <a:avLst/>
          </a:prstGeom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090930" y="414020"/>
            <a:ext cx="173482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rgbClr val="D531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【参考步骤】</a:t>
            </a:r>
          </a:p>
        </p:txBody>
      </p:sp>
      <p:pic>
        <p:nvPicPr>
          <p:cNvPr id="3" name="图片 2" descr="温暖_06"/>
          <p:cNvPicPr>
            <a:picLocks noChangeAspect="1"/>
          </p:cNvPicPr>
          <p:nvPr/>
        </p:nvPicPr>
        <p:blipFill>
          <a:blip r:embed="rId4" cstate="print"/>
          <a:srcRect r="1361"/>
          <a:stretch>
            <a:fillRect/>
          </a:stretch>
        </p:blipFill>
        <p:spPr>
          <a:xfrm>
            <a:off x="1090930" y="1192530"/>
            <a:ext cx="5062855" cy="3707765"/>
          </a:xfrm>
          <a:prstGeom prst="rect">
            <a:avLst/>
          </a:prstGeom>
          <a:ln w="28575" cmpd="sng">
            <a:solidFill>
              <a:srgbClr val="DF4448"/>
            </a:solidFill>
            <a:prstDash val="solid"/>
          </a:ln>
        </p:spPr>
      </p:pic>
      <p:pic>
        <p:nvPicPr>
          <p:cNvPr id="4" name="图片 3" descr="温暖_07"/>
          <p:cNvPicPr>
            <a:picLocks noChangeAspect="1"/>
          </p:cNvPicPr>
          <p:nvPr/>
        </p:nvPicPr>
        <p:blipFill>
          <a:blip r:embed="rId5" cstate="print"/>
          <a:srcRect l="14170"/>
          <a:stretch>
            <a:fillRect/>
          </a:stretch>
        </p:blipFill>
        <p:spPr>
          <a:xfrm>
            <a:off x="6308090" y="1192530"/>
            <a:ext cx="4773295" cy="3707765"/>
          </a:xfrm>
          <a:prstGeom prst="rect">
            <a:avLst/>
          </a:prstGeom>
          <a:ln w="28575" cmpd="sng">
            <a:solidFill>
              <a:srgbClr val="DF4448"/>
            </a:solidFill>
            <a:prstDash val="solid"/>
          </a:ln>
        </p:spPr>
      </p:pic>
      <p:sp>
        <p:nvSpPr>
          <p:cNvPr id="6" name="文本框 5"/>
          <p:cNvSpPr txBox="1"/>
          <p:nvPr/>
        </p:nvSpPr>
        <p:spPr>
          <a:xfrm>
            <a:off x="1090930" y="5116195"/>
            <a:ext cx="246888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用水彩笔为围巾添加色彩和花纹。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308090" y="5116195"/>
            <a:ext cx="399288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对围巾上的花纹和色彩进行点线面和疏密的丰富与变化。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1084">
        <p14:switch dir="r"/>
      </p:transition>
    </mc:Choice>
    <mc:Fallback>
      <p:transition spd="slow" advTm="10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1358900" y="751111"/>
            <a:ext cx="9639300" cy="0"/>
          </a:xfrm>
          <a:prstGeom prst="line">
            <a:avLst/>
          </a:prstGeom>
          <a:ln w="19050">
            <a:solidFill>
              <a:srgbClr val="DE4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 descr="图片包含 鲜花, 植物&#10;&#10;已生成极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165" t="24460" r="10989" b="18076"/>
          <a:stretch>
            <a:fillRect/>
          </a:stretch>
        </p:blipFill>
        <p:spPr>
          <a:xfrm>
            <a:off x="10782826" y="592877"/>
            <a:ext cx="430748" cy="316468"/>
          </a:xfrm>
          <a:prstGeom prst="rect">
            <a:avLst/>
          </a:prstGeom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090930" y="414020"/>
            <a:ext cx="173482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rgbClr val="D531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【参考步骤】</a:t>
            </a:r>
          </a:p>
        </p:txBody>
      </p:sp>
      <p:pic>
        <p:nvPicPr>
          <p:cNvPr id="3" name="图片 2" descr="温暖_0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67155" y="1104900"/>
            <a:ext cx="5012690" cy="3342005"/>
          </a:xfrm>
          <a:prstGeom prst="rect">
            <a:avLst/>
          </a:prstGeom>
        </p:spPr>
      </p:pic>
      <p:pic>
        <p:nvPicPr>
          <p:cNvPr id="4" name="图片 3" descr="温暖_10"/>
          <p:cNvPicPr>
            <a:picLocks noChangeAspect="1"/>
          </p:cNvPicPr>
          <p:nvPr/>
        </p:nvPicPr>
        <p:blipFill>
          <a:blip r:embed="rId5" cstate="print"/>
          <a:srcRect r="14887"/>
          <a:stretch>
            <a:fillRect/>
          </a:stretch>
        </p:blipFill>
        <p:spPr>
          <a:xfrm>
            <a:off x="6497320" y="1104900"/>
            <a:ext cx="4285615" cy="33566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58900" y="4657090"/>
            <a:ext cx="246888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将人物剪贴下来用卡纸加以衬托。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379845" y="4657090"/>
            <a:ext cx="306705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用水粉颜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yong'sh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料点出背景装饰的雪花。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1084">
        <p14:switch dir="r"/>
      </p:transition>
    </mc:Choice>
    <mc:Fallback>
      <p:transition spd="slow" advTm="10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1358900" y="751111"/>
            <a:ext cx="9639300" cy="0"/>
          </a:xfrm>
          <a:prstGeom prst="line">
            <a:avLst/>
          </a:prstGeom>
          <a:ln w="19050">
            <a:solidFill>
              <a:srgbClr val="DE4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090930" y="414020"/>
            <a:ext cx="173482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rgbClr val="D531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【参考步骤】</a:t>
            </a:r>
          </a:p>
        </p:txBody>
      </p:sp>
      <p:sp>
        <p:nvSpPr>
          <p:cNvPr id="4" name="矩形 3"/>
          <p:cNvSpPr/>
          <p:nvPr/>
        </p:nvSpPr>
        <p:spPr>
          <a:xfrm>
            <a:off x="-25400" y="811530"/>
            <a:ext cx="12221845" cy="6030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温暖_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214370" y="-621030"/>
            <a:ext cx="5763260" cy="8627110"/>
          </a:xfrm>
          <a:prstGeom prst="rect">
            <a:avLst/>
          </a:prstGeom>
        </p:spPr>
      </p:pic>
      <p:pic>
        <p:nvPicPr>
          <p:cNvPr id="14" name="图片 13" descr="图片包含 鲜花, 植物&#10;&#10;已生成极高可信度的说明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165" t="24460" r="10989" b="18076"/>
          <a:stretch>
            <a:fillRect/>
          </a:stretch>
        </p:blipFill>
        <p:spPr>
          <a:xfrm>
            <a:off x="10782826" y="592877"/>
            <a:ext cx="430748" cy="31646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359140" y="6221730"/>
            <a:ext cx="194945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 画面请自行进行翻转 】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1084">
        <p14:switch dir="r"/>
      </p:transition>
    </mc:Choice>
    <mc:Fallback>
      <p:transition spd="slow" advTm="10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9912">
            <a:off x="2143107" y="1614039"/>
            <a:ext cx="2948642" cy="294864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21300" y="2736093"/>
            <a:ext cx="5334528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pic>
        <p:nvPicPr>
          <p:cNvPr id="10" name="图片 9" descr="图片包含 鲜花, 植物&#10;&#10;已生成极高可信度的说明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165" t="24460" r="10989" b="18076"/>
          <a:stretch>
            <a:fillRect/>
          </a:stretch>
        </p:blipFill>
        <p:spPr>
          <a:xfrm>
            <a:off x="5880626" y="2061971"/>
            <a:ext cx="430748" cy="316468"/>
          </a:xfrm>
          <a:prstGeom prst="rect">
            <a:avLst/>
          </a:prstGeom>
        </p:spPr>
      </p:pic>
      <p:pic>
        <p:nvPicPr>
          <p:cNvPr id="3" name="图片 2" descr="图片包含 玩具, LEGO&#10;&#10;已生成高可信度的说明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45" y="3587857"/>
            <a:ext cx="3238522" cy="321354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22"/>
          <a:stretch>
            <a:fillRect/>
          </a:stretch>
        </p:blipFill>
        <p:spPr>
          <a:xfrm flipH="1">
            <a:off x="9784466" y="298639"/>
            <a:ext cx="2407534" cy="20868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Tm="3485">
        <p14:vortex dir="r"/>
      </p:transition>
    </mc:Choice>
    <mc:Fallback>
      <p:transition spd="slow" advTm="34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277225" y="3596005"/>
            <a:ext cx="1441450" cy="2103755"/>
          </a:xfrm>
          <a:prstGeom prst="rect">
            <a:avLst/>
          </a:prstGeom>
          <a:solidFill>
            <a:srgbClr val="DF44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273165" y="3597910"/>
            <a:ext cx="1441450" cy="2103755"/>
          </a:xfrm>
          <a:prstGeom prst="rect">
            <a:avLst/>
          </a:prstGeom>
          <a:solidFill>
            <a:srgbClr val="DF44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266565" y="3597910"/>
            <a:ext cx="1441450" cy="2103755"/>
          </a:xfrm>
          <a:prstGeom prst="rect">
            <a:avLst/>
          </a:prstGeom>
          <a:solidFill>
            <a:srgbClr val="DF44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347595" y="3597910"/>
            <a:ext cx="1398905" cy="2103755"/>
          </a:xfrm>
          <a:prstGeom prst="rect">
            <a:avLst/>
          </a:prstGeom>
          <a:solidFill>
            <a:srgbClr val="DF44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8" name="直接连接符 47"/>
          <p:cNvCxnSpPr/>
          <p:nvPr/>
        </p:nvCxnSpPr>
        <p:spPr>
          <a:xfrm>
            <a:off x="1358900" y="1829058"/>
            <a:ext cx="9639300" cy="0"/>
          </a:xfrm>
          <a:prstGeom prst="line">
            <a:avLst/>
          </a:prstGeom>
          <a:ln w="19050">
            <a:solidFill>
              <a:srgbClr val="DE4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1"/>
          <p:cNvSpPr>
            <a:spLocks noChangeArrowheads="1"/>
          </p:cNvSpPr>
          <p:nvPr/>
        </p:nvSpPr>
        <p:spPr bwMode="auto">
          <a:xfrm>
            <a:off x="2749008" y="2470150"/>
            <a:ext cx="6046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01</a:t>
            </a:r>
            <a:endParaRPr lang="zh-CN" altLang="en-US" sz="28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2" name="矩形 32"/>
          <p:cNvSpPr>
            <a:spLocks noChangeArrowheads="1"/>
          </p:cNvSpPr>
          <p:nvPr/>
        </p:nvSpPr>
        <p:spPr bwMode="auto">
          <a:xfrm>
            <a:off x="4684964" y="2449513"/>
            <a:ext cx="6046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02</a:t>
            </a:r>
            <a:endParaRPr lang="zh-CN" altLang="en-US" sz="28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3" name="矩形 33"/>
          <p:cNvSpPr>
            <a:spLocks noChangeArrowheads="1"/>
          </p:cNvSpPr>
          <p:nvPr/>
        </p:nvSpPr>
        <p:spPr bwMode="auto">
          <a:xfrm>
            <a:off x="6690770" y="2446338"/>
            <a:ext cx="6046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03</a:t>
            </a:r>
            <a:endParaRPr lang="zh-CN" altLang="en-US" sz="28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8695783" y="2470150"/>
            <a:ext cx="6046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04</a:t>
            </a:r>
            <a:endParaRPr lang="zh-CN" altLang="en-US" sz="28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7" name="TextBox 4"/>
          <p:cNvSpPr>
            <a:spLocks noChangeArrowheads="1"/>
          </p:cNvSpPr>
          <p:nvPr/>
        </p:nvSpPr>
        <p:spPr bwMode="auto">
          <a:xfrm>
            <a:off x="2347278" y="3066256"/>
            <a:ext cx="1408112" cy="414020"/>
          </a:xfrm>
          <a:prstGeom prst="rect">
            <a:avLst/>
          </a:prstGeom>
          <a:solidFill>
            <a:srgbClr val="DF4448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ranklin Gothic Book" panose="020B0503020102020204" pitchFamily="34" charset="0"/>
              </a:rPr>
              <a:t>课时</a:t>
            </a:r>
          </a:p>
        </p:txBody>
      </p:sp>
      <p:sp>
        <p:nvSpPr>
          <p:cNvPr id="38" name="矩形 39"/>
          <p:cNvSpPr>
            <a:spLocks noChangeArrowheads="1"/>
          </p:cNvSpPr>
          <p:nvPr/>
        </p:nvSpPr>
        <p:spPr bwMode="auto">
          <a:xfrm>
            <a:off x="2748915" y="3595688"/>
            <a:ext cx="640080" cy="27559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rPr>
              <a:t>90</a:t>
            </a:r>
            <a:r>
              <a:rPr lang="zh-CN" altLang="en-US" sz="120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rPr>
              <a:t>分钟</a:t>
            </a:r>
          </a:p>
        </p:txBody>
      </p:sp>
      <p:sp>
        <p:nvSpPr>
          <p:cNvPr id="39" name="TextBox 4"/>
          <p:cNvSpPr>
            <a:spLocks noChangeArrowheads="1"/>
          </p:cNvSpPr>
          <p:nvPr/>
        </p:nvSpPr>
        <p:spPr bwMode="auto">
          <a:xfrm>
            <a:off x="4266565" y="3066256"/>
            <a:ext cx="1441450" cy="414020"/>
          </a:xfrm>
          <a:prstGeom prst="rect">
            <a:avLst/>
          </a:prstGeom>
          <a:solidFill>
            <a:srgbClr val="DF4448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ranklin Gothic Book" panose="020B0503020102020204" pitchFamily="34" charset="0"/>
              </a:rPr>
              <a:t>教学对象</a:t>
            </a:r>
          </a:p>
        </p:txBody>
      </p:sp>
      <p:sp>
        <p:nvSpPr>
          <p:cNvPr id="40" name="TextBox 4"/>
          <p:cNvSpPr>
            <a:spLocks noChangeArrowheads="1"/>
          </p:cNvSpPr>
          <p:nvPr/>
        </p:nvSpPr>
        <p:spPr bwMode="auto">
          <a:xfrm>
            <a:off x="6273165" y="3066256"/>
            <a:ext cx="1439863" cy="414020"/>
          </a:xfrm>
          <a:prstGeom prst="rect">
            <a:avLst/>
          </a:prstGeom>
          <a:solidFill>
            <a:srgbClr val="DF4448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ranklin Gothic Book" panose="020B0503020102020204" pitchFamily="34" charset="0"/>
              </a:rPr>
              <a:t>课程来源</a:t>
            </a:r>
          </a:p>
        </p:txBody>
      </p:sp>
      <p:sp>
        <p:nvSpPr>
          <p:cNvPr id="41" name="TextBox 4"/>
          <p:cNvSpPr>
            <a:spLocks noChangeArrowheads="1"/>
          </p:cNvSpPr>
          <p:nvPr/>
        </p:nvSpPr>
        <p:spPr bwMode="auto">
          <a:xfrm>
            <a:off x="8277384" y="3066256"/>
            <a:ext cx="1441450" cy="414020"/>
          </a:xfrm>
          <a:prstGeom prst="rect">
            <a:avLst/>
          </a:prstGeom>
          <a:solidFill>
            <a:srgbClr val="DF4448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ranklin Gothic Book" panose="020B0503020102020204" pitchFamily="34" charset="0"/>
              </a:rPr>
              <a:t>课程目标</a:t>
            </a:r>
          </a:p>
        </p:txBody>
      </p:sp>
      <p:sp>
        <p:nvSpPr>
          <p:cNvPr id="43" name="矩形 48"/>
          <p:cNvSpPr>
            <a:spLocks noChangeArrowheads="1"/>
          </p:cNvSpPr>
          <p:nvPr/>
        </p:nvSpPr>
        <p:spPr bwMode="auto">
          <a:xfrm>
            <a:off x="4685030" y="3597593"/>
            <a:ext cx="6463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2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rPr>
              <a:t>四年级</a:t>
            </a:r>
            <a:endParaRPr lang="zh-CN" altLang="en-US" sz="12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9"/>
          <p:cNvSpPr>
            <a:spLocks noChangeArrowheads="1"/>
          </p:cNvSpPr>
          <p:nvPr/>
        </p:nvSpPr>
        <p:spPr bwMode="auto">
          <a:xfrm>
            <a:off x="6208078" y="3595688"/>
            <a:ext cx="1554480" cy="212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冬天来了</a:t>
            </a:r>
          </a:p>
          <a:p>
            <a:pPr algn="ctr">
              <a:lnSpc>
                <a:spcPct val="10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天气好冷呀</a:t>
            </a:r>
          </a:p>
          <a:p>
            <a:pPr algn="ctr">
              <a:lnSpc>
                <a:spcPct val="10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凉凉的，冷冷的</a:t>
            </a:r>
          </a:p>
          <a:p>
            <a:pPr algn="ctr">
              <a:lnSpc>
                <a:spcPct val="10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人们可以怎么样</a:t>
            </a:r>
          </a:p>
          <a:p>
            <a:pPr algn="ctr">
              <a:lnSpc>
                <a:spcPct val="10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来获得保暖呢</a:t>
            </a:r>
          </a:p>
          <a:p>
            <a:pPr algn="ctr">
              <a:lnSpc>
                <a:spcPct val="10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多穿衣服是必然的</a:t>
            </a:r>
          </a:p>
          <a:p>
            <a:pPr algn="ctr">
              <a:lnSpc>
                <a:spcPct val="10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有时候围巾手套</a:t>
            </a:r>
          </a:p>
          <a:p>
            <a:pPr algn="ctr">
              <a:lnSpc>
                <a:spcPct val="10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也要派上它的用场呢</a:t>
            </a:r>
          </a:p>
          <a:p>
            <a:pPr algn="ctr">
              <a:lnSpc>
                <a:spcPct val="10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来自生活中的小事</a:t>
            </a:r>
          </a:p>
          <a:p>
            <a:pPr algn="ctr">
              <a:lnSpc>
                <a:spcPct val="10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每个小朋友</a:t>
            </a:r>
          </a:p>
          <a:p>
            <a:pPr algn="ctr">
              <a:lnSpc>
                <a:spcPct val="10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都有的生活体验呢</a:t>
            </a:r>
          </a:p>
        </p:txBody>
      </p:sp>
      <p:sp>
        <p:nvSpPr>
          <p:cNvPr id="45" name="矩形 53"/>
          <p:cNvSpPr>
            <a:spLocks noChangeArrowheads="1"/>
          </p:cNvSpPr>
          <p:nvPr/>
        </p:nvSpPr>
        <p:spPr bwMode="auto">
          <a:xfrm>
            <a:off x="8248650" y="3616960"/>
            <a:ext cx="1669415" cy="189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sz="1200" b="1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rPr>
              <a:t>能表现出</a:t>
            </a:r>
          </a:p>
          <a:p>
            <a:pPr>
              <a:lnSpc>
                <a:spcPct val="140000"/>
              </a:lnSpc>
            </a:pPr>
            <a:r>
              <a:rPr lang="zh-CN" altLang="en-US" sz="1200" b="1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rPr>
              <a:t>人物的基本形态</a:t>
            </a:r>
          </a:p>
          <a:p>
            <a:pPr>
              <a:lnSpc>
                <a:spcPct val="140000"/>
              </a:lnSpc>
            </a:pPr>
            <a:r>
              <a:rPr lang="zh-CN" altLang="en-US" sz="1200" b="1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rPr>
              <a:t>能主观地</a:t>
            </a:r>
          </a:p>
          <a:p>
            <a:pPr>
              <a:lnSpc>
                <a:spcPct val="140000"/>
              </a:lnSpc>
            </a:pPr>
            <a:r>
              <a:rPr lang="zh-CN" altLang="en-US" sz="1200" b="1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rPr>
              <a:t>进行围巾花纹的设计</a:t>
            </a:r>
          </a:p>
          <a:p>
            <a:pPr>
              <a:lnSpc>
                <a:spcPct val="140000"/>
              </a:lnSpc>
            </a:pPr>
            <a:r>
              <a:rPr lang="zh-CN" altLang="en-US" sz="1200" b="1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rPr>
              <a:t>能表达出</a:t>
            </a:r>
          </a:p>
          <a:p>
            <a:pPr>
              <a:lnSpc>
                <a:spcPct val="140000"/>
              </a:lnSpc>
            </a:pPr>
            <a:r>
              <a:rPr lang="zh-CN" altLang="en-US" sz="1200" b="1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rPr>
              <a:t>自己的审美</a:t>
            </a:r>
          </a:p>
          <a:p>
            <a:pPr>
              <a:lnSpc>
                <a:spcPct val="140000"/>
              </a:lnSpc>
            </a:pPr>
            <a:r>
              <a:rPr lang="zh-CN" altLang="en-US" sz="1200" b="1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rPr>
              <a:t>以及生活情感体验</a:t>
            </a:r>
          </a:p>
        </p:txBody>
      </p:sp>
      <p:pic>
        <p:nvPicPr>
          <p:cNvPr id="52" name="图片 51" descr="图片包含 鲜花, 植物&#10;&#10;已生成极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165" t="24460" r="10989" b="18076"/>
          <a:stretch>
            <a:fillRect/>
          </a:stretch>
        </p:blipFill>
        <p:spPr>
          <a:xfrm>
            <a:off x="10782826" y="2108974"/>
            <a:ext cx="430748" cy="31646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22"/>
          <a:stretch>
            <a:fillRect/>
          </a:stretch>
        </p:blipFill>
        <p:spPr>
          <a:xfrm flipH="1">
            <a:off x="9587696" y="338612"/>
            <a:ext cx="2604304" cy="2086830"/>
          </a:xfrm>
          <a:prstGeom prst="rect">
            <a:avLst/>
          </a:prstGeom>
        </p:spPr>
      </p:pic>
      <p:pic>
        <p:nvPicPr>
          <p:cNvPr id="22" name="图片 21" descr="图片包含 玩具, LEGO&#10;&#10;已生成高可信度的说明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3597910"/>
            <a:ext cx="3239135" cy="3215005"/>
          </a:xfrm>
          <a:prstGeom prst="rect">
            <a:avLst/>
          </a:prstGeom>
        </p:spPr>
      </p:pic>
      <p:pic>
        <p:nvPicPr>
          <p:cNvPr id="6" name="图片 5" descr="图片包含 玩具, LEGO&#10;&#10;已生成高可信度的说明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995" y="4886325"/>
            <a:ext cx="1714500" cy="17018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015740" y="1084580"/>
            <a:ext cx="395097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solidFill>
                  <a:srgbClr val="D5312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ranklin Gothic Book" panose="020B0503020102020204" pitchFamily="34" charset="0"/>
              </a:rPr>
              <a:t>【 课题：温暖的冬日 】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1565">
        <p14:switch dir="r"/>
      </p:transition>
    </mc:Choice>
    <mc:Fallback>
      <p:transition spd="slow" advTm="15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5" grpId="0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3" grpId="0"/>
      <p:bldP spid="44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533650"/>
            <a:ext cx="7781925" cy="1400175"/>
          </a:xfrm>
          <a:prstGeom prst="rect">
            <a:avLst/>
          </a:prstGeom>
          <a:solidFill>
            <a:srgbClr val="DF4448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14"/>
          <p:cNvSpPr>
            <a:spLocks noChangeArrowheads="1"/>
          </p:cNvSpPr>
          <p:nvPr/>
        </p:nvSpPr>
        <p:spPr bwMode="auto">
          <a:xfrm>
            <a:off x="3846963" y="2908151"/>
            <a:ext cx="14020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课程导入</a:t>
            </a:r>
          </a:p>
        </p:txBody>
      </p:sp>
      <p:sp>
        <p:nvSpPr>
          <p:cNvPr id="10" name="矩形 15"/>
          <p:cNvSpPr>
            <a:spLocks noChangeArrowheads="1"/>
          </p:cNvSpPr>
          <p:nvPr/>
        </p:nvSpPr>
        <p:spPr bwMode="auto">
          <a:xfrm>
            <a:off x="3827780" y="3435350"/>
            <a:ext cx="337375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1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rPr>
              <a:t>冬天温度好低呀，不过我一点都不冷，因为</a:t>
            </a:r>
            <a:r>
              <a:rPr lang="en-US" altLang="zh-CN" sz="11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rPr>
              <a:t>......</a:t>
            </a:r>
          </a:p>
        </p:txBody>
      </p:sp>
      <p:sp>
        <p:nvSpPr>
          <p:cNvPr id="13" name="矩形 17"/>
          <p:cNvSpPr>
            <a:spLocks noChangeArrowheads="1"/>
          </p:cNvSpPr>
          <p:nvPr/>
        </p:nvSpPr>
        <p:spPr bwMode="auto">
          <a:xfrm>
            <a:off x="2317310" y="2772569"/>
            <a:ext cx="109264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5400" dirty="0">
                <a:solidFill>
                  <a:schemeClr val="bg1"/>
                </a:solidFill>
                <a:latin typeface="+mn-lt"/>
                <a:ea typeface="幼圆" panose="02010509060101010101" pitchFamily="49" charset="-122"/>
                <a:sym typeface="Impact" panose="020B0806030902050204" pitchFamily="34" charset="0"/>
              </a:rPr>
              <a:t>01</a:t>
            </a:r>
            <a:endParaRPr lang="zh-CN" altLang="en-US" sz="5400" dirty="0">
              <a:solidFill>
                <a:schemeClr val="bg1"/>
              </a:solidFill>
              <a:latin typeface="+mn-lt"/>
              <a:ea typeface="幼圆" panose="02010509060101010101" pitchFamily="49" charset="-122"/>
              <a:sym typeface="Impact" panose="020B0806030902050204" pitchFamily="34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3505200" y="2772569"/>
            <a:ext cx="0" cy="9233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998">
            <a:off x="7845566" y="846519"/>
            <a:ext cx="2948642" cy="2948642"/>
          </a:xfrm>
          <a:prstGeom prst="rect">
            <a:avLst/>
          </a:prstGeom>
        </p:spPr>
      </p:pic>
      <p:pic>
        <p:nvPicPr>
          <p:cNvPr id="12" name="图片 11" descr="图片包含 玩具, LEGO&#10;&#10;已生成高可信度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47" y="3943350"/>
            <a:ext cx="2937303" cy="2914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1011">
        <p14:switch dir="r"/>
      </p:transition>
    </mc:Choice>
    <mc:Fallback>
      <p:transition spd="slow" advTm="10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8" grpId="0"/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79565" y="4661535"/>
            <a:ext cx="4533900" cy="644525"/>
          </a:xfrm>
          <a:prstGeom prst="rect">
            <a:avLst/>
          </a:prstGeom>
          <a:solidFill>
            <a:srgbClr val="DF44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连接符 21"/>
          <p:cNvCxnSpPr/>
          <p:nvPr/>
        </p:nvCxnSpPr>
        <p:spPr>
          <a:xfrm>
            <a:off x="1358900" y="751111"/>
            <a:ext cx="9639300" cy="0"/>
          </a:xfrm>
          <a:prstGeom prst="line">
            <a:avLst/>
          </a:prstGeom>
          <a:ln w="19050">
            <a:solidFill>
              <a:srgbClr val="DE4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 descr="图片包含 鲜花, 植物&#10;&#10;已生成极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165" t="24460" r="10989" b="18076"/>
          <a:stretch>
            <a:fillRect/>
          </a:stretch>
        </p:blipFill>
        <p:spPr>
          <a:xfrm>
            <a:off x="10782826" y="592877"/>
            <a:ext cx="430748" cy="316468"/>
          </a:xfrm>
          <a:prstGeom prst="rect">
            <a:avLst/>
          </a:prstGeom>
        </p:spPr>
      </p:pic>
      <p:sp>
        <p:nvSpPr>
          <p:cNvPr id="28" name="椭圆 6"/>
          <p:cNvSpPr>
            <a:spLocks noChangeArrowheads="1"/>
          </p:cNvSpPr>
          <p:nvPr/>
        </p:nvSpPr>
        <p:spPr bwMode="auto">
          <a:xfrm>
            <a:off x="5700713" y="1866900"/>
            <a:ext cx="658812" cy="658813"/>
          </a:xfrm>
          <a:prstGeom prst="ellipse">
            <a:avLst/>
          </a:prstGeom>
          <a:solidFill>
            <a:srgbClr val="DF4448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40" name="椭圆 7"/>
          <p:cNvSpPr>
            <a:spLocks noChangeArrowheads="1"/>
          </p:cNvSpPr>
          <p:nvPr/>
        </p:nvSpPr>
        <p:spPr bwMode="auto">
          <a:xfrm>
            <a:off x="5700713" y="3257550"/>
            <a:ext cx="658812" cy="658813"/>
          </a:xfrm>
          <a:prstGeom prst="ellipse">
            <a:avLst/>
          </a:prstGeom>
          <a:solidFill>
            <a:srgbClr val="DF4448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42" name="椭圆 8"/>
          <p:cNvSpPr>
            <a:spLocks noChangeArrowheads="1"/>
          </p:cNvSpPr>
          <p:nvPr/>
        </p:nvSpPr>
        <p:spPr bwMode="auto">
          <a:xfrm>
            <a:off x="5700713" y="4686300"/>
            <a:ext cx="658812" cy="658813"/>
          </a:xfrm>
          <a:prstGeom prst="ellipse">
            <a:avLst/>
          </a:prstGeom>
          <a:solidFill>
            <a:srgbClr val="DF4448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44" name="TextBox 4"/>
          <p:cNvSpPr>
            <a:spLocks noChangeArrowheads="1"/>
          </p:cNvSpPr>
          <p:nvPr/>
        </p:nvSpPr>
        <p:spPr bwMode="auto">
          <a:xfrm>
            <a:off x="2397068" y="4709287"/>
            <a:ext cx="1716088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D5312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ranklin Gothic Book" panose="020B0503020102020204" pitchFamily="34" charset="0"/>
              </a:rPr>
              <a:t>冬天来了</a:t>
            </a:r>
          </a:p>
        </p:txBody>
      </p:sp>
      <p:sp>
        <p:nvSpPr>
          <p:cNvPr id="45" name="TextBox 15"/>
          <p:cNvSpPr>
            <a:spLocks noChangeArrowheads="1"/>
          </p:cNvSpPr>
          <p:nvPr/>
        </p:nvSpPr>
        <p:spPr bwMode="auto">
          <a:xfrm>
            <a:off x="1740637" y="5112512"/>
            <a:ext cx="3028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你能说说我们有哪些方法保暖呢？</a:t>
            </a:r>
          </a:p>
        </p:txBody>
      </p:sp>
      <p:sp>
        <p:nvSpPr>
          <p:cNvPr id="46" name="矩形 10"/>
          <p:cNvSpPr>
            <a:spLocks noChangeArrowheads="1"/>
          </p:cNvSpPr>
          <p:nvPr/>
        </p:nvSpPr>
        <p:spPr bwMode="auto">
          <a:xfrm>
            <a:off x="6638925" y="1949768"/>
            <a:ext cx="4533900" cy="429895"/>
          </a:xfrm>
          <a:prstGeom prst="rect">
            <a:avLst/>
          </a:prstGeom>
          <a:solidFill>
            <a:srgbClr val="DF4448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rPr>
              <a:t>我可以穿上厚厚的衣服</a:t>
            </a:r>
          </a:p>
          <a:p>
            <a:r>
              <a:rPr lang="zh-CN" altLang="en-US" sz="11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rPr>
              <a:t>我可以多喝热水</a:t>
            </a:r>
          </a:p>
        </p:txBody>
      </p:sp>
      <p:sp>
        <p:nvSpPr>
          <p:cNvPr id="47" name="矩形 11"/>
          <p:cNvSpPr>
            <a:spLocks noChangeArrowheads="1"/>
          </p:cNvSpPr>
          <p:nvPr/>
        </p:nvSpPr>
        <p:spPr bwMode="auto">
          <a:xfrm>
            <a:off x="6679565" y="3349308"/>
            <a:ext cx="4533900" cy="429895"/>
          </a:xfrm>
          <a:prstGeom prst="rect">
            <a:avLst/>
          </a:prstGeom>
          <a:solidFill>
            <a:srgbClr val="DF4448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rPr>
              <a:t>我呆在家里的时候，有暖气</a:t>
            </a:r>
          </a:p>
          <a:p>
            <a:r>
              <a:rPr lang="zh-CN" altLang="en-US" sz="110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rPr>
              <a:t>我们也可以多锻炼多运动</a:t>
            </a:r>
          </a:p>
        </p:txBody>
      </p:sp>
      <p:sp>
        <p:nvSpPr>
          <p:cNvPr id="52" name="矩形 20"/>
          <p:cNvSpPr>
            <a:spLocks noChangeArrowheads="1"/>
          </p:cNvSpPr>
          <p:nvPr/>
        </p:nvSpPr>
        <p:spPr bwMode="auto">
          <a:xfrm>
            <a:off x="5749925" y="1873250"/>
            <a:ext cx="59503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Impact" panose="020B0806030902050204" pitchFamily="34" charset="0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53" name="矩形 21"/>
          <p:cNvSpPr>
            <a:spLocks noChangeArrowheads="1"/>
          </p:cNvSpPr>
          <p:nvPr/>
        </p:nvSpPr>
        <p:spPr bwMode="auto">
          <a:xfrm>
            <a:off x="5724525" y="3273425"/>
            <a:ext cx="611188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Impact" panose="020B0806030902050204" pitchFamily="34" charset="0"/>
              </a:rPr>
              <a:t>02</a:t>
            </a:r>
            <a:endParaRPr lang="zh-CN" altLang="en-US" sz="32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54" name="矩形 22"/>
          <p:cNvSpPr>
            <a:spLocks noChangeArrowheads="1"/>
          </p:cNvSpPr>
          <p:nvPr/>
        </p:nvSpPr>
        <p:spPr bwMode="auto">
          <a:xfrm>
            <a:off x="5724525" y="4691063"/>
            <a:ext cx="59503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Impact" panose="020B0806030902050204" pitchFamily="34" charset="0"/>
              </a:rPr>
              <a:t>03</a:t>
            </a:r>
            <a:endParaRPr lang="zh-CN" altLang="en-US" sz="32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2" name="图片 1" descr="u=734486867,2097278683&amp;fm=200&amp;gp=0"/>
          <p:cNvPicPr>
            <a:picLocks noChangeAspect="1"/>
          </p:cNvPicPr>
          <p:nvPr/>
        </p:nvPicPr>
        <p:blipFill>
          <a:blip r:embed="rId4" cstate="print"/>
          <a:srcRect l="6067" r="6081" b="9131"/>
          <a:stretch>
            <a:fillRect/>
          </a:stretch>
        </p:blipFill>
        <p:spPr>
          <a:xfrm>
            <a:off x="1273175" y="1827530"/>
            <a:ext cx="4183380" cy="2881630"/>
          </a:xfrm>
          <a:prstGeom prst="rect">
            <a:avLst/>
          </a:prstGeom>
          <a:ln w="28575">
            <a:solidFill>
              <a:srgbClr val="DE415A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6801485" y="4709160"/>
            <a:ext cx="2773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20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rPr>
              <a:t>我们还有帽子和手套，还有美丽的围巾</a:t>
            </a:r>
          </a:p>
          <a:p>
            <a:r>
              <a:rPr lang="zh-CN" altLang="en-US" sz="120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rPr>
              <a:t>帮助我们保暖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1090930" y="414020"/>
            <a:ext cx="173482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rgbClr val="D531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【课程导入】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1088">
        <p14:switch dir="r"/>
      </p:transition>
    </mc:Choice>
    <mc:Fallback>
      <p:transition spd="slow" advTm="10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8" grpId="0" animBg="1"/>
      <p:bldP spid="40" grpId="0" animBg="1"/>
      <p:bldP spid="42" grpId="0" animBg="1"/>
      <p:bldP spid="44" grpId="0"/>
      <p:bldP spid="45" grpId="0"/>
      <p:bldP spid="46" grpId="0" bldLvl="0" animBg="1"/>
      <p:bldP spid="47" grpId="0" bldLvl="0" animBg="1"/>
      <p:bldP spid="52" grpId="0"/>
      <p:bldP spid="53" grpId="0"/>
      <p:bldP spid="54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直接连接符 19"/>
          <p:cNvCxnSpPr/>
          <p:nvPr/>
        </p:nvCxnSpPr>
        <p:spPr>
          <a:xfrm>
            <a:off x="1358900" y="751111"/>
            <a:ext cx="9639300" cy="0"/>
          </a:xfrm>
          <a:prstGeom prst="line">
            <a:avLst/>
          </a:prstGeom>
          <a:ln w="19050">
            <a:solidFill>
              <a:srgbClr val="DE4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1090930" y="414020"/>
            <a:ext cx="173482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rgbClr val="D531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【课程导入】</a:t>
            </a:r>
          </a:p>
        </p:txBody>
      </p:sp>
      <p:pic>
        <p:nvPicPr>
          <p:cNvPr id="23" name="图片 22" descr="图片包含 鲜花, 植物&#10;&#10;已生成极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165" t="24460" r="10989" b="18076"/>
          <a:stretch>
            <a:fillRect/>
          </a:stretch>
        </p:blipFill>
        <p:spPr>
          <a:xfrm>
            <a:off x="10782826" y="592877"/>
            <a:ext cx="430748" cy="316468"/>
          </a:xfrm>
          <a:prstGeom prst="rect">
            <a:avLst/>
          </a:prstGeom>
        </p:spPr>
      </p:pic>
      <p:pic>
        <p:nvPicPr>
          <p:cNvPr id="2" name="图片 1" descr="u=1812919330,988328225&amp;fm=26&amp;gp=0"/>
          <p:cNvPicPr>
            <a:picLocks noChangeAspect="1"/>
          </p:cNvPicPr>
          <p:nvPr/>
        </p:nvPicPr>
        <p:blipFill>
          <a:blip r:embed="rId4" cstate="print"/>
          <a:srcRect b="10237"/>
          <a:stretch>
            <a:fillRect/>
          </a:stretch>
        </p:blipFill>
        <p:spPr>
          <a:xfrm>
            <a:off x="1358900" y="1118235"/>
            <a:ext cx="4761865" cy="3145790"/>
          </a:xfrm>
          <a:prstGeom prst="rect">
            <a:avLst/>
          </a:prstGeom>
        </p:spPr>
      </p:pic>
      <p:pic>
        <p:nvPicPr>
          <p:cNvPr id="3" name="图片 2" descr="u=845309238,2030515149&amp;fm=26&amp;gp=0"/>
          <p:cNvPicPr>
            <a:picLocks noChangeAspect="1"/>
          </p:cNvPicPr>
          <p:nvPr/>
        </p:nvPicPr>
        <p:blipFill>
          <a:blip r:embed="rId5" cstate="print"/>
          <a:srcRect b="10920"/>
          <a:stretch>
            <a:fillRect/>
          </a:stretch>
        </p:blipFill>
        <p:spPr>
          <a:xfrm>
            <a:off x="6236335" y="1118235"/>
            <a:ext cx="4933950" cy="31464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743710" y="4535805"/>
            <a:ext cx="9819640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在气候寒冷的地方，人们会穿戴用羊毛编织的厚围巾来保暖。</a:t>
            </a:r>
          </a:p>
          <a:p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在气候干燥、多尘或是空气污染严重的地方，人们可以将一条轻薄的围巾包着头部，以保持头发清洁。</a:t>
            </a:r>
          </a:p>
          <a:p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随着时间发展，围巾不仅仅用作保暖，还有装饰装扮和美化的作用呢。</a:t>
            </a:r>
          </a:p>
        </p:txBody>
      </p:sp>
      <p:sp>
        <p:nvSpPr>
          <p:cNvPr id="87" name="Oval 63"/>
          <p:cNvSpPr/>
          <p:nvPr/>
        </p:nvSpPr>
        <p:spPr>
          <a:xfrm>
            <a:off x="1230699" y="4382029"/>
            <a:ext cx="441744" cy="441744"/>
          </a:xfrm>
          <a:prstGeom prst="ellipse">
            <a:avLst/>
          </a:prstGeom>
          <a:solidFill>
            <a:srgbClr val="DF4448"/>
          </a:solidFill>
          <a:ln w="127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Roboto condensed"/>
              <a:cs typeface="Roboto condensed"/>
            </a:endParaRPr>
          </a:p>
        </p:txBody>
      </p:sp>
      <p:sp>
        <p:nvSpPr>
          <p:cNvPr id="91" name="AutoShape 597"/>
          <p:cNvSpPr/>
          <p:nvPr/>
        </p:nvSpPr>
        <p:spPr bwMode="auto">
          <a:xfrm>
            <a:off x="1357810" y="4507288"/>
            <a:ext cx="192201" cy="192201"/>
          </a:xfrm>
          <a:custGeom>
            <a:avLst/>
            <a:gdLst>
              <a:gd name="T0" fmla="*/ 197530295 w 21599"/>
              <a:gd name="T1" fmla="*/ 172950408 h 21600"/>
              <a:gd name="T2" fmla="*/ 143127996 w 21599"/>
              <a:gd name="T3" fmla="*/ 118530734 h 21600"/>
              <a:gd name="T4" fmla="*/ 154889968 w 21599"/>
              <a:gd name="T5" fmla="*/ 77505851 h 21600"/>
              <a:gd name="T6" fmla="*/ 77445028 w 21599"/>
              <a:gd name="T7" fmla="*/ 0 h 21600"/>
              <a:gd name="T8" fmla="*/ 0 w 21599"/>
              <a:gd name="T9" fmla="*/ 77505851 h 21600"/>
              <a:gd name="T10" fmla="*/ 77445028 w 21599"/>
              <a:gd name="T11" fmla="*/ 154973590 h 21600"/>
              <a:gd name="T12" fmla="*/ 118656171 w 21599"/>
              <a:gd name="T13" fmla="*/ 143092820 h 21600"/>
              <a:gd name="T14" fmla="*/ 173020355 w 21599"/>
              <a:gd name="T15" fmla="*/ 197484751 h 21600"/>
              <a:gd name="T16" fmla="*/ 186522015 w 21599"/>
              <a:gd name="T17" fmla="*/ 203194979 h 21600"/>
              <a:gd name="T18" fmla="*/ 186587973 w 21599"/>
              <a:gd name="T19" fmla="*/ 203194979 h 21600"/>
              <a:gd name="T20" fmla="*/ 198387292 w 21599"/>
              <a:gd name="T21" fmla="*/ 198396947 h 21600"/>
              <a:gd name="T22" fmla="*/ 203223198 w 21599"/>
              <a:gd name="T23" fmla="*/ 186477975 h 21600"/>
              <a:gd name="T24" fmla="*/ 197530295 w 21599"/>
              <a:gd name="T25" fmla="*/ 172950408 h 21600"/>
              <a:gd name="T26" fmla="*/ 120631759 w 21599"/>
              <a:gd name="T27" fmla="*/ 77505851 h 21600"/>
              <a:gd name="T28" fmla="*/ 77445028 w 21599"/>
              <a:gd name="T29" fmla="*/ 120712436 h 21600"/>
              <a:gd name="T30" fmla="*/ 34258209 w 21599"/>
              <a:gd name="T31" fmla="*/ 77505851 h 21600"/>
              <a:gd name="T32" fmla="*/ 77445028 w 21599"/>
              <a:gd name="T33" fmla="*/ 34279285 h 21600"/>
              <a:gd name="T34" fmla="*/ 120631759 w 21599"/>
              <a:gd name="T35" fmla="*/ 77505851 h 21600"/>
              <a:gd name="T36" fmla="*/ 120631759 w 21599"/>
              <a:gd name="T37" fmla="*/ 77505851 h 216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1599" h="21600">
                <a:moveTo>
                  <a:pt x="20994" y="18385"/>
                </a:moveTo>
                <a:lnTo>
                  <a:pt x="15212" y="12600"/>
                </a:lnTo>
                <a:cubicBezTo>
                  <a:pt x="16003" y="11336"/>
                  <a:pt x="16462" y="9839"/>
                  <a:pt x="16462" y="8239"/>
                </a:cubicBezTo>
                <a:cubicBezTo>
                  <a:pt x="16462" y="3689"/>
                  <a:pt x="12777" y="0"/>
                  <a:pt x="8231" y="0"/>
                </a:cubicBezTo>
                <a:cubicBezTo>
                  <a:pt x="3686" y="0"/>
                  <a:pt x="0" y="3689"/>
                  <a:pt x="0" y="8239"/>
                </a:cubicBezTo>
                <a:cubicBezTo>
                  <a:pt x="0" y="12787"/>
                  <a:pt x="3686" y="16474"/>
                  <a:pt x="8231" y="16474"/>
                </a:cubicBezTo>
                <a:cubicBezTo>
                  <a:pt x="9839" y="16474"/>
                  <a:pt x="11342" y="16011"/>
                  <a:pt x="12611" y="15211"/>
                </a:cubicBezTo>
                <a:lnTo>
                  <a:pt x="18389" y="20993"/>
                </a:lnTo>
                <a:cubicBezTo>
                  <a:pt x="18787" y="21391"/>
                  <a:pt x="19307" y="21600"/>
                  <a:pt x="19824" y="21600"/>
                </a:cubicBezTo>
                <a:cubicBezTo>
                  <a:pt x="19827" y="21600"/>
                  <a:pt x="19829" y="21600"/>
                  <a:pt x="19831" y="21600"/>
                </a:cubicBezTo>
                <a:cubicBezTo>
                  <a:pt x="20281" y="21600"/>
                  <a:pt x="20740" y="21433"/>
                  <a:pt x="21085" y="21090"/>
                </a:cubicBezTo>
                <a:cubicBezTo>
                  <a:pt x="21434" y="20740"/>
                  <a:pt x="21600" y="20278"/>
                  <a:pt x="21599" y="19823"/>
                </a:cubicBezTo>
                <a:cubicBezTo>
                  <a:pt x="21598" y="19304"/>
                  <a:pt x="21391" y="18783"/>
                  <a:pt x="20994" y="18385"/>
                </a:cubicBezTo>
                <a:close/>
                <a:moveTo>
                  <a:pt x="12821" y="8239"/>
                </a:moveTo>
                <a:cubicBezTo>
                  <a:pt x="12817" y="10769"/>
                  <a:pt x="10761" y="12827"/>
                  <a:pt x="8231" y="12832"/>
                </a:cubicBezTo>
                <a:cubicBezTo>
                  <a:pt x="5701" y="12827"/>
                  <a:pt x="3645" y="10769"/>
                  <a:pt x="3641" y="8239"/>
                </a:cubicBezTo>
                <a:cubicBezTo>
                  <a:pt x="3645" y="5707"/>
                  <a:pt x="5701" y="3648"/>
                  <a:pt x="8231" y="3644"/>
                </a:cubicBezTo>
                <a:cubicBezTo>
                  <a:pt x="10761" y="3648"/>
                  <a:pt x="12817" y="5707"/>
                  <a:pt x="12821" y="8239"/>
                </a:cubicBezTo>
                <a:close/>
                <a:moveTo>
                  <a:pt x="12821" y="8239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Roboto condensed"/>
              <a:cs typeface="Roboto condensed"/>
            </a:endParaRPr>
          </a:p>
        </p:txBody>
      </p:sp>
      <p:sp>
        <p:nvSpPr>
          <p:cNvPr id="5" name="Oval 63"/>
          <p:cNvSpPr/>
          <p:nvPr/>
        </p:nvSpPr>
        <p:spPr>
          <a:xfrm>
            <a:off x="1230699" y="5057669"/>
            <a:ext cx="441744" cy="441744"/>
          </a:xfrm>
          <a:prstGeom prst="ellipse">
            <a:avLst/>
          </a:prstGeom>
          <a:solidFill>
            <a:srgbClr val="DF4448"/>
          </a:solidFill>
          <a:ln w="127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Roboto condensed"/>
              <a:cs typeface="Roboto condensed"/>
            </a:endParaRPr>
          </a:p>
        </p:txBody>
      </p:sp>
      <p:sp>
        <p:nvSpPr>
          <p:cNvPr id="6" name="AutoShape 597"/>
          <p:cNvSpPr/>
          <p:nvPr/>
        </p:nvSpPr>
        <p:spPr bwMode="auto">
          <a:xfrm>
            <a:off x="1357810" y="5182928"/>
            <a:ext cx="192201" cy="192201"/>
          </a:xfrm>
          <a:custGeom>
            <a:avLst/>
            <a:gdLst>
              <a:gd name="T0" fmla="*/ 197530295 w 21599"/>
              <a:gd name="T1" fmla="*/ 172950408 h 21600"/>
              <a:gd name="T2" fmla="*/ 143127996 w 21599"/>
              <a:gd name="T3" fmla="*/ 118530734 h 21600"/>
              <a:gd name="T4" fmla="*/ 154889968 w 21599"/>
              <a:gd name="T5" fmla="*/ 77505851 h 21600"/>
              <a:gd name="T6" fmla="*/ 77445028 w 21599"/>
              <a:gd name="T7" fmla="*/ 0 h 21600"/>
              <a:gd name="T8" fmla="*/ 0 w 21599"/>
              <a:gd name="T9" fmla="*/ 77505851 h 21600"/>
              <a:gd name="T10" fmla="*/ 77445028 w 21599"/>
              <a:gd name="T11" fmla="*/ 154973590 h 21600"/>
              <a:gd name="T12" fmla="*/ 118656171 w 21599"/>
              <a:gd name="T13" fmla="*/ 143092820 h 21600"/>
              <a:gd name="T14" fmla="*/ 173020355 w 21599"/>
              <a:gd name="T15" fmla="*/ 197484751 h 21600"/>
              <a:gd name="T16" fmla="*/ 186522015 w 21599"/>
              <a:gd name="T17" fmla="*/ 203194979 h 21600"/>
              <a:gd name="T18" fmla="*/ 186587973 w 21599"/>
              <a:gd name="T19" fmla="*/ 203194979 h 21600"/>
              <a:gd name="T20" fmla="*/ 198387292 w 21599"/>
              <a:gd name="T21" fmla="*/ 198396947 h 21600"/>
              <a:gd name="T22" fmla="*/ 203223198 w 21599"/>
              <a:gd name="T23" fmla="*/ 186477975 h 21600"/>
              <a:gd name="T24" fmla="*/ 197530295 w 21599"/>
              <a:gd name="T25" fmla="*/ 172950408 h 21600"/>
              <a:gd name="T26" fmla="*/ 120631759 w 21599"/>
              <a:gd name="T27" fmla="*/ 77505851 h 21600"/>
              <a:gd name="T28" fmla="*/ 77445028 w 21599"/>
              <a:gd name="T29" fmla="*/ 120712436 h 21600"/>
              <a:gd name="T30" fmla="*/ 34258209 w 21599"/>
              <a:gd name="T31" fmla="*/ 77505851 h 21600"/>
              <a:gd name="T32" fmla="*/ 77445028 w 21599"/>
              <a:gd name="T33" fmla="*/ 34279285 h 21600"/>
              <a:gd name="T34" fmla="*/ 120631759 w 21599"/>
              <a:gd name="T35" fmla="*/ 77505851 h 21600"/>
              <a:gd name="T36" fmla="*/ 120631759 w 21599"/>
              <a:gd name="T37" fmla="*/ 77505851 h 216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1599" h="21600">
                <a:moveTo>
                  <a:pt x="20994" y="18385"/>
                </a:moveTo>
                <a:lnTo>
                  <a:pt x="15212" y="12600"/>
                </a:lnTo>
                <a:cubicBezTo>
                  <a:pt x="16003" y="11336"/>
                  <a:pt x="16462" y="9839"/>
                  <a:pt x="16462" y="8239"/>
                </a:cubicBezTo>
                <a:cubicBezTo>
                  <a:pt x="16462" y="3689"/>
                  <a:pt x="12777" y="0"/>
                  <a:pt x="8231" y="0"/>
                </a:cubicBezTo>
                <a:cubicBezTo>
                  <a:pt x="3686" y="0"/>
                  <a:pt x="0" y="3689"/>
                  <a:pt x="0" y="8239"/>
                </a:cubicBezTo>
                <a:cubicBezTo>
                  <a:pt x="0" y="12787"/>
                  <a:pt x="3686" y="16474"/>
                  <a:pt x="8231" y="16474"/>
                </a:cubicBezTo>
                <a:cubicBezTo>
                  <a:pt x="9839" y="16474"/>
                  <a:pt x="11342" y="16011"/>
                  <a:pt x="12611" y="15211"/>
                </a:cubicBezTo>
                <a:lnTo>
                  <a:pt x="18389" y="20993"/>
                </a:lnTo>
                <a:cubicBezTo>
                  <a:pt x="18787" y="21391"/>
                  <a:pt x="19307" y="21600"/>
                  <a:pt x="19824" y="21600"/>
                </a:cubicBezTo>
                <a:cubicBezTo>
                  <a:pt x="19827" y="21600"/>
                  <a:pt x="19829" y="21600"/>
                  <a:pt x="19831" y="21600"/>
                </a:cubicBezTo>
                <a:cubicBezTo>
                  <a:pt x="20281" y="21600"/>
                  <a:pt x="20740" y="21433"/>
                  <a:pt x="21085" y="21090"/>
                </a:cubicBezTo>
                <a:cubicBezTo>
                  <a:pt x="21434" y="20740"/>
                  <a:pt x="21600" y="20278"/>
                  <a:pt x="21599" y="19823"/>
                </a:cubicBezTo>
                <a:cubicBezTo>
                  <a:pt x="21598" y="19304"/>
                  <a:pt x="21391" y="18783"/>
                  <a:pt x="20994" y="18385"/>
                </a:cubicBezTo>
                <a:close/>
                <a:moveTo>
                  <a:pt x="12821" y="8239"/>
                </a:moveTo>
                <a:cubicBezTo>
                  <a:pt x="12817" y="10769"/>
                  <a:pt x="10761" y="12827"/>
                  <a:pt x="8231" y="12832"/>
                </a:cubicBezTo>
                <a:cubicBezTo>
                  <a:pt x="5701" y="12827"/>
                  <a:pt x="3645" y="10769"/>
                  <a:pt x="3641" y="8239"/>
                </a:cubicBezTo>
                <a:cubicBezTo>
                  <a:pt x="3645" y="5707"/>
                  <a:pt x="5701" y="3648"/>
                  <a:pt x="8231" y="3644"/>
                </a:cubicBezTo>
                <a:cubicBezTo>
                  <a:pt x="10761" y="3648"/>
                  <a:pt x="12817" y="5707"/>
                  <a:pt x="12821" y="8239"/>
                </a:cubicBezTo>
                <a:close/>
                <a:moveTo>
                  <a:pt x="12821" y="8239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Roboto condensed"/>
              <a:cs typeface="Roboto condensed"/>
            </a:endParaRPr>
          </a:p>
        </p:txBody>
      </p:sp>
      <p:sp>
        <p:nvSpPr>
          <p:cNvPr id="7" name="Oval 63"/>
          <p:cNvSpPr/>
          <p:nvPr/>
        </p:nvSpPr>
        <p:spPr>
          <a:xfrm>
            <a:off x="1230699" y="5762519"/>
            <a:ext cx="441744" cy="441744"/>
          </a:xfrm>
          <a:prstGeom prst="ellipse">
            <a:avLst/>
          </a:prstGeom>
          <a:solidFill>
            <a:srgbClr val="DF4448"/>
          </a:solidFill>
          <a:ln w="127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Roboto condensed"/>
              <a:cs typeface="Roboto condensed"/>
            </a:endParaRPr>
          </a:p>
        </p:txBody>
      </p:sp>
      <p:sp>
        <p:nvSpPr>
          <p:cNvPr id="8" name="AutoShape 597"/>
          <p:cNvSpPr/>
          <p:nvPr/>
        </p:nvSpPr>
        <p:spPr bwMode="auto">
          <a:xfrm>
            <a:off x="1357810" y="5887778"/>
            <a:ext cx="192201" cy="192201"/>
          </a:xfrm>
          <a:custGeom>
            <a:avLst/>
            <a:gdLst>
              <a:gd name="T0" fmla="*/ 197530295 w 21599"/>
              <a:gd name="T1" fmla="*/ 172950408 h 21600"/>
              <a:gd name="T2" fmla="*/ 143127996 w 21599"/>
              <a:gd name="T3" fmla="*/ 118530734 h 21600"/>
              <a:gd name="T4" fmla="*/ 154889968 w 21599"/>
              <a:gd name="T5" fmla="*/ 77505851 h 21600"/>
              <a:gd name="T6" fmla="*/ 77445028 w 21599"/>
              <a:gd name="T7" fmla="*/ 0 h 21600"/>
              <a:gd name="T8" fmla="*/ 0 w 21599"/>
              <a:gd name="T9" fmla="*/ 77505851 h 21600"/>
              <a:gd name="T10" fmla="*/ 77445028 w 21599"/>
              <a:gd name="T11" fmla="*/ 154973590 h 21600"/>
              <a:gd name="T12" fmla="*/ 118656171 w 21599"/>
              <a:gd name="T13" fmla="*/ 143092820 h 21600"/>
              <a:gd name="T14" fmla="*/ 173020355 w 21599"/>
              <a:gd name="T15" fmla="*/ 197484751 h 21600"/>
              <a:gd name="T16" fmla="*/ 186522015 w 21599"/>
              <a:gd name="T17" fmla="*/ 203194979 h 21600"/>
              <a:gd name="T18" fmla="*/ 186587973 w 21599"/>
              <a:gd name="T19" fmla="*/ 203194979 h 21600"/>
              <a:gd name="T20" fmla="*/ 198387292 w 21599"/>
              <a:gd name="T21" fmla="*/ 198396947 h 21600"/>
              <a:gd name="T22" fmla="*/ 203223198 w 21599"/>
              <a:gd name="T23" fmla="*/ 186477975 h 21600"/>
              <a:gd name="T24" fmla="*/ 197530295 w 21599"/>
              <a:gd name="T25" fmla="*/ 172950408 h 21600"/>
              <a:gd name="T26" fmla="*/ 120631759 w 21599"/>
              <a:gd name="T27" fmla="*/ 77505851 h 21600"/>
              <a:gd name="T28" fmla="*/ 77445028 w 21599"/>
              <a:gd name="T29" fmla="*/ 120712436 h 21600"/>
              <a:gd name="T30" fmla="*/ 34258209 w 21599"/>
              <a:gd name="T31" fmla="*/ 77505851 h 21600"/>
              <a:gd name="T32" fmla="*/ 77445028 w 21599"/>
              <a:gd name="T33" fmla="*/ 34279285 h 21600"/>
              <a:gd name="T34" fmla="*/ 120631759 w 21599"/>
              <a:gd name="T35" fmla="*/ 77505851 h 21600"/>
              <a:gd name="T36" fmla="*/ 120631759 w 21599"/>
              <a:gd name="T37" fmla="*/ 77505851 h 216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1599" h="21600">
                <a:moveTo>
                  <a:pt x="20994" y="18385"/>
                </a:moveTo>
                <a:lnTo>
                  <a:pt x="15212" y="12600"/>
                </a:lnTo>
                <a:cubicBezTo>
                  <a:pt x="16003" y="11336"/>
                  <a:pt x="16462" y="9839"/>
                  <a:pt x="16462" y="8239"/>
                </a:cubicBezTo>
                <a:cubicBezTo>
                  <a:pt x="16462" y="3689"/>
                  <a:pt x="12777" y="0"/>
                  <a:pt x="8231" y="0"/>
                </a:cubicBezTo>
                <a:cubicBezTo>
                  <a:pt x="3686" y="0"/>
                  <a:pt x="0" y="3689"/>
                  <a:pt x="0" y="8239"/>
                </a:cubicBezTo>
                <a:cubicBezTo>
                  <a:pt x="0" y="12787"/>
                  <a:pt x="3686" y="16474"/>
                  <a:pt x="8231" y="16474"/>
                </a:cubicBezTo>
                <a:cubicBezTo>
                  <a:pt x="9839" y="16474"/>
                  <a:pt x="11342" y="16011"/>
                  <a:pt x="12611" y="15211"/>
                </a:cubicBezTo>
                <a:lnTo>
                  <a:pt x="18389" y="20993"/>
                </a:lnTo>
                <a:cubicBezTo>
                  <a:pt x="18787" y="21391"/>
                  <a:pt x="19307" y="21600"/>
                  <a:pt x="19824" y="21600"/>
                </a:cubicBezTo>
                <a:cubicBezTo>
                  <a:pt x="19827" y="21600"/>
                  <a:pt x="19829" y="21600"/>
                  <a:pt x="19831" y="21600"/>
                </a:cubicBezTo>
                <a:cubicBezTo>
                  <a:pt x="20281" y="21600"/>
                  <a:pt x="20740" y="21433"/>
                  <a:pt x="21085" y="21090"/>
                </a:cubicBezTo>
                <a:cubicBezTo>
                  <a:pt x="21434" y="20740"/>
                  <a:pt x="21600" y="20278"/>
                  <a:pt x="21599" y="19823"/>
                </a:cubicBezTo>
                <a:cubicBezTo>
                  <a:pt x="21598" y="19304"/>
                  <a:pt x="21391" y="18783"/>
                  <a:pt x="20994" y="18385"/>
                </a:cubicBezTo>
                <a:close/>
                <a:moveTo>
                  <a:pt x="12821" y="8239"/>
                </a:moveTo>
                <a:cubicBezTo>
                  <a:pt x="12817" y="10769"/>
                  <a:pt x="10761" y="12827"/>
                  <a:pt x="8231" y="12832"/>
                </a:cubicBezTo>
                <a:cubicBezTo>
                  <a:pt x="5701" y="12827"/>
                  <a:pt x="3645" y="10769"/>
                  <a:pt x="3641" y="8239"/>
                </a:cubicBezTo>
                <a:cubicBezTo>
                  <a:pt x="3645" y="5707"/>
                  <a:pt x="5701" y="3648"/>
                  <a:pt x="8231" y="3644"/>
                </a:cubicBezTo>
                <a:cubicBezTo>
                  <a:pt x="10761" y="3648"/>
                  <a:pt x="12817" y="5707"/>
                  <a:pt x="12821" y="8239"/>
                </a:cubicBezTo>
                <a:close/>
                <a:moveTo>
                  <a:pt x="12821" y="8239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Roboto condensed"/>
              <a:cs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1137">
        <p14:switch dir="r"/>
      </p:transition>
    </mc:Choice>
    <mc:Fallback>
      <p:transition spd="slow" advTm="11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7" grpId="0" bldLvl="0" animBg="1"/>
      <p:bldP spid="91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直接连接符 35"/>
          <p:cNvCxnSpPr/>
          <p:nvPr/>
        </p:nvCxnSpPr>
        <p:spPr>
          <a:xfrm>
            <a:off x="1358900" y="751111"/>
            <a:ext cx="9639300" cy="0"/>
          </a:xfrm>
          <a:prstGeom prst="line">
            <a:avLst/>
          </a:prstGeom>
          <a:ln w="19050">
            <a:solidFill>
              <a:srgbClr val="DE4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图片 38" descr="图片包含 鲜花, 植物&#10;&#10;已生成极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165" t="24460" r="10989" b="18076"/>
          <a:stretch>
            <a:fillRect/>
          </a:stretch>
        </p:blipFill>
        <p:spPr>
          <a:xfrm>
            <a:off x="10782826" y="592877"/>
            <a:ext cx="430748" cy="316468"/>
          </a:xfrm>
          <a:prstGeom prst="rect">
            <a:avLst/>
          </a:prstGeom>
        </p:spPr>
      </p:pic>
      <p:grpSp>
        <p:nvGrpSpPr>
          <p:cNvPr id="42" name="组合 7"/>
          <p:cNvGrpSpPr/>
          <p:nvPr/>
        </p:nvGrpSpPr>
        <p:grpSpPr bwMode="auto">
          <a:xfrm>
            <a:off x="6052185" y="2145030"/>
            <a:ext cx="5594350" cy="542925"/>
            <a:chOff x="0" y="0"/>
            <a:chExt cx="5594888" cy="542441"/>
          </a:xfrm>
          <a:solidFill>
            <a:srgbClr val="DF4448"/>
          </a:solidFill>
        </p:grpSpPr>
        <p:sp>
          <p:nvSpPr>
            <p:cNvPr id="66" name="矩形 3"/>
            <p:cNvSpPr>
              <a:spLocks noChangeArrowheads="1"/>
            </p:cNvSpPr>
            <p:nvPr/>
          </p:nvSpPr>
          <p:spPr bwMode="auto">
            <a:xfrm>
              <a:off x="0" y="0"/>
              <a:ext cx="5594888" cy="5424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67" name="矩形 4"/>
            <p:cNvSpPr>
              <a:spLocks noChangeArrowheads="1"/>
            </p:cNvSpPr>
            <p:nvPr/>
          </p:nvSpPr>
          <p:spPr bwMode="auto">
            <a:xfrm>
              <a:off x="0" y="0"/>
              <a:ext cx="3006671" cy="5424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68" name="组合 6"/>
          <p:cNvGrpSpPr/>
          <p:nvPr/>
        </p:nvGrpSpPr>
        <p:grpSpPr bwMode="auto">
          <a:xfrm>
            <a:off x="6052185" y="3448368"/>
            <a:ext cx="5594350" cy="542925"/>
            <a:chOff x="0" y="0"/>
            <a:chExt cx="5594888" cy="542442"/>
          </a:xfrm>
          <a:solidFill>
            <a:srgbClr val="DF4448"/>
          </a:solidFill>
        </p:grpSpPr>
        <p:sp>
          <p:nvSpPr>
            <p:cNvPr id="69" name="矩形 40"/>
            <p:cNvSpPr>
              <a:spLocks noChangeArrowheads="1"/>
            </p:cNvSpPr>
            <p:nvPr/>
          </p:nvSpPr>
          <p:spPr bwMode="auto">
            <a:xfrm>
              <a:off x="0" y="1"/>
              <a:ext cx="5594888" cy="5424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70" name="矩形 44"/>
            <p:cNvSpPr>
              <a:spLocks noChangeArrowheads="1"/>
            </p:cNvSpPr>
            <p:nvPr/>
          </p:nvSpPr>
          <p:spPr bwMode="auto">
            <a:xfrm>
              <a:off x="0" y="0"/>
              <a:ext cx="3967567" cy="5424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71" name="组合 5"/>
          <p:cNvGrpSpPr/>
          <p:nvPr/>
        </p:nvGrpSpPr>
        <p:grpSpPr bwMode="auto">
          <a:xfrm>
            <a:off x="6052185" y="5043170"/>
            <a:ext cx="5594350" cy="542925"/>
            <a:chOff x="0" y="0"/>
            <a:chExt cx="5594888" cy="542442"/>
          </a:xfrm>
          <a:solidFill>
            <a:srgbClr val="DF4448"/>
          </a:solidFill>
        </p:grpSpPr>
        <p:sp>
          <p:nvSpPr>
            <p:cNvPr id="72" name="矩形 34"/>
            <p:cNvSpPr>
              <a:spLocks noChangeArrowheads="1"/>
            </p:cNvSpPr>
            <p:nvPr/>
          </p:nvSpPr>
          <p:spPr bwMode="auto">
            <a:xfrm>
              <a:off x="0" y="1"/>
              <a:ext cx="5594888" cy="5424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73" name="矩形 45"/>
            <p:cNvSpPr>
              <a:spLocks noChangeArrowheads="1"/>
            </p:cNvSpPr>
            <p:nvPr/>
          </p:nvSpPr>
          <p:spPr bwMode="auto">
            <a:xfrm>
              <a:off x="0" y="0"/>
              <a:ext cx="1952787" cy="5424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74" name="TextBox 4"/>
          <p:cNvSpPr>
            <a:spLocks noChangeArrowheads="1"/>
          </p:cNvSpPr>
          <p:nvPr/>
        </p:nvSpPr>
        <p:spPr bwMode="auto">
          <a:xfrm>
            <a:off x="5546725" y="1568197"/>
            <a:ext cx="1717675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ranklin Gothic Book" panose="020B0503020102020204" pitchFamily="34" charset="0"/>
              </a:rPr>
              <a:t>色彩美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1090930" y="414020"/>
            <a:ext cx="173482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rgbClr val="D531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【课程导入】</a:t>
            </a:r>
          </a:p>
        </p:txBody>
      </p:sp>
      <p:pic>
        <p:nvPicPr>
          <p:cNvPr id="2" name="图片 1" descr="17406103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9825" y="1157605"/>
            <a:ext cx="2467610" cy="4542790"/>
          </a:xfrm>
          <a:prstGeom prst="rect">
            <a:avLst/>
          </a:prstGeom>
        </p:spPr>
      </p:pic>
      <p:pic>
        <p:nvPicPr>
          <p:cNvPr id="4" name="图片 3" descr="766909394"/>
          <p:cNvPicPr>
            <a:picLocks noChangeAspect="1"/>
          </p:cNvPicPr>
          <p:nvPr/>
        </p:nvPicPr>
        <p:blipFill>
          <a:blip r:embed="rId5" cstate="print"/>
          <a:srcRect l="3331" t="1705" r="3639" b="2316"/>
          <a:stretch>
            <a:fillRect/>
          </a:stretch>
        </p:blipFill>
        <p:spPr>
          <a:xfrm>
            <a:off x="3674745" y="1157605"/>
            <a:ext cx="2253615" cy="4542790"/>
          </a:xfrm>
          <a:prstGeom prst="rect">
            <a:avLst/>
          </a:prstGeom>
        </p:spPr>
      </p:pic>
      <p:sp>
        <p:nvSpPr>
          <p:cNvPr id="5" name="TextBox 4"/>
          <p:cNvSpPr>
            <a:spLocks noChangeArrowheads="1"/>
          </p:cNvSpPr>
          <p:nvPr/>
        </p:nvSpPr>
        <p:spPr bwMode="auto">
          <a:xfrm>
            <a:off x="5522595" y="2941702"/>
            <a:ext cx="1717675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ranklin Gothic Book" panose="020B0503020102020204" pitchFamily="34" charset="0"/>
              </a:rPr>
              <a:t>造型美</a:t>
            </a:r>
          </a:p>
        </p:txBody>
      </p:sp>
      <p:sp>
        <p:nvSpPr>
          <p:cNvPr id="6" name="TextBox 4"/>
          <p:cNvSpPr>
            <a:spLocks noChangeArrowheads="1"/>
          </p:cNvSpPr>
          <p:nvPr/>
        </p:nvSpPr>
        <p:spPr bwMode="auto">
          <a:xfrm>
            <a:off x="5537200" y="4525392"/>
            <a:ext cx="1717675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ranklin Gothic Book" panose="020B0503020102020204" pitchFamily="34" charset="0"/>
              </a:rPr>
              <a:t>花纹美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112510" y="2145030"/>
            <a:ext cx="520065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>
                <a:solidFill>
                  <a:schemeClr val="bg1"/>
                </a:solidFill>
              </a:rPr>
              <a:t>我喜欢暖色系的，我喜欢冷色系的，我喜欢充满对比的，我喜欢温馨浪漫的，我喜欢比较酷的</a:t>
            </a:r>
            <a:r>
              <a:rPr lang="en-US" altLang="zh-CN" sz="1200">
                <a:solidFill>
                  <a:schemeClr val="bg1"/>
                </a:solidFill>
              </a:rPr>
              <a:t>.....</a:t>
            </a:r>
            <a:r>
              <a:rPr lang="en-US" altLang="zh-CN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112510" y="3495675"/>
            <a:ext cx="52006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>
                <a:solidFill>
                  <a:schemeClr val="bg1"/>
                </a:solidFill>
              </a:rPr>
              <a:t>围巾也有很多造型呢，还有很多的系法，有的像蝴蝶结，有的拖出长长的穗，它为起到了装扮和美化的作用呢。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112510" y="5084445"/>
            <a:ext cx="52006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>
                <a:solidFill>
                  <a:schemeClr val="bg1"/>
                </a:solidFill>
              </a:rPr>
              <a:t>除了色彩，围巾上还有许多美丽的花纹，有的是形象的图案，有的是抽象的花纹，点线面的交织让围巾深受人们的喜爱。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728">
        <p14:switch dir="r"/>
      </p:transition>
    </mc:Choice>
    <mc:Fallback>
      <p:transition spd="slow" advTm="7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21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/>
        </p:nvCxnSpPr>
        <p:spPr>
          <a:xfrm>
            <a:off x="1358900" y="751111"/>
            <a:ext cx="9639300" cy="0"/>
          </a:xfrm>
          <a:prstGeom prst="line">
            <a:avLst/>
          </a:prstGeom>
          <a:ln w="19050">
            <a:solidFill>
              <a:srgbClr val="DE4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 descr="图片包含 鲜花, 植物&#10;&#10;已生成极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165" t="24460" r="10989" b="18076"/>
          <a:stretch>
            <a:fillRect/>
          </a:stretch>
        </p:blipFill>
        <p:spPr>
          <a:xfrm>
            <a:off x="10782826" y="592877"/>
            <a:ext cx="430748" cy="316468"/>
          </a:xfrm>
          <a:prstGeom prst="rect">
            <a:avLst/>
          </a:prstGeom>
        </p:spPr>
      </p:pic>
      <p:sp>
        <p:nvSpPr>
          <p:cNvPr id="28" name="Rectangle 166"/>
          <p:cNvSpPr/>
          <p:nvPr/>
        </p:nvSpPr>
        <p:spPr bwMode="auto">
          <a:xfrm>
            <a:off x="6593111" y="5169553"/>
            <a:ext cx="613157" cy="27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600" dirty="0">
                <a:solidFill>
                  <a:schemeClr val="bg1"/>
                </a:solidFill>
                <a:latin typeface="Roboto condensed"/>
                <a:ea typeface="MS PGothic" panose="020B0600070205080204" charset="-128"/>
                <a:cs typeface="Roboto condensed"/>
                <a:sym typeface="Helvetica" charset="0"/>
              </a:rPr>
              <a:t>2014</a:t>
            </a:r>
          </a:p>
        </p:txBody>
      </p:sp>
      <p:sp>
        <p:nvSpPr>
          <p:cNvPr id="50" name="Rectangle 166"/>
          <p:cNvSpPr/>
          <p:nvPr/>
        </p:nvSpPr>
        <p:spPr bwMode="auto">
          <a:xfrm>
            <a:off x="8361400" y="5169553"/>
            <a:ext cx="613157" cy="27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600" dirty="0">
                <a:solidFill>
                  <a:schemeClr val="bg1"/>
                </a:solidFill>
                <a:latin typeface="Roboto condensed"/>
                <a:ea typeface="MS PGothic" panose="020B0600070205080204" charset="-128"/>
                <a:cs typeface="Roboto condensed"/>
                <a:sym typeface="Helvetica" charset="0"/>
              </a:rPr>
              <a:t>2015</a:t>
            </a:r>
          </a:p>
        </p:txBody>
      </p:sp>
      <p:grpSp>
        <p:nvGrpSpPr>
          <p:cNvPr id="55" name="Group 447"/>
          <p:cNvGrpSpPr/>
          <p:nvPr/>
        </p:nvGrpSpPr>
        <p:grpSpPr bwMode="auto">
          <a:xfrm>
            <a:off x="10290491" y="3072440"/>
            <a:ext cx="255821" cy="255821"/>
            <a:chOff x="0" y="0"/>
            <a:chExt cx="575" cy="575"/>
          </a:xfrm>
          <a:solidFill>
            <a:schemeClr val="bg1"/>
          </a:solidFill>
        </p:grpSpPr>
        <p:sp>
          <p:nvSpPr>
            <p:cNvPr id="56" name="AutoShape 443"/>
            <p:cNvSpPr/>
            <p:nvPr/>
          </p:nvSpPr>
          <p:spPr bwMode="auto">
            <a:xfrm>
              <a:off x="0" y="296"/>
              <a:ext cx="279" cy="2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600" h="21600">
                  <a:moveTo>
                    <a:pt x="16948" y="3429"/>
                  </a:moveTo>
                  <a:lnTo>
                    <a:pt x="9450" y="10928"/>
                  </a:lnTo>
                  <a:lnTo>
                    <a:pt x="8117" y="9596"/>
                  </a:lnTo>
                  <a:lnTo>
                    <a:pt x="15616" y="2098"/>
                  </a:lnTo>
                  <a:lnTo>
                    <a:pt x="13520" y="0"/>
                  </a:lnTo>
                  <a:lnTo>
                    <a:pt x="3894" y="9626"/>
                  </a:lnTo>
                  <a:lnTo>
                    <a:pt x="3890" y="9626"/>
                  </a:lnTo>
                  <a:lnTo>
                    <a:pt x="3890" y="9630"/>
                  </a:lnTo>
                  <a:lnTo>
                    <a:pt x="3889" y="9630"/>
                  </a:lnTo>
                  <a:lnTo>
                    <a:pt x="3890" y="9630"/>
                  </a:lnTo>
                  <a:lnTo>
                    <a:pt x="0" y="21600"/>
                  </a:lnTo>
                  <a:lnTo>
                    <a:pt x="11971" y="17712"/>
                  </a:lnTo>
                  <a:lnTo>
                    <a:pt x="11972" y="17712"/>
                  </a:lnTo>
                  <a:lnTo>
                    <a:pt x="11975" y="17711"/>
                  </a:lnTo>
                  <a:lnTo>
                    <a:pt x="11975" y="17709"/>
                  </a:lnTo>
                  <a:lnTo>
                    <a:pt x="21600" y="8083"/>
                  </a:lnTo>
                  <a:lnTo>
                    <a:pt x="16948" y="3429"/>
                  </a:lnTo>
                  <a:close/>
                  <a:moveTo>
                    <a:pt x="16948" y="342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cs typeface="Roboto condensed"/>
              </a:endParaRPr>
            </a:p>
          </p:txBody>
        </p:sp>
        <p:sp>
          <p:nvSpPr>
            <p:cNvPr id="57" name="AutoShape 444"/>
            <p:cNvSpPr/>
            <p:nvPr/>
          </p:nvSpPr>
          <p:spPr bwMode="auto">
            <a:xfrm>
              <a:off x="296" y="104"/>
              <a:ext cx="176" cy="1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3324" y="12115"/>
                  </a:moveTo>
                  <a:lnTo>
                    <a:pt x="8825" y="6614"/>
                  </a:lnTo>
                  <a:lnTo>
                    <a:pt x="10935" y="8723"/>
                  </a:lnTo>
                  <a:lnTo>
                    <a:pt x="5434" y="14225"/>
                  </a:lnTo>
                  <a:lnTo>
                    <a:pt x="12808" y="21600"/>
                  </a:lnTo>
                  <a:lnTo>
                    <a:pt x="21600" y="12807"/>
                  </a:lnTo>
                  <a:lnTo>
                    <a:pt x="8790" y="0"/>
                  </a:lnTo>
                  <a:lnTo>
                    <a:pt x="0" y="8791"/>
                  </a:lnTo>
                  <a:lnTo>
                    <a:pt x="3324" y="12115"/>
                  </a:lnTo>
                  <a:close/>
                  <a:moveTo>
                    <a:pt x="3324" y="12115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cs typeface="Roboto condensed"/>
              </a:endParaRPr>
            </a:p>
          </p:txBody>
        </p:sp>
        <p:sp>
          <p:nvSpPr>
            <p:cNvPr id="58" name="AutoShape 445"/>
            <p:cNvSpPr/>
            <p:nvPr/>
          </p:nvSpPr>
          <p:spPr bwMode="auto">
            <a:xfrm>
              <a:off x="400" y="0"/>
              <a:ext cx="173" cy="1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8576"/>
                  </a:moveTo>
                  <a:lnTo>
                    <a:pt x="8573" y="0"/>
                  </a:lnTo>
                  <a:lnTo>
                    <a:pt x="21600" y="13024"/>
                  </a:lnTo>
                  <a:lnTo>
                    <a:pt x="13027" y="21600"/>
                  </a:lnTo>
                  <a:lnTo>
                    <a:pt x="0" y="8576"/>
                  </a:lnTo>
                  <a:close/>
                  <a:moveTo>
                    <a:pt x="0" y="857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cs typeface="Roboto condensed"/>
              </a:endParaRPr>
            </a:p>
          </p:txBody>
        </p:sp>
        <p:sp>
          <p:nvSpPr>
            <p:cNvPr id="59" name="AutoShape 446"/>
            <p:cNvSpPr/>
            <p:nvPr/>
          </p:nvSpPr>
          <p:spPr bwMode="auto">
            <a:xfrm>
              <a:off x="0" y="0"/>
              <a:ext cx="575" cy="57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600" h="21600">
                  <a:moveTo>
                    <a:pt x="16712" y="12177"/>
                  </a:moveTo>
                  <a:cubicBezTo>
                    <a:pt x="16247" y="12177"/>
                    <a:pt x="15748" y="12329"/>
                    <a:pt x="15257" y="12582"/>
                  </a:cubicBezTo>
                  <a:lnTo>
                    <a:pt x="9013" y="6331"/>
                  </a:lnTo>
                  <a:cubicBezTo>
                    <a:pt x="9263" y="5840"/>
                    <a:pt x="9413" y="5346"/>
                    <a:pt x="9413" y="4893"/>
                  </a:cubicBezTo>
                  <a:cubicBezTo>
                    <a:pt x="9413" y="2407"/>
                    <a:pt x="7052" y="0"/>
                    <a:pt x="4571" y="0"/>
                  </a:cubicBezTo>
                  <a:cubicBezTo>
                    <a:pt x="4555" y="0"/>
                    <a:pt x="4540" y="0"/>
                    <a:pt x="4525" y="0"/>
                  </a:cubicBezTo>
                  <a:cubicBezTo>
                    <a:pt x="4515" y="0"/>
                    <a:pt x="4233" y="287"/>
                    <a:pt x="4079" y="441"/>
                  </a:cubicBezTo>
                  <a:cubicBezTo>
                    <a:pt x="6081" y="2445"/>
                    <a:pt x="5916" y="2120"/>
                    <a:pt x="5916" y="3349"/>
                  </a:cubicBezTo>
                  <a:cubicBezTo>
                    <a:pt x="5916" y="4347"/>
                    <a:pt x="4320" y="5922"/>
                    <a:pt x="3346" y="5922"/>
                  </a:cubicBezTo>
                  <a:cubicBezTo>
                    <a:pt x="3132" y="5922"/>
                    <a:pt x="2966" y="5928"/>
                    <a:pt x="2828" y="5928"/>
                  </a:cubicBezTo>
                  <a:cubicBezTo>
                    <a:pt x="2150" y="5928"/>
                    <a:pt x="2140" y="5784"/>
                    <a:pt x="441" y="4083"/>
                  </a:cubicBezTo>
                  <a:cubicBezTo>
                    <a:pt x="282" y="4242"/>
                    <a:pt x="0" y="4520"/>
                    <a:pt x="0" y="4529"/>
                  </a:cubicBezTo>
                  <a:cubicBezTo>
                    <a:pt x="31" y="7031"/>
                    <a:pt x="2390" y="9422"/>
                    <a:pt x="4888" y="9422"/>
                  </a:cubicBezTo>
                  <a:cubicBezTo>
                    <a:pt x="5341" y="9422"/>
                    <a:pt x="5824" y="9278"/>
                    <a:pt x="6302" y="9038"/>
                  </a:cubicBezTo>
                  <a:lnTo>
                    <a:pt x="12567" y="15310"/>
                  </a:lnTo>
                  <a:cubicBezTo>
                    <a:pt x="12329" y="15787"/>
                    <a:pt x="12187" y="16267"/>
                    <a:pt x="12187" y="16706"/>
                  </a:cubicBezTo>
                  <a:cubicBezTo>
                    <a:pt x="12187" y="19193"/>
                    <a:pt x="14548" y="21600"/>
                    <a:pt x="17030" y="21600"/>
                  </a:cubicBezTo>
                  <a:cubicBezTo>
                    <a:pt x="17045" y="21600"/>
                    <a:pt x="17060" y="21600"/>
                    <a:pt x="17075" y="21600"/>
                  </a:cubicBezTo>
                  <a:cubicBezTo>
                    <a:pt x="17085" y="21600"/>
                    <a:pt x="17367" y="21313"/>
                    <a:pt x="17521" y="21159"/>
                  </a:cubicBezTo>
                  <a:cubicBezTo>
                    <a:pt x="15519" y="19155"/>
                    <a:pt x="15684" y="19480"/>
                    <a:pt x="15684" y="18251"/>
                  </a:cubicBezTo>
                  <a:cubicBezTo>
                    <a:pt x="15684" y="17253"/>
                    <a:pt x="17280" y="15678"/>
                    <a:pt x="18254" y="15678"/>
                  </a:cubicBezTo>
                  <a:cubicBezTo>
                    <a:pt x="18467" y="15678"/>
                    <a:pt x="18633" y="15672"/>
                    <a:pt x="18771" y="15672"/>
                  </a:cubicBezTo>
                  <a:cubicBezTo>
                    <a:pt x="19449" y="15672"/>
                    <a:pt x="19460" y="15816"/>
                    <a:pt x="21159" y="17517"/>
                  </a:cubicBezTo>
                  <a:cubicBezTo>
                    <a:pt x="21318" y="17358"/>
                    <a:pt x="21599" y="17080"/>
                    <a:pt x="21600" y="17071"/>
                  </a:cubicBezTo>
                  <a:cubicBezTo>
                    <a:pt x="21570" y="14569"/>
                    <a:pt x="19210" y="12177"/>
                    <a:pt x="16712" y="12177"/>
                  </a:cubicBezTo>
                  <a:close/>
                  <a:moveTo>
                    <a:pt x="16712" y="12177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cs typeface="Roboto condensed"/>
              </a:endParaRPr>
            </a:p>
          </p:txBody>
        </p:sp>
      </p:grpSp>
      <p:sp>
        <p:nvSpPr>
          <p:cNvPr id="60" name="Rectangle 166"/>
          <p:cNvSpPr/>
          <p:nvPr/>
        </p:nvSpPr>
        <p:spPr bwMode="auto">
          <a:xfrm>
            <a:off x="10115605" y="3399686"/>
            <a:ext cx="613157" cy="27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600" dirty="0">
                <a:solidFill>
                  <a:schemeClr val="bg1"/>
                </a:solidFill>
                <a:latin typeface="Roboto condensed"/>
                <a:ea typeface="MS PGothic" panose="020B0600070205080204" charset="-128"/>
                <a:cs typeface="Roboto condensed"/>
                <a:sym typeface="Helvetica" charset="0"/>
              </a:rPr>
              <a:t>2017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090930" y="414020"/>
            <a:ext cx="173482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rgbClr val="D531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【课程导入】</a:t>
            </a:r>
          </a:p>
        </p:txBody>
      </p:sp>
      <p:sp>
        <p:nvSpPr>
          <p:cNvPr id="7" name="矩形 6"/>
          <p:cNvSpPr/>
          <p:nvPr/>
        </p:nvSpPr>
        <p:spPr>
          <a:xfrm>
            <a:off x="1265555" y="1099820"/>
            <a:ext cx="9825990" cy="823595"/>
          </a:xfrm>
          <a:prstGeom prst="rect">
            <a:avLst/>
          </a:prstGeom>
          <a:solidFill>
            <a:srgbClr val="DF4448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392555" y="1167130"/>
            <a:ext cx="95275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我们看到商场里每一款漂亮的围巾，都是设计师们精心设计出来的。考虑材料</a:t>
            </a:r>
            <a:r>
              <a:rPr lang="en-US" altLang="zh-CN">
                <a:solidFill>
                  <a:schemeClr val="bg1"/>
                </a:solidFill>
              </a:rPr>
              <a:t>.</a:t>
            </a:r>
            <a:r>
              <a:rPr lang="zh-CN" altLang="en-US">
                <a:solidFill>
                  <a:schemeClr val="bg1"/>
                </a:solidFill>
              </a:rPr>
              <a:t>考虑颜色</a:t>
            </a:r>
            <a:r>
              <a:rPr lang="en-US" altLang="zh-CN">
                <a:solidFill>
                  <a:schemeClr val="bg1"/>
                </a:solidFill>
              </a:rPr>
              <a:t>. </a:t>
            </a:r>
            <a:r>
              <a:rPr lang="zh-CN" altLang="en-US">
                <a:solidFill>
                  <a:schemeClr val="bg1"/>
                </a:solidFill>
              </a:rPr>
              <a:t>考虑花纹</a:t>
            </a:r>
            <a:r>
              <a:rPr lang="en-US" altLang="zh-CN">
                <a:solidFill>
                  <a:schemeClr val="bg1"/>
                </a:solidFill>
              </a:rPr>
              <a:t>...</a:t>
            </a:r>
            <a:r>
              <a:rPr lang="zh-CN" altLang="en-US">
                <a:solidFill>
                  <a:schemeClr val="bg1"/>
                </a:solidFill>
              </a:rPr>
              <a:t>所以才有了我们看到的美丽的产品。</a:t>
            </a:r>
          </a:p>
        </p:txBody>
      </p:sp>
      <p:pic>
        <p:nvPicPr>
          <p:cNvPr id="9" name="图片 8" descr="tim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5555" y="2140585"/>
            <a:ext cx="5039995" cy="3360420"/>
          </a:xfrm>
          <a:prstGeom prst="rect">
            <a:avLst/>
          </a:prstGeom>
        </p:spPr>
      </p:pic>
      <p:pic>
        <p:nvPicPr>
          <p:cNvPr id="10" name="图片 9" descr="呃呃"/>
          <p:cNvPicPr>
            <a:picLocks noChangeAspect="1"/>
          </p:cNvPicPr>
          <p:nvPr/>
        </p:nvPicPr>
        <p:blipFill>
          <a:blip r:embed="rId5" cstate="print"/>
          <a:srcRect r="6401"/>
          <a:stretch>
            <a:fillRect/>
          </a:stretch>
        </p:blipFill>
        <p:spPr>
          <a:xfrm>
            <a:off x="6421120" y="2136775"/>
            <a:ext cx="4670425" cy="3364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729">
        <p14:switch dir="r"/>
      </p:transition>
    </mc:Choice>
    <mc:Fallback>
      <p:transition spd="slow" advTm="7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0" grpId="0"/>
      <p:bldP spid="60" grpId="0"/>
      <p:bldP spid="2" grpId="0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/>
        </p:nvCxnSpPr>
        <p:spPr>
          <a:xfrm>
            <a:off x="1358900" y="751111"/>
            <a:ext cx="9639300" cy="0"/>
          </a:xfrm>
          <a:prstGeom prst="line">
            <a:avLst/>
          </a:prstGeom>
          <a:ln w="19050">
            <a:solidFill>
              <a:srgbClr val="DE4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 descr="图片包含 鲜花, 植物&#10;&#10;已生成极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165" t="24460" r="10989" b="18076"/>
          <a:stretch>
            <a:fillRect/>
          </a:stretch>
        </p:blipFill>
        <p:spPr>
          <a:xfrm>
            <a:off x="10782826" y="592877"/>
            <a:ext cx="430748" cy="316468"/>
          </a:xfrm>
          <a:prstGeom prst="rect">
            <a:avLst/>
          </a:prstGeom>
        </p:spPr>
      </p:pic>
      <p:sp>
        <p:nvSpPr>
          <p:cNvPr id="28" name="Rectangle 166"/>
          <p:cNvSpPr/>
          <p:nvPr/>
        </p:nvSpPr>
        <p:spPr bwMode="auto">
          <a:xfrm>
            <a:off x="6593111" y="5169553"/>
            <a:ext cx="613157" cy="27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600" dirty="0">
                <a:solidFill>
                  <a:schemeClr val="bg1"/>
                </a:solidFill>
                <a:latin typeface="Roboto condensed"/>
                <a:ea typeface="MS PGothic" panose="020B0600070205080204" charset="-128"/>
                <a:cs typeface="Roboto condensed"/>
                <a:sym typeface="Helvetica" charset="0"/>
              </a:rPr>
              <a:t>2014</a:t>
            </a:r>
          </a:p>
        </p:txBody>
      </p:sp>
      <p:sp>
        <p:nvSpPr>
          <p:cNvPr id="50" name="Rectangle 166"/>
          <p:cNvSpPr/>
          <p:nvPr/>
        </p:nvSpPr>
        <p:spPr bwMode="auto">
          <a:xfrm>
            <a:off x="8361400" y="5169553"/>
            <a:ext cx="613157" cy="27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600" dirty="0">
                <a:solidFill>
                  <a:schemeClr val="bg1"/>
                </a:solidFill>
                <a:latin typeface="Roboto condensed"/>
                <a:ea typeface="MS PGothic" panose="020B0600070205080204" charset="-128"/>
                <a:cs typeface="Roboto condensed"/>
                <a:sym typeface="Helvetica" charset="0"/>
              </a:rPr>
              <a:t>2015</a:t>
            </a:r>
          </a:p>
        </p:txBody>
      </p:sp>
      <p:grpSp>
        <p:nvGrpSpPr>
          <p:cNvPr id="55" name="Group 447"/>
          <p:cNvGrpSpPr/>
          <p:nvPr/>
        </p:nvGrpSpPr>
        <p:grpSpPr bwMode="auto">
          <a:xfrm>
            <a:off x="10290491" y="3072440"/>
            <a:ext cx="255821" cy="255821"/>
            <a:chOff x="0" y="0"/>
            <a:chExt cx="575" cy="575"/>
          </a:xfrm>
          <a:solidFill>
            <a:schemeClr val="bg1"/>
          </a:solidFill>
        </p:grpSpPr>
        <p:sp>
          <p:nvSpPr>
            <p:cNvPr id="56" name="AutoShape 443"/>
            <p:cNvSpPr/>
            <p:nvPr/>
          </p:nvSpPr>
          <p:spPr bwMode="auto">
            <a:xfrm>
              <a:off x="0" y="296"/>
              <a:ext cx="279" cy="2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600" h="21600">
                  <a:moveTo>
                    <a:pt x="16948" y="3429"/>
                  </a:moveTo>
                  <a:lnTo>
                    <a:pt x="9450" y="10928"/>
                  </a:lnTo>
                  <a:lnTo>
                    <a:pt x="8117" y="9596"/>
                  </a:lnTo>
                  <a:lnTo>
                    <a:pt x="15616" y="2098"/>
                  </a:lnTo>
                  <a:lnTo>
                    <a:pt x="13520" y="0"/>
                  </a:lnTo>
                  <a:lnTo>
                    <a:pt x="3894" y="9626"/>
                  </a:lnTo>
                  <a:lnTo>
                    <a:pt x="3890" y="9626"/>
                  </a:lnTo>
                  <a:lnTo>
                    <a:pt x="3890" y="9630"/>
                  </a:lnTo>
                  <a:lnTo>
                    <a:pt x="3889" y="9630"/>
                  </a:lnTo>
                  <a:lnTo>
                    <a:pt x="3890" y="9630"/>
                  </a:lnTo>
                  <a:lnTo>
                    <a:pt x="0" y="21600"/>
                  </a:lnTo>
                  <a:lnTo>
                    <a:pt x="11971" y="17712"/>
                  </a:lnTo>
                  <a:lnTo>
                    <a:pt x="11972" y="17712"/>
                  </a:lnTo>
                  <a:lnTo>
                    <a:pt x="11975" y="17711"/>
                  </a:lnTo>
                  <a:lnTo>
                    <a:pt x="11975" y="17709"/>
                  </a:lnTo>
                  <a:lnTo>
                    <a:pt x="21600" y="8083"/>
                  </a:lnTo>
                  <a:lnTo>
                    <a:pt x="16948" y="3429"/>
                  </a:lnTo>
                  <a:close/>
                  <a:moveTo>
                    <a:pt x="16948" y="342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cs typeface="Roboto condensed"/>
              </a:endParaRPr>
            </a:p>
          </p:txBody>
        </p:sp>
        <p:sp>
          <p:nvSpPr>
            <p:cNvPr id="57" name="AutoShape 444"/>
            <p:cNvSpPr/>
            <p:nvPr/>
          </p:nvSpPr>
          <p:spPr bwMode="auto">
            <a:xfrm>
              <a:off x="296" y="104"/>
              <a:ext cx="176" cy="1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3324" y="12115"/>
                  </a:moveTo>
                  <a:lnTo>
                    <a:pt x="8825" y="6614"/>
                  </a:lnTo>
                  <a:lnTo>
                    <a:pt x="10935" y="8723"/>
                  </a:lnTo>
                  <a:lnTo>
                    <a:pt x="5434" y="14225"/>
                  </a:lnTo>
                  <a:lnTo>
                    <a:pt x="12808" y="21600"/>
                  </a:lnTo>
                  <a:lnTo>
                    <a:pt x="21600" y="12807"/>
                  </a:lnTo>
                  <a:lnTo>
                    <a:pt x="8790" y="0"/>
                  </a:lnTo>
                  <a:lnTo>
                    <a:pt x="0" y="8791"/>
                  </a:lnTo>
                  <a:lnTo>
                    <a:pt x="3324" y="12115"/>
                  </a:lnTo>
                  <a:close/>
                  <a:moveTo>
                    <a:pt x="3324" y="12115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cs typeface="Roboto condensed"/>
              </a:endParaRPr>
            </a:p>
          </p:txBody>
        </p:sp>
        <p:sp>
          <p:nvSpPr>
            <p:cNvPr id="58" name="AutoShape 445"/>
            <p:cNvSpPr/>
            <p:nvPr/>
          </p:nvSpPr>
          <p:spPr bwMode="auto">
            <a:xfrm>
              <a:off x="400" y="0"/>
              <a:ext cx="173" cy="1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8576"/>
                  </a:moveTo>
                  <a:lnTo>
                    <a:pt x="8573" y="0"/>
                  </a:lnTo>
                  <a:lnTo>
                    <a:pt x="21600" y="13024"/>
                  </a:lnTo>
                  <a:lnTo>
                    <a:pt x="13027" y="21600"/>
                  </a:lnTo>
                  <a:lnTo>
                    <a:pt x="0" y="8576"/>
                  </a:lnTo>
                  <a:close/>
                  <a:moveTo>
                    <a:pt x="0" y="857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cs typeface="Roboto condensed"/>
              </a:endParaRPr>
            </a:p>
          </p:txBody>
        </p:sp>
        <p:sp>
          <p:nvSpPr>
            <p:cNvPr id="59" name="AutoShape 446"/>
            <p:cNvSpPr/>
            <p:nvPr/>
          </p:nvSpPr>
          <p:spPr bwMode="auto">
            <a:xfrm>
              <a:off x="0" y="0"/>
              <a:ext cx="575" cy="57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600" h="21600">
                  <a:moveTo>
                    <a:pt x="16712" y="12177"/>
                  </a:moveTo>
                  <a:cubicBezTo>
                    <a:pt x="16247" y="12177"/>
                    <a:pt x="15748" y="12329"/>
                    <a:pt x="15257" y="12582"/>
                  </a:cubicBezTo>
                  <a:lnTo>
                    <a:pt x="9013" y="6331"/>
                  </a:lnTo>
                  <a:cubicBezTo>
                    <a:pt x="9263" y="5840"/>
                    <a:pt x="9413" y="5346"/>
                    <a:pt x="9413" y="4893"/>
                  </a:cubicBezTo>
                  <a:cubicBezTo>
                    <a:pt x="9413" y="2407"/>
                    <a:pt x="7052" y="0"/>
                    <a:pt x="4571" y="0"/>
                  </a:cubicBezTo>
                  <a:cubicBezTo>
                    <a:pt x="4555" y="0"/>
                    <a:pt x="4540" y="0"/>
                    <a:pt x="4525" y="0"/>
                  </a:cubicBezTo>
                  <a:cubicBezTo>
                    <a:pt x="4515" y="0"/>
                    <a:pt x="4233" y="287"/>
                    <a:pt x="4079" y="441"/>
                  </a:cubicBezTo>
                  <a:cubicBezTo>
                    <a:pt x="6081" y="2445"/>
                    <a:pt x="5916" y="2120"/>
                    <a:pt x="5916" y="3349"/>
                  </a:cubicBezTo>
                  <a:cubicBezTo>
                    <a:pt x="5916" y="4347"/>
                    <a:pt x="4320" y="5922"/>
                    <a:pt x="3346" y="5922"/>
                  </a:cubicBezTo>
                  <a:cubicBezTo>
                    <a:pt x="3132" y="5922"/>
                    <a:pt x="2966" y="5928"/>
                    <a:pt x="2828" y="5928"/>
                  </a:cubicBezTo>
                  <a:cubicBezTo>
                    <a:pt x="2150" y="5928"/>
                    <a:pt x="2140" y="5784"/>
                    <a:pt x="441" y="4083"/>
                  </a:cubicBezTo>
                  <a:cubicBezTo>
                    <a:pt x="282" y="4242"/>
                    <a:pt x="0" y="4520"/>
                    <a:pt x="0" y="4529"/>
                  </a:cubicBezTo>
                  <a:cubicBezTo>
                    <a:pt x="31" y="7031"/>
                    <a:pt x="2390" y="9422"/>
                    <a:pt x="4888" y="9422"/>
                  </a:cubicBezTo>
                  <a:cubicBezTo>
                    <a:pt x="5341" y="9422"/>
                    <a:pt x="5824" y="9278"/>
                    <a:pt x="6302" y="9038"/>
                  </a:cubicBezTo>
                  <a:lnTo>
                    <a:pt x="12567" y="15310"/>
                  </a:lnTo>
                  <a:cubicBezTo>
                    <a:pt x="12329" y="15787"/>
                    <a:pt x="12187" y="16267"/>
                    <a:pt x="12187" y="16706"/>
                  </a:cubicBezTo>
                  <a:cubicBezTo>
                    <a:pt x="12187" y="19193"/>
                    <a:pt x="14548" y="21600"/>
                    <a:pt x="17030" y="21600"/>
                  </a:cubicBezTo>
                  <a:cubicBezTo>
                    <a:pt x="17045" y="21600"/>
                    <a:pt x="17060" y="21600"/>
                    <a:pt x="17075" y="21600"/>
                  </a:cubicBezTo>
                  <a:cubicBezTo>
                    <a:pt x="17085" y="21600"/>
                    <a:pt x="17367" y="21313"/>
                    <a:pt x="17521" y="21159"/>
                  </a:cubicBezTo>
                  <a:cubicBezTo>
                    <a:pt x="15519" y="19155"/>
                    <a:pt x="15684" y="19480"/>
                    <a:pt x="15684" y="18251"/>
                  </a:cubicBezTo>
                  <a:cubicBezTo>
                    <a:pt x="15684" y="17253"/>
                    <a:pt x="17280" y="15678"/>
                    <a:pt x="18254" y="15678"/>
                  </a:cubicBezTo>
                  <a:cubicBezTo>
                    <a:pt x="18467" y="15678"/>
                    <a:pt x="18633" y="15672"/>
                    <a:pt x="18771" y="15672"/>
                  </a:cubicBezTo>
                  <a:cubicBezTo>
                    <a:pt x="19449" y="15672"/>
                    <a:pt x="19460" y="15816"/>
                    <a:pt x="21159" y="17517"/>
                  </a:cubicBezTo>
                  <a:cubicBezTo>
                    <a:pt x="21318" y="17358"/>
                    <a:pt x="21599" y="17080"/>
                    <a:pt x="21600" y="17071"/>
                  </a:cubicBezTo>
                  <a:cubicBezTo>
                    <a:pt x="21570" y="14569"/>
                    <a:pt x="19210" y="12177"/>
                    <a:pt x="16712" y="12177"/>
                  </a:cubicBezTo>
                  <a:close/>
                  <a:moveTo>
                    <a:pt x="16712" y="12177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cs typeface="Roboto condensed"/>
              </a:endParaRPr>
            </a:p>
          </p:txBody>
        </p:sp>
      </p:grpSp>
      <p:sp>
        <p:nvSpPr>
          <p:cNvPr id="60" name="Rectangle 166"/>
          <p:cNvSpPr/>
          <p:nvPr/>
        </p:nvSpPr>
        <p:spPr bwMode="auto">
          <a:xfrm>
            <a:off x="10115605" y="3399686"/>
            <a:ext cx="613157" cy="27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600" dirty="0">
                <a:solidFill>
                  <a:schemeClr val="bg1"/>
                </a:solidFill>
                <a:latin typeface="Roboto condensed"/>
                <a:ea typeface="MS PGothic" panose="020B0600070205080204" charset="-128"/>
                <a:cs typeface="Roboto condensed"/>
                <a:sym typeface="Helvetica" charset="0"/>
              </a:rPr>
              <a:t>2017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090930" y="414020"/>
            <a:ext cx="173482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rgbClr val="D531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【课程导入】</a:t>
            </a:r>
          </a:p>
        </p:txBody>
      </p:sp>
      <p:pic>
        <p:nvPicPr>
          <p:cNvPr id="3" name="图片 2" descr="tim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FEFEF">
                  <a:alpha val="100000"/>
                </a:srgbClr>
              </a:clrFrom>
              <a:clrTo>
                <a:srgbClr val="EFEFE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8045" y="1153160"/>
            <a:ext cx="3773170" cy="4768215"/>
          </a:xfrm>
          <a:prstGeom prst="rect">
            <a:avLst/>
          </a:prstGeom>
        </p:spPr>
      </p:pic>
      <p:pic>
        <p:nvPicPr>
          <p:cNvPr id="4" name="图片 3" descr="福特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8F8F8">
                  <a:alpha val="100000"/>
                </a:srgbClr>
              </a:clrFrom>
              <a:clrTo>
                <a:srgbClr val="F8F8F8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71645" y="1268095"/>
            <a:ext cx="3416935" cy="4319270"/>
          </a:xfrm>
          <a:prstGeom prst="rect">
            <a:avLst/>
          </a:prstGeom>
        </p:spPr>
      </p:pic>
      <p:pic>
        <p:nvPicPr>
          <p:cNvPr id="6" name="图片 5" descr="三十是 大小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AEAEA">
                  <a:alpha val="100000"/>
                </a:srgbClr>
              </a:clrFrom>
              <a:clrTo>
                <a:srgbClr val="EAEAE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7395" y="982345"/>
            <a:ext cx="4481830" cy="566356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465320" y="950595"/>
            <a:ext cx="2868295" cy="448310"/>
          </a:xfrm>
          <a:prstGeom prst="rect">
            <a:avLst/>
          </a:prstGeom>
          <a:solidFill>
            <a:srgbClr val="DF4448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576445" y="950595"/>
            <a:ext cx="37852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</a:rPr>
              <a:t>美丽的围巾欣赏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729">
        <p14:switch dir="r"/>
      </p:transition>
    </mc:Choice>
    <mc:Fallback>
      <p:transition spd="slow" advTm="7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0" grpId="0"/>
      <p:bldP spid="60" grpId="0"/>
      <p:bldP spid="2" grpId="0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/>
        </p:nvCxnSpPr>
        <p:spPr>
          <a:xfrm>
            <a:off x="1358900" y="751111"/>
            <a:ext cx="9639300" cy="0"/>
          </a:xfrm>
          <a:prstGeom prst="line">
            <a:avLst/>
          </a:prstGeom>
          <a:ln w="19050">
            <a:solidFill>
              <a:srgbClr val="DE4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 descr="图片包含 鲜花, 植物&#10;&#10;已生成极高可信度的说明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165" t="24460" r="10989" b="18076"/>
          <a:stretch>
            <a:fillRect/>
          </a:stretch>
        </p:blipFill>
        <p:spPr>
          <a:xfrm>
            <a:off x="10782826" y="592877"/>
            <a:ext cx="430748" cy="316468"/>
          </a:xfrm>
          <a:prstGeom prst="rect">
            <a:avLst/>
          </a:prstGeom>
        </p:spPr>
      </p:pic>
      <p:sp>
        <p:nvSpPr>
          <p:cNvPr id="28" name="Rectangle 166"/>
          <p:cNvSpPr/>
          <p:nvPr/>
        </p:nvSpPr>
        <p:spPr bwMode="auto">
          <a:xfrm>
            <a:off x="6593111" y="5169553"/>
            <a:ext cx="613157" cy="27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600" dirty="0">
                <a:solidFill>
                  <a:schemeClr val="bg1"/>
                </a:solidFill>
                <a:latin typeface="Roboto condensed"/>
                <a:ea typeface="MS PGothic" panose="020B0600070205080204" charset="-128"/>
                <a:cs typeface="Roboto condensed"/>
                <a:sym typeface="Helvetica" charset="0"/>
              </a:rPr>
              <a:t>2014</a:t>
            </a:r>
          </a:p>
        </p:txBody>
      </p:sp>
      <p:sp>
        <p:nvSpPr>
          <p:cNvPr id="50" name="Rectangle 166"/>
          <p:cNvSpPr/>
          <p:nvPr/>
        </p:nvSpPr>
        <p:spPr bwMode="auto">
          <a:xfrm>
            <a:off x="8361400" y="5169553"/>
            <a:ext cx="613157" cy="27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600" dirty="0">
                <a:solidFill>
                  <a:schemeClr val="bg1"/>
                </a:solidFill>
                <a:latin typeface="Roboto condensed"/>
                <a:ea typeface="MS PGothic" panose="020B0600070205080204" charset="-128"/>
                <a:cs typeface="Roboto condensed"/>
                <a:sym typeface="Helvetica" charset="0"/>
              </a:rPr>
              <a:t>2015</a:t>
            </a:r>
          </a:p>
        </p:txBody>
      </p:sp>
      <p:grpSp>
        <p:nvGrpSpPr>
          <p:cNvPr id="55" name="Group 447"/>
          <p:cNvGrpSpPr/>
          <p:nvPr/>
        </p:nvGrpSpPr>
        <p:grpSpPr bwMode="auto">
          <a:xfrm>
            <a:off x="10290491" y="3072440"/>
            <a:ext cx="255821" cy="255821"/>
            <a:chOff x="0" y="0"/>
            <a:chExt cx="575" cy="575"/>
          </a:xfrm>
          <a:solidFill>
            <a:schemeClr val="bg1"/>
          </a:solidFill>
        </p:grpSpPr>
        <p:sp>
          <p:nvSpPr>
            <p:cNvPr id="56" name="AutoShape 443"/>
            <p:cNvSpPr/>
            <p:nvPr/>
          </p:nvSpPr>
          <p:spPr bwMode="auto">
            <a:xfrm>
              <a:off x="0" y="296"/>
              <a:ext cx="279" cy="2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600" h="21600">
                  <a:moveTo>
                    <a:pt x="16948" y="3429"/>
                  </a:moveTo>
                  <a:lnTo>
                    <a:pt x="9450" y="10928"/>
                  </a:lnTo>
                  <a:lnTo>
                    <a:pt x="8117" y="9596"/>
                  </a:lnTo>
                  <a:lnTo>
                    <a:pt x="15616" y="2098"/>
                  </a:lnTo>
                  <a:lnTo>
                    <a:pt x="13520" y="0"/>
                  </a:lnTo>
                  <a:lnTo>
                    <a:pt x="3894" y="9626"/>
                  </a:lnTo>
                  <a:lnTo>
                    <a:pt x="3890" y="9626"/>
                  </a:lnTo>
                  <a:lnTo>
                    <a:pt x="3890" y="9630"/>
                  </a:lnTo>
                  <a:lnTo>
                    <a:pt x="3889" y="9630"/>
                  </a:lnTo>
                  <a:lnTo>
                    <a:pt x="3890" y="9630"/>
                  </a:lnTo>
                  <a:lnTo>
                    <a:pt x="0" y="21600"/>
                  </a:lnTo>
                  <a:lnTo>
                    <a:pt x="11971" y="17712"/>
                  </a:lnTo>
                  <a:lnTo>
                    <a:pt x="11972" y="17712"/>
                  </a:lnTo>
                  <a:lnTo>
                    <a:pt x="11975" y="17711"/>
                  </a:lnTo>
                  <a:lnTo>
                    <a:pt x="11975" y="17709"/>
                  </a:lnTo>
                  <a:lnTo>
                    <a:pt x="21600" y="8083"/>
                  </a:lnTo>
                  <a:lnTo>
                    <a:pt x="16948" y="3429"/>
                  </a:lnTo>
                  <a:close/>
                  <a:moveTo>
                    <a:pt x="16948" y="342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cs typeface="Roboto condensed"/>
              </a:endParaRPr>
            </a:p>
          </p:txBody>
        </p:sp>
        <p:sp>
          <p:nvSpPr>
            <p:cNvPr id="57" name="AutoShape 444"/>
            <p:cNvSpPr/>
            <p:nvPr/>
          </p:nvSpPr>
          <p:spPr bwMode="auto">
            <a:xfrm>
              <a:off x="296" y="104"/>
              <a:ext cx="176" cy="1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3324" y="12115"/>
                  </a:moveTo>
                  <a:lnTo>
                    <a:pt x="8825" y="6614"/>
                  </a:lnTo>
                  <a:lnTo>
                    <a:pt x="10935" y="8723"/>
                  </a:lnTo>
                  <a:lnTo>
                    <a:pt x="5434" y="14225"/>
                  </a:lnTo>
                  <a:lnTo>
                    <a:pt x="12808" y="21600"/>
                  </a:lnTo>
                  <a:lnTo>
                    <a:pt x="21600" y="12807"/>
                  </a:lnTo>
                  <a:lnTo>
                    <a:pt x="8790" y="0"/>
                  </a:lnTo>
                  <a:lnTo>
                    <a:pt x="0" y="8791"/>
                  </a:lnTo>
                  <a:lnTo>
                    <a:pt x="3324" y="12115"/>
                  </a:lnTo>
                  <a:close/>
                  <a:moveTo>
                    <a:pt x="3324" y="12115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cs typeface="Roboto condensed"/>
              </a:endParaRPr>
            </a:p>
          </p:txBody>
        </p:sp>
        <p:sp>
          <p:nvSpPr>
            <p:cNvPr id="58" name="AutoShape 445"/>
            <p:cNvSpPr/>
            <p:nvPr/>
          </p:nvSpPr>
          <p:spPr bwMode="auto">
            <a:xfrm>
              <a:off x="400" y="0"/>
              <a:ext cx="173" cy="1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8576"/>
                  </a:moveTo>
                  <a:lnTo>
                    <a:pt x="8573" y="0"/>
                  </a:lnTo>
                  <a:lnTo>
                    <a:pt x="21600" y="13024"/>
                  </a:lnTo>
                  <a:lnTo>
                    <a:pt x="13027" y="21600"/>
                  </a:lnTo>
                  <a:lnTo>
                    <a:pt x="0" y="8576"/>
                  </a:lnTo>
                  <a:close/>
                  <a:moveTo>
                    <a:pt x="0" y="857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cs typeface="Roboto condensed"/>
              </a:endParaRPr>
            </a:p>
          </p:txBody>
        </p:sp>
        <p:sp>
          <p:nvSpPr>
            <p:cNvPr id="59" name="AutoShape 446"/>
            <p:cNvSpPr/>
            <p:nvPr/>
          </p:nvSpPr>
          <p:spPr bwMode="auto">
            <a:xfrm>
              <a:off x="0" y="0"/>
              <a:ext cx="575" cy="57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600" h="21600">
                  <a:moveTo>
                    <a:pt x="16712" y="12177"/>
                  </a:moveTo>
                  <a:cubicBezTo>
                    <a:pt x="16247" y="12177"/>
                    <a:pt x="15748" y="12329"/>
                    <a:pt x="15257" y="12582"/>
                  </a:cubicBezTo>
                  <a:lnTo>
                    <a:pt x="9013" y="6331"/>
                  </a:lnTo>
                  <a:cubicBezTo>
                    <a:pt x="9263" y="5840"/>
                    <a:pt x="9413" y="5346"/>
                    <a:pt x="9413" y="4893"/>
                  </a:cubicBezTo>
                  <a:cubicBezTo>
                    <a:pt x="9413" y="2407"/>
                    <a:pt x="7052" y="0"/>
                    <a:pt x="4571" y="0"/>
                  </a:cubicBezTo>
                  <a:cubicBezTo>
                    <a:pt x="4555" y="0"/>
                    <a:pt x="4540" y="0"/>
                    <a:pt x="4525" y="0"/>
                  </a:cubicBezTo>
                  <a:cubicBezTo>
                    <a:pt x="4515" y="0"/>
                    <a:pt x="4233" y="287"/>
                    <a:pt x="4079" y="441"/>
                  </a:cubicBezTo>
                  <a:cubicBezTo>
                    <a:pt x="6081" y="2445"/>
                    <a:pt x="5916" y="2120"/>
                    <a:pt x="5916" y="3349"/>
                  </a:cubicBezTo>
                  <a:cubicBezTo>
                    <a:pt x="5916" y="4347"/>
                    <a:pt x="4320" y="5922"/>
                    <a:pt x="3346" y="5922"/>
                  </a:cubicBezTo>
                  <a:cubicBezTo>
                    <a:pt x="3132" y="5922"/>
                    <a:pt x="2966" y="5928"/>
                    <a:pt x="2828" y="5928"/>
                  </a:cubicBezTo>
                  <a:cubicBezTo>
                    <a:pt x="2150" y="5928"/>
                    <a:pt x="2140" y="5784"/>
                    <a:pt x="441" y="4083"/>
                  </a:cubicBezTo>
                  <a:cubicBezTo>
                    <a:pt x="282" y="4242"/>
                    <a:pt x="0" y="4520"/>
                    <a:pt x="0" y="4529"/>
                  </a:cubicBezTo>
                  <a:cubicBezTo>
                    <a:pt x="31" y="7031"/>
                    <a:pt x="2390" y="9422"/>
                    <a:pt x="4888" y="9422"/>
                  </a:cubicBezTo>
                  <a:cubicBezTo>
                    <a:pt x="5341" y="9422"/>
                    <a:pt x="5824" y="9278"/>
                    <a:pt x="6302" y="9038"/>
                  </a:cubicBezTo>
                  <a:lnTo>
                    <a:pt x="12567" y="15310"/>
                  </a:lnTo>
                  <a:cubicBezTo>
                    <a:pt x="12329" y="15787"/>
                    <a:pt x="12187" y="16267"/>
                    <a:pt x="12187" y="16706"/>
                  </a:cubicBezTo>
                  <a:cubicBezTo>
                    <a:pt x="12187" y="19193"/>
                    <a:pt x="14548" y="21600"/>
                    <a:pt x="17030" y="21600"/>
                  </a:cubicBezTo>
                  <a:cubicBezTo>
                    <a:pt x="17045" y="21600"/>
                    <a:pt x="17060" y="21600"/>
                    <a:pt x="17075" y="21600"/>
                  </a:cubicBezTo>
                  <a:cubicBezTo>
                    <a:pt x="17085" y="21600"/>
                    <a:pt x="17367" y="21313"/>
                    <a:pt x="17521" y="21159"/>
                  </a:cubicBezTo>
                  <a:cubicBezTo>
                    <a:pt x="15519" y="19155"/>
                    <a:pt x="15684" y="19480"/>
                    <a:pt x="15684" y="18251"/>
                  </a:cubicBezTo>
                  <a:cubicBezTo>
                    <a:pt x="15684" y="17253"/>
                    <a:pt x="17280" y="15678"/>
                    <a:pt x="18254" y="15678"/>
                  </a:cubicBezTo>
                  <a:cubicBezTo>
                    <a:pt x="18467" y="15678"/>
                    <a:pt x="18633" y="15672"/>
                    <a:pt x="18771" y="15672"/>
                  </a:cubicBezTo>
                  <a:cubicBezTo>
                    <a:pt x="19449" y="15672"/>
                    <a:pt x="19460" y="15816"/>
                    <a:pt x="21159" y="17517"/>
                  </a:cubicBezTo>
                  <a:cubicBezTo>
                    <a:pt x="21318" y="17358"/>
                    <a:pt x="21599" y="17080"/>
                    <a:pt x="21600" y="17071"/>
                  </a:cubicBezTo>
                  <a:cubicBezTo>
                    <a:pt x="21570" y="14569"/>
                    <a:pt x="19210" y="12177"/>
                    <a:pt x="16712" y="12177"/>
                  </a:cubicBezTo>
                  <a:close/>
                  <a:moveTo>
                    <a:pt x="16712" y="12177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/>
                <a:cs typeface="Roboto condensed"/>
              </a:endParaRPr>
            </a:p>
          </p:txBody>
        </p:sp>
      </p:grpSp>
      <p:sp>
        <p:nvSpPr>
          <p:cNvPr id="60" name="Rectangle 166"/>
          <p:cNvSpPr/>
          <p:nvPr/>
        </p:nvSpPr>
        <p:spPr bwMode="auto">
          <a:xfrm>
            <a:off x="10115605" y="3399686"/>
            <a:ext cx="613157" cy="27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600" dirty="0">
                <a:solidFill>
                  <a:schemeClr val="bg1"/>
                </a:solidFill>
                <a:latin typeface="Roboto condensed"/>
                <a:ea typeface="MS PGothic" panose="020B0600070205080204" charset="-128"/>
                <a:cs typeface="Roboto condensed"/>
                <a:sym typeface="Helvetica" charset="0"/>
              </a:rPr>
              <a:t>2017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090930" y="414020"/>
            <a:ext cx="173482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rgbClr val="D5312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【课程导入】</a:t>
            </a:r>
          </a:p>
        </p:txBody>
      </p:sp>
      <p:sp>
        <p:nvSpPr>
          <p:cNvPr id="7" name="矩形 6"/>
          <p:cNvSpPr/>
          <p:nvPr/>
        </p:nvSpPr>
        <p:spPr>
          <a:xfrm>
            <a:off x="4465320" y="950595"/>
            <a:ext cx="2868295" cy="448310"/>
          </a:xfrm>
          <a:prstGeom prst="rect">
            <a:avLst/>
          </a:prstGeom>
          <a:solidFill>
            <a:srgbClr val="DF4448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576445" y="950595"/>
            <a:ext cx="37852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</a:rPr>
              <a:t>美丽的围巾欣赏</a:t>
            </a:r>
          </a:p>
        </p:txBody>
      </p:sp>
      <p:pic>
        <p:nvPicPr>
          <p:cNvPr id="5" name="图片 4" descr="三十是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610" y="1287780"/>
            <a:ext cx="4712335" cy="4712335"/>
          </a:xfrm>
          <a:prstGeom prst="rect">
            <a:avLst/>
          </a:prstGeom>
        </p:spPr>
      </p:pic>
      <p:pic>
        <p:nvPicPr>
          <p:cNvPr id="9" name="图片 8" descr="u=1769090649,2320260045&amp;fm=26&amp;gp=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6860" y="1472565"/>
            <a:ext cx="4093845" cy="4093845"/>
          </a:xfrm>
          <a:prstGeom prst="rect">
            <a:avLst/>
          </a:prstGeom>
        </p:spPr>
      </p:pic>
      <p:pic>
        <p:nvPicPr>
          <p:cNvPr id="10" name="图片 9" descr="EWBGV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85260" y="1350645"/>
            <a:ext cx="4796790" cy="4796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729">
        <p14:switch dir="r"/>
      </p:transition>
    </mc:Choice>
    <mc:Fallback>
      <p:transition spd="slow" advTm="7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0" grpId="0"/>
      <p:bldP spid="60" grpId="0"/>
      <p:bldP spid="2" grpId="0"/>
      <p:bldP spid="7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1010</Words>
  <Application>Microsoft Office PowerPoint</Application>
  <PresentationFormat>自定义</PresentationFormat>
  <Paragraphs>132</Paragraphs>
  <Slides>17</Slides>
  <Notes>17</Notes>
  <HiddenSlides>0</HiddenSlides>
  <MMClips>1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Office 主题​​</vt:lpstr>
      <vt:lpstr>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84</cp:revision>
  <dcterms:created xsi:type="dcterms:W3CDTF">2017-03-28T08:13:00Z</dcterms:created>
  <dcterms:modified xsi:type="dcterms:W3CDTF">2020-02-06T08:21:14Z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