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heme/themeOverride19.xml" ContentType="application/vnd.openxmlformats-officedocument.themeOverr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theme/themeOverride20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59" r:id="rId2"/>
    <p:sldId id="370" r:id="rId3"/>
    <p:sldId id="322" r:id="rId4"/>
    <p:sldId id="392" r:id="rId5"/>
    <p:sldId id="415" r:id="rId6"/>
    <p:sldId id="387" r:id="rId7"/>
    <p:sldId id="416" r:id="rId8"/>
    <p:sldId id="352" r:id="rId9"/>
    <p:sldId id="394" r:id="rId10"/>
    <p:sldId id="395" r:id="rId11"/>
    <p:sldId id="417" r:id="rId12"/>
    <p:sldId id="418" r:id="rId13"/>
    <p:sldId id="448" r:id="rId14"/>
    <p:sldId id="449" r:id="rId15"/>
    <p:sldId id="450" r:id="rId16"/>
    <p:sldId id="451" r:id="rId17"/>
    <p:sldId id="452" r:id="rId18"/>
    <p:sldId id="453" r:id="rId19"/>
    <p:sldId id="357" r:id="rId20"/>
    <p:sldId id="419" r:id="rId21"/>
    <p:sldId id="422" r:id="rId22"/>
    <p:sldId id="424" r:id="rId23"/>
    <p:sldId id="425" r:id="rId24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xmlns="" val="1"/>
      </p:ext>
    </p:extLst>
  </p:showPr>
  <p:clrMru>
    <a:srgbClr val="BB0000"/>
    <a:srgbClr val="D8392F"/>
    <a:srgbClr val="ACC5C4"/>
    <a:srgbClr val="F2A5BB"/>
    <a:srgbClr val="7BAAA5"/>
    <a:srgbClr val="244C4A"/>
    <a:srgbClr val="579892"/>
    <a:srgbClr val="99CEE5"/>
    <a:srgbClr val="9BCDAE"/>
    <a:srgbClr val="9BC7C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/>
    <p:restoredTop sz="94660"/>
  </p:normalViewPr>
  <p:slideViewPr>
    <p:cSldViewPr showGuides="1">
      <p:cViewPr>
        <p:scale>
          <a:sx n="64" d="100"/>
          <a:sy n="64" d="100"/>
        </p:scale>
        <p:origin x="-2322" y="-984"/>
      </p:cViewPr>
      <p:guideLst>
        <p:guide orient="horz" pos="1004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4613" cy="7373461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2353A075-29DF-4CAE-8BA7-CDA0ED456C8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2020/2/6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3E3924EE-29F1-4E68-A53A-86CBCBDF827A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6A2B73EA-EE91-4E33-A9C1-8BF5DD7139A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2020/2/6</a:t>
            </a:fld>
            <a:endParaRPr lang="zh-CN" altLang="en-US" strike="noStrike" noProof="1"/>
          </a:p>
        </p:txBody>
      </p:sp>
      <p:sp>
        <p:nvSpPr>
          <p:cNvPr id="307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7392B679-AE23-4750-8FB0-6513430B895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12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12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16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17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17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37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379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18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58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58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19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78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20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21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19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19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22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23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819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15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12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13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560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560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14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765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765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pPr lvl="0" algn="r"/>
              <a:t>15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2020/2/6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2020/2/6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2020/2/6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2020/2/6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2020/2/6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2020/2/6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9145588" cy="5145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52" tIns="45726" rIns="91452" bIns="45726" numCol="1" spcCol="0" rtlCol="0" fromWordArt="0" anchor="ctr" anchorCtr="0" forceAA="0" compatLnSpc="1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1032" name="图片 11"/>
          <p:cNvPicPr>
            <a:picLocks noChangeAspect="1"/>
          </p:cNvPicPr>
          <p:nvPr userDrawn="1"/>
        </p:nvPicPr>
        <p:blipFill>
          <a:blip r:embed="rId8" cstate="print"/>
          <a:srcRect r="22910" b="71307"/>
          <a:stretch>
            <a:fillRect/>
          </a:stretch>
        </p:blipFill>
        <p:spPr>
          <a:xfrm>
            <a:off x="5522913" y="3406775"/>
            <a:ext cx="3621087" cy="1738313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 advTm="0">
    <p:fad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5189220" y="1687195"/>
            <a:ext cx="260413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4000" b="1" strike="noStrike" spc="300" noProof="1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吃汤圆咯</a:t>
            </a:r>
            <a:endParaRPr lang="zh-CN" sz="4000" b="1" strike="noStrike" spc="300" noProof="1">
              <a:solidFill>
                <a:srgbClr val="D839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757613" y="2393950"/>
            <a:ext cx="484663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3779838" y="1557338"/>
            <a:ext cx="187325" cy="187325"/>
          </a:xfrm>
          <a:prstGeom prst="ellipse">
            <a:avLst/>
          </a:prstGeom>
          <a:solidFill>
            <a:srgbClr val="F2A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6" name="椭圆 15"/>
          <p:cNvSpPr/>
          <p:nvPr/>
        </p:nvSpPr>
        <p:spPr>
          <a:xfrm>
            <a:off x="4070350" y="1557338"/>
            <a:ext cx="187325" cy="187325"/>
          </a:xfrm>
          <a:prstGeom prst="ellipse">
            <a:avLst/>
          </a:prstGeom>
          <a:solidFill>
            <a:srgbClr val="FF0000"/>
          </a:solidFill>
          <a:ln>
            <a:solidFill>
              <a:srgbClr val="D839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7" name="椭圆 16"/>
          <p:cNvSpPr/>
          <p:nvPr/>
        </p:nvSpPr>
        <p:spPr>
          <a:xfrm>
            <a:off x="4362450" y="1557338"/>
            <a:ext cx="187325" cy="187325"/>
          </a:xfrm>
          <a:prstGeom prst="ellipse">
            <a:avLst/>
          </a:prstGeom>
          <a:solidFill>
            <a:srgbClr val="F2A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4104" name="图片 2" descr="72f285963117f3cdea8a15d0cd0e90d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525" y="-80962"/>
            <a:ext cx="4521200" cy="5162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860550" y="1909763"/>
            <a:ext cx="5411788" cy="1457325"/>
            <a:chOff x="1861016" y="1909522"/>
            <a:chExt cx="5412012" cy="1457838"/>
          </a:xfrm>
        </p:grpSpPr>
        <p:cxnSp>
          <p:nvCxnSpPr>
            <p:cNvPr id="4" name="Connector: Elbow 2"/>
            <p:cNvCxnSpPr/>
            <p:nvPr/>
          </p:nvCxnSpPr>
          <p:spPr>
            <a:xfrm rot="5400000" flipH="1" flipV="1">
              <a:off x="4560056" y="-789519"/>
              <a:ext cx="13931" cy="5412011"/>
            </a:xfrm>
            <a:prstGeom prst="bentConnector3">
              <a:avLst>
                <a:gd name="adj1" fmla="val 2117646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or: Elbow 3"/>
            <p:cNvCxnSpPr/>
            <p:nvPr/>
          </p:nvCxnSpPr>
          <p:spPr>
            <a:xfrm rot="5400000">
              <a:off x="4560055" y="654388"/>
              <a:ext cx="13931" cy="5412011"/>
            </a:xfrm>
            <a:prstGeom prst="bentConnector3">
              <a:avLst>
                <a:gd name="adj1" fmla="val 2117646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/>
            <p:cNvSpPr/>
            <p:nvPr/>
          </p:nvSpPr>
          <p:spPr>
            <a:xfrm>
              <a:off x="2670237" y="1936091"/>
              <a:ext cx="3804285" cy="450215"/>
            </a:xfrm>
            <a:prstGeom prst="rect">
              <a:avLst/>
            </a:prstGeom>
          </p:spPr>
          <p:txBody>
            <a:bodyPr wrap="square"/>
            <a:lstStyle/>
            <a:p>
              <a:pPr algn="ctr" fontAlgn="auto">
                <a:lnSpc>
                  <a:spcPct val="120000"/>
                </a:lnSpc>
                <a:defRPr/>
              </a:pPr>
              <a:r>
                <a:rPr lang="zh-CN" altLang="en-US" sz="2000" strike="noStrike" noProof="1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还记得你都和谁一起吃过汤圆吗？</a:t>
              </a:r>
              <a:endParaRPr lang="zh-CN" altLang="en-US" sz="2000" strike="noStrike" noProof="1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ct val="120000"/>
                </a:lnSpc>
                <a:defRPr/>
              </a:pPr>
              <a:endParaRPr lang="zh-CN" altLang="en-US" sz="2000" strike="noStrike" noProof="1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ct val="120000"/>
                </a:lnSpc>
                <a:defRPr/>
              </a:pPr>
              <a:r>
                <a:rPr lang="zh-CN" altLang="en-US" sz="2000" strike="noStrike" noProof="1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美味的汤圆你想和谁一起吃呢？</a:t>
              </a:r>
              <a:endParaRPr lang="zh-CN" altLang="en-US" sz="2000" strike="noStrike" noProof="1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437" name="Oval 14"/>
          <p:cNvSpPr/>
          <p:nvPr/>
        </p:nvSpPr>
        <p:spPr>
          <a:xfrm>
            <a:off x="1090613" y="1831975"/>
            <a:ext cx="1479550" cy="1479550"/>
          </a:xfrm>
          <a:prstGeom prst="ellipse">
            <a:avLst/>
          </a:prstGeom>
          <a:solidFill>
            <a:srgbClr val="C00000"/>
          </a:solidFill>
          <a:ln w="15875">
            <a:noFill/>
          </a:ln>
        </p:spPr>
        <p:txBody>
          <a:bodyPr anchor="ctr"/>
          <a:lstStyle/>
          <a:p>
            <a:pPr algn="ctr"/>
            <a:endParaRPr 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8438" name="Oval 17"/>
          <p:cNvSpPr/>
          <p:nvPr/>
        </p:nvSpPr>
        <p:spPr>
          <a:xfrm>
            <a:off x="6518275" y="1935163"/>
            <a:ext cx="1479550" cy="1481137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txBody>
          <a:bodyPr anchor="ctr"/>
          <a:lstStyle/>
          <a:p>
            <a:pPr algn="ctr"/>
            <a:endParaRPr 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 txBox="1"/>
          <p:nvPr/>
        </p:nvSpPr>
        <p:spPr>
          <a:xfrm>
            <a:off x="611188" y="176213"/>
            <a:ext cx="2130425" cy="379412"/>
          </a:xfrm>
          <a:prstGeom prst="rect">
            <a:avLst/>
          </a:prstGeom>
          <a:noFill/>
          <a:ln w="9525">
            <a:noFill/>
          </a:ln>
        </p:spPr>
        <p:txBody>
          <a:bodyPr lIns="0" rIns="0" anchor="ctr"/>
          <a:lstStyle/>
          <a:p>
            <a:pPr>
              <a:buNone/>
            </a:pPr>
            <a:r>
              <a:rPr lang="zh-CN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一起吃汤圆的好伙伴</a:t>
            </a:r>
          </a:p>
        </p:txBody>
      </p:sp>
      <p:pic>
        <p:nvPicPr>
          <p:cNvPr id="19458" name="图片 1" descr="47cda4bf2637e439645bded15e3401a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4888" y="746125"/>
            <a:ext cx="3971925" cy="397192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459" name="图片 2" descr="7985959f7db93e34355a454fb8250b69"/>
          <p:cNvPicPr>
            <a:picLocks noChangeAspect="1"/>
          </p:cNvPicPr>
          <p:nvPr/>
        </p:nvPicPr>
        <p:blipFill>
          <a:blip r:embed="rId4" cstate="print"/>
          <a:srcRect l="-185" t="1158" r="185" b="1297"/>
          <a:stretch>
            <a:fillRect/>
          </a:stretch>
        </p:blipFill>
        <p:spPr>
          <a:xfrm>
            <a:off x="428625" y="746125"/>
            <a:ext cx="4111625" cy="397192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med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1" descr="636777410fcfe1eade12e0e2fd1198ed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7013" y="215900"/>
            <a:ext cx="3798887" cy="3798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48"/>
          <p:cNvSpPr txBox="1"/>
          <p:nvPr/>
        </p:nvSpPr>
        <p:spPr>
          <a:xfrm>
            <a:off x="3492500" y="3905250"/>
            <a:ext cx="2347913" cy="6778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zh-CN" sz="4400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步骤参考</a:t>
            </a:r>
            <a:endParaRPr lang="en-US" altLang="zh-CN" sz="2400" dirty="0">
              <a:solidFill>
                <a:srgbClr val="D839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1" descr="D-_夏葵办公文件_2019-2月绘画_2_0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1988" y="774700"/>
            <a:ext cx="4427537" cy="295275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2530" name="图片 2" descr="D-_夏葵办公文件_2019-2月绘画_2_04"/>
          <p:cNvPicPr>
            <a:picLocks noChangeAspect="1"/>
          </p:cNvPicPr>
          <p:nvPr/>
        </p:nvPicPr>
        <p:blipFill>
          <a:blip r:embed="rId5" cstate="print"/>
          <a:srcRect l="15329" r="7780"/>
          <a:stretch>
            <a:fillRect/>
          </a:stretch>
        </p:blipFill>
        <p:spPr>
          <a:xfrm>
            <a:off x="306388" y="774700"/>
            <a:ext cx="4029075" cy="295275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531" name="TextBox 48"/>
          <p:cNvSpPr txBox="1"/>
          <p:nvPr/>
        </p:nvSpPr>
        <p:spPr>
          <a:xfrm>
            <a:off x="393700" y="3781425"/>
            <a:ext cx="4175125" cy="2778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1</a:t>
            </a:r>
          </a:p>
        </p:txBody>
      </p:sp>
      <p:sp>
        <p:nvSpPr>
          <p:cNvPr id="22532" name="TextBox 49"/>
          <p:cNvSpPr txBox="1"/>
          <p:nvPr/>
        </p:nvSpPr>
        <p:spPr>
          <a:xfrm>
            <a:off x="393700" y="4246563"/>
            <a:ext cx="3365500" cy="1539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用黑色记号笔画出线稿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398463" y="4138613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34" name="TextBox 48"/>
          <p:cNvSpPr txBox="1"/>
          <p:nvPr/>
        </p:nvSpPr>
        <p:spPr>
          <a:xfrm>
            <a:off x="4684713" y="3781425"/>
            <a:ext cx="4176712" cy="2778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2</a:t>
            </a:r>
          </a:p>
        </p:txBody>
      </p:sp>
      <p:sp>
        <p:nvSpPr>
          <p:cNvPr id="22535" name="TextBox 49"/>
          <p:cNvSpPr txBox="1"/>
          <p:nvPr/>
        </p:nvSpPr>
        <p:spPr>
          <a:xfrm>
            <a:off x="4684713" y="4246563"/>
            <a:ext cx="3365500" cy="1539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用彩铅给汤圆涂上美丽的颜色，还可以添加有趣的表情哦。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684713" y="4138613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48"/>
          <p:cNvSpPr txBox="1"/>
          <p:nvPr/>
        </p:nvSpPr>
        <p:spPr>
          <a:xfrm>
            <a:off x="3744913" y="239713"/>
            <a:ext cx="165258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zh-CN" sz="2400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步骤参考 </a:t>
            </a:r>
            <a:r>
              <a:rPr lang="en-US" altLang="zh-CN" sz="2400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1</a:t>
            </a:r>
          </a:p>
        </p:txBody>
      </p:sp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48"/>
          <p:cNvSpPr txBox="1"/>
          <p:nvPr/>
        </p:nvSpPr>
        <p:spPr>
          <a:xfrm>
            <a:off x="1111250" y="4068763"/>
            <a:ext cx="4175125" cy="276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3</a:t>
            </a:r>
          </a:p>
        </p:txBody>
      </p:sp>
      <p:sp>
        <p:nvSpPr>
          <p:cNvPr id="24578" name="TextBox 49"/>
          <p:cNvSpPr txBox="1"/>
          <p:nvPr/>
        </p:nvSpPr>
        <p:spPr>
          <a:xfrm>
            <a:off x="1111250" y="4533900"/>
            <a:ext cx="3365500" cy="152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用水彩笔装饰碗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1116013" y="4425950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580" name="TextBox 48"/>
          <p:cNvSpPr txBox="1"/>
          <p:nvPr/>
        </p:nvSpPr>
        <p:spPr>
          <a:xfrm>
            <a:off x="4684713" y="4068763"/>
            <a:ext cx="4176712" cy="276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4</a:t>
            </a:r>
          </a:p>
        </p:txBody>
      </p:sp>
      <p:sp>
        <p:nvSpPr>
          <p:cNvPr id="24581" name="TextBox 49"/>
          <p:cNvSpPr txBox="1"/>
          <p:nvPr/>
        </p:nvSpPr>
        <p:spPr>
          <a:xfrm>
            <a:off x="4684713" y="4533900"/>
            <a:ext cx="3365500" cy="152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用水彩笔给小猪们涂上美丽的色彩。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684713" y="4425950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583" name="图片 4" descr="D-_夏葵办公文件_2019-2月绘画_2_11"/>
          <p:cNvPicPr>
            <a:picLocks noChangeAspect="1"/>
          </p:cNvPicPr>
          <p:nvPr/>
        </p:nvPicPr>
        <p:blipFill>
          <a:blip r:embed="rId4" cstate="print"/>
          <a:srcRect l="18800" r="8943"/>
          <a:stretch>
            <a:fillRect/>
          </a:stretch>
        </p:blipFill>
        <p:spPr>
          <a:xfrm>
            <a:off x="4684713" y="708025"/>
            <a:ext cx="3411537" cy="303212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4584" name="图片 10" descr="D-_夏葵办公文件_2019-2月绘画_2_08"/>
          <p:cNvPicPr>
            <a:picLocks noChangeAspect="1"/>
          </p:cNvPicPr>
          <p:nvPr/>
        </p:nvPicPr>
        <p:blipFill>
          <a:blip r:embed="rId5" cstate="print"/>
          <a:srcRect l="19562" r="14943"/>
          <a:stretch>
            <a:fillRect/>
          </a:stretch>
        </p:blipFill>
        <p:spPr>
          <a:xfrm>
            <a:off x="1111250" y="708025"/>
            <a:ext cx="3238500" cy="303212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med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1" descr="D-_夏葵办公文件_2019-2月绘画_2_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8" y="1588"/>
            <a:ext cx="8204200" cy="5141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TextBox 48"/>
          <p:cNvSpPr txBox="1"/>
          <p:nvPr/>
        </p:nvSpPr>
        <p:spPr>
          <a:xfrm>
            <a:off x="1111250" y="4068763"/>
            <a:ext cx="4175125" cy="276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5</a:t>
            </a:r>
          </a:p>
        </p:txBody>
      </p:sp>
      <p:sp>
        <p:nvSpPr>
          <p:cNvPr id="26627" name="TextBox 49"/>
          <p:cNvSpPr txBox="1"/>
          <p:nvPr/>
        </p:nvSpPr>
        <p:spPr>
          <a:xfrm>
            <a:off x="1111250" y="4533900"/>
            <a:ext cx="3365500" cy="152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用剪刀剪下来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1116013" y="4425950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48"/>
          <p:cNvSpPr txBox="1"/>
          <p:nvPr/>
        </p:nvSpPr>
        <p:spPr>
          <a:xfrm>
            <a:off x="579438" y="4068763"/>
            <a:ext cx="4176712" cy="276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6</a:t>
            </a:r>
          </a:p>
        </p:txBody>
      </p:sp>
      <p:sp>
        <p:nvSpPr>
          <p:cNvPr id="28674" name="TextBox 49"/>
          <p:cNvSpPr txBox="1"/>
          <p:nvPr/>
        </p:nvSpPr>
        <p:spPr>
          <a:xfrm>
            <a:off x="579438" y="4533900"/>
            <a:ext cx="3365500" cy="152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准备两张彩色卡纸，制作背景和桌面，粘贴在一起。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584200" y="4425950"/>
            <a:ext cx="728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676" name="TextBox 48"/>
          <p:cNvSpPr txBox="1"/>
          <p:nvPr/>
        </p:nvSpPr>
        <p:spPr>
          <a:xfrm>
            <a:off x="4684713" y="4068763"/>
            <a:ext cx="4176712" cy="276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7</a:t>
            </a:r>
          </a:p>
        </p:txBody>
      </p:sp>
      <p:sp>
        <p:nvSpPr>
          <p:cNvPr id="28677" name="TextBox 49"/>
          <p:cNvSpPr txBox="1"/>
          <p:nvPr/>
        </p:nvSpPr>
        <p:spPr>
          <a:xfrm>
            <a:off x="4684713" y="4533900"/>
            <a:ext cx="3365500" cy="152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将小猪粘贴在背景上。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684713" y="4425950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679" name="图片 1" descr="D-_夏葵办公文件_2019-2月绘画_2_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6150" y="850900"/>
            <a:ext cx="4335463" cy="288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图片 2" descr="D-_夏葵办公文件_2019-2月绘画_2_15"/>
          <p:cNvPicPr>
            <a:picLocks noChangeAspect="1"/>
          </p:cNvPicPr>
          <p:nvPr/>
        </p:nvPicPr>
        <p:blipFill>
          <a:blip r:embed="rId5" cstate="print"/>
          <a:srcRect l="5754" r="8676"/>
          <a:stretch>
            <a:fillRect/>
          </a:stretch>
        </p:blipFill>
        <p:spPr>
          <a:xfrm>
            <a:off x="501650" y="850900"/>
            <a:ext cx="4183063" cy="2889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48"/>
          <p:cNvSpPr txBox="1"/>
          <p:nvPr/>
        </p:nvSpPr>
        <p:spPr>
          <a:xfrm>
            <a:off x="319088" y="3641725"/>
            <a:ext cx="4176712" cy="2778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8</a:t>
            </a:r>
          </a:p>
        </p:txBody>
      </p:sp>
      <p:sp>
        <p:nvSpPr>
          <p:cNvPr id="30722" name="TextBox 49"/>
          <p:cNvSpPr txBox="1"/>
          <p:nvPr/>
        </p:nvSpPr>
        <p:spPr>
          <a:xfrm>
            <a:off x="319088" y="4106863"/>
            <a:ext cx="3365500" cy="1539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用简单的线条装饰桌面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323850" y="3998913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724" name="TextBox 48"/>
          <p:cNvSpPr txBox="1"/>
          <p:nvPr/>
        </p:nvSpPr>
        <p:spPr>
          <a:xfrm>
            <a:off x="4459288" y="3641725"/>
            <a:ext cx="4176712" cy="2778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9</a:t>
            </a:r>
          </a:p>
        </p:txBody>
      </p:sp>
      <p:sp>
        <p:nvSpPr>
          <p:cNvPr id="30725" name="TextBox 49"/>
          <p:cNvSpPr txBox="1"/>
          <p:nvPr/>
        </p:nvSpPr>
        <p:spPr>
          <a:xfrm>
            <a:off x="4459288" y="4106863"/>
            <a:ext cx="3365500" cy="1539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用彩色的纸条丰富背景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459288" y="3998913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27" name="图片 1" descr="D-_夏葵办公文件_2019-2月绘画_2_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088" y="658813"/>
            <a:ext cx="4030662" cy="2687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8" name="图片 2" descr="D-_夏葵办公文件_2019-2月绘画_2_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9288" y="658813"/>
            <a:ext cx="4402137" cy="2687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2" descr="D-_夏葵办公文件_2019-2月绘画_2_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5400000">
            <a:off x="1995488" y="-585787"/>
            <a:ext cx="5153025" cy="6315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581025" y="3689350"/>
            <a:ext cx="4176713" cy="276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1 </a:t>
            </a:r>
          </a:p>
        </p:txBody>
      </p:sp>
      <p:sp>
        <p:nvSpPr>
          <p:cNvPr id="7" name="TextBox 49"/>
          <p:cNvSpPr txBox="1"/>
          <p:nvPr/>
        </p:nvSpPr>
        <p:spPr>
          <a:xfrm>
            <a:off x="581025" y="4152900"/>
            <a:ext cx="3365500" cy="153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先用铅笔画出线稿，接着用黑色记号笔描绘出完整的线稿。</a:t>
            </a:r>
          </a:p>
        </p:txBody>
      </p:sp>
      <p:pic>
        <p:nvPicPr>
          <p:cNvPr id="34819" name="图片 1" descr="1吃汤圆_0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025" y="885825"/>
            <a:ext cx="3367088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图片 2" descr="1吃汤圆_03"/>
          <p:cNvPicPr>
            <a:picLocks noChangeAspect="1"/>
          </p:cNvPicPr>
          <p:nvPr/>
        </p:nvPicPr>
        <p:blipFill>
          <a:blip r:embed="rId5" cstate="print"/>
          <a:srcRect l="11383" r="15186"/>
          <a:stretch>
            <a:fillRect/>
          </a:stretch>
        </p:blipFill>
        <p:spPr>
          <a:xfrm>
            <a:off x="4116388" y="34925"/>
            <a:ext cx="5002212" cy="507206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连接符 3"/>
          <p:cNvCxnSpPr/>
          <p:nvPr/>
        </p:nvCxnSpPr>
        <p:spPr>
          <a:xfrm>
            <a:off x="587375" y="4046538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48"/>
          <p:cNvSpPr txBox="1"/>
          <p:nvPr/>
        </p:nvSpPr>
        <p:spPr>
          <a:xfrm>
            <a:off x="581025" y="188913"/>
            <a:ext cx="16541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zh-CN" sz="2400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步骤参考 </a:t>
            </a:r>
            <a:r>
              <a:rPr lang="en-US" altLang="zh-CN" sz="2400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2</a:t>
            </a:r>
          </a:p>
        </p:txBody>
      </p:sp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9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7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5"/>
          <p:cNvGrpSpPr/>
          <p:nvPr/>
        </p:nvGrpSpPr>
        <p:grpSpPr>
          <a:xfrm>
            <a:off x="3227388" y="695325"/>
            <a:ext cx="3322637" cy="530225"/>
            <a:chOff x="1598315" y="1418185"/>
            <a:chExt cx="4430626" cy="707886"/>
          </a:xfrm>
        </p:grpSpPr>
        <p:sp>
          <p:nvSpPr>
            <p:cNvPr id="24" name="TextBox 6"/>
            <p:cNvSpPr txBox="1"/>
            <p:nvPr/>
          </p:nvSpPr>
          <p:spPr>
            <a:xfrm>
              <a:off x="1598315" y="1418185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fontAlgn="auto"/>
              <a:r>
                <a:rPr lang="en-US" altLang="zh-CN" sz="4000" noProof="1">
                  <a:solidFill>
                    <a:srgbClr val="D8392F"/>
                  </a:solidFill>
                  <a:latin typeface="Impact" panose="020B0806030902050204" pitchFamily="34" charset="0"/>
                  <a:ea typeface="+mn-ea"/>
                  <a:cs typeface="+mn-cs"/>
                </a:rPr>
                <a:t>01</a:t>
              </a:r>
              <a:endParaRPr lang="en-US" altLang="zh-CN" sz="4000" noProof="1">
                <a:solidFill>
                  <a:srgbClr val="D8392F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147" name="TextBox 8"/>
            <p:cNvSpPr txBox="1"/>
            <p:nvPr/>
          </p:nvSpPr>
          <p:spPr>
            <a:xfrm>
              <a:off x="2066367" y="1651183"/>
              <a:ext cx="3962574" cy="2428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360000" tIns="0" rIns="0" bIns="0" anchor="b"/>
            <a:lstStyle/>
            <a:p>
              <a:r>
                <a:rPr lang="zh-CN" altLang="en-US" sz="1400" b="1" dirty="0">
                  <a:solidFill>
                    <a:srgbClr val="D839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适合年龄</a:t>
              </a:r>
              <a:r>
                <a:rPr lang="zh-CN" altLang="en-US" sz="1400" b="1" dirty="0" smtClean="0">
                  <a:solidFill>
                    <a:srgbClr val="D839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：五六年级</a:t>
              </a:r>
              <a:endParaRPr lang="zh-CN" altLang="en-US" sz="1400" b="1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48" name="Group 10"/>
          <p:cNvGrpSpPr/>
          <p:nvPr/>
        </p:nvGrpSpPr>
        <p:grpSpPr>
          <a:xfrm>
            <a:off x="3227388" y="1317625"/>
            <a:ext cx="3322637" cy="530225"/>
            <a:chOff x="1598315" y="2786337"/>
            <a:chExt cx="4430626" cy="707886"/>
          </a:xfrm>
        </p:grpSpPr>
        <p:sp>
          <p:nvSpPr>
            <p:cNvPr id="20" name="TextBox 11"/>
            <p:cNvSpPr txBox="1"/>
            <p:nvPr/>
          </p:nvSpPr>
          <p:spPr>
            <a:xfrm>
              <a:off x="1598315" y="2786337"/>
              <a:ext cx="718466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fontAlgn="auto"/>
              <a:r>
                <a:rPr lang="en-US" altLang="zh-CN" sz="4000" noProof="1">
                  <a:solidFill>
                    <a:srgbClr val="F2A5BB"/>
                  </a:solidFill>
                  <a:latin typeface="Impact" panose="020B0806030902050204" pitchFamily="34" charset="0"/>
                  <a:ea typeface="+mn-ea"/>
                  <a:cs typeface="+mn-cs"/>
                </a:rPr>
                <a:t>02</a:t>
              </a:r>
              <a:endParaRPr lang="en-US" altLang="zh-CN" sz="4000" noProof="1">
                <a:solidFill>
                  <a:srgbClr val="F2A5BB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150" name="TextBox 13"/>
            <p:cNvSpPr txBox="1"/>
            <p:nvPr/>
          </p:nvSpPr>
          <p:spPr>
            <a:xfrm>
              <a:off x="2066367" y="2993089"/>
              <a:ext cx="3962574" cy="2428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360000" tIns="0" rIns="0" bIns="0" anchor="b"/>
            <a:lstStyle/>
            <a:p>
              <a:r>
                <a:rPr lang="zh-CN" altLang="en-US" sz="1400" b="1" dirty="0">
                  <a:solidFill>
                    <a:srgbClr val="F2A5B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所用课时：</a:t>
              </a:r>
              <a:r>
                <a:rPr lang="en-US" altLang="zh-CN" sz="1400" b="1" dirty="0">
                  <a:solidFill>
                    <a:srgbClr val="F2A5B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90</a:t>
              </a:r>
              <a:r>
                <a:rPr lang="zh-CN" altLang="en-US" sz="1400" b="1" dirty="0">
                  <a:solidFill>
                    <a:srgbClr val="F2A5B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</a:t>
              </a:r>
            </a:p>
          </p:txBody>
        </p:sp>
      </p:grpSp>
      <p:grpSp>
        <p:nvGrpSpPr>
          <p:cNvPr id="6151" name="Group 15"/>
          <p:cNvGrpSpPr/>
          <p:nvPr/>
        </p:nvGrpSpPr>
        <p:grpSpPr>
          <a:xfrm>
            <a:off x="3227388" y="2011363"/>
            <a:ext cx="3322637" cy="771525"/>
            <a:chOff x="1598315" y="4154489"/>
            <a:chExt cx="4430626" cy="1028217"/>
          </a:xfrm>
        </p:grpSpPr>
        <p:sp>
          <p:nvSpPr>
            <p:cNvPr id="16" name="TextBox 16"/>
            <p:cNvSpPr txBox="1"/>
            <p:nvPr/>
          </p:nvSpPr>
          <p:spPr>
            <a:xfrm>
              <a:off x="1598315" y="4154489"/>
              <a:ext cx="73289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fontAlgn="auto"/>
              <a:r>
                <a:rPr lang="en-US" altLang="zh-CN" sz="4000" noProof="1">
                  <a:solidFill>
                    <a:srgbClr val="D8392F"/>
                  </a:solidFill>
                  <a:latin typeface="Impact" panose="020B0806030902050204" pitchFamily="34" charset="0"/>
                  <a:ea typeface="+mn-ea"/>
                  <a:cs typeface="+mn-cs"/>
                </a:rPr>
                <a:t>03</a:t>
              </a:r>
              <a:endParaRPr lang="en-US" altLang="zh-CN" sz="4000" noProof="1">
                <a:solidFill>
                  <a:srgbClr val="D8392F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6153" name="Group 17"/>
            <p:cNvGrpSpPr/>
            <p:nvPr/>
          </p:nvGrpSpPr>
          <p:grpSpPr>
            <a:xfrm>
              <a:off x="2066367" y="4265568"/>
              <a:ext cx="3962574" cy="917138"/>
              <a:chOff x="3943834" y="704409"/>
              <a:chExt cx="3962574" cy="917138"/>
            </a:xfrm>
          </p:grpSpPr>
          <p:sp>
            <p:nvSpPr>
              <p:cNvPr id="6154" name="TextBox 1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360000" tIns="0" rIns="0" bIns="0" anchor="b"/>
              <a:lstStyle/>
              <a:p>
                <a:r>
                  <a:rPr lang="zh-CN" altLang="en-US" sz="1400" b="1" dirty="0">
                    <a:solidFill>
                      <a:srgbClr val="D839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课程来源</a:t>
                </a:r>
              </a:p>
            </p:txBody>
          </p:sp>
          <p:sp>
            <p:nvSpPr>
              <p:cNvPr id="6155" name="TextBox 19"/>
              <p:cNvSpPr txBox="1"/>
              <p:nvPr/>
            </p:nvSpPr>
            <p:spPr>
              <a:xfrm>
                <a:off x="3943834" y="1301179"/>
                <a:ext cx="3962574" cy="320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0" tIns="0" rIns="0" bIns="0" anchor="ctr"/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D839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元宵节吃汤圆是中国的习俗，你知道汤圆是怎么制作出来的吗？美味的汤圆让我们爱不释手，在平常也会常常吃到，你最想和谁一起吃汤圆呢？一起来动手画一画吧</a:t>
                </a:r>
              </a:p>
            </p:txBody>
          </p:sp>
        </p:grpSp>
      </p:grpSp>
      <p:grpSp>
        <p:nvGrpSpPr>
          <p:cNvPr id="6156" name="Group 20"/>
          <p:cNvGrpSpPr/>
          <p:nvPr/>
        </p:nvGrpSpPr>
        <p:grpSpPr>
          <a:xfrm>
            <a:off x="3227388" y="3263900"/>
            <a:ext cx="3322637" cy="903288"/>
            <a:chOff x="1598315" y="5522641"/>
            <a:chExt cx="4430626" cy="1204324"/>
          </a:xfrm>
        </p:grpSpPr>
        <p:sp>
          <p:nvSpPr>
            <p:cNvPr id="12" name="TextBox 21"/>
            <p:cNvSpPr txBox="1"/>
            <p:nvPr/>
          </p:nvSpPr>
          <p:spPr>
            <a:xfrm>
              <a:off x="1598315" y="5522641"/>
              <a:ext cx="71686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fontAlgn="auto"/>
              <a:r>
                <a:rPr lang="en-US" altLang="zh-CN" sz="4000" noProof="1">
                  <a:solidFill>
                    <a:srgbClr val="F2A5BB"/>
                  </a:solidFill>
                  <a:latin typeface="Impact" panose="020B0806030902050204" pitchFamily="34" charset="0"/>
                  <a:ea typeface="+mn-ea"/>
                  <a:cs typeface="+mn-cs"/>
                </a:rPr>
                <a:t>04</a:t>
              </a:r>
              <a:endParaRPr lang="en-US" altLang="zh-CN" sz="4000" noProof="1">
                <a:solidFill>
                  <a:srgbClr val="F2A5BB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6158" name="Group 22"/>
            <p:cNvGrpSpPr/>
            <p:nvPr/>
          </p:nvGrpSpPr>
          <p:grpSpPr>
            <a:xfrm>
              <a:off x="2066367" y="5633720"/>
              <a:ext cx="3962574" cy="1093245"/>
              <a:chOff x="3943834" y="704409"/>
              <a:chExt cx="3962574" cy="1093245"/>
            </a:xfrm>
          </p:grpSpPr>
          <p:sp>
            <p:nvSpPr>
              <p:cNvPr id="6159" name="TextBox 23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360000" tIns="0" rIns="0" bIns="0" anchor="b"/>
              <a:lstStyle/>
              <a:p>
                <a:r>
                  <a:rPr lang="zh-CN" altLang="en-US" sz="1400" b="1" dirty="0">
                    <a:solidFill>
                      <a:srgbClr val="F2A5B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教学目的</a:t>
                </a:r>
              </a:p>
            </p:txBody>
          </p:sp>
          <p:sp>
            <p:nvSpPr>
              <p:cNvPr id="6160" name="TextBox 24"/>
              <p:cNvSpPr txBox="1"/>
              <p:nvPr/>
            </p:nvSpPr>
            <p:spPr>
              <a:xfrm>
                <a:off x="3943834" y="1477286"/>
                <a:ext cx="3962574" cy="320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0" tIns="0" rIns="0" bIns="0" anchor="ctr"/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000">
                    <a:solidFill>
                      <a:srgbClr val="F2A5B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</a:t>
                </a:r>
                <a:r>
                  <a:rPr lang="zh-CN" altLang="en-US" sz="1000">
                    <a:solidFill>
                      <a:srgbClr val="F2A5B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了解中国的传统习俗</a:t>
                </a:r>
                <a:r>
                  <a:rPr lang="en-US" altLang="zh-CN" sz="1000">
                    <a:solidFill>
                      <a:srgbClr val="F2A5B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——</a:t>
                </a:r>
                <a:r>
                  <a:rPr lang="zh-CN" altLang="en-US" sz="1000">
                    <a:solidFill>
                      <a:srgbClr val="F2A5B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元宵节，激发小朋友的绘画热情。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1000">
                    <a:solidFill>
                      <a:srgbClr val="F2A5B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</a:t>
                </a:r>
                <a:r>
                  <a:rPr lang="zh-CN" altLang="en-US" sz="1000">
                    <a:solidFill>
                      <a:srgbClr val="F2A5B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了解汤圆的外形特点以及制作方法，同时学习描绘动物和人物。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1000">
                    <a:solidFill>
                      <a:srgbClr val="F2A5B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</a:t>
                </a:r>
                <a:r>
                  <a:rPr lang="zh-CN" altLang="en-US" sz="1000">
                    <a:solidFill>
                      <a:srgbClr val="F2A5B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学习圆形构图，以及用彩铅上色。</a:t>
                </a:r>
              </a:p>
            </p:txBody>
          </p:sp>
        </p:grpSp>
      </p:grpSp>
      <p:grpSp>
        <p:nvGrpSpPr>
          <p:cNvPr id="29" name="Group 2"/>
          <p:cNvGrpSpPr/>
          <p:nvPr/>
        </p:nvGrpSpPr>
        <p:grpSpPr>
          <a:xfrm>
            <a:off x="705111" y="1174162"/>
            <a:ext cx="1778742" cy="1778742"/>
            <a:chOff x="990600" y="2044717"/>
            <a:chExt cx="2768566" cy="2768566"/>
          </a:xfrm>
          <a:solidFill>
            <a:srgbClr val="C00000"/>
          </a:solidFill>
        </p:grpSpPr>
        <p:sp>
          <p:nvSpPr>
            <p:cNvPr id="30" name="Diamond 5"/>
            <p:cNvSpPr/>
            <p:nvPr/>
          </p:nvSpPr>
          <p:spPr bwMode="auto">
            <a:xfrm>
              <a:off x="990600" y="2044717"/>
              <a:ext cx="2768566" cy="2768566"/>
            </a:xfrm>
            <a:prstGeom prst="diamond">
              <a:avLst/>
            </a:prstGeom>
            <a:grpFill/>
            <a:ln w="50800">
              <a:noFill/>
              <a:round/>
            </a:ln>
          </p:spPr>
          <p:txBody>
            <a:bodyPr anchor="ctr"/>
            <a:lstStyle/>
            <a:p>
              <a:pPr algn="ctr" fontAlgn="auto"/>
              <a:endParaRPr/>
            </a:p>
          </p:txBody>
        </p:sp>
        <p:grpSp>
          <p:nvGrpSpPr>
            <p:cNvPr id="31" name="Group 9"/>
            <p:cNvGrpSpPr/>
            <p:nvPr/>
          </p:nvGrpSpPr>
          <p:grpSpPr>
            <a:xfrm>
              <a:off x="1429100" y="2918362"/>
              <a:ext cx="1800200" cy="992584"/>
              <a:chOff x="2345143" y="2512160"/>
              <a:chExt cx="1800200" cy="992584"/>
            </a:xfrm>
            <a:grpFill/>
          </p:grpSpPr>
          <p:sp>
            <p:nvSpPr>
              <p:cNvPr id="32" name="TextBox 7"/>
              <p:cNvSpPr txBox="1"/>
              <p:nvPr/>
            </p:nvSpPr>
            <p:spPr>
              <a:xfrm>
                <a:off x="2345143" y="2512160"/>
                <a:ext cx="1800200" cy="677107"/>
              </a:xfrm>
              <a:prstGeom prst="rect">
                <a:avLst/>
              </a:prstGeom>
              <a:grpFill/>
            </p:spPr>
            <p:txBody>
              <a:bodyPr wrap="square" lIns="0" tIns="0" rIns="0" bIns="0">
                <a:normAutofit fontScale="80000" lnSpcReduction="20000"/>
              </a:bodyPr>
              <a:lstStyle/>
              <a:p>
                <a:pPr algn="ctr" fontAlgn="auto"/>
                <a:r>
                  <a:rPr lang="zh-CN" altLang="en-US" sz="4400" strike="noStrike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汤圆</a:t>
                </a:r>
                <a:endParaRPr lang="zh-CN" altLang="en-US" sz="4400" strike="noStrike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8"/>
              <p:cNvSpPr txBox="1"/>
              <p:nvPr/>
            </p:nvSpPr>
            <p:spPr>
              <a:xfrm>
                <a:off x="2345143" y="3289300"/>
                <a:ext cx="1800200" cy="215444"/>
              </a:xfrm>
              <a:prstGeom prst="rect">
                <a:avLst/>
              </a:prstGeom>
              <a:grpFill/>
            </p:spPr>
            <p:txBody>
              <a:bodyPr wrap="square" lIns="0" tIns="0" rIns="0" bIns="0">
                <a:normAutofit fontScale="77500" lnSpcReduction="20000"/>
              </a:bodyPr>
              <a:lstStyle/>
              <a:p>
                <a:pPr algn="ctr" fontAlgn="auto"/>
                <a:r>
                  <a:rPr lang="en-US" altLang="zh-CN" sz="1400" strike="noStrike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CONTENTS</a:t>
                </a:r>
                <a:endParaRPr lang="en-US" altLang="zh-CN" sz="1400" strike="noStrike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162" name="图片 1" descr="70151529f612478c2e671228b3ae211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0388" y="2782888"/>
            <a:ext cx="2478087" cy="2476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9" descr="D:\夏葵办公文件\2019-2月绘画\4.元宵节吃汤圆\images\1吃汤圆_06.gif1吃汤圆_0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4713" y="725488"/>
            <a:ext cx="4138612" cy="275907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6866" name="TextBox 48"/>
          <p:cNvSpPr txBox="1"/>
          <p:nvPr/>
        </p:nvSpPr>
        <p:spPr>
          <a:xfrm>
            <a:off x="393700" y="3638550"/>
            <a:ext cx="4175125" cy="276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2</a:t>
            </a:r>
          </a:p>
        </p:txBody>
      </p:sp>
      <p:sp>
        <p:nvSpPr>
          <p:cNvPr id="36867" name="TextBox 49"/>
          <p:cNvSpPr txBox="1"/>
          <p:nvPr/>
        </p:nvSpPr>
        <p:spPr>
          <a:xfrm>
            <a:off x="393700" y="4102100"/>
            <a:ext cx="3365500" cy="153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用彩铅给汤圆和碗涂上美丽的颜色。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398463" y="3995738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869" name="图片 4" descr="1吃汤圆_0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2750" y="725488"/>
            <a:ext cx="4137025" cy="275907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6870" name="TextBox 48"/>
          <p:cNvSpPr txBox="1"/>
          <p:nvPr/>
        </p:nvSpPr>
        <p:spPr>
          <a:xfrm>
            <a:off x="4684713" y="3638550"/>
            <a:ext cx="4176712" cy="276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3</a:t>
            </a:r>
          </a:p>
        </p:txBody>
      </p:sp>
      <p:sp>
        <p:nvSpPr>
          <p:cNvPr id="36871" name="TextBox 49"/>
          <p:cNvSpPr txBox="1"/>
          <p:nvPr/>
        </p:nvSpPr>
        <p:spPr>
          <a:xfrm>
            <a:off x="4684713" y="4102100"/>
            <a:ext cx="3365500" cy="153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用彩铅给人物涂上美丽的颜色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4684713" y="3995738"/>
            <a:ext cx="727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419100" y="3017838"/>
            <a:ext cx="4176713" cy="276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步骤</a:t>
            </a:r>
            <a:r>
              <a:rPr lang="en-US" altLang="zh-CN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4</a:t>
            </a:r>
          </a:p>
        </p:txBody>
      </p:sp>
      <p:sp>
        <p:nvSpPr>
          <p:cNvPr id="7" name="TextBox 49"/>
          <p:cNvSpPr txBox="1"/>
          <p:nvPr/>
        </p:nvSpPr>
        <p:spPr>
          <a:xfrm>
            <a:off x="419100" y="3481388"/>
            <a:ext cx="3365500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用彩铅给周围装饰物涂上美丽的颜色。</a:t>
            </a:r>
          </a:p>
          <a:p>
            <a:pPr eaLnBrk="0" hangingPunct="0"/>
            <a:r>
              <a:rPr lang="zh-CN" altLang="en-US" sz="1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接着涂上背景。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423863" y="3375025"/>
            <a:ext cx="728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916" name="图片 4" descr="D:\夏葵办公文件\2019-2月绘画\4.元宵节吃汤圆\images\1吃汤圆_08.gif1吃汤圆_08"/>
          <p:cNvPicPr>
            <a:picLocks noChangeAspect="1"/>
          </p:cNvPicPr>
          <p:nvPr/>
        </p:nvPicPr>
        <p:blipFill>
          <a:blip r:embed="rId4" cstate="print"/>
          <a:srcRect l="8958"/>
          <a:stretch>
            <a:fillRect/>
          </a:stretch>
        </p:blipFill>
        <p:spPr>
          <a:xfrm>
            <a:off x="3463925" y="636588"/>
            <a:ext cx="5686425" cy="4164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1" descr="D:\夏葵办公文件\2019-2月绘画\4.元宵节吃汤圆\images\1吃汤圆_09.gif1吃汤圆_0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100" y="636588"/>
            <a:ext cx="3044825" cy="20304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19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3275" y="133985"/>
            <a:ext cx="4997450" cy="4875530"/>
          </a:xfrm>
          <a:prstGeom prst="rect">
            <a:avLst/>
          </a:prstGeom>
        </p:spPr>
      </p:pic>
    </p:spTree>
  </p:cSld>
  <p:clrMapOvr>
    <a:masterClrMapping/>
  </p:clrMapOvr>
  <p:transition spd="med" advTm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5234305" y="1687195"/>
            <a:ext cx="337058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4000" b="1" strike="noStrike" spc="300" noProof="1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谢谢观看</a:t>
            </a:r>
            <a:endParaRPr lang="zh-CN" sz="4000" b="1" strike="noStrike" spc="300" noProof="1">
              <a:solidFill>
                <a:srgbClr val="D839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757613" y="2393950"/>
            <a:ext cx="484663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3779838" y="1557338"/>
            <a:ext cx="187325" cy="187325"/>
          </a:xfrm>
          <a:prstGeom prst="ellipse">
            <a:avLst/>
          </a:prstGeom>
          <a:solidFill>
            <a:srgbClr val="F2A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6" name="椭圆 15"/>
          <p:cNvSpPr/>
          <p:nvPr/>
        </p:nvSpPr>
        <p:spPr>
          <a:xfrm>
            <a:off x="4070350" y="1557338"/>
            <a:ext cx="187325" cy="187325"/>
          </a:xfrm>
          <a:prstGeom prst="ellipse">
            <a:avLst/>
          </a:prstGeom>
          <a:solidFill>
            <a:srgbClr val="FF0000"/>
          </a:solidFill>
          <a:ln>
            <a:solidFill>
              <a:srgbClr val="D839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7" name="椭圆 16"/>
          <p:cNvSpPr/>
          <p:nvPr/>
        </p:nvSpPr>
        <p:spPr>
          <a:xfrm>
            <a:off x="4362450" y="1557338"/>
            <a:ext cx="187325" cy="187325"/>
          </a:xfrm>
          <a:prstGeom prst="ellipse">
            <a:avLst/>
          </a:prstGeom>
          <a:solidFill>
            <a:srgbClr val="F2A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43016" name="图片 2" descr="72f285963117f3cdea8a15d0cd0e90d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525" y="-80962"/>
            <a:ext cx="4521200" cy="5162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1" descr="636777410fcfe1eade12e0e2fd1198ed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7013" y="215900"/>
            <a:ext cx="3798887" cy="3798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48"/>
          <p:cNvSpPr txBox="1"/>
          <p:nvPr/>
        </p:nvSpPr>
        <p:spPr>
          <a:xfrm>
            <a:off x="3492500" y="3905250"/>
            <a:ext cx="2347913" cy="6778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zh-CN" sz="4400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教学引导 </a:t>
            </a:r>
            <a:endParaRPr lang="en-US" altLang="zh-CN" sz="2400" dirty="0">
              <a:solidFill>
                <a:srgbClr val="D839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1"/>
          <p:cNvPicPr>
            <a:picLocks noChangeAspect="1"/>
          </p:cNvPicPr>
          <p:nvPr/>
        </p:nvPicPr>
        <p:blipFill>
          <a:blip r:embed="rId3" cstate="print"/>
          <a:srcRect b="7454"/>
          <a:stretch>
            <a:fillRect/>
          </a:stretch>
        </p:blipFill>
        <p:spPr>
          <a:xfrm>
            <a:off x="2271713" y="1588"/>
            <a:ext cx="7453312" cy="5173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539750" y="1060450"/>
            <a:ext cx="3759200" cy="3384550"/>
          </a:xfrm>
          <a:prstGeom prst="rect">
            <a:avLst/>
          </a:prstGeom>
          <a:solidFill>
            <a:schemeClr val="bg1">
              <a:alpha val="52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31" name="组合 30"/>
          <p:cNvGrpSpPr/>
          <p:nvPr/>
        </p:nvGrpSpPr>
        <p:grpSpPr>
          <a:xfrm>
            <a:off x="611188" y="1122363"/>
            <a:ext cx="3614737" cy="1014412"/>
            <a:chOff x="543916" y="2097953"/>
            <a:chExt cx="3614420" cy="1014096"/>
          </a:xfrm>
        </p:grpSpPr>
        <p:grpSp>
          <p:nvGrpSpPr>
            <p:cNvPr id="9220" name="组合 4"/>
            <p:cNvGrpSpPr/>
            <p:nvPr/>
          </p:nvGrpSpPr>
          <p:grpSpPr>
            <a:xfrm>
              <a:off x="543916" y="2097953"/>
              <a:ext cx="3614420" cy="1014096"/>
              <a:chOff x="4259796" y="3903795"/>
              <a:chExt cx="4819226" cy="1352127"/>
            </a:xfrm>
          </p:grpSpPr>
          <p:sp>
            <p:nvSpPr>
              <p:cNvPr id="9221" name="文本框 60"/>
              <p:cNvSpPr txBox="1"/>
              <p:nvPr/>
            </p:nvSpPr>
            <p:spPr>
              <a:xfrm>
                <a:off x="4259796" y="3903795"/>
                <a:ext cx="4679154" cy="45879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72000" tIns="72000" rIns="72000" bIns="72000" anchor="ctr"/>
              <a:lstStyle/>
              <a:p>
                <a:pPr>
                  <a:buNone/>
                </a:pPr>
                <a:r>
                  <a:rPr lang="zh-CN" altLang="en-US" dirty="0">
                    <a:solidFill>
                      <a:srgbClr val="D839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元宵节的由来</a:t>
                </a:r>
              </a:p>
            </p:txBody>
          </p:sp>
          <p:sp>
            <p:nvSpPr>
              <p:cNvPr id="9222" name="文本框 61"/>
              <p:cNvSpPr txBox="1"/>
              <p:nvPr/>
            </p:nvSpPr>
            <p:spPr>
              <a:xfrm>
                <a:off x="4277576" y="4450742"/>
                <a:ext cx="4801446" cy="8051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72000" tIns="72000" rIns="72000" bIns="72000" anchor="t"/>
              <a:lstStyle/>
              <a:p>
                <a:pPr>
                  <a:lnSpc>
                    <a:spcPct val="180000"/>
                  </a:lnSpc>
                </a:pP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元宵节，又称上元节、小正月、元夕或灯节，为每年农历正月十五日，是中国春节年俗中最后一个重要节令。 元宵节是中国与汉字文化圈地区以及海外华人的传统节日之一。正月是农历的元月，古人称"夜"为"宵"，所以把一年中第一个月圆之夜正月十五称为元宵节。</a:t>
                </a: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563570" y="2509742"/>
              <a:ext cx="2681561" cy="0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3160713" y="682625"/>
            <a:ext cx="2681287" cy="344488"/>
            <a:chOff x="563570" y="2165263"/>
            <a:chExt cx="2681561" cy="344479"/>
          </a:xfrm>
        </p:grpSpPr>
        <p:sp>
          <p:nvSpPr>
            <p:cNvPr id="10242" name="文本框 60"/>
            <p:cNvSpPr txBox="1"/>
            <p:nvPr/>
          </p:nvSpPr>
          <p:spPr>
            <a:xfrm>
              <a:off x="875990" y="2165263"/>
              <a:ext cx="2057400" cy="3441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2000" tIns="72000" rIns="72000" bIns="72000" anchor="ctr"/>
            <a:lstStyle/>
            <a:p>
              <a:pPr>
                <a:buNone/>
              </a:pPr>
              <a:r>
                <a:rPr lang="zh-CN" altLang="en-US" dirty="0">
                  <a:solidFill>
                    <a:srgbClr val="D839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元宵节的相关活动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63570" y="2509742"/>
              <a:ext cx="2681561" cy="0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4" name="文本框 61"/>
          <p:cNvSpPr txBox="1"/>
          <p:nvPr/>
        </p:nvSpPr>
        <p:spPr>
          <a:xfrm>
            <a:off x="114300" y="4025900"/>
            <a:ext cx="8915400" cy="1254125"/>
          </a:xfrm>
          <a:prstGeom prst="rect">
            <a:avLst/>
          </a:prstGeom>
          <a:noFill/>
          <a:ln w="9525">
            <a:noFill/>
          </a:ln>
        </p:spPr>
        <p:txBody>
          <a:bodyPr wrap="square" lIns="72000" tIns="72000" rIns="72000" bIns="72000" anchor="t"/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传统习俗出门赏月、燃灯放焰、喜猜灯谜、共吃元宵、拉兔子灯等。</a:t>
            </a: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此外，不少地方元宵节还增加了耍龙灯、耍狮子、踩高跷、划旱船、扭秧歌、打太平鼓等传统民俗表演。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7235825" y="3121025"/>
            <a:ext cx="1806575" cy="990600"/>
            <a:chOff x="6625929" y="3228698"/>
            <a:chExt cx="1807502" cy="990244"/>
          </a:xfrm>
        </p:grpSpPr>
        <p:cxnSp>
          <p:nvCxnSpPr>
            <p:cNvPr id="30" name="直接连接符 29"/>
            <p:cNvCxnSpPr/>
            <p:nvPr/>
          </p:nvCxnSpPr>
          <p:spPr>
            <a:xfrm flipH="1">
              <a:off x="6831974" y="3270274"/>
              <a:ext cx="586007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任意多边形: 形状 30"/>
            <p:cNvSpPr/>
            <p:nvPr/>
          </p:nvSpPr>
          <p:spPr>
            <a:xfrm rot="18914935">
              <a:off x="7469952" y="3228698"/>
              <a:ext cx="47936" cy="170375"/>
            </a:xfrm>
            <a:custGeom>
              <a:avLst/>
              <a:gdLst>
                <a:gd name="connsiteX0" fmla="*/ 125628 w 125628"/>
                <a:gd name="connsiteY0" fmla="*/ 446518 h 446518"/>
                <a:gd name="connsiteX1" fmla="*/ 0 w 125628"/>
                <a:gd name="connsiteY1" fmla="*/ 446518 h 446518"/>
                <a:gd name="connsiteX2" fmla="*/ 0 w 125628"/>
                <a:gd name="connsiteY2" fmla="*/ 0 h 446518"/>
                <a:gd name="connsiteX3" fmla="*/ 125628 w 125628"/>
                <a:gd name="connsiteY3" fmla="*/ 124541 h 4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28" h="446518">
                  <a:moveTo>
                    <a:pt x="125628" y="446518"/>
                  </a:moveTo>
                  <a:lnTo>
                    <a:pt x="0" y="446518"/>
                  </a:lnTo>
                  <a:lnTo>
                    <a:pt x="0" y="0"/>
                  </a:lnTo>
                  <a:lnTo>
                    <a:pt x="125628" y="124541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/>
            </a:p>
          </p:txBody>
        </p:sp>
        <p:sp>
          <p:nvSpPr>
            <p:cNvPr id="25" name="任意多边形: 形状 31"/>
            <p:cNvSpPr/>
            <p:nvPr/>
          </p:nvSpPr>
          <p:spPr>
            <a:xfrm rot="2703745">
              <a:off x="7557041" y="3228050"/>
              <a:ext cx="47936" cy="171929"/>
            </a:xfrm>
            <a:custGeom>
              <a:avLst/>
              <a:gdLst>
                <a:gd name="connsiteX0" fmla="*/ 125628 w 125628"/>
                <a:gd name="connsiteY0" fmla="*/ 0 h 450590"/>
                <a:gd name="connsiteX1" fmla="*/ 125628 w 125628"/>
                <a:gd name="connsiteY1" fmla="*/ 450590 h 450590"/>
                <a:gd name="connsiteX2" fmla="*/ 0 w 125628"/>
                <a:gd name="connsiteY2" fmla="*/ 450590 h 450590"/>
                <a:gd name="connsiteX3" fmla="*/ 0 w 125628"/>
                <a:gd name="connsiteY3" fmla="*/ 125902 h 45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28" h="450590">
                  <a:moveTo>
                    <a:pt x="125628" y="0"/>
                  </a:moveTo>
                  <a:lnTo>
                    <a:pt x="125628" y="450590"/>
                  </a:lnTo>
                  <a:lnTo>
                    <a:pt x="0" y="450590"/>
                  </a:lnTo>
                  <a:lnTo>
                    <a:pt x="0" y="125902"/>
                  </a:ln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7651841" y="3270275"/>
              <a:ext cx="575546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6625929" y="3492595"/>
              <a:ext cx="1807502" cy="726347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 fontAlgn="auto">
                <a:lnSpc>
                  <a:spcPct val="120000"/>
                </a:lnSpc>
                <a:buClr>
                  <a:srgbClr val="E24848"/>
                </a:buClr>
              </a:pPr>
              <a:r>
                <a:rPr lang="zh-CN" altLang="en-US" sz="1200" strike="noStrike" noProof="1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舞狮子</a:t>
              </a:r>
              <a:endParaRPr lang="zh-CN" altLang="en-US" sz="1200" strike="noStrike" noProof="1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251" name="图片 4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5" y="1557338"/>
            <a:ext cx="2197100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图片 5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6313" y="1546225"/>
            <a:ext cx="2478087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3" name="图片 51"/>
          <p:cNvPicPr>
            <a:picLocks noChangeAspect="1"/>
          </p:cNvPicPr>
          <p:nvPr/>
        </p:nvPicPr>
        <p:blipFill>
          <a:blip r:embed="rId5" cstate="print"/>
          <a:srcRect l="2638" t="3705" r="3790" b="1270"/>
          <a:stretch>
            <a:fillRect/>
          </a:stretch>
        </p:blipFill>
        <p:spPr>
          <a:xfrm>
            <a:off x="4787900" y="1557338"/>
            <a:ext cx="2106613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图片 5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8013" y="1557338"/>
            <a:ext cx="2162175" cy="14398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4" name="组合 53"/>
          <p:cNvGrpSpPr/>
          <p:nvPr/>
        </p:nvGrpSpPr>
        <p:grpSpPr>
          <a:xfrm>
            <a:off x="4937125" y="3121025"/>
            <a:ext cx="1808163" cy="990600"/>
            <a:chOff x="6625929" y="3228698"/>
            <a:chExt cx="1807502" cy="990244"/>
          </a:xfrm>
        </p:grpSpPr>
        <p:cxnSp>
          <p:nvCxnSpPr>
            <p:cNvPr id="55" name="直接连接符 54"/>
            <p:cNvCxnSpPr/>
            <p:nvPr/>
          </p:nvCxnSpPr>
          <p:spPr>
            <a:xfrm flipH="1">
              <a:off x="6831974" y="3270274"/>
              <a:ext cx="586007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任意多边形: 形状 30"/>
            <p:cNvSpPr/>
            <p:nvPr/>
          </p:nvSpPr>
          <p:spPr>
            <a:xfrm rot="18914935">
              <a:off x="7469952" y="3228698"/>
              <a:ext cx="47936" cy="170375"/>
            </a:xfrm>
            <a:custGeom>
              <a:avLst/>
              <a:gdLst>
                <a:gd name="connsiteX0" fmla="*/ 125628 w 125628"/>
                <a:gd name="connsiteY0" fmla="*/ 446518 h 446518"/>
                <a:gd name="connsiteX1" fmla="*/ 0 w 125628"/>
                <a:gd name="connsiteY1" fmla="*/ 446518 h 446518"/>
                <a:gd name="connsiteX2" fmla="*/ 0 w 125628"/>
                <a:gd name="connsiteY2" fmla="*/ 0 h 446518"/>
                <a:gd name="connsiteX3" fmla="*/ 125628 w 125628"/>
                <a:gd name="connsiteY3" fmla="*/ 124541 h 4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28" h="446518">
                  <a:moveTo>
                    <a:pt x="125628" y="446518"/>
                  </a:moveTo>
                  <a:lnTo>
                    <a:pt x="0" y="446518"/>
                  </a:lnTo>
                  <a:lnTo>
                    <a:pt x="0" y="0"/>
                  </a:lnTo>
                  <a:lnTo>
                    <a:pt x="125628" y="124541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/>
            </a:p>
          </p:txBody>
        </p:sp>
        <p:sp>
          <p:nvSpPr>
            <p:cNvPr id="57" name="任意多边形: 形状 31"/>
            <p:cNvSpPr/>
            <p:nvPr/>
          </p:nvSpPr>
          <p:spPr>
            <a:xfrm rot="2703745">
              <a:off x="7557041" y="3228050"/>
              <a:ext cx="47936" cy="171929"/>
            </a:xfrm>
            <a:custGeom>
              <a:avLst/>
              <a:gdLst>
                <a:gd name="connsiteX0" fmla="*/ 125628 w 125628"/>
                <a:gd name="connsiteY0" fmla="*/ 0 h 450590"/>
                <a:gd name="connsiteX1" fmla="*/ 125628 w 125628"/>
                <a:gd name="connsiteY1" fmla="*/ 450590 h 450590"/>
                <a:gd name="connsiteX2" fmla="*/ 0 w 125628"/>
                <a:gd name="connsiteY2" fmla="*/ 450590 h 450590"/>
                <a:gd name="connsiteX3" fmla="*/ 0 w 125628"/>
                <a:gd name="connsiteY3" fmla="*/ 125902 h 45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28" h="450590">
                  <a:moveTo>
                    <a:pt x="125628" y="0"/>
                  </a:moveTo>
                  <a:lnTo>
                    <a:pt x="125628" y="450590"/>
                  </a:lnTo>
                  <a:lnTo>
                    <a:pt x="0" y="450590"/>
                  </a:lnTo>
                  <a:lnTo>
                    <a:pt x="0" y="125902"/>
                  </a:ln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/>
            </a:p>
          </p:txBody>
        </p:sp>
        <p:cxnSp>
          <p:nvCxnSpPr>
            <p:cNvPr id="58" name="直接连接符 57"/>
            <p:cNvCxnSpPr/>
            <p:nvPr/>
          </p:nvCxnSpPr>
          <p:spPr>
            <a:xfrm flipH="1">
              <a:off x="7651841" y="3270275"/>
              <a:ext cx="575546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矩形 58"/>
            <p:cNvSpPr/>
            <p:nvPr/>
          </p:nvSpPr>
          <p:spPr>
            <a:xfrm>
              <a:off x="6625929" y="3492595"/>
              <a:ext cx="1807502" cy="726347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 fontAlgn="auto">
                <a:lnSpc>
                  <a:spcPct val="120000"/>
                </a:lnSpc>
                <a:buClr>
                  <a:srgbClr val="E24848"/>
                </a:buClr>
              </a:pPr>
              <a:r>
                <a:rPr lang="zh-CN" altLang="en-US" sz="1200" strike="noStrike" noProof="1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踩高跷</a:t>
              </a:r>
              <a:endParaRPr lang="zh-CN" altLang="en-US" sz="1200" strike="noStrike" noProof="1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79388" y="3121025"/>
            <a:ext cx="1806575" cy="990600"/>
            <a:chOff x="6625929" y="3228698"/>
            <a:chExt cx="1807502" cy="990244"/>
          </a:xfrm>
        </p:grpSpPr>
        <p:cxnSp>
          <p:nvCxnSpPr>
            <p:cNvPr id="61" name="直接连接符 60"/>
            <p:cNvCxnSpPr/>
            <p:nvPr/>
          </p:nvCxnSpPr>
          <p:spPr>
            <a:xfrm flipH="1">
              <a:off x="6831974" y="3270274"/>
              <a:ext cx="586007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任意多边形: 形状 30"/>
            <p:cNvSpPr/>
            <p:nvPr/>
          </p:nvSpPr>
          <p:spPr>
            <a:xfrm rot="18914935">
              <a:off x="7469952" y="3228698"/>
              <a:ext cx="47936" cy="170375"/>
            </a:xfrm>
            <a:custGeom>
              <a:avLst/>
              <a:gdLst>
                <a:gd name="connsiteX0" fmla="*/ 125628 w 125628"/>
                <a:gd name="connsiteY0" fmla="*/ 446518 h 446518"/>
                <a:gd name="connsiteX1" fmla="*/ 0 w 125628"/>
                <a:gd name="connsiteY1" fmla="*/ 446518 h 446518"/>
                <a:gd name="connsiteX2" fmla="*/ 0 w 125628"/>
                <a:gd name="connsiteY2" fmla="*/ 0 h 446518"/>
                <a:gd name="connsiteX3" fmla="*/ 125628 w 125628"/>
                <a:gd name="connsiteY3" fmla="*/ 124541 h 4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28" h="446518">
                  <a:moveTo>
                    <a:pt x="125628" y="446518"/>
                  </a:moveTo>
                  <a:lnTo>
                    <a:pt x="0" y="446518"/>
                  </a:lnTo>
                  <a:lnTo>
                    <a:pt x="0" y="0"/>
                  </a:lnTo>
                  <a:lnTo>
                    <a:pt x="125628" y="124541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/>
            </a:p>
          </p:txBody>
        </p:sp>
        <p:sp>
          <p:nvSpPr>
            <p:cNvPr id="63" name="任意多边形: 形状 31"/>
            <p:cNvSpPr/>
            <p:nvPr/>
          </p:nvSpPr>
          <p:spPr>
            <a:xfrm rot="2703745">
              <a:off x="7557041" y="3228050"/>
              <a:ext cx="47936" cy="171929"/>
            </a:xfrm>
            <a:custGeom>
              <a:avLst/>
              <a:gdLst>
                <a:gd name="connsiteX0" fmla="*/ 125628 w 125628"/>
                <a:gd name="connsiteY0" fmla="*/ 0 h 450590"/>
                <a:gd name="connsiteX1" fmla="*/ 125628 w 125628"/>
                <a:gd name="connsiteY1" fmla="*/ 450590 h 450590"/>
                <a:gd name="connsiteX2" fmla="*/ 0 w 125628"/>
                <a:gd name="connsiteY2" fmla="*/ 450590 h 450590"/>
                <a:gd name="connsiteX3" fmla="*/ 0 w 125628"/>
                <a:gd name="connsiteY3" fmla="*/ 125902 h 45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28" h="450590">
                  <a:moveTo>
                    <a:pt x="125628" y="0"/>
                  </a:moveTo>
                  <a:lnTo>
                    <a:pt x="125628" y="450590"/>
                  </a:lnTo>
                  <a:lnTo>
                    <a:pt x="0" y="450590"/>
                  </a:lnTo>
                  <a:lnTo>
                    <a:pt x="0" y="125902"/>
                  </a:ln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/>
            </a:p>
          </p:txBody>
        </p:sp>
        <p:cxnSp>
          <p:nvCxnSpPr>
            <p:cNvPr id="64" name="直接连接符 63"/>
            <p:cNvCxnSpPr/>
            <p:nvPr/>
          </p:nvCxnSpPr>
          <p:spPr>
            <a:xfrm flipH="1">
              <a:off x="7651841" y="3270275"/>
              <a:ext cx="575546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6625929" y="3492595"/>
              <a:ext cx="1807502" cy="726347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 fontAlgn="auto">
                <a:lnSpc>
                  <a:spcPct val="120000"/>
                </a:lnSpc>
                <a:buClr>
                  <a:srgbClr val="E24848"/>
                </a:buClr>
              </a:pPr>
              <a:r>
                <a:rPr lang="zh-CN" altLang="en-US" sz="1200" strike="noStrike" noProof="1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吃汤圆</a:t>
              </a:r>
              <a:endParaRPr lang="zh-CN" altLang="en-US" sz="1200" strike="noStrike" noProof="1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2581275" y="3121025"/>
            <a:ext cx="1808163" cy="990600"/>
            <a:chOff x="6625929" y="3228698"/>
            <a:chExt cx="1807502" cy="990244"/>
          </a:xfrm>
        </p:grpSpPr>
        <p:cxnSp>
          <p:nvCxnSpPr>
            <p:cNvPr id="67" name="直接连接符 66"/>
            <p:cNvCxnSpPr/>
            <p:nvPr/>
          </p:nvCxnSpPr>
          <p:spPr>
            <a:xfrm flipH="1">
              <a:off x="6831974" y="3270274"/>
              <a:ext cx="586007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任意多边形: 形状 30"/>
            <p:cNvSpPr/>
            <p:nvPr/>
          </p:nvSpPr>
          <p:spPr>
            <a:xfrm rot="18914935">
              <a:off x="7469952" y="3228698"/>
              <a:ext cx="47936" cy="170375"/>
            </a:xfrm>
            <a:custGeom>
              <a:avLst/>
              <a:gdLst>
                <a:gd name="connsiteX0" fmla="*/ 125628 w 125628"/>
                <a:gd name="connsiteY0" fmla="*/ 446518 h 446518"/>
                <a:gd name="connsiteX1" fmla="*/ 0 w 125628"/>
                <a:gd name="connsiteY1" fmla="*/ 446518 h 446518"/>
                <a:gd name="connsiteX2" fmla="*/ 0 w 125628"/>
                <a:gd name="connsiteY2" fmla="*/ 0 h 446518"/>
                <a:gd name="connsiteX3" fmla="*/ 125628 w 125628"/>
                <a:gd name="connsiteY3" fmla="*/ 124541 h 4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28" h="446518">
                  <a:moveTo>
                    <a:pt x="125628" y="446518"/>
                  </a:moveTo>
                  <a:lnTo>
                    <a:pt x="0" y="446518"/>
                  </a:lnTo>
                  <a:lnTo>
                    <a:pt x="0" y="0"/>
                  </a:lnTo>
                  <a:lnTo>
                    <a:pt x="125628" y="124541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/>
            </a:p>
          </p:txBody>
        </p:sp>
        <p:sp>
          <p:nvSpPr>
            <p:cNvPr id="69" name="任意多边形: 形状 31"/>
            <p:cNvSpPr/>
            <p:nvPr/>
          </p:nvSpPr>
          <p:spPr>
            <a:xfrm rot="2703745">
              <a:off x="7557041" y="3228050"/>
              <a:ext cx="47936" cy="171929"/>
            </a:xfrm>
            <a:custGeom>
              <a:avLst/>
              <a:gdLst>
                <a:gd name="connsiteX0" fmla="*/ 125628 w 125628"/>
                <a:gd name="connsiteY0" fmla="*/ 0 h 450590"/>
                <a:gd name="connsiteX1" fmla="*/ 125628 w 125628"/>
                <a:gd name="connsiteY1" fmla="*/ 450590 h 450590"/>
                <a:gd name="connsiteX2" fmla="*/ 0 w 125628"/>
                <a:gd name="connsiteY2" fmla="*/ 450590 h 450590"/>
                <a:gd name="connsiteX3" fmla="*/ 0 w 125628"/>
                <a:gd name="connsiteY3" fmla="*/ 125902 h 45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28" h="450590">
                  <a:moveTo>
                    <a:pt x="125628" y="0"/>
                  </a:moveTo>
                  <a:lnTo>
                    <a:pt x="125628" y="450590"/>
                  </a:lnTo>
                  <a:lnTo>
                    <a:pt x="0" y="450590"/>
                  </a:lnTo>
                  <a:lnTo>
                    <a:pt x="0" y="125902"/>
                  </a:ln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/>
            </a:p>
          </p:txBody>
        </p:sp>
        <p:cxnSp>
          <p:nvCxnSpPr>
            <p:cNvPr id="70" name="直接连接符 69"/>
            <p:cNvCxnSpPr/>
            <p:nvPr/>
          </p:nvCxnSpPr>
          <p:spPr>
            <a:xfrm flipH="1">
              <a:off x="7651841" y="3270275"/>
              <a:ext cx="575546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/>
          </p:nvSpPr>
          <p:spPr>
            <a:xfrm>
              <a:off x="6625929" y="3492595"/>
              <a:ext cx="1807502" cy="726347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 fontAlgn="auto">
                <a:lnSpc>
                  <a:spcPct val="120000"/>
                </a:lnSpc>
                <a:buClr>
                  <a:srgbClr val="E24848"/>
                </a:buClr>
              </a:pPr>
              <a:r>
                <a:rPr lang="zh-CN" altLang="en-US" sz="1200" strike="noStrike" noProof="1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赏灯</a:t>
              </a:r>
              <a:endParaRPr lang="zh-CN" altLang="en-US" sz="1200" strike="noStrike" noProof="1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1"/>
          <p:cNvPicPr>
            <a:picLocks noChangeAspect="1"/>
          </p:cNvPicPr>
          <p:nvPr/>
        </p:nvPicPr>
        <p:blipFill>
          <a:blip r:embed="rId4" cstate="print"/>
          <a:srcRect t="13264" b="9064"/>
          <a:stretch>
            <a:fillRect/>
          </a:stretch>
        </p:blipFill>
        <p:spPr>
          <a:xfrm>
            <a:off x="1746250" y="968375"/>
            <a:ext cx="5651500" cy="2927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198688" y="285750"/>
            <a:ext cx="4748212" cy="48418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zh-CN" altLang="en-US" sz="2800" b="1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汤圆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454275"/>
            <a:ext cx="12827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7861300" y="2454275"/>
            <a:ext cx="12827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/>
          </a:p>
        </p:txBody>
      </p:sp>
      <p:sp>
        <p:nvSpPr>
          <p:cNvPr id="11269" name="TextBox 13"/>
          <p:cNvSpPr txBox="1"/>
          <p:nvPr/>
        </p:nvSpPr>
        <p:spPr>
          <a:xfrm>
            <a:off x="1746250" y="4040188"/>
            <a:ext cx="5651500" cy="10366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/>
          <a:p>
            <a:pPr>
              <a:lnSpc>
                <a:spcPct val="12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中国传统节日习俗适应了中国社会广大民众在物质、精神、伦理和审美等方面的综合需要。在物质生活层面，中国的传统节日具有许多不同节日独特的食品。元宵佳节，全家人在一起吃汤圆，"汤圆"与"团圆"字音相近，象征着团团圆圆，和睦相处。</a:t>
            </a:r>
          </a:p>
        </p:txBody>
      </p:sp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5"/>
          <p:cNvSpPr txBox="1"/>
          <p:nvPr/>
        </p:nvSpPr>
        <p:spPr>
          <a:xfrm>
            <a:off x="768350" y="1158875"/>
            <a:ext cx="923925" cy="2921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b"/>
          <a:lstStyle/>
          <a:p>
            <a:r>
              <a:rPr lang="zh-CN" altLang="en-US" sz="2000" b="1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汤圆的由来</a:t>
            </a:r>
          </a:p>
        </p:txBody>
      </p:sp>
      <p:sp>
        <p:nvSpPr>
          <p:cNvPr id="27" name="TextBox 36"/>
          <p:cNvSpPr txBox="1"/>
          <p:nvPr/>
        </p:nvSpPr>
        <p:spPr>
          <a:xfrm>
            <a:off x="768350" y="2813050"/>
            <a:ext cx="3386138" cy="463550"/>
          </a:xfrm>
          <a:prstGeom prst="rect">
            <a:avLst/>
          </a:prstGeom>
        </p:spPr>
        <p:txBody>
          <a:bodyPr vert="horz" wrap="square" lIns="0" tIns="0" rIns="0" bIns="0" anchor="ctr" anchorCtr="0"/>
          <a:lstStyle/>
          <a:p>
            <a:pPr fontAlgn="auto">
              <a:lnSpc>
                <a:spcPct val="120000"/>
              </a:lnSpc>
            </a:pPr>
            <a:r>
              <a:rPr lang="zh-CN" altLang="en-US" sz="1400" noProof="1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汤圆，是中国传统小吃的代表之一，是由糯米粉等做的球状食品。一般有馅料，煮熟带汤食用。同时也是元宵节最具有特色的食物，历史十分悠久。据传，汤圆起源于宋朝。当时明州(现浙江省宁波市)兴起吃一种新奇食品，即用黑芝麻、猪油做馅、加入少许白砂糖，外面用糯米粉搓成圆形，煮熟后，吃起来香甜可口，饶有风趣。因为这种糯米汤圆煮在锅里又浮又沉，所以它最早叫"浮元子"，后来有的地区把"浮元子"改称汤团。</a:t>
            </a:r>
          </a:p>
        </p:txBody>
      </p:sp>
      <p:pic>
        <p:nvPicPr>
          <p:cNvPr id="13315" name="图片 1" descr="a299b85dc105595004e133dc5bb1cba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7100" y="962025"/>
            <a:ext cx="3770313" cy="3770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37"/>
          <p:cNvGrpSpPr/>
          <p:nvPr/>
        </p:nvGrpSpPr>
        <p:grpSpPr>
          <a:xfrm>
            <a:off x="1295400" y="790575"/>
            <a:ext cx="1647825" cy="836613"/>
            <a:chOff x="1197898" y="2503545"/>
            <a:chExt cx="2198693" cy="1114518"/>
          </a:xfrm>
        </p:grpSpPr>
        <p:sp>
          <p:nvSpPr>
            <p:cNvPr id="15362" name="TextBox 35"/>
            <p:cNvSpPr txBox="1"/>
            <p:nvPr/>
          </p:nvSpPr>
          <p:spPr>
            <a:xfrm>
              <a:off x="1197898" y="2503545"/>
              <a:ext cx="1231106" cy="388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b"/>
            <a:lstStyle/>
            <a:p>
              <a:r>
                <a:rPr lang="zh-CN" altLang="en-US" b="1" dirty="0">
                  <a:solidFill>
                    <a:srgbClr val="D839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圆鼓鼓的身体</a:t>
              </a:r>
            </a:p>
          </p:txBody>
        </p:sp>
        <p:sp>
          <p:nvSpPr>
            <p:cNvPr id="27" name="TextBox 36"/>
            <p:cNvSpPr txBox="1"/>
            <p:nvPr/>
          </p:nvSpPr>
          <p:spPr>
            <a:xfrm>
              <a:off x="1197898" y="2999297"/>
              <a:ext cx="2198693" cy="618766"/>
            </a:xfrm>
            <a:prstGeom prst="rect">
              <a:avLst/>
            </a:prstGeom>
          </p:spPr>
          <p:txBody>
            <a:bodyPr vert="horz" wrap="square" lIns="0" tIns="0" rIns="0" bIns="0" anchor="ctr" anchorCtr="0"/>
            <a:lstStyle/>
            <a:p>
              <a:pPr fontAlgn="auto">
                <a:lnSpc>
                  <a:spcPct val="120000"/>
                </a:lnSpc>
              </a:pPr>
              <a:r>
                <a:rPr lang="zh-CN" altLang="en-US" sz="1040" noProof="1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汤圆有着圆鼓鼓的外形，下锅前是硬的，在水中煮熟后，非常的柔软，</a:t>
              </a:r>
              <a:r>
                <a:rPr lang="en-US" altLang="zh-CN" sz="1045" noProof="1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Q</a:t>
              </a:r>
              <a:r>
                <a:rPr lang="zh-CN" altLang="en-US" sz="1045" noProof="1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弹。</a:t>
              </a:r>
            </a:p>
          </p:txBody>
        </p:sp>
      </p:grpSp>
      <p:grpSp>
        <p:nvGrpSpPr>
          <p:cNvPr id="15364" name="Group 38"/>
          <p:cNvGrpSpPr/>
          <p:nvPr/>
        </p:nvGrpSpPr>
        <p:grpSpPr>
          <a:xfrm>
            <a:off x="1293813" y="3073400"/>
            <a:ext cx="1649412" cy="915988"/>
            <a:chOff x="1197898" y="2503545"/>
            <a:chExt cx="2198693" cy="1222045"/>
          </a:xfrm>
        </p:grpSpPr>
        <p:sp>
          <p:nvSpPr>
            <p:cNvPr id="15365" name="TextBox 39"/>
            <p:cNvSpPr txBox="1"/>
            <p:nvPr/>
          </p:nvSpPr>
          <p:spPr>
            <a:xfrm>
              <a:off x="1197898" y="2503545"/>
              <a:ext cx="1231106" cy="388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b"/>
            <a:lstStyle/>
            <a:p>
              <a:r>
                <a:rPr lang="zh-CN" altLang="en-US" b="1" dirty="0">
                  <a:solidFill>
                    <a:srgbClr val="F2A5B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美味的馅</a:t>
              </a:r>
            </a:p>
          </p:txBody>
        </p:sp>
        <p:sp>
          <p:nvSpPr>
            <p:cNvPr id="25" name="TextBox 40"/>
            <p:cNvSpPr txBox="1"/>
            <p:nvPr/>
          </p:nvSpPr>
          <p:spPr>
            <a:xfrm>
              <a:off x="1197898" y="3106824"/>
              <a:ext cx="2198693" cy="618766"/>
            </a:xfrm>
            <a:prstGeom prst="rect">
              <a:avLst/>
            </a:prstGeom>
          </p:spPr>
          <p:txBody>
            <a:bodyPr vert="horz" wrap="square" lIns="0" tIns="0" rIns="0" bIns="0" anchor="ctr" anchorCtr="0"/>
            <a:lstStyle/>
            <a:p>
              <a:pPr fontAlgn="auto">
                <a:lnSpc>
                  <a:spcPct val="120000"/>
                </a:lnSpc>
              </a:pPr>
              <a:r>
                <a:rPr lang="zh-CN" altLang="en-US" sz="1040" noProof="1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黑芝麻、猪油做馅、加入少许白砂糖，汤圆的口味多种多样，常见的有芝麻汤圆，五仁汤圆。</a:t>
              </a:r>
            </a:p>
          </p:txBody>
        </p:sp>
      </p:grpSp>
      <p:pic>
        <p:nvPicPr>
          <p:cNvPr id="15367" name="图片 1"/>
          <p:cNvPicPr>
            <a:picLocks noChangeAspect="1"/>
          </p:cNvPicPr>
          <p:nvPr/>
        </p:nvPicPr>
        <p:blipFill>
          <a:blip r:embed="rId4" cstate="print"/>
          <a:srcRect l="13708" t="4643" r="4649" b="7156"/>
          <a:stretch>
            <a:fillRect/>
          </a:stretch>
        </p:blipFill>
        <p:spPr>
          <a:xfrm>
            <a:off x="3162300" y="790575"/>
            <a:ext cx="2536825" cy="2055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2300" y="3073400"/>
            <a:ext cx="2587625" cy="1903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图片 19"/>
          <p:cNvPicPr>
            <a:picLocks noChangeAspect="1"/>
          </p:cNvPicPr>
          <p:nvPr/>
        </p:nvPicPr>
        <p:blipFill>
          <a:blip r:embed="rId6" cstate="print"/>
          <a:srcRect r="28931"/>
          <a:stretch>
            <a:fillRect/>
          </a:stretch>
        </p:blipFill>
        <p:spPr>
          <a:xfrm>
            <a:off x="5749925" y="3073400"/>
            <a:ext cx="2409825" cy="1903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图片 20"/>
          <p:cNvPicPr>
            <a:picLocks noChangeAspect="1"/>
          </p:cNvPicPr>
          <p:nvPr/>
        </p:nvPicPr>
        <p:blipFill>
          <a:blip r:embed="rId7" cstate="print"/>
          <a:srcRect l="12450" t="5000" r="15128" b="7767"/>
          <a:stretch>
            <a:fillRect/>
          </a:stretch>
        </p:blipFill>
        <p:spPr>
          <a:xfrm>
            <a:off x="5699125" y="790575"/>
            <a:ext cx="2438400" cy="2057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 txBox="1"/>
          <p:nvPr/>
        </p:nvSpPr>
        <p:spPr>
          <a:xfrm>
            <a:off x="279400" y="233363"/>
            <a:ext cx="2128838" cy="379412"/>
          </a:xfrm>
          <a:prstGeom prst="rect">
            <a:avLst/>
          </a:prstGeom>
          <a:noFill/>
          <a:ln w="9525">
            <a:noFill/>
          </a:ln>
        </p:spPr>
        <p:txBody>
          <a:bodyPr lIns="0" rIns="0" anchor="ctr"/>
          <a:lstStyle/>
          <a:p>
            <a:pPr>
              <a:buNone/>
            </a:pPr>
            <a:r>
              <a:rPr lang="zh-CN" altLang="en-US" dirty="0">
                <a:solidFill>
                  <a:srgbClr val="D839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欣赏汤圆</a:t>
            </a:r>
          </a:p>
        </p:txBody>
      </p:sp>
      <p:pic>
        <p:nvPicPr>
          <p:cNvPr id="17410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9350" y="944563"/>
            <a:ext cx="2609850" cy="173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图片 2"/>
          <p:cNvPicPr>
            <a:picLocks noChangeAspect="1"/>
          </p:cNvPicPr>
          <p:nvPr/>
        </p:nvPicPr>
        <p:blipFill>
          <a:blip r:embed="rId4" cstate="print"/>
          <a:srcRect b="7512"/>
          <a:stretch>
            <a:fillRect/>
          </a:stretch>
        </p:blipFill>
        <p:spPr>
          <a:xfrm>
            <a:off x="3175000" y="944563"/>
            <a:ext cx="2930525" cy="173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图片 3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7063" y="2978150"/>
            <a:ext cx="2938462" cy="1951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图片 39"/>
          <p:cNvPicPr>
            <a:picLocks noChangeAspect="1"/>
          </p:cNvPicPr>
          <p:nvPr/>
        </p:nvPicPr>
        <p:blipFill>
          <a:blip r:embed="rId6" cstate="print"/>
          <a:srcRect t="17012" b="8208"/>
          <a:stretch>
            <a:fillRect/>
          </a:stretch>
        </p:blipFill>
        <p:spPr>
          <a:xfrm>
            <a:off x="6229350" y="2978150"/>
            <a:ext cx="2609850" cy="1951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4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813" y="944563"/>
            <a:ext cx="2767012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图片 41"/>
          <p:cNvPicPr>
            <a:picLocks noChangeAspect="1"/>
          </p:cNvPicPr>
          <p:nvPr/>
        </p:nvPicPr>
        <p:blipFill>
          <a:blip r:embed="rId8" cstate="print"/>
          <a:srcRect b="3775"/>
          <a:stretch>
            <a:fillRect/>
          </a:stretch>
        </p:blipFill>
        <p:spPr>
          <a:xfrm>
            <a:off x="279400" y="2976563"/>
            <a:ext cx="2765425" cy="1952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0">
    <p:fade/>
  </p:transition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BAAA5"/>
      </a:dk2>
      <a:lt2>
        <a:srgbClr val="F0F0F0"/>
      </a:lt2>
      <a:accent1>
        <a:srgbClr val="ACC5C4"/>
      </a:accent1>
      <a:accent2>
        <a:srgbClr val="F2A5BB"/>
      </a:accent2>
      <a:accent3>
        <a:srgbClr val="BBCECD"/>
      </a:accent3>
      <a:accent4>
        <a:srgbClr val="F2A5BB"/>
      </a:accent4>
      <a:accent5>
        <a:srgbClr val="BBCECD"/>
      </a:accent5>
      <a:accent6>
        <a:srgbClr val="F2A5BB"/>
      </a:accent6>
      <a:hlink>
        <a:srgbClr val="BBCECD"/>
      </a:hlink>
      <a:folHlink>
        <a:srgbClr val="F2A5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1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1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2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2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2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2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AAA5"/>
    </a:dk2>
    <a:lt2>
      <a:srgbClr val="F0F0F0"/>
    </a:lt2>
    <a:accent1>
      <a:srgbClr val="ACC5C4"/>
    </a:accent1>
    <a:accent2>
      <a:srgbClr val="F2A5BB"/>
    </a:accent2>
    <a:accent3>
      <a:srgbClr val="BBCECD"/>
    </a:accent3>
    <a:accent4>
      <a:srgbClr val="F2A5BB"/>
    </a:accent4>
    <a:accent5>
      <a:srgbClr val="BBCECD"/>
    </a:accent5>
    <a:accent6>
      <a:srgbClr val="F2A5BB"/>
    </a:accent6>
    <a:hlink>
      <a:srgbClr val="BBCECD"/>
    </a:hlink>
    <a:folHlink>
      <a:srgbClr val="F2A5B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1111</Words>
  <Application>Microsoft Office PowerPoint</Application>
  <PresentationFormat>全屏显示(16:9)</PresentationFormat>
  <Paragraphs>85</Paragraphs>
  <Slides>23</Slides>
  <Notes>17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第一PPT，www.1ppt.com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Administrator</cp:lastModifiedBy>
  <cp:revision>226</cp:revision>
  <dcterms:created xsi:type="dcterms:W3CDTF">2015-12-11T17:46:00Z</dcterms:created>
  <dcterms:modified xsi:type="dcterms:W3CDTF">2020-02-06T08:23:31Z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